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4" r:id="rId3"/>
  </p:sldMasterIdLst>
  <p:notesMasterIdLst>
    <p:notesMasterId r:id="rId30"/>
  </p:notesMasterIdLst>
  <p:sldIdLst>
    <p:sldId id="286" r:id="rId4"/>
    <p:sldId id="285" r:id="rId5"/>
    <p:sldId id="261" r:id="rId6"/>
    <p:sldId id="28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2" r:id="rId16"/>
    <p:sldId id="271" r:id="rId17"/>
    <p:sldId id="288" r:id="rId18"/>
    <p:sldId id="272" r:id="rId19"/>
    <p:sldId id="283" r:id="rId20"/>
    <p:sldId id="274" r:id="rId21"/>
    <p:sldId id="284" r:id="rId22"/>
    <p:sldId id="276" r:id="rId23"/>
    <p:sldId id="277" r:id="rId24"/>
    <p:sldId id="278" r:id="rId25"/>
    <p:sldId id="279" r:id="rId26"/>
    <p:sldId id="289" r:id="rId27"/>
    <p:sldId id="280" r:id="rId28"/>
    <p:sldId id="281" r:id="rId2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2AD"/>
    <a:srgbClr val="A11731"/>
    <a:srgbClr val="C0CCBF"/>
    <a:srgbClr val="C2DAB6"/>
    <a:srgbClr val="4C7936"/>
    <a:srgbClr val="EBECFE"/>
    <a:srgbClr val="EBECF3"/>
    <a:srgbClr val="D9DBFC"/>
    <a:srgbClr val="B0B6F8"/>
    <a:srgbClr val="E9E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5878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199F-95FC-D648-8D89-10DDA9DE118B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DCE9-8122-E84F-95C1-14571F75BB5E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51900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B4E60-F357-50C1-06C2-B33570B3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8C34F-BD81-47C5-0C06-AC17C257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E56BF-4139-D2C4-4F8F-2445FE3D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BBB0-DCED-0745-9611-E7FF57157D98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18E63-A0F6-DAEE-F543-0C419C68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4233E-D9D5-AE41-676D-5EF71B96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08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16D5-0836-0B6E-0E5A-CB82CDA3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CC41B-39F3-74AE-6A50-03A22DBC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03F3F-6A5A-CDA2-3D14-8E4DA12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7B6-F326-1D41-ADF0-12762C93A7E6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0AFE53-786C-76A8-3510-1315964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961F89-D96C-0453-80E9-6A246BC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3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7E8819-6D8A-EB61-5DB7-0E7D35751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48C0BF-9D37-066C-2096-6F65ECFA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235E4-5B29-9CC3-C5CE-9DFB4FBB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523B-F3F3-8B4A-BDDF-8FE93A122588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A1688-14DF-FBA3-B7B6-99611EA5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75C0-BDC2-837E-9495-B8451A85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44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C2F80-15D5-E655-CA69-D3893ACB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57FABC-A699-A089-1177-03C447A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9288-88E3-C045-86D2-12C7BE4B340B}" type="datetime1">
              <a:rPr lang="de-DE" smtClean="0"/>
              <a:t>21.02.2024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3D0DDC-DABE-4A13-FA34-5767E244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20574-6D27-5B26-84DA-A7FB7EE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A827B35-E4B4-1AB0-326B-6447C8043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850" y="2574065"/>
            <a:ext cx="7905750" cy="29384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BA1BA65-15E5-B37C-5136-BF2CE2F2D9D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04850" y="1868488"/>
            <a:ext cx="8059738" cy="495889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71082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9BE79-2647-2044-9F46-F3C0D6BBF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FAD5F0-3E98-EA5D-4277-98E3D46B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75982-AD1A-F89C-B3E8-369E6369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B9E3DE-E705-998E-1DAB-B61AAF0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FFF0C-67D6-79F6-E3A0-F9F08B1B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75183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22745-60E7-ECA6-63E2-BA315A5D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B9000-9043-8563-374D-E15BC83B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28EFBD-3988-007E-AC51-2CB1C701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F1BA7-31F9-7686-630B-A778C478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02A582A-22F2-6218-03CF-AA5EB9C3A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71713"/>
            <a:ext cx="10515600" cy="3616325"/>
          </a:xfrm>
        </p:spPr>
        <p:txBody>
          <a:bodyPr>
            <a:normAutofit/>
          </a:bodyPr>
          <a:lstStyle>
            <a:lvl1pPr marL="228600" indent="-228600">
              <a:buFont typeface="Wingdings" pitchFamily="2" charset="2"/>
              <a:buChar char="§"/>
              <a:defRPr sz="1800" b="0" i="0">
                <a:solidFill>
                  <a:schemeClr val="bg1"/>
                </a:solidFill>
                <a:latin typeface="Helvetica" pitchFamily="2" charset="0"/>
              </a:defRPr>
            </a:lvl1pPr>
            <a:lvl2pPr marL="685800" indent="-228600">
              <a:buFont typeface="Wingdings" pitchFamily="2" charset="2"/>
              <a:buChar char="§"/>
              <a:defRPr sz="1600" b="0" i="0">
                <a:solidFill>
                  <a:schemeClr val="bg1"/>
                </a:solidFill>
                <a:latin typeface="Helvetica" pitchFamily="2" charset="0"/>
              </a:defRPr>
            </a:lvl2pPr>
            <a:lvl3pPr marL="1143000" indent="-228600">
              <a:buFont typeface="Wingdings" pitchFamily="2" charset="2"/>
              <a:buChar char="§"/>
              <a:defRPr sz="1400" b="0" i="0">
                <a:solidFill>
                  <a:schemeClr val="bg1"/>
                </a:solidFill>
                <a:latin typeface="Helvetica" pitchFamily="2" charset="0"/>
              </a:defRPr>
            </a:lvl3pPr>
            <a:lvl4pPr marL="16002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4pPr>
            <a:lvl5pPr marL="20574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11774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5722-E02B-1094-C7AA-3296A4667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3D037B-9A3F-AB0B-1F26-8B768BE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2A31-8CFD-D81B-A94A-11BA98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4791D-A643-5521-3887-E46EB8F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076626-F160-4AAC-5056-BC27A0B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64007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0DBE-6185-6D4F-AF6C-127F1AF1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8A47BC-4789-34DA-F379-FBC41C6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720212-459B-3204-FBF5-02AE356D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BD486-0CAD-C2CC-C7B2-55DAC9CD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B11A7-AE80-D3B9-061E-B0DEB37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4990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9B5F-F579-95CF-E1EB-BBBF3236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8F2E0-CFA8-DEAE-1537-6B5B6671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17C-D38A-0C4D-8B31-736F682B5992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9007F9-6DF0-8DA9-6C6F-BA19BE31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FAA674-CEC2-C286-BF8E-B0849681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9A10071-B42B-C0EA-3F7C-EEF11AEC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62511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2763A-0EFB-E921-B232-6BD3859C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CD9AD-1FB6-690D-60C0-7627E040D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47FD5-4F16-AE6C-2D14-35BD56D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00F-BF63-7849-AAB5-FE7A1C8FB476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E3FAF-84B0-89D9-161D-215FF7B0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ED89B-701F-ECB5-A384-EA24D7C6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74763-F9B5-8BC4-7584-56B5CD8F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633E-A470-C57E-4594-B881AAB31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3C387D-5976-5702-353E-DF38A2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285CD-245F-1F31-06A6-856AE9A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AECC-0450-6D46-87D3-88BC004015A2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FE92DB-3E63-2348-AD12-3153C862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E1C023-126C-4F32-B7D9-3AAD721A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6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7912-74E9-25E8-3EFB-6707A278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B1AEFD-D834-65D2-87D5-AAE1E863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0CB803-AB8A-F498-20F0-CAE7765B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7401F5-6D89-4978-FAE2-E29DFD0B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755B32-988A-F1A4-5516-91230185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8CE3DE-E1CF-B843-F423-10263E2B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365-6578-2547-88F9-06CA734326F3}" type="datetime1">
              <a:rPr lang="de-DE" smtClean="0"/>
              <a:t>21.02.2024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3147E9-F90C-A8F9-FAB3-A70E7B4D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34432F-9F1B-73D6-A293-1097A01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4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6FF28-AC18-DCFB-8242-6F5C4887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ADCF0-41BC-F567-57EA-B6239C80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EE8C-2ED4-1C4B-81BE-4FB64A66D132}" type="datetime1">
              <a:rPr lang="de-DE" smtClean="0"/>
              <a:t>21.02.2024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BF390A-1F47-EDEC-9F49-390AEC12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BD998-5D22-487B-BC57-90F60B5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5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41E6FB-1D75-3D47-214F-ED145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7889-401B-754D-80C8-AB4C7ADDA4DF}" type="datetime1">
              <a:rPr lang="de-DE" smtClean="0"/>
              <a:t>21.02.2024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A695-5CC0-BACB-87A2-9F96CD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E54B23-6549-68CE-108C-3F51B114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2B355-F026-EA68-EB8F-6595D8FD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965FE-ED88-BC4F-AD79-9F31414B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CF603-B130-0B29-9E2E-A5C1439FB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B1451-2C17-3CD5-2C76-2A9CB3A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314C-9F72-3548-A049-B2FA54EA30B2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29CE9-77F2-31FB-D34E-92B5267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A71C9-BC54-2476-4F88-2D6CC68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57004-D0EE-5F82-7057-ABC909D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08AA21-A560-B0FC-CAF7-A59F59981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95039E-E7B1-83E3-004E-803E9D24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F966A-773E-5DC3-AC3C-75A108E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2346-C8C2-0C46-935E-1B77D42167DF}" type="datetime1">
              <a:rPr lang="de-DE" smtClean="0"/>
              <a:t>21.02.2024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20660-BB05-A6C3-CFB4-8DC7DA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01320-FE59-4A01-FBB7-76773BA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85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9324BF4-72CE-9F6A-DA40-765E1223215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rgbClr val="3A4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DC2C9C-EE3B-EE0A-27D4-186DF79B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9B90E8-B12B-BD0C-1B5D-5D8F2BF8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388" y="2186186"/>
            <a:ext cx="10515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40500-5809-87FF-735B-EFD1C8E69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232-4627-AD49-997A-33B33AF7A15E}" type="datetime1">
              <a:rPr lang="de-DE" smtClean="0"/>
              <a:t>21.02.2024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63CFB-0449-D3FB-F5E8-5ED2B776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BC2EE-242A-79C4-40E1-315DDA540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BBE031B-B954-DF54-7EA0-8DCE6F488EE0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EB4505-BBD2-EC85-6799-849B39B27D87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documentation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7993893-2745-D9FC-7383-48A1F79DD1F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735" y="116908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7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373737"/>
          </a:solidFill>
          <a:latin typeface="Georgia" panose="02040502050405020303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0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975A743-67CA-BD5B-8098-359078B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A490FE-57F8-1665-9206-5A3A4DB3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8CE52A-F98F-5B85-220A-CC1AEDF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8DCF-D3FE-9546-A664-A6FDF2A41870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8223C-4F38-1B5E-161D-FF03B8A82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8B7C6F-7006-54A1-F7EB-D28B6D5C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46DFE2-A68F-DC68-29CC-350FF343F63C}"/>
              </a:ext>
            </a:extLst>
          </p:cNvPr>
          <p:cNvSpPr/>
          <p:nvPr userDrawn="1"/>
        </p:nvSpPr>
        <p:spPr>
          <a:xfrm>
            <a:off x="0" y="0"/>
            <a:ext cx="12192000" cy="6810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9579F3-21A2-3F67-BB1E-86AFD3F3C203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documentation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3711CC-FE01-C634-C16F-F4D442B8801F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EDB8135-EF26-3A33-AD2B-72C3408B5A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bg1"/>
                </a:solidFill>
              </a:rPr>
              <a:pPr/>
              <a:t>‹Nr.›</a:t>
            </a:fld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0BA6E7F-5BE9-3A9A-5A91-C3B9CC4C1AC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16908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4FBF9E-6E64-A3DF-CB55-DB71286E404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02CEFB-6466-D1C4-F791-65B4BDD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41C3-5104-FEC0-77D0-E50CDBB4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16" y="23318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C6836-0F3A-A5E8-BBF6-82BB34AA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B4BB-8C4D-C34C-A9B6-80D1061DAF6C}" type="datetimeFigureOut">
              <a:rPr lang="de-GB" smtClean="0"/>
              <a:t>02/21/2024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F3D86-BEBC-A84C-AC48-7191B1AB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0AB034-5287-6BCB-4205-BA3EE7A6B18F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chemeClr val="tx1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tx1"/>
                </a:solidFill>
                <a:latin typeface="Helvetica Light" panose="020B0403020202020204" pitchFamily="34" charset="0"/>
              </a:rPr>
              <a:t>SDBB | dokumentation | berufsbildung.ch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0FF4A098-FA79-EE59-90F6-48D96A853D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tx1"/>
                </a:solidFill>
              </a:rPr>
              <a:pPr/>
              <a:t>‹Nr.›</a:t>
            </a:fld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44BE2E4-7D86-80D3-8527-78D3C21F9097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21D3DBE-DF70-461F-FBCC-2DEFC7C3981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16908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BE928-C3BF-D4C8-2573-0CD86733E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0334"/>
            <a:ext cx="9144000" cy="1857332"/>
          </a:xfrm>
        </p:spPr>
        <p:txBody>
          <a:bodyPr/>
          <a:lstStyle/>
          <a:p>
            <a:r>
              <a:rPr lang="de-CH" dirty="0"/>
              <a:t>Le responsable de la </a:t>
            </a:r>
            <a:r>
              <a:rPr lang="de-CH" dirty="0" err="1"/>
              <a:t>formation</a:t>
            </a:r>
            <a:r>
              <a:rPr lang="de-CH" dirty="0"/>
              <a:t> </a:t>
            </a:r>
            <a:r>
              <a:rPr lang="de-CH" dirty="0" err="1"/>
              <a:t>professionnelle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83061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A10AF-9F0D-BE77-8E03-181368DC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7" y="365973"/>
            <a:ext cx="10968323" cy="1325563"/>
          </a:xfrm>
        </p:spPr>
        <p:txBody>
          <a:bodyPr>
            <a:normAutofit/>
          </a:bodyPr>
          <a:lstStyle/>
          <a:p>
            <a:r>
              <a:rPr lang="de-DE" dirty="0"/>
              <a:t>Le plan </a:t>
            </a:r>
            <a:r>
              <a:rPr lang="de-DE" dirty="0" err="1"/>
              <a:t>d’étude</a:t>
            </a:r>
            <a:r>
              <a:rPr lang="de-DE" dirty="0"/>
              <a:t> </a:t>
            </a:r>
            <a:r>
              <a:rPr lang="de-DE" dirty="0" err="1"/>
              <a:t>cantonal</a:t>
            </a:r>
            <a:r>
              <a:rPr lang="de-DE" dirty="0"/>
              <a:t>: </a:t>
            </a:r>
            <a:r>
              <a:rPr lang="de-DE" dirty="0" err="1"/>
              <a:t>compétences</a:t>
            </a:r>
            <a:r>
              <a:rPr lang="de-DE" dirty="0"/>
              <a:t> </a:t>
            </a:r>
            <a:r>
              <a:rPr lang="de-DE" dirty="0" err="1"/>
              <a:t>attendues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10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085DBBC-4658-6805-8013-AEC55896F64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DE" dirty="0"/>
              <a:t>Formation des </a:t>
            </a:r>
            <a:r>
              <a:rPr lang="de-DE" dirty="0" err="1"/>
              <a:t>formateurs</a:t>
            </a:r>
            <a:r>
              <a:rPr lang="de-DE" dirty="0"/>
              <a:t> et </a:t>
            </a:r>
            <a:r>
              <a:rPr lang="de-DE" dirty="0" err="1"/>
              <a:t>formatrices</a:t>
            </a:r>
            <a:r>
              <a:rPr lang="de-DE" dirty="0"/>
              <a:t> en </a:t>
            </a:r>
            <a:r>
              <a:rPr lang="de-DE" dirty="0" err="1"/>
              <a:t>entreprise</a:t>
            </a:r>
            <a:r>
              <a:rPr lang="de-DE" dirty="0"/>
              <a:t> (1/4)</a:t>
            </a:r>
          </a:p>
        </p:txBody>
      </p:sp>
      <p:pic>
        <p:nvPicPr>
          <p:cNvPr id="7" name="Grafik 6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6D24ED5B-4958-AF16-270A-517F75506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1" y="1825347"/>
            <a:ext cx="7772400" cy="471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3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11</a:t>
            </a:fld>
            <a:endParaRPr lang="de-CH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C59209F0-6064-91BE-2542-F395339D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365973"/>
            <a:ext cx="11058634" cy="1325563"/>
          </a:xfrm>
        </p:spPr>
        <p:txBody>
          <a:bodyPr/>
          <a:lstStyle/>
          <a:p>
            <a:r>
              <a:rPr lang="de-DE" dirty="0"/>
              <a:t>Le plan </a:t>
            </a:r>
            <a:r>
              <a:rPr lang="de-DE" dirty="0" err="1"/>
              <a:t>d’étude</a:t>
            </a:r>
            <a:r>
              <a:rPr lang="de-DE" dirty="0"/>
              <a:t> </a:t>
            </a:r>
            <a:r>
              <a:rPr lang="de-DE" dirty="0" err="1"/>
              <a:t>cantonal</a:t>
            </a:r>
            <a:r>
              <a:rPr lang="de-DE" dirty="0"/>
              <a:t>: </a:t>
            </a:r>
            <a:r>
              <a:rPr lang="de-DE" dirty="0" err="1"/>
              <a:t>compétences</a:t>
            </a:r>
            <a:r>
              <a:rPr lang="de-DE" dirty="0"/>
              <a:t> </a:t>
            </a:r>
            <a:r>
              <a:rPr lang="de-DE" dirty="0" err="1"/>
              <a:t>attendues</a:t>
            </a:r>
            <a:endParaRPr lang="de-GB" dirty="0"/>
          </a:p>
        </p:txBody>
      </p:sp>
      <p:sp>
        <p:nvSpPr>
          <p:cNvPr id="13" name="Inhaltsplatzhalter 4">
            <a:extLst>
              <a:ext uri="{FF2B5EF4-FFF2-40B4-BE49-F238E27FC236}">
                <a16:creationId xmlns:a16="http://schemas.microsoft.com/office/drawing/2014/main" id="{0A52642A-903D-1B54-3FDC-F08CB4AD77C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DE" dirty="0"/>
              <a:t>Formation des </a:t>
            </a:r>
            <a:r>
              <a:rPr lang="de-DE" dirty="0" err="1"/>
              <a:t>formateurs</a:t>
            </a:r>
            <a:r>
              <a:rPr lang="de-DE" dirty="0"/>
              <a:t> et </a:t>
            </a:r>
            <a:r>
              <a:rPr lang="de-DE" dirty="0" err="1"/>
              <a:t>formatrices</a:t>
            </a:r>
            <a:r>
              <a:rPr lang="de-DE" dirty="0"/>
              <a:t> en </a:t>
            </a:r>
            <a:r>
              <a:rPr lang="de-DE" dirty="0" err="1"/>
              <a:t>entreprise</a:t>
            </a:r>
            <a:r>
              <a:rPr lang="de-DE" dirty="0"/>
              <a:t> (2/4)</a:t>
            </a:r>
          </a:p>
        </p:txBody>
      </p:sp>
      <p:pic>
        <p:nvPicPr>
          <p:cNvPr id="15" name="Grafik 14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EA8626DD-9BB6-D960-F669-F74927FA5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0" y="1791552"/>
            <a:ext cx="7139450" cy="469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42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12</a:t>
            </a:fld>
            <a:endParaRPr lang="de-CH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CBC4D1CE-AED3-A363-C626-7B5990BE8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7" y="365973"/>
            <a:ext cx="11376877" cy="1325563"/>
          </a:xfrm>
        </p:spPr>
        <p:txBody>
          <a:bodyPr/>
          <a:lstStyle/>
          <a:p>
            <a:r>
              <a:rPr lang="de-DE" dirty="0"/>
              <a:t>Le plan </a:t>
            </a:r>
            <a:r>
              <a:rPr lang="de-DE" dirty="0" err="1"/>
              <a:t>d’étude</a:t>
            </a:r>
            <a:r>
              <a:rPr lang="de-DE" dirty="0"/>
              <a:t> </a:t>
            </a:r>
            <a:r>
              <a:rPr lang="de-DE" dirty="0" err="1"/>
              <a:t>cantonal</a:t>
            </a:r>
            <a:r>
              <a:rPr lang="de-DE" dirty="0"/>
              <a:t>: </a:t>
            </a:r>
            <a:r>
              <a:rPr lang="de-DE" dirty="0" err="1"/>
              <a:t>compétences</a:t>
            </a:r>
            <a:r>
              <a:rPr lang="de-DE" dirty="0"/>
              <a:t> </a:t>
            </a:r>
            <a:r>
              <a:rPr lang="de-DE" dirty="0" err="1"/>
              <a:t>attendues</a:t>
            </a:r>
            <a:endParaRPr lang="de-GB" dirty="0"/>
          </a:p>
        </p:txBody>
      </p:sp>
      <p:sp>
        <p:nvSpPr>
          <p:cNvPr id="11" name="Inhaltsplatzhalter 4">
            <a:extLst>
              <a:ext uri="{FF2B5EF4-FFF2-40B4-BE49-F238E27FC236}">
                <a16:creationId xmlns:a16="http://schemas.microsoft.com/office/drawing/2014/main" id="{6A2AB191-2E67-14D8-8231-3E86483F3A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DE" dirty="0"/>
              <a:t>Formation des </a:t>
            </a:r>
            <a:r>
              <a:rPr lang="de-DE" dirty="0" err="1"/>
              <a:t>formateurs</a:t>
            </a:r>
            <a:r>
              <a:rPr lang="de-DE" dirty="0"/>
              <a:t> et </a:t>
            </a:r>
            <a:r>
              <a:rPr lang="de-DE" dirty="0" err="1"/>
              <a:t>formatrices</a:t>
            </a:r>
            <a:r>
              <a:rPr lang="de-DE" dirty="0"/>
              <a:t> en </a:t>
            </a:r>
            <a:r>
              <a:rPr lang="de-DE" dirty="0" err="1"/>
              <a:t>entreprise</a:t>
            </a:r>
            <a:r>
              <a:rPr lang="de-DE" dirty="0"/>
              <a:t> (3/4)</a:t>
            </a:r>
          </a:p>
        </p:txBody>
      </p:sp>
      <p:pic>
        <p:nvPicPr>
          <p:cNvPr id="14" name="Grafik 13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37BC7741-A648-1E03-C2F1-7FEDD345F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4" y="1810025"/>
            <a:ext cx="8396678" cy="465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01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13</a:t>
            </a:fld>
            <a:endParaRPr lang="de-CH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CBC4D1CE-AED3-A363-C626-7B5990BE8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365973"/>
            <a:ext cx="10979612" cy="1325563"/>
          </a:xfrm>
        </p:spPr>
        <p:txBody>
          <a:bodyPr/>
          <a:lstStyle/>
          <a:p>
            <a:r>
              <a:rPr lang="de-DE" dirty="0"/>
              <a:t>Le plan </a:t>
            </a:r>
            <a:r>
              <a:rPr lang="de-DE" dirty="0" err="1"/>
              <a:t>d’étude</a:t>
            </a:r>
            <a:r>
              <a:rPr lang="de-DE" dirty="0"/>
              <a:t> </a:t>
            </a:r>
            <a:r>
              <a:rPr lang="de-DE" dirty="0" err="1"/>
              <a:t>cantonal</a:t>
            </a:r>
            <a:r>
              <a:rPr lang="de-DE" dirty="0"/>
              <a:t>: </a:t>
            </a:r>
            <a:r>
              <a:rPr lang="de-DE" dirty="0" err="1"/>
              <a:t>compétences</a:t>
            </a:r>
            <a:r>
              <a:rPr lang="de-DE" dirty="0"/>
              <a:t> </a:t>
            </a:r>
            <a:r>
              <a:rPr lang="de-DE" dirty="0" err="1"/>
              <a:t>attendues</a:t>
            </a:r>
            <a:endParaRPr lang="de-GB" dirty="0"/>
          </a:p>
        </p:txBody>
      </p:sp>
      <p:sp>
        <p:nvSpPr>
          <p:cNvPr id="11" name="Inhaltsplatzhalter 4">
            <a:extLst>
              <a:ext uri="{FF2B5EF4-FFF2-40B4-BE49-F238E27FC236}">
                <a16:creationId xmlns:a16="http://schemas.microsoft.com/office/drawing/2014/main" id="{6A2AB191-2E67-14D8-8231-3E86483F3A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4850" y="1400898"/>
            <a:ext cx="8059738" cy="495889"/>
          </a:xfrm>
        </p:spPr>
        <p:txBody>
          <a:bodyPr/>
          <a:lstStyle/>
          <a:p>
            <a:r>
              <a:rPr lang="de-DE" dirty="0"/>
              <a:t>Formation des </a:t>
            </a:r>
            <a:r>
              <a:rPr lang="de-DE" dirty="0" err="1"/>
              <a:t>formateurs</a:t>
            </a:r>
            <a:r>
              <a:rPr lang="de-DE" dirty="0"/>
              <a:t> et </a:t>
            </a:r>
            <a:r>
              <a:rPr lang="de-DE" dirty="0" err="1"/>
              <a:t>formatrices</a:t>
            </a:r>
            <a:r>
              <a:rPr lang="de-DE" dirty="0"/>
              <a:t> en </a:t>
            </a:r>
            <a:r>
              <a:rPr lang="de-DE" dirty="0" err="1"/>
              <a:t>entreprise</a:t>
            </a:r>
            <a:r>
              <a:rPr lang="de-DE" dirty="0"/>
              <a:t> (4/4)</a:t>
            </a:r>
          </a:p>
        </p:txBody>
      </p:sp>
      <p:pic>
        <p:nvPicPr>
          <p:cNvPr id="6" name="Grafik 5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0F1E135E-41BE-30CB-D2A8-5B8A6F2B6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04" y="1810026"/>
            <a:ext cx="7096584" cy="46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42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44544-D547-2147-499C-4CCEF8DB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902396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formateurs</a:t>
            </a:r>
            <a:r>
              <a:rPr lang="de-DE" dirty="0"/>
              <a:t> et </a:t>
            </a:r>
            <a:r>
              <a:rPr lang="de-DE" dirty="0" err="1"/>
              <a:t>formatrices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</a:t>
            </a:r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cours</a:t>
            </a:r>
            <a:br>
              <a:rPr lang="de-DE" dirty="0"/>
            </a:br>
            <a:r>
              <a:rPr lang="de-DE" dirty="0" err="1"/>
              <a:t>interentreprises</a:t>
            </a:r>
            <a:r>
              <a:rPr lang="de-DE" dirty="0"/>
              <a:t> et </a:t>
            </a:r>
            <a:r>
              <a:rPr lang="de-DE" dirty="0" err="1"/>
              <a:t>dans</a:t>
            </a:r>
            <a:r>
              <a:rPr lang="de-DE" dirty="0"/>
              <a:t> </a:t>
            </a:r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écoles</a:t>
            </a:r>
            <a:r>
              <a:rPr lang="de-DE" dirty="0"/>
              <a:t> de </a:t>
            </a:r>
            <a:r>
              <a:rPr lang="de-DE" dirty="0" err="1"/>
              <a:t>métiers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67C6E52-D50F-104E-1EA4-FD3B88FA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14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3B9F545-1C7E-8EDD-F48C-095C0300A1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41426" y="2029408"/>
            <a:ext cx="8059738" cy="495889"/>
          </a:xfrm>
        </p:spPr>
        <p:txBody>
          <a:bodyPr/>
          <a:lstStyle/>
          <a:p>
            <a:r>
              <a:rPr lang="de-DE" dirty="0"/>
              <a:t>Art. 45 </a:t>
            </a:r>
            <a:r>
              <a:rPr lang="de-DE" dirty="0" err="1"/>
              <a:t>OFPr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E1D37A0-3CB1-0541-67AE-3AE465C91B38}"/>
              </a:ext>
            </a:extLst>
          </p:cNvPr>
          <p:cNvSpPr/>
          <p:nvPr/>
        </p:nvSpPr>
        <p:spPr>
          <a:xfrm>
            <a:off x="814116" y="2649667"/>
            <a:ext cx="10871316" cy="54117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Activité</a:t>
            </a:r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principale</a:t>
            </a:r>
            <a:endParaRPr lang="de-CH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99A45A8-0686-6EFF-464E-C4BC5E78FB95}"/>
              </a:ext>
            </a:extLst>
          </p:cNvPr>
          <p:cNvSpPr/>
          <p:nvPr/>
        </p:nvSpPr>
        <p:spPr>
          <a:xfrm>
            <a:off x="814116" y="3190845"/>
            <a:ext cx="3623772" cy="10548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Diplôme de la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formation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r>
              <a:rPr lang="de-DE" sz="20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supérieure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FE9C038-31B0-FA1F-A619-FC3A601F9AAD}"/>
              </a:ext>
            </a:extLst>
          </p:cNvPr>
          <p:cNvSpPr/>
          <p:nvPr/>
        </p:nvSpPr>
        <p:spPr>
          <a:xfrm>
            <a:off x="4437888" y="3190844"/>
            <a:ext cx="3623772" cy="10548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Deux ans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d’expérience</a:t>
            </a:r>
            <a:r>
              <a:rPr lang="de-DE" sz="20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62C2AAE-FAAA-0E4E-0DF6-989D94A844D9}"/>
              </a:ext>
            </a:extLst>
          </p:cNvPr>
          <p:cNvSpPr/>
          <p:nvPr/>
        </p:nvSpPr>
        <p:spPr>
          <a:xfrm>
            <a:off x="8061660" y="3190844"/>
            <a:ext cx="3623772" cy="10548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Formation à la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pédagogie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r>
              <a:rPr lang="de-DE" sz="20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de 600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heures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3DD1B09-18F3-37B5-DB49-7898881097AB}"/>
              </a:ext>
            </a:extLst>
          </p:cNvPr>
          <p:cNvSpPr/>
          <p:nvPr/>
        </p:nvSpPr>
        <p:spPr>
          <a:xfrm>
            <a:off x="814116" y="4516261"/>
            <a:ext cx="10871316" cy="54117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Activité</a:t>
            </a:r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accessoire</a:t>
            </a:r>
            <a:endParaRPr lang="de-CH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FD8D1116-31AB-7765-9FFE-E975F07D5B5C}"/>
              </a:ext>
            </a:extLst>
          </p:cNvPr>
          <p:cNvSpPr/>
          <p:nvPr/>
        </p:nvSpPr>
        <p:spPr>
          <a:xfrm>
            <a:off x="814116" y="5057440"/>
            <a:ext cx="3623772" cy="105483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Diplôme de la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formation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r>
              <a:rPr lang="de-DE" sz="20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supérieure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EFCE633-7545-8543-0DCA-B712F063D501}"/>
              </a:ext>
            </a:extLst>
          </p:cNvPr>
          <p:cNvSpPr/>
          <p:nvPr/>
        </p:nvSpPr>
        <p:spPr>
          <a:xfrm>
            <a:off x="4437888" y="5057441"/>
            <a:ext cx="3623772" cy="105483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Deux ans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d’expérience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professionnelle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5229C1E-FEE8-61D8-451A-6587D8BA60A8}"/>
              </a:ext>
            </a:extLst>
          </p:cNvPr>
          <p:cNvSpPr/>
          <p:nvPr/>
        </p:nvSpPr>
        <p:spPr>
          <a:xfrm>
            <a:off x="8061660" y="5057441"/>
            <a:ext cx="3623772" cy="10548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Formation à la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pédagogie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sz="2000" dirty="0" err="1">
                <a:solidFill>
                  <a:schemeClr val="tx1"/>
                </a:solidFill>
                <a:latin typeface="Helvetica" pitchFamily="2" charset="0"/>
              </a:rPr>
              <a:t>p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rofessionnelle</a:t>
            </a:r>
            <a:r>
              <a:rPr lang="de-DE" sz="20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2000" dirty="0">
                <a:solidFill>
                  <a:schemeClr val="tx1"/>
                </a:solidFill>
                <a:effectLst/>
                <a:latin typeface="Helvetica" pitchFamily="2" charset="0"/>
              </a:rPr>
              <a:t>de 300 </a:t>
            </a:r>
            <a:r>
              <a:rPr lang="de-DE" sz="2000" dirty="0" err="1">
                <a:solidFill>
                  <a:schemeClr val="tx1"/>
                </a:solidFill>
                <a:effectLst/>
                <a:latin typeface="Helvetica" pitchFamily="2" charset="0"/>
              </a:rPr>
              <a:t>heures</a:t>
            </a:r>
            <a:endParaRPr lang="de-DE" sz="20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87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6CCA8-B5F9-056A-517E-3F5B93E3F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3837"/>
            <a:ext cx="9144000" cy="1650326"/>
          </a:xfrm>
        </p:spPr>
        <p:txBody>
          <a:bodyPr>
            <a:normAutofit/>
          </a:bodyPr>
          <a:lstStyle/>
          <a:p>
            <a:r>
              <a:rPr lang="de-CH" sz="5100" dirty="0" err="1"/>
              <a:t>Les</a:t>
            </a:r>
            <a:r>
              <a:rPr lang="de-CH" sz="5100" dirty="0"/>
              <a:t> </a:t>
            </a:r>
            <a:r>
              <a:rPr lang="de-CH" sz="5100" dirty="0" err="1"/>
              <a:t>enseignants</a:t>
            </a:r>
            <a:r>
              <a:rPr lang="de-CH" sz="5100" dirty="0"/>
              <a:t> des </a:t>
            </a:r>
            <a:r>
              <a:rPr lang="de-CH" sz="5100" dirty="0" err="1"/>
              <a:t>écoles</a:t>
            </a:r>
            <a:r>
              <a:rPr lang="de-CH" sz="5100" dirty="0"/>
              <a:t> </a:t>
            </a:r>
            <a:r>
              <a:rPr lang="de-CH" sz="5100" dirty="0" err="1"/>
              <a:t>professionnelles</a:t>
            </a:r>
            <a:endParaRPr lang="de-CH" sz="5100" dirty="0"/>
          </a:p>
        </p:txBody>
      </p:sp>
    </p:spTree>
    <p:extLst>
      <p:ext uri="{BB962C8B-B14F-4D97-AF65-F5344CB8AC3E}">
        <p14:creationId xmlns:p14="http://schemas.microsoft.com/office/powerpoint/2010/main" val="1112442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CA8893EB-9DCB-356D-6321-497438C4F2B6}"/>
              </a:ext>
            </a:extLst>
          </p:cNvPr>
          <p:cNvSpPr/>
          <p:nvPr/>
        </p:nvSpPr>
        <p:spPr>
          <a:xfrm>
            <a:off x="8888012" y="204311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5D93622-7836-CF4E-D374-2E3A437ABAFE}"/>
              </a:ext>
            </a:extLst>
          </p:cNvPr>
          <p:cNvSpPr/>
          <p:nvPr/>
        </p:nvSpPr>
        <p:spPr>
          <a:xfrm>
            <a:off x="6151566" y="204311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DE" sz="16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BE995C8-1F67-E54E-A699-0F169D8C2E88}"/>
              </a:ext>
            </a:extLst>
          </p:cNvPr>
          <p:cNvSpPr/>
          <p:nvPr/>
        </p:nvSpPr>
        <p:spPr>
          <a:xfrm>
            <a:off x="3562781" y="204311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49DDCFE-26DF-633E-0593-09D470E3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22913DF-4BF3-6F81-4FA3-FE8A50D1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56" y="656905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enseignants</a:t>
            </a:r>
            <a:r>
              <a:rPr lang="de-DE" dirty="0"/>
              <a:t> </a:t>
            </a:r>
            <a:r>
              <a:rPr lang="de-DE" dirty="0" err="1"/>
              <a:t>chargés</a:t>
            </a:r>
            <a:r>
              <a:rPr lang="de-DE" dirty="0"/>
              <a:t> des </a:t>
            </a:r>
            <a:r>
              <a:rPr lang="de-DE" dirty="0" err="1"/>
              <a:t>connaissances</a:t>
            </a:r>
            <a:br>
              <a:rPr lang="de-DE" dirty="0"/>
            </a:br>
            <a:r>
              <a:rPr lang="de-DE" dirty="0" err="1"/>
              <a:t>professionnelles</a:t>
            </a:r>
            <a:r>
              <a:rPr lang="de-DE" dirty="0"/>
              <a:t> – </a:t>
            </a:r>
            <a:r>
              <a:rPr lang="de-DE" dirty="0" err="1"/>
              <a:t>activité</a:t>
            </a:r>
            <a:r>
              <a:rPr lang="de-DE" dirty="0"/>
              <a:t> </a:t>
            </a:r>
            <a:r>
              <a:rPr lang="de-DE" dirty="0" err="1"/>
              <a:t>principale</a:t>
            </a:r>
            <a:endParaRPr lang="de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BB793B-5A4D-0E1C-FFCF-7D77E6A0E990}"/>
              </a:ext>
            </a:extLst>
          </p:cNvPr>
          <p:cNvSpPr/>
          <p:nvPr/>
        </p:nvSpPr>
        <p:spPr>
          <a:xfrm>
            <a:off x="512310" y="204311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5BB00CC-2EAB-2DB5-CF52-C9AF6B639EEE}"/>
              </a:ext>
            </a:extLst>
          </p:cNvPr>
          <p:cNvSpPr/>
          <p:nvPr/>
        </p:nvSpPr>
        <p:spPr>
          <a:xfrm>
            <a:off x="646008" y="268433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professionnelle du degré tertiaire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F73DA93-F891-6F77-99B7-30C82114C474}"/>
              </a:ext>
            </a:extLst>
          </p:cNvPr>
          <p:cNvSpPr/>
          <p:nvPr/>
        </p:nvSpPr>
        <p:spPr>
          <a:xfrm>
            <a:off x="646007" y="436396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Examen professionnelle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Examen prfessionnelle supérieur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école supérieure (ES)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haute école (HES / Université / EPF)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C16A831-991C-F800-E76D-5C1E39F8962A}"/>
              </a:ext>
            </a:extLst>
          </p:cNvPr>
          <p:cNvSpPr/>
          <p:nvPr/>
        </p:nvSpPr>
        <p:spPr>
          <a:xfrm>
            <a:off x="2464242" y="2684338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Maturité professionnelle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DD977D-8A13-BBDD-E4A9-9C82985706A6}"/>
              </a:ext>
            </a:extLst>
          </p:cNvPr>
          <p:cNvSpPr/>
          <p:nvPr/>
        </p:nvSpPr>
        <p:spPr>
          <a:xfrm>
            <a:off x="3697720" y="272468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professionnelle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3BBCD43-70AC-1F1D-424A-6025180B3A20}"/>
              </a:ext>
            </a:extLst>
          </p:cNvPr>
          <p:cNvSpPr/>
          <p:nvPr/>
        </p:nvSpPr>
        <p:spPr>
          <a:xfrm>
            <a:off x="4822214" y="272468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3729DC4-9288-34AA-B7D0-CE7BA43FC9EE}"/>
              </a:ext>
            </a:extLst>
          </p:cNvPr>
          <p:cNvSpPr/>
          <p:nvPr/>
        </p:nvSpPr>
        <p:spPr>
          <a:xfrm>
            <a:off x="6315075" y="2656020"/>
            <a:ext cx="2293839" cy="259999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heures)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D0113A-6C41-60E0-B18B-D995442C784A}"/>
              </a:ext>
            </a:extLst>
          </p:cNvPr>
          <p:cNvSpPr/>
          <p:nvPr/>
        </p:nvSpPr>
        <p:spPr>
          <a:xfrm>
            <a:off x="6315075" y="5346960"/>
            <a:ext cx="2293838" cy="98299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8D06E61-CC3A-C6BF-D246-87FE1722CA6B}"/>
              </a:ext>
            </a:extLst>
          </p:cNvPr>
          <p:cNvSpPr/>
          <p:nvPr/>
        </p:nvSpPr>
        <p:spPr>
          <a:xfrm>
            <a:off x="9029700" y="2656020"/>
            <a:ext cx="2314575" cy="367393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Ecoles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professionnelles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de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tous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les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domaines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42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CA8893EB-9DCB-356D-6321-497438C4F2B6}"/>
              </a:ext>
            </a:extLst>
          </p:cNvPr>
          <p:cNvSpPr/>
          <p:nvPr/>
        </p:nvSpPr>
        <p:spPr>
          <a:xfrm>
            <a:off x="8888012" y="204311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5D93622-7836-CF4E-D374-2E3A437ABAFE}"/>
              </a:ext>
            </a:extLst>
          </p:cNvPr>
          <p:cNvSpPr/>
          <p:nvPr/>
        </p:nvSpPr>
        <p:spPr>
          <a:xfrm>
            <a:off x="6151566" y="204311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BE995C8-1F67-E54E-A699-0F169D8C2E88}"/>
              </a:ext>
            </a:extLst>
          </p:cNvPr>
          <p:cNvSpPr/>
          <p:nvPr/>
        </p:nvSpPr>
        <p:spPr>
          <a:xfrm>
            <a:off x="3562781" y="204311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49DDCFE-26DF-633E-0593-09D470E3B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17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22913DF-4BF3-6F81-4FA3-FE8A50D15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568" y="642617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enseignants</a:t>
            </a:r>
            <a:r>
              <a:rPr lang="de-DE" dirty="0"/>
              <a:t> </a:t>
            </a:r>
            <a:r>
              <a:rPr lang="de-DE" dirty="0" err="1"/>
              <a:t>chargés</a:t>
            </a:r>
            <a:r>
              <a:rPr lang="de-DE" dirty="0"/>
              <a:t> des </a:t>
            </a:r>
            <a:r>
              <a:rPr lang="de-DE" dirty="0" err="1"/>
              <a:t>connaissances</a:t>
            </a:r>
            <a:br>
              <a:rPr lang="de-DE" dirty="0"/>
            </a:br>
            <a:r>
              <a:rPr lang="de-DE" dirty="0" err="1"/>
              <a:t>professionnelles</a:t>
            </a:r>
            <a:r>
              <a:rPr lang="de-DE" dirty="0"/>
              <a:t> – </a:t>
            </a:r>
            <a:r>
              <a:rPr lang="de-DE" dirty="0" err="1"/>
              <a:t>activité</a:t>
            </a:r>
            <a:r>
              <a:rPr lang="de-DE" dirty="0"/>
              <a:t> </a:t>
            </a:r>
            <a:r>
              <a:rPr lang="de-DE" dirty="0" err="1"/>
              <a:t>accessoire</a:t>
            </a:r>
            <a:endParaRPr lang="de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BB793B-5A4D-0E1C-FFCF-7D77E6A0E990}"/>
              </a:ext>
            </a:extLst>
          </p:cNvPr>
          <p:cNvSpPr/>
          <p:nvPr/>
        </p:nvSpPr>
        <p:spPr>
          <a:xfrm>
            <a:off x="512310" y="204311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5BB00CC-2EAB-2DB5-CF52-C9AF6B639EEE}"/>
              </a:ext>
            </a:extLst>
          </p:cNvPr>
          <p:cNvSpPr/>
          <p:nvPr/>
        </p:nvSpPr>
        <p:spPr>
          <a:xfrm>
            <a:off x="646008" y="268433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Formation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professionnelle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du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degré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tertiaire</a:t>
            </a:r>
            <a:endParaRPr lang="de-DE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F73DA93-F891-6F77-99B7-30C82114C474}"/>
              </a:ext>
            </a:extLst>
          </p:cNvPr>
          <p:cNvSpPr/>
          <p:nvPr/>
        </p:nvSpPr>
        <p:spPr>
          <a:xfrm>
            <a:off x="646007" y="436396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Examen professionnelle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Examen prfessionnelle supérieur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école supérieure (ES)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haute école (HES / Université / EPF)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8DD977D-8A13-BBDD-E4A9-9C82985706A6}"/>
              </a:ext>
            </a:extLst>
          </p:cNvPr>
          <p:cNvSpPr/>
          <p:nvPr/>
        </p:nvSpPr>
        <p:spPr>
          <a:xfrm>
            <a:off x="3697720" y="272468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professionnelle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3BBCD43-70AC-1F1D-424A-6025180B3A20}"/>
              </a:ext>
            </a:extLst>
          </p:cNvPr>
          <p:cNvSpPr/>
          <p:nvPr/>
        </p:nvSpPr>
        <p:spPr>
          <a:xfrm>
            <a:off x="4822214" y="272468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8CA7D71-1203-1D61-1CCA-AAE13FE97493}"/>
              </a:ext>
            </a:extLst>
          </p:cNvPr>
          <p:cNvSpPr/>
          <p:nvPr/>
        </p:nvSpPr>
        <p:spPr>
          <a:xfrm>
            <a:off x="6315075" y="2656020"/>
            <a:ext cx="2293839" cy="259999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heures)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6DCFDDB9-96D8-E44D-563E-B435F72122FF}"/>
              </a:ext>
            </a:extLst>
          </p:cNvPr>
          <p:cNvSpPr/>
          <p:nvPr/>
        </p:nvSpPr>
        <p:spPr>
          <a:xfrm>
            <a:off x="6315075" y="5346960"/>
            <a:ext cx="2293838" cy="98299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2B3825D-F09B-8268-653D-01E4F1C7471C}"/>
              </a:ext>
            </a:extLst>
          </p:cNvPr>
          <p:cNvSpPr/>
          <p:nvPr/>
        </p:nvSpPr>
        <p:spPr>
          <a:xfrm>
            <a:off x="9029700" y="2656020"/>
            <a:ext cx="2314575" cy="367393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Ecoles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professionnelles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de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tous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les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domaines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24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27C4B9-1EE0-8FAF-71D6-17491056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31" y="469828"/>
            <a:ext cx="10975548" cy="1325563"/>
          </a:xfrm>
        </p:spPr>
        <p:txBody>
          <a:bodyPr>
            <a:normAutofit/>
          </a:bodyPr>
          <a:lstStyle/>
          <a:p>
            <a:r>
              <a:rPr lang="de-DE" sz="3200" dirty="0" err="1"/>
              <a:t>Les</a:t>
            </a:r>
            <a:r>
              <a:rPr lang="de-DE" sz="3200" dirty="0"/>
              <a:t> </a:t>
            </a:r>
            <a:r>
              <a:rPr lang="de-DE" sz="3200" dirty="0" err="1"/>
              <a:t>enseignants</a:t>
            </a:r>
            <a:r>
              <a:rPr lang="de-DE" sz="3200" dirty="0"/>
              <a:t> </a:t>
            </a:r>
            <a:r>
              <a:rPr lang="de-DE" sz="3200" dirty="0" err="1"/>
              <a:t>chargés</a:t>
            </a:r>
            <a:r>
              <a:rPr lang="de-DE" sz="3200" dirty="0"/>
              <a:t> de la </a:t>
            </a:r>
            <a:r>
              <a:rPr lang="de-DE" sz="3200" dirty="0" err="1"/>
              <a:t>branche</a:t>
            </a:r>
            <a:r>
              <a:rPr lang="de-DE" sz="3200" dirty="0"/>
              <a:t> ICA – </a:t>
            </a:r>
            <a:r>
              <a:rPr lang="de-DE" sz="3200" dirty="0" err="1"/>
              <a:t>activité</a:t>
            </a:r>
            <a:br>
              <a:rPr lang="de-DE" sz="3200" dirty="0"/>
            </a:br>
            <a:r>
              <a:rPr lang="de-DE" sz="3200" dirty="0" err="1"/>
              <a:t>principale</a:t>
            </a:r>
            <a:endParaRPr lang="de-GB" sz="32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7539E99-2A72-FED3-D1E2-CCF08AD0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18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5AA147-432D-B3BE-39B1-D06917CD2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E126B58-394E-2B36-57F4-7D971EECF48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4031" y="1612045"/>
            <a:ext cx="8059738" cy="495889"/>
          </a:xfrm>
        </p:spPr>
        <p:txBody>
          <a:bodyPr/>
          <a:lstStyle/>
          <a:p>
            <a:r>
              <a:rPr lang="de-DE" dirty="0"/>
              <a:t>Formation </a:t>
            </a:r>
            <a:r>
              <a:rPr lang="de-DE" dirty="0" err="1"/>
              <a:t>commerciale</a:t>
            </a:r>
            <a:r>
              <a:rPr lang="de-DE" dirty="0"/>
              <a:t> initiale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46E1974-2EA8-685D-3E29-6EC6D58726C8}"/>
              </a:ext>
            </a:extLst>
          </p:cNvPr>
          <p:cNvSpPr/>
          <p:nvPr/>
        </p:nvSpPr>
        <p:spPr>
          <a:xfrm>
            <a:off x="8983900" y="2077182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84015AA-C5C1-2A98-76C6-2A8A9D890D45}"/>
              </a:ext>
            </a:extLst>
          </p:cNvPr>
          <p:cNvSpPr/>
          <p:nvPr/>
        </p:nvSpPr>
        <p:spPr>
          <a:xfrm>
            <a:off x="6247454" y="2077182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D991BDF-F960-4C28-BCEF-62A0E96AEA15}"/>
              </a:ext>
            </a:extLst>
          </p:cNvPr>
          <p:cNvSpPr/>
          <p:nvPr/>
        </p:nvSpPr>
        <p:spPr>
          <a:xfrm>
            <a:off x="3658669" y="2077183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67945A9-21A1-7CFE-65E0-4ED8215C9000}"/>
              </a:ext>
            </a:extLst>
          </p:cNvPr>
          <p:cNvSpPr/>
          <p:nvPr/>
        </p:nvSpPr>
        <p:spPr>
          <a:xfrm>
            <a:off x="608198" y="2077185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A9C26C5-54D6-CC07-D0BA-919713A48D98}"/>
              </a:ext>
            </a:extLst>
          </p:cNvPr>
          <p:cNvSpPr/>
          <p:nvPr/>
        </p:nvSpPr>
        <p:spPr>
          <a:xfrm>
            <a:off x="741896" y="2718409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Formation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professionnelle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du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degré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tertiaire</a:t>
            </a:r>
            <a:endParaRPr lang="de-DE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C80904A-567E-F937-B21E-F77DB5A053AA}"/>
              </a:ext>
            </a:extLst>
          </p:cNvPr>
          <p:cNvSpPr/>
          <p:nvPr/>
        </p:nvSpPr>
        <p:spPr>
          <a:xfrm>
            <a:off x="741895" y="4398038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Examen professionnelle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Examen prfessionnelle supérieur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école supérieure (ES)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haute école (HES / Université / EPF)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530A56F-91F2-7043-633E-107D18D52507}"/>
              </a:ext>
            </a:extLst>
          </p:cNvPr>
          <p:cNvSpPr/>
          <p:nvPr/>
        </p:nvSpPr>
        <p:spPr>
          <a:xfrm>
            <a:off x="2560130" y="2718409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Maturité professionnelle</a:t>
            </a:r>
          </a:p>
          <a:p>
            <a:pPr algn="ctr"/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9FCE9E5-C77C-D54A-9AAE-C8F23C96FCFE}"/>
              </a:ext>
            </a:extLst>
          </p:cNvPr>
          <p:cNvSpPr/>
          <p:nvPr/>
        </p:nvSpPr>
        <p:spPr>
          <a:xfrm>
            <a:off x="3793608" y="2758751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professionnelle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1B3C897-BCD6-1158-6126-1818240AD915}"/>
              </a:ext>
            </a:extLst>
          </p:cNvPr>
          <p:cNvSpPr/>
          <p:nvPr/>
        </p:nvSpPr>
        <p:spPr>
          <a:xfrm>
            <a:off x="4918102" y="2758751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DA706D-E0E5-CD4F-E7A3-69780BB3B282}"/>
              </a:ext>
            </a:extLst>
          </p:cNvPr>
          <p:cNvSpPr/>
          <p:nvPr/>
        </p:nvSpPr>
        <p:spPr>
          <a:xfrm>
            <a:off x="9129713" y="2758749"/>
            <a:ext cx="2320391" cy="3597601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Ecoles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professionnelles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commerciales</a:t>
            </a:r>
            <a:endParaRPr lang="de-CH" sz="1600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Ecoles de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commerce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658BA24-9858-BDCF-4899-D480489561B0}"/>
              </a:ext>
            </a:extLst>
          </p:cNvPr>
          <p:cNvSpPr/>
          <p:nvPr/>
        </p:nvSpPr>
        <p:spPr>
          <a:xfrm>
            <a:off x="6410963" y="2758750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heures)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1E8B065-2CE9-E045-5BC2-A9F2630FE540}"/>
              </a:ext>
            </a:extLst>
          </p:cNvPr>
          <p:cNvSpPr/>
          <p:nvPr/>
        </p:nvSpPr>
        <p:spPr>
          <a:xfrm>
            <a:off x="6410963" y="5402216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</a:t>
            </a:r>
          </a:p>
        </p:txBody>
      </p:sp>
    </p:spTree>
    <p:extLst>
      <p:ext uri="{BB962C8B-B14F-4D97-AF65-F5344CB8AC3E}">
        <p14:creationId xmlns:p14="http://schemas.microsoft.com/office/powerpoint/2010/main" val="3607409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27C4B9-1EE0-8FAF-71D6-17491056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31" y="469828"/>
            <a:ext cx="10975548" cy="1325563"/>
          </a:xfrm>
        </p:spPr>
        <p:txBody>
          <a:bodyPr>
            <a:normAutofit/>
          </a:bodyPr>
          <a:lstStyle/>
          <a:p>
            <a:r>
              <a:rPr lang="de-DE" sz="3200" dirty="0" err="1"/>
              <a:t>Les</a:t>
            </a:r>
            <a:r>
              <a:rPr lang="de-DE" sz="3200" dirty="0"/>
              <a:t> </a:t>
            </a:r>
            <a:r>
              <a:rPr lang="de-DE" sz="3200" dirty="0" err="1"/>
              <a:t>enseignants</a:t>
            </a:r>
            <a:r>
              <a:rPr lang="de-DE" sz="3200" dirty="0"/>
              <a:t> </a:t>
            </a:r>
            <a:r>
              <a:rPr lang="de-DE" sz="3200" dirty="0" err="1"/>
              <a:t>chargés</a:t>
            </a:r>
            <a:r>
              <a:rPr lang="de-DE" sz="3200" dirty="0"/>
              <a:t> de la </a:t>
            </a:r>
            <a:r>
              <a:rPr lang="de-DE" sz="3200" dirty="0" err="1"/>
              <a:t>branche</a:t>
            </a:r>
            <a:r>
              <a:rPr lang="de-DE" sz="3200" dirty="0"/>
              <a:t> ICA – </a:t>
            </a:r>
            <a:r>
              <a:rPr lang="de-DE" sz="3200" dirty="0" err="1"/>
              <a:t>activité</a:t>
            </a:r>
            <a:br>
              <a:rPr lang="de-DE" sz="3200" dirty="0"/>
            </a:br>
            <a:r>
              <a:rPr lang="de-DE" sz="3200" dirty="0" err="1"/>
              <a:t>accessoire</a:t>
            </a:r>
            <a:endParaRPr lang="de-GB" sz="32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7539E99-2A72-FED3-D1E2-CCF08AD0B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19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5AA147-432D-B3BE-39B1-D06917CD2E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E126B58-394E-2B36-57F4-7D971EECF48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4031" y="1612045"/>
            <a:ext cx="8059738" cy="495889"/>
          </a:xfrm>
        </p:spPr>
        <p:txBody>
          <a:bodyPr/>
          <a:lstStyle/>
          <a:p>
            <a:r>
              <a:rPr lang="de-DE" dirty="0"/>
              <a:t>Formation </a:t>
            </a:r>
            <a:r>
              <a:rPr lang="de-DE" dirty="0" err="1"/>
              <a:t>commerciale</a:t>
            </a:r>
            <a:r>
              <a:rPr lang="de-DE" dirty="0"/>
              <a:t> initiale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46E1974-2EA8-685D-3E29-6EC6D58726C8}"/>
              </a:ext>
            </a:extLst>
          </p:cNvPr>
          <p:cNvSpPr/>
          <p:nvPr/>
        </p:nvSpPr>
        <p:spPr>
          <a:xfrm>
            <a:off x="8983900" y="2077182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84015AA-C5C1-2A98-76C6-2A8A9D890D45}"/>
              </a:ext>
            </a:extLst>
          </p:cNvPr>
          <p:cNvSpPr/>
          <p:nvPr/>
        </p:nvSpPr>
        <p:spPr>
          <a:xfrm>
            <a:off x="6247454" y="2077182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D991BDF-F960-4C28-BCEF-62A0E96AEA15}"/>
              </a:ext>
            </a:extLst>
          </p:cNvPr>
          <p:cNvSpPr/>
          <p:nvPr/>
        </p:nvSpPr>
        <p:spPr>
          <a:xfrm>
            <a:off x="3658669" y="2077183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67945A9-21A1-7CFE-65E0-4ED8215C9000}"/>
              </a:ext>
            </a:extLst>
          </p:cNvPr>
          <p:cNvSpPr/>
          <p:nvPr/>
        </p:nvSpPr>
        <p:spPr>
          <a:xfrm>
            <a:off x="608198" y="2077185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A9C26C5-54D6-CC07-D0BA-919713A48D98}"/>
              </a:ext>
            </a:extLst>
          </p:cNvPr>
          <p:cNvSpPr/>
          <p:nvPr/>
        </p:nvSpPr>
        <p:spPr>
          <a:xfrm>
            <a:off x="741896" y="2718409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Formation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professionnelle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du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degré</a:t>
            </a:r>
            <a:r>
              <a:rPr lang="de-DE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tertiaire</a:t>
            </a:r>
            <a:endParaRPr lang="de-DE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C80904A-567E-F937-B21E-F77DB5A053AA}"/>
              </a:ext>
            </a:extLst>
          </p:cNvPr>
          <p:cNvSpPr/>
          <p:nvPr/>
        </p:nvSpPr>
        <p:spPr>
          <a:xfrm>
            <a:off x="741895" y="4398038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Examen professionnelle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Examen prfessionnelle supérieur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école supérieure (ES)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haute école (HES / Université / EPF)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9FCE9E5-C77C-D54A-9AAE-C8F23C96FCFE}"/>
              </a:ext>
            </a:extLst>
          </p:cNvPr>
          <p:cNvSpPr/>
          <p:nvPr/>
        </p:nvSpPr>
        <p:spPr>
          <a:xfrm>
            <a:off x="3793608" y="2758751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professionnelle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1B3C897-BCD6-1158-6126-1818240AD915}"/>
              </a:ext>
            </a:extLst>
          </p:cNvPr>
          <p:cNvSpPr/>
          <p:nvPr/>
        </p:nvSpPr>
        <p:spPr>
          <a:xfrm>
            <a:off x="4918102" y="2758751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DA706D-E0E5-CD4F-E7A3-69780BB3B282}"/>
              </a:ext>
            </a:extLst>
          </p:cNvPr>
          <p:cNvSpPr/>
          <p:nvPr/>
        </p:nvSpPr>
        <p:spPr>
          <a:xfrm>
            <a:off x="9129713" y="2758749"/>
            <a:ext cx="2320391" cy="3597601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Ecoles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professionnelles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commerciales</a:t>
            </a:r>
            <a:endParaRPr lang="de-CH" sz="1600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Ecoles de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commerce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658BA24-9858-BDCF-4899-D480489561B0}"/>
              </a:ext>
            </a:extLst>
          </p:cNvPr>
          <p:cNvSpPr/>
          <p:nvPr/>
        </p:nvSpPr>
        <p:spPr>
          <a:xfrm>
            <a:off x="6410963" y="2758750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300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 heures)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1E8B065-2CE9-E045-5BC2-A9F2630FE540}"/>
              </a:ext>
            </a:extLst>
          </p:cNvPr>
          <p:cNvSpPr/>
          <p:nvPr/>
        </p:nvSpPr>
        <p:spPr>
          <a:xfrm>
            <a:off x="6410963" y="5402216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</a:t>
            </a:r>
          </a:p>
        </p:txBody>
      </p:sp>
    </p:spTree>
    <p:extLst>
      <p:ext uri="{BB962C8B-B14F-4D97-AF65-F5344CB8AC3E}">
        <p14:creationId xmlns:p14="http://schemas.microsoft.com/office/powerpoint/2010/main" val="2991150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6CCA8-B5F9-056A-517E-3F5B93E3F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9115"/>
            <a:ext cx="9144000" cy="1219769"/>
          </a:xfrm>
        </p:spPr>
        <p:txBody>
          <a:bodyPr/>
          <a:lstStyle/>
          <a:p>
            <a:r>
              <a:rPr lang="de-CH" dirty="0"/>
              <a:t>Vue </a:t>
            </a:r>
            <a:r>
              <a:rPr lang="de-CH" dirty="0" err="1"/>
              <a:t>d’ensemble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4768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BDE6629-C01F-4FB1-2B5B-733923CDA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08F35C6-D0D1-8FF1-07F8-9512FCEE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20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24FDA58-0846-2F9D-A4BA-307D8619C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72" y="610001"/>
            <a:ext cx="10515600" cy="1325563"/>
          </a:xfrm>
        </p:spPr>
        <p:txBody>
          <a:bodyPr>
            <a:normAutofit/>
          </a:bodyPr>
          <a:lstStyle/>
          <a:p>
            <a:r>
              <a:rPr lang="de-DE" sz="3200" dirty="0" err="1"/>
              <a:t>Les</a:t>
            </a:r>
            <a:r>
              <a:rPr lang="de-DE" sz="3200" dirty="0"/>
              <a:t> </a:t>
            </a:r>
            <a:r>
              <a:rPr lang="de-DE" sz="3200" dirty="0" err="1"/>
              <a:t>enseignants</a:t>
            </a:r>
            <a:r>
              <a:rPr lang="de-DE" sz="3200" dirty="0"/>
              <a:t> </a:t>
            </a:r>
            <a:r>
              <a:rPr lang="de-DE" sz="3200" dirty="0" err="1"/>
              <a:t>chargés</a:t>
            </a:r>
            <a:r>
              <a:rPr lang="de-DE" sz="3200" dirty="0"/>
              <a:t> de la </a:t>
            </a:r>
            <a:r>
              <a:rPr lang="de-DE" sz="3200" dirty="0" err="1"/>
              <a:t>culture</a:t>
            </a:r>
            <a:r>
              <a:rPr lang="de-DE" sz="3200" dirty="0"/>
              <a:t> </a:t>
            </a:r>
            <a:r>
              <a:rPr lang="de-DE" sz="3200" dirty="0" err="1"/>
              <a:t>générale</a:t>
            </a:r>
            <a:r>
              <a:rPr lang="de-DE" sz="3200" dirty="0"/>
              <a:t> – </a:t>
            </a:r>
            <a:r>
              <a:rPr lang="de-DE" sz="3200" dirty="0" err="1"/>
              <a:t>activité</a:t>
            </a:r>
            <a:br>
              <a:rPr lang="de-DE" sz="3200" dirty="0"/>
            </a:br>
            <a:r>
              <a:rPr lang="de-DE" sz="3200" dirty="0" err="1"/>
              <a:t>principale</a:t>
            </a:r>
            <a:r>
              <a:rPr lang="de-DE" sz="3200" dirty="0"/>
              <a:t> </a:t>
            </a:r>
            <a:r>
              <a:rPr lang="de-DE" sz="3200" dirty="0" err="1"/>
              <a:t>ou</a:t>
            </a:r>
            <a:r>
              <a:rPr lang="de-DE" sz="3200" dirty="0"/>
              <a:t> </a:t>
            </a:r>
            <a:r>
              <a:rPr lang="de-DE" sz="3200" dirty="0" err="1"/>
              <a:t>accessoire</a:t>
            </a:r>
            <a:endParaRPr lang="de-GB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AB82A26-4EA4-8B5F-9A1B-9001B16BF898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8F22E74-B96B-3693-3E84-08A45B1C1257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GB" sz="16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9EF3F80-20B4-90E9-9F04-028EAD212438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7A3102C-8A81-C315-A32A-884AE8446882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14B040B-535D-D7B4-C4BF-01A41EDB3AFB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Autorisation d‘enseigner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EA0DB10-E628-864F-E00E-1F08DBB0D549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Université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8D26DBA6-9C47-475A-3E49-2DA386E69A9C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professionnelle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FDE58FA-9734-05C0-5B22-0D4E18177F79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B8D6AE6-00C5-7724-1E3D-C8A52C13A3ED}"/>
              </a:ext>
            </a:extLst>
          </p:cNvPr>
          <p:cNvSpPr/>
          <p:nvPr/>
        </p:nvSpPr>
        <p:spPr>
          <a:xfrm>
            <a:off x="9136138" y="2581740"/>
            <a:ext cx="2314575" cy="3665270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Ecoles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professionnelles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de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tous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les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domaines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A8FE9EF-C459-68DB-4FC6-0E6102790590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heures)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E2C79A77-BFE4-5AB2-2F05-B59DDEA9175A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</a:t>
            </a:r>
          </a:p>
        </p:txBody>
      </p:sp>
    </p:spTree>
    <p:extLst>
      <p:ext uri="{BB962C8B-B14F-4D97-AF65-F5344CB8AC3E}">
        <p14:creationId xmlns:p14="http://schemas.microsoft.com/office/powerpoint/2010/main" val="3891990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863898-8330-7396-890D-DCAE9BB2E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8" y="436615"/>
            <a:ext cx="10782762" cy="1325563"/>
          </a:xfrm>
        </p:spPr>
        <p:txBody>
          <a:bodyPr>
            <a:normAutofit fontScale="90000"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enseignants</a:t>
            </a:r>
            <a:r>
              <a:rPr lang="de-DE" dirty="0"/>
              <a:t> </a:t>
            </a:r>
            <a:r>
              <a:rPr lang="de-DE" dirty="0" err="1"/>
              <a:t>chargés</a:t>
            </a:r>
            <a:r>
              <a:rPr lang="de-DE" dirty="0"/>
              <a:t> de la </a:t>
            </a:r>
            <a:r>
              <a:rPr lang="de-DE" dirty="0" err="1"/>
              <a:t>branche</a:t>
            </a:r>
            <a:r>
              <a:rPr lang="de-DE" dirty="0"/>
              <a:t> E&amp;S – </a:t>
            </a:r>
            <a:r>
              <a:rPr lang="de-DE" dirty="0" err="1"/>
              <a:t>activité</a:t>
            </a:r>
            <a:br>
              <a:rPr lang="de-DE" dirty="0"/>
            </a:br>
            <a:r>
              <a:rPr lang="de-DE" dirty="0" err="1"/>
              <a:t>principale</a:t>
            </a:r>
            <a:r>
              <a:rPr lang="de-DE" dirty="0"/>
              <a:t> </a:t>
            </a:r>
            <a:r>
              <a:rPr lang="de-DE" dirty="0" err="1"/>
              <a:t>ou</a:t>
            </a:r>
            <a:r>
              <a:rPr lang="de-DE" dirty="0"/>
              <a:t> </a:t>
            </a:r>
            <a:r>
              <a:rPr lang="de-DE" dirty="0" err="1"/>
              <a:t>accessoire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C7A820-877E-0B9E-D0A7-ABC8F5801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21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31CFA0-2EEB-2BDD-52B4-E7E38AA2B2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4ECFCAD-2F46-74BA-D708-751E2092376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6250" y="1590567"/>
            <a:ext cx="9134094" cy="495889"/>
          </a:xfrm>
        </p:spPr>
        <p:txBody>
          <a:bodyPr>
            <a:normAutofit/>
          </a:bodyPr>
          <a:lstStyle/>
          <a:p>
            <a:r>
              <a:rPr lang="de-DE" dirty="0"/>
              <a:t>Formation </a:t>
            </a:r>
            <a:r>
              <a:rPr lang="de-DE" dirty="0" err="1"/>
              <a:t>commerciale</a:t>
            </a:r>
            <a:r>
              <a:rPr lang="de-DE" dirty="0"/>
              <a:t> initiale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9CD1C78-8A09-ACFD-476A-00EFB002E9CE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1147C0A-532F-E354-D033-79D9316971C0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D675AE6-2272-6935-41DD-2A57B40661D4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807D9FB-E44D-7FD0-58DD-40595E36EAE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9755F78-A13A-8F62-E1F6-A35A91E541C3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Lehrbefähigung für die obligatorische Schule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3A90F81-0B86-BBB2-BFBB-AE9B121EC28A}"/>
              </a:ext>
            </a:extLst>
          </p:cNvPr>
          <p:cNvSpPr/>
          <p:nvPr/>
        </p:nvSpPr>
        <p:spPr>
          <a:xfrm>
            <a:off x="741895" y="2610057"/>
            <a:ext cx="2640262" cy="36456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haute école en économie ou en droit et une formation supplémentaire dans un autre domaine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7CCFE75-C2B8-A653-A50D-E5C9EC6EF300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professionnelle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8604429-B9D8-0E43-09CB-AED92985B6A1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FB48B90-79A7-7136-8160-97A5601EC613}"/>
              </a:ext>
            </a:extLst>
          </p:cNvPr>
          <p:cNvSpPr/>
          <p:nvPr/>
        </p:nvSpPr>
        <p:spPr>
          <a:xfrm>
            <a:off x="9115425" y="2610055"/>
            <a:ext cx="2334680" cy="3637943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Ecoles professionnelles commerciales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Ecoles de commerce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5FB4782-AE96-873D-4FD1-E3E562DC10CC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heures)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47DA786-033D-E862-BC60-80F32A495A38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</a:t>
            </a:r>
          </a:p>
        </p:txBody>
      </p:sp>
    </p:spTree>
    <p:extLst>
      <p:ext uri="{BB962C8B-B14F-4D97-AF65-F5344CB8AC3E}">
        <p14:creationId xmlns:p14="http://schemas.microsoft.com/office/powerpoint/2010/main" val="2529792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ADE96D3-E885-032F-19B3-15C7F17C2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87396F9-656D-008D-3C6A-7776E0DF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22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000733D-7050-3392-6DDC-D4CD8F7A3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75" y="636979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enseignants</a:t>
            </a:r>
            <a:r>
              <a:rPr lang="de-DE" dirty="0"/>
              <a:t> </a:t>
            </a:r>
            <a:r>
              <a:rPr lang="de-DE" dirty="0" err="1"/>
              <a:t>chargés</a:t>
            </a:r>
            <a:r>
              <a:rPr lang="de-DE" dirty="0"/>
              <a:t> de </a:t>
            </a:r>
            <a:r>
              <a:rPr lang="de-DE" dirty="0" err="1"/>
              <a:t>branches</a:t>
            </a:r>
            <a:r>
              <a:rPr lang="de-DE" dirty="0"/>
              <a:t> de la </a:t>
            </a:r>
            <a:r>
              <a:rPr lang="de-DE" dirty="0" err="1"/>
              <a:t>maturité</a:t>
            </a:r>
            <a:br>
              <a:rPr lang="de-DE" dirty="0"/>
            </a:br>
            <a:r>
              <a:rPr lang="de-DE" dirty="0" err="1"/>
              <a:t>professionnelle</a:t>
            </a:r>
            <a:endParaRPr lang="de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1CB010F-3BAD-E0C6-575B-45FE6A879261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A1C78F0-96D3-1141-13C0-F90FFC1B1C28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292272F-3A3F-5054-CE30-E4FF4AB37265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1920EF-6157-34FE-BF0F-4F504A9357E1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8CDC55C-8BE0-4D37-C9AC-FA21316D9379}"/>
              </a:ext>
            </a:extLst>
          </p:cNvPr>
          <p:cNvSpPr/>
          <p:nvPr/>
        </p:nvSpPr>
        <p:spPr>
          <a:xfrm>
            <a:off x="741895" y="2650401"/>
            <a:ext cx="2640262" cy="36052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universitaire, d‘une haute école ou d‘une haute école spécialisée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841E14B-0756-75F7-51FE-A70FB3FFEC2B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Experience en entreprise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CBBC90A-1BC8-163C-4151-BDBBEE821A50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8056328-10E5-E51D-1BA0-CDCD9F77529F}"/>
              </a:ext>
            </a:extLst>
          </p:cNvPr>
          <p:cNvSpPr/>
          <p:nvPr/>
        </p:nvSpPr>
        <p:spPr>
          <a:xfrm>
            <a:off x="6373713" y="2581739"/>
            <a:ext cx="2340000" cy="3639281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heures)</a:t>
            </a:r>
          </a:p>
          <a:p>
            <a:pPr algn="ctr"/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Avec autorisation d‘enseigner au gymnase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heures de formation)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A7C80F7-3F62-789E-8DC7-8ADA926143AA}"/>
              </a:ext>
            </a:extLst>
          </p:cNvPr>
          <p:cNvSpPr/>
          <p:nvPr/>
        </p:nvSpPr>
        <p:spPr>
          <a:xfrm>
            <a:off x="9139537" y="2610056"/>
            <a:ext cx="2310568" cy="223340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Enseignement dans les écoles professionnelles de tous les domaines (commerce, santé, social, art, agriculture, industrie, et artisanat)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9BB7BE9-1BD8-4F62-4138-D8FA917440DE}"/>
              </a:ext>
            </a:extLst>
          </p:cNvPr>
          <p:cNvSpPr/>
          <p:nvPr/>
        </p:nvSpPr>
        <p:spPr>
          <a:xfrm>
            <a:off x="9139536" y="4952802"/>
            <a:ext cx="2310568" cy="126821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Enseignement dans les écoles de maturité professionnelles</a:t>
            </a:r>
          </a:p>
        </p:txBody>
      </p:sp>
    </p:spTree>
    <p:extLst>
      <p:ext uri="{BB962C8B-B14F-4D97-AF65-F5344CB8AC3E}">
        <p14:creationId xmlns:p14="http://schemas.microsoft.com/office/powerpoint/2010/main" val="1929499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6A67C0C-3D53-3D1A-97AD-19A3CFA45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85999A5-67EE-0AD2-5740-5187F66D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23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FABA54B-4F86-0475-9100-F0DD51617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7" y="673299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enseignants</a:t>
            </a:r>
            <a:r>
              <a:rPr lang="de-DE" dirty="0"/>
              <a:t> </a:t>
            </a:r>
            <a:r>
              <a:rPr lang="de-DE" dirty="0" err="1"/>
              <a:t>chargés</a:t>
            </a:r>
            <a:r>
              <a:rPr lang="de-DE" dirty="0"/>
              <a:t> du </a:t>
            </a:r>
            <a:r>
              <a:rPr lang="de-DE" dirty="0" err="1"/>
              <a:t>sport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la </a:t>
            </a:r>
            <a:r>
              <a:rPr lang="de-DE" dirty="0" err="1"/>
              <a:t>formation</a:t>
            </a:r>
            <a:br>
              <a:rPr lang="de-DE" dirty="0"/>
            </a:br>
            <a:r>
              <a:rPr lang="de-DE" dirty="0" err="1"/>
              <a:t>professionnelle</a:t>
            </a:r>
            <a:r>
              <a:rPr lang="de-DE" dirty="0"/>
              <a:t> initiale</a:t>
            </a:r>
            <a:endParaRPr lang="de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C53491-ADC5-FAA4-8705-60E1E725F33C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E919688-7F25-28F0-F263-C78E1650C837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2D2984E-E347-B060-26E6-7088D68E3F09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4B93F07-42A3-AD5D-4A24-0519A15EAEB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4A8A52A-A43E-8103-BE71-24446E578C74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Experience en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entreprise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</a:p>
          <a:p>
            <a:pPr algn="ctr"/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d’au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moins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six</a:t>
            </a:r>
            <a:r>
              <a:rPr lang="de-CH" sz="16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CH" sz="1600" dirty="0" err="1">
                <a:solidFill>
                  <a:schemeClr val="tx1"/>
                </a:solidFill>
                <a:latin typeface="Helvetica" pitchFamily="2" charset="0"/>
              </a:rPr>
              <a:t>mois</a:t>
            </a:r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D075AA0-44D4-3D6E-0AAA-FEAB1A9E7678}"/>
              </a:ext>
            </a:extLst>
          </p:cNvPr>
          <p:cNvSpPr/>
          <p:nvPr/>
        </p:nvSpPr>
        <p:spPr>
          <a:xfrm>
            <a:off x="6407799" y="2581740"/>
            <a:ext cx="2286391" cy="2606708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heures)</a:t>
            </a:r>
          </a:p>
          <a:p>
            <a:pPr algn="ctr"/>
            <a:endParaRPr lang="de-GB" sz="1600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Avec autorisation d‘enseigner à l‘école obligatoire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heures de formation)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F3692B7-BF5A-90BF-7F91-A74459D95588}"/>
              </a:ext>
            </a:extLst>
          </p:cNvPr>
          <p:cNvSpPr/>
          <p:nvPr/>
        </p:nvSpPr>
        <p:spPr>
          <a:xfrm>
            <a:off x="741895" y="2610058"/>
            <a:ext cx="2640261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haute école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55F31A0-CF81-5427-08F2-7C25B317C1A5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Etre autorisé à enseigne à l‘école obligatoire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87DEEA70-32B2-658C-CB64-186F141F75DD}"/>
              </a:ext>
            </a:extLst>
          </p:cNvPr>
          <p:cNvSpPr/>
          <p:nvPr/>
        </p:nvSpPr>
        <p:spPr>
          <a:xfrm>
            <a:off x="6407799" y="5300663"/>
            <a:ext cx="2297003" cy="955011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4A4F3857-7E3B-EF8B-992C-67F00855EEE0}"/>
              </a:ext>
            </a:extLst>
          </p:cNvPr>
          <p:cNvSpPr/>
          <p:nvPr/>
        </p:nvSpPr>
        <p:spPr>
          <a:xfrm>
            <a:off x="9139535" y="2610056"/>
            <a:ext cx="2296282" cy="3636954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Ecoles professionnelles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74F96D4-2867-4C2C-C1DC-CB1B1A19F056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</p:spTree>
    <p:extLst>
      <p:ext uri="{BB962C8B-B14F-4D97-AF65-F5344CB8AC3E}">
        <p14:creationId xmlns:p14="http://schemas.microsoft.com/office/powerpoint/2010/main" val="3125200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6CCA8-B5F9-056A-517E-3F5B93E3F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3837"/>
            <a:ext cx="9144000" cy="1650326"/>
          </a:xfrm>
        </p:spPr>
        <p:txBody>
          <a:bodyPr>
            <a:normAutofit/>
          </a:bodyPr>
          <a:lstStyle/>
          <a:p>
            <a:r>
              <a:rPr lang="de-CH" sz="5100" dirty="0" err="1"/>
              <a:t>Les</a:t>
            </a:r>
            <a:r>
              <a:rPr lang="de-CH" sz="5100" dirty="0"/>
              <a:t> </a:t>
            </a:r>
            <a:r>
              <a:rPr lang="de-CH" sz="5100" dirty="0" err="1"/>
              <a:t>enseignants</a:t>
            </a:r>
            <a:r>
              <a:rPr lang="de-CH" sz="5100" dirty="0"/>
              <a:t> des </a:t>
            </a:r>
            <a:r>
              <a:rPr lang="de-CH" sz="5100" dirty="0" err="1"/>
              <a:t>écoles</a:t>
            </a:r>
            <a:r>
              <a:rPr lang="de-CH" sz="5100" dirty="0"/>
              <a:t> </a:t>
            </a:r>
            <a:r>
              <a:rPr lang="de-CH" sz="5100" dirty="0" err="1"/>
              <a:t>supérieures</a:t>
            </a:r>
            <a:endParaRPr lang="de-CH" sz="5100" dirty="0"/>
          </a:p>
        </p:txBody>
      </p:sp>
    </p:spTree>
    <p:extLst>
      <p:ext uri="{BB962C8B-B14F-4D97-AF65-F5344CB8AC3E}">
        <p14:creationId xmlns:p14="http://schemas.microsoft.com/office/powerpoint/2010/main" val="4209614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C100B13-CAFD-FFBB-4F3B-FAD5F989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BD16940-3481-435D-EE52-D4BE539E2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25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6F4B54-9EB6-DDF7-2D4C-0C673137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788" y="619243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enseignants</a:t>
            </a:r>
            <a:r>
              <a:rPr lang="de-DE" dirty="0"/>
              <a:t> </a:t>
            </a:r>
            <a:r>
              <a:rPr lang="de-DE" dirty="0" err="1"/>
              <a:t>actifs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</a:t>
            </a:r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écoles</a:t>
            </a:r>
            <a:r>
              <a:rPr lang="de-DE" dirty="0"/>
              <a:t> </a:t>
            </a:r>
            <a:r>
              <a:rPr lang="de-DE" dirty="0" err="1"/>
              <a:t>supérieures</a:t>
            </a:r>
            <a:r>
              <a:rPr lang="de-DE" dirty="0"/>
              <a:t> –</a:t>
            </a:r>
            <a:br>
              <a:rPr lang="de-DE" dirty="0"/>
            </a:br>
            <a:r>
              <a:rPr lang="de-DE" dirty="0" err="1"/>
              <a:t>activité</a:t>
            </a:r>
            <a:r>
              <a:rPr lang="de-DE" dirty="0"/>
              <a:t> </a:t>
            </a:r>
            <a:r>
              <a:rPr lang="de-DE" dirty="0" err="1"/>
              <a:t>principale</a:t>
            </a:r>
            <a:endParaRPr lang="de-GB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178B4AC-E5A1-0996-E688-176C816DAB26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Enseignement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1A15CA7-CD5B-3B9F-808B-C9B35D467392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Etudes</a:t>
            </a:r>
            <a:endParaRPr lang="de-GB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1BAD098-8C95-28A7-9E98-7FE0CEDB9043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méthodologiques</a:t>
            </a:r>
            <a:r>
              <a:rPr lang="de-DE" sz="1400" b="1" dirty="0">
                <a:solidFill>
                  <a:schemeClr val="bg1"/>
                </a:solidFill>
                <a:latin typeface="Helvetica" pitchFamily="2" charset="0"/>
              </a:rPr>
              <a:t> et </a:t>
            </a:r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didactiques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9345E45-2EA9-5021-6535-7E4304587405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Exigences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  <a:p>
            <a:pPr algn="ctr"/>
            <a:r>
              <a:rPr lang="de-DE" sz="1400" b="1" dirty="0" err="1">
                <a:solidFill>
                  <a:schemeClr val="bg1"/>
                </a:solidFill>
                <a:latin typeface="Helvetica" pitchFamily="2" charset="0"/>
              </a:rPr>
              <a:t>professionnelles</a:t>
            </a:r>
            <a:endParaRPr lang="de-DE" sz="1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ED10D8C-9D65-612B-8375-48145C03F55F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en entreprise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38ABD11-400C-5901-C9C5-F29FD92DA56C}"/>
              </a:ext>
            </a:extLst>
          </p:cNvPr>
          <p:cNvSpPr/>
          <p:nvPr/>
        </p:nvSpPr>
        <p:spPr>
          <a:xfrm>
            <a:off x="741896" y="261005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école supérieure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71E9422-C456-16FF-C839-FE92FFAB5F6A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ou une qualification équivalente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E9056C7-3F7E-0EFA-69BB-ED2B4EC27946}"/>
              </a:ext>
            </a:extLst>
          </p:cNvPr>
          <p:cNvSpPr/>
          <p:nvPr/>
        </p:nvSpPr>
        <p:spPr>
          <a:xfrm>
            <a:off x="2560130" y="2610058"/>
            <a:ext cx="822028" cy="15791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Maturité professionnelle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3DFB837-5709-3144-9E8E-8540CCB5E907}"/>
              </a:ext>
            </a:extLst>
          </p:cNvPr>
          <p:cNvSpPr/>
          <p:nvPr/>
        </p:nvSpPr>
        <p:spPr>
          <a:xfrm>
            <a:off x="9208927" y="2610056"/>
            <a:ext cx="2150269" cy="223340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Höhere Fachschulen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C49824F-3511-D16D-5A6E-0DE61AF1B134}"/>
              </a:ext>
            </a:extLst>
          </p:cNvPr>
          <p:cNvSpPr/>
          <p:nvPr/>
        </p:nvSpPr>
        <p:spPr>
          <a:xfrm>
            <a:off x="9139537" y="4952802"/>
            <a:ext cx="2310567" cy="126821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Ecoles préparant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à la maturité professionnelle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0440AC26-5B9F-6EAB-578C-4D85C3EA14AB}"/>
              </a:ext>
            </a:extLst>
          </p:cNvPr>
          <p:cNvSpPr/>
          <p:nvPr/>
        </p:nvSpPr>
        <p:spPr>
          <a:xfrm>
            <a:off x="6410963" y="2650399"/>
            <a:ext cx="2293839" cy="2523657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(1800 heures)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CD7776C-A457-1C70-1091-D18FA705E424}"/>
              </a:ext>
            </a:extLst>
          </p:cNvPr>
          <p:cNvSpPr/>
          <p:nvPr/>
        </p:nvSpPr>
        <p:spPr>
          <a:xfrm>
            <a:off x="6410963" y="5293865"/>
            <a:ext cx="2293838" cy="954134"/>
          </a:xfrm>
          <a:prstGeom prst="rect">
            <a:avLst/>
          </a:prstGeom>
          <a:solidFill>
            <a:srgbClr val="C0CC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A823F0C-F434-128B-AA1C-A398FF967D62}"/>
              </a:ext>
            </a:extLst>
          </p:cNvPr>
          <p:cNvSpPr/>
          <p:nvPr/>
        </p:nvSpPr>
        <p:spPr>
          <a:xfrm>
            <a:off x="9139537" y="2610056"/>
            <a:ext cx="2310568" cy="2233407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Ecoles supérieures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FFD06FC-395B-9518-0150-5386B9838ACB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</p:spTree>
    <p:extLst>
      <p:ext uri="{BB962C8B-B14F-4D97-AF65-F5344CB8AC3E}">
        <p14:creationId xmlns:p14="http://schemas.microsoft.com/office/powerpoint/2010/main" val="3478571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C100B13-CAFD-FFBB-4F3B-FAD5F9897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BD16940-3481-435D-EE52-D4BE539E2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6F4B54-9EB6-DDF7-2D4C-0C673137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76" y="634399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enseignants</a:t>
            </a:r>
            <a:r>
              <a:rPr lang="de-DE" dirty="0"/>
              <a:t> </a:t>
            </a:r>
            <a:r>
              <a:rPr lang="de-DE" dirty="0" err="1"/>
              <a:t>actifs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</a:t>
            </a:r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écoles</a:t>
            </a:r>
            <a:r>
              <a:rPr lang="de-DE" dirty="0"/>
              <a:t> </a:t>
            </a:r>
            <a:r>
              <a:rPr lang="de-DE" dirty="0" err="1"/>
              <a:t>supérieures</a:t>
            </a:r>
            <a:r>
              <a:rPr lang="de-DE" dirty="0"/>
              <a:t> –</a:t>
            </a:r>
            <a:br>
              <a:rPr lang="de-DE" dirty="0"/>
            </a:br>
            <a:r>
              <a:rPr lang="de-DE" dirty="0" err="1"/>
              <a:t>activité</a:t>
            </a:r>
            <a:r>
              <a:rPr lang="de-DE" dirty="0"/>
              <a:t> </a:t>
            </a:r>
            <a:r>
              <a:rPr lang="de-DE" dirty="0" err="1"/>
              <a:t>accessoire</a:t>
            </a:r>
            <a:endParaRPr lang="de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FA91C15-403E-5449-BDDD-1B2491F74AA6}"/>
              </a:ext>
            </a:extLst>
          </p:cNvPr>
          <p:cNvSpPr/>
          <p:nvPr/>
        </p:nvSpPr>
        <p:spPr>
          <a:xfrm>
            <a:off x="8983900" y="1968831"/>
            <a:ext cx="2600324" cy="4408289"/>
          </a:xfrm>
          <a:prstGeom prst="rect">
            <a:avLst/>
          </a:prstGeom>
          <a:solidFill>
            <a:srgbClr val="A117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Unterricht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61FAE62-159E-B3B6-26CD-6738F11EC352}"/>
              </a:ext>
            </a:extLst>
          </p:cNvPr>
          <p:cNvSpPr/>
          <p:nvPr/>
        </p:nvSpPr>
        <p:spPr>
          <a:xfrm>
            <a:off x="6247454" y="1968831"/>
            <a:ext cx="2600324" cy="4408289"/>
          </a:xfrm>
          <a:prstGeom prst="rect">
            <a:avLst/>
          </a:prstGeom>
          <a:solidFill>
            <a:srgbClr val="4C79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Studium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DBD7EE-16EE-598D-1E24-8D87852F15C9}"/>
              </a:ext>
            </a:extLst>
          </p:cNvPr>
          <p:cNvSpPr/>
          <p:nvPr/>
        </p:nvSpPr>
        <p:spPr>
          <a:xfrm>
            <a:off x="3658669" y="1968832"/>
            <a:ext cx="2452663" cy="44082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Lehrberufliche </a:t>
            </a:r>
          </a:p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7D9C8AA-61E3-A22D-14EE-E93934490F68}"/>
              </a:ext>
            </a:extLst>
          </p:cNvPr>
          <p:cNvSpPr/>
          <p:nvPr/>
        </p:nvSpPr>
        <p:spPr>
          <a:xfrm>
            <a:off x="608198" y="1968834"/>
            <a:ext cx="2906259" cy="44082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Fachliche </a:t>
            </a:r>
            <a:br>
              <a:rPr lang="de-GB" sz="1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de-GB" sz="1600" b="1" dirty="0">
                <a:solidFill>
                  <a:schemeClr val="bg1"/>
                </a:solidFill>
                <a:latin typeface="Helvetica" pitchFamily="2" charset="0"/>
              </a:rPr>
              <a:t>Voraussetzungen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33593193-5032-00A3-7147-5CF5EA287019}"/>
              </a:ext>
            </a:extLst>
          </p:cNvPr>
          <p:cNvSpPr/>
          <p:nvPr/>
        </p:nvSpPr>
        <p:spPr>
          <a:xfrm>
            <a:off x="3793608" y="2650400"/>
            <a:ext cx="1053703" cy="3605274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en entreprise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B79A2F1-0890-CAAC-E655-B087B62376C6}"/>
              </a:ext>
            </a:extLst>
          </p:cNvPr>
          <p:cNvSpPr/>
          <p:nvPr/>
        </p:nvSpPr>
        <p:spPr>
          <a:xfrm>
            <a:off x="4918102" y="2650400"/>
            <a:ext cx="1053703" cy="36052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Expérience pédagogique Modules méthodologiques et didactiques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1E73632-43DA-779F-E91F-6135F017C8AD}"/>
              </a:ext>
            </a:extLst>
          </p:cNvPr>
          <p:cNvSpPr/>
          <p:nvPr/>
        </p:nvSpPr>
        <p:spPr>
          <a:xfrm>
            <a:off x="741896" y="2610058"/>
            <a:ext cx="1722066" cy="1579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Dipl</a:t>
            </a:r>
            <a:r>
              <a:rPr lang="de-DE" sz="1600" dirty="0" err="1">
                <a:solidFill>
                  <a:schemeClr val="tx1"/>
                </a:solidFill>
                <a:latin typeface="Helvetica" pitchFamily="2" charset="0"/>
              </a:rPr>
              <a:t>ô</a:t>
            </a:r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me d‘une école supérieure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8F0C38F-4935-20D7-A854-5646B1E04AA8}"/>
              </a:ext>
            </a:extLst>
          </p:cNvPr>
          <p:cNvSpPr/>
          <p:nvPr/>
        </p:nvSpPr>
        <p:spPr>
          <a:xfrm>
            <a:off x="741895" y="4289687"/>
            <a:ext cx="2640262" cy="19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ou une qualification équivalente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5D0913C-3E8A-1EEF-A16A-A0BA3BE7C6F9}"/>
              </a:ext>
            </a:extLst>
          </p:cNvPr>
          <p:cNvSpPr/>
          <p:nvPr/>
        </p:nvSpPr>
        <p:spPr>
          <a:xfrm>
            <a:off x="9139537" y="2610056"/>
            <a:ext cx="2310568" cy="3613545"/>
          </a:xfrm>
          <a:prstGeom prst="rect">
            <a:avLst/>
          </a:prstGeom>
          <a:solidFill>
            <a:srgbClr val="DAA2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Ecoles supérieures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9235FB0-0B3D-370B-937C-0940F72504EE}"/>
              </a:ext>
            </a:extLst>
          </p:cNvPr>
          <p:cNvSpPr/>
          <p:nvPr/>
        </p:nvSpPr>
        <p:spPr>
          <a:xfrm>
            <a:off x="6410963" y="2650399"/>
            <a:ext cx="2293839" cy="357320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Formation en pédagogie professionnelle </a:t>
            </a:r>
          </a:p>
          <a:p>
            <a:pPr algn="ctr"/>
            <a:r>
              <a:rPr lang="de-GB" sz="1600" dirty="0">
                <a:solidFill>
                  <a:schemeClr val="tx1"/>
                </a:solidFill>
                <a:latin typeface="Helvetica" pitchFamily="2" charset="0"/>
              </a:rPr>
              <a:t>(300 heures)</a:t>
            </a:r>
          </a:p>
        </p:txBody>
      </p:sp>
    </p:spTree>
    <p:extLst>
      <p:ext uri="{BB962C8B-B14F-4D97-AF65-F5344CB8AC3E}">
        <p14:creationId xmlns:p14="http://schemas.microsoft.com/office/powerpoint/2010/main" val="344051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C9B9B6D2-27F4-D795-7F2F-6C8A3C5BEA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099092"/>
              </p:ext>
            </p:extLst>
          </p:nvPr>
        </p:nvGraphicFramePr>
        <p:xfrm>
          <a:off x="823913" y="1833647"/>
          <a:ext cx="10515597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732567110"/>
                    </a:ext>
                  </a:extLst>
                </a:gridCol>
                <a:gridCol w="5457439">
                  <a:extLst>
                    <a:ext uri="{9D8B030D-6E8A-4147-A177-3AD203B41FA5}">
                      <a16:colId xmlns:a16="http://schemas.microsoft.com/office/drawing/2014/main" val="3781716874"/>
                    </a:ext>
                  </a:extLst>
                </a:gridCol>
                <a:gridCol w="1552959">
                  <a:extLst>
                    <a:ext uri="{9D8B030D-6E8A-4147-A177-3AD203B41FA5}">
                      <a16:colId xmlns:a16="http://schemas.microsoft.com/office/drawing/2014/main" val="41814830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Responsables de la </a:t>
                      </a: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endParaRPr lang="de-DE" sz="1600" b="1" i="0" kern="1200" dirty="0">
                        <a:solidFill>
                          <a:schemeClr val="bg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professionnelle</a:t>
                      </a:r>
                      <a:endParaRPr lang="de-DE" sz="1600" b="1" i="0" kern="1200" dirty="0">
                        <a:solidFill>
                          <a:schemeClr val="bg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Qualification</a:t>
                      </a: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complémentaire</a:t>
                      </a: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pédagogie</a:t>
                      </a:r>
                      <a:r>
                        <a:rPr lang="de-DE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600" b="1" i="0" kern="1200" dirty="0" err="1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professionnelle</a:t>
                      </a:r>
                      <a:endParaRPr lang="de-DE" sz="1600" b="1" i="0" kern="1200" dirty="0">
                        <a:solidFill>
                          <a:schemeClr val="bg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GB" sz="1600" b="1" i="0" kern="1200" dirty="0">
                          <a:solidFill>
                            <a:schemeClr val="bg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§</a:t>
                      </a:r>
                    </a:p>
                  </a:txBody>
                  <a:tcPr>
                    <a:solidFill>
                      <a:srgbClr val="4C79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0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Formateurs/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trices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en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entreprise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100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heures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40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heures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cours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LFPr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art. 45-48</a:t>
                      </a:r>
                    </a:p>
                    <a:p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OFPr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art. 40-54</a:t>
                      </a: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515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Autres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formateurs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trices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dans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CIE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et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écoles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métiers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600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heures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pour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activité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principale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heures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pour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activité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accessoire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GB" sz="1200" b="0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846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Enseignant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-e-s de la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professionnelle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initiale 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et 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 la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maturité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professionnelle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UcPeriod"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Enseignement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branches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professionnelles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 1800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heures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b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</a:b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lphaUcPeriod"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Enseignement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culture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générale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branches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qui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exigent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des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études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universitaires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autorisation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d’enseigner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au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gymnase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 300 h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études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degré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tertiaire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B,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sans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diplôme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d’enseignant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 1800 h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autorisation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d’enseigner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à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l’école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obligatoire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: 1500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heures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GB" sz="1200" b="0" i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41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Enseignant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-s des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écoles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supérieures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1800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300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heures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formation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 DFE ES</a:t>
                      </a:r>
                    </a:p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art. 12</a:t>
                      </a: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51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Expert-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-s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aux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examens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BECF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Savoir-faire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pédagogique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méthodologique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et</a:t>
                      </a:r>
                    </a:p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didactique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adéquat</a:t>
                      </a:r>
                      <a:endParaRPr lang="de-DE" sz="1400" b="0" i="0" kern="120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LFPr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art. 47</a:t>
                      </a:r>
                    </a:p>
                    <a:p>
                      <a:r>
                        <a:rPr lang="de-DE" sz="1400" b="0" i="0" kern="1200" dirty="0" err="1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OFPr</a:t>
                      </a:r>
                      <a:r>
                        <a:rPr lang="de-DE" sz="1400" b="0" i="0" kern="120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  <a:ea typeface="+mn-ea"/>
                          <a:cs typeface="+mn-cs"/>
                        </a:rPr>
                        <a:t> art. 50</a:t>
                      </a:r>
                    </a:p>
                  </a:txBody>
                  <a:tcPr>
                    <a:solidFill>
                      <a:srgbClr val="C2DA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903988"/>
                  </a:ext>
                </a:extLst>
              </a:tr>
            </a:tbl>
          </a:graphicData>
        </a:graphic>
      </p:graphicFrame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A1F4059-890E-189C-BD72-0AC02066F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3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1D31C30-8F03-92DC-1CDF-E499E024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13868"/>
            <a:ext cx="10635122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catégories</a:t>
            </a:r>
            <a:r>
              <a:rPr lang="de-DE" dirty="0"/>
              <a:t> de responsables de</a:t>
            </a:r>
            <a:br>
              <a:rPr lang="de-DE" dirty="0"/>
            </a:br>
            <a:r>
              <a:rPr lang="de-DE" dirty="0"/>
              <a:t>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281089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6CCA8-B5F9-056A-517E-3F5B93E3F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673"/>
            <a:ext cx="9144000" cy="3300653"/>
          </a:xfrm>
        </p:spPr>
        <p:txBody>
          <a:bodyPr>
            <a:normAutofit/>
          </a:bodyPr>
          <a:lstStyle/>
          <a:p>
            <a:r>
              <a:rPr lang="de-CH" sz="5100" dirty="0" err="1"/>
              <a:t>Les</a:t>
            </a:r>
            <a:r>
              <a:rPr lang="de-CH" sz="5100" dirty="0"/>
              <a:t> </a:t>
            </a:r>
            <a:r>
              <a:rPr lang="de-CH" sz="5100" dirty="0" err="1"/>
              <a:t>formateurs</a:t>
            </a:r>
            <a:r>
              <a:rPr lang="de-CH" sz="5100" dirty="0"/>
              <a:t>/</a:t>
            </a:r>
            <a:r>
              <a:rPr lang="de-CH" sz="5100" dirty="0" err="1"/>
              <a:t>trices</a:t>
            </a:r>
            <a:r>
              <a:rPr lang="de-CH" sz="5100" dirty="0"/>
              <a:t> </a:t>
            </a:r>
            <a:r>
              <a:rPr lang="de-CH" sz="5100" dirty="0" err="1"/>
              <a:t>actifs</a:t>
            </a:r>
            <a:r>
              <a:rPr lang="de-CH" sz="5100" dirty="0"/>
              <a:t> </a:t>
            </a:r>
            <a:r>
              <a:rPr lang="de-CH" sz="5100" dirty="0" err="1"/>
              <a:t>dans</a:t>
            </a:r>
            <a:r>
              <a:rPr lang="de-CH" sz="5100" dirty="0"/>
              <a:t> </a:t>
            </a:r>
            <a:r>
              <a:rPr lang="de-CH" sz="5100" dirty="0" err="1"/>
              <a:t>les</a:t>
            </a:r>
            <a:r>
              <a:rPr lang="de-CH" sz="5100" dirty="0"/>
              <a:t> </a:t>
            </a:r>
            <a:r>
              <a:rPr lang="de-CH" sz="5100" dirty="0" err="1"/>
              <a:t>entreprises</a:t>
            </a:r>
            <a:r>
              <a:rPr lang="de-CH" sz="5100" dirty="0"/>
              <a:t> </a:t>
            </a:r>
            <a:r>
              <a:rPr lang="de-CH" sz="5100" dirty="0" err="1"/>
              <a:t>formatrices</a:t>
            </a:r>
            <a:r>
              <a:rPr lang="de-CH" sz="5100" dirty="0"/>
              <a:t> et </a:t>
            </a:r>
            <a:r>
              <a:rPr lang="de-CH" sz="5100" dirty="0" err="1"/>
              <a:t>dans</a:t>
            </a:r>
            <a:r>
              <a:rPr lang="de-CH" sz="5100" dirty="0"/>
              <a:t> </a:t>
            </a:r>
            <a:r>
              <a:rPr lang="de-CH" sz="5100" dirty="0" err="1"/>
              <a:t>les</a:t>
            </a:r>
            <a:r>
              <a:rPr lang="de-CH" sz="5100" dirty="0"/>
              <a:t> </a:t>
            </a:r>
            <a:r>
              <a:rPr lang="de-CH" sz="5100" dirty="0" err="1"/>
              <a:t>cours</a:t>
            </a:r>
            <a:r>
              <a:rPr lang="de-CH" sz="5100" dirty="0"/>
              <a:t> </a:t>
            </a:r>
            <a:r>
              <a:rPr lang="de-CH" sz="5100" dirty="0" err="1"/>
              <a:t>interentreprises</a:t>
            </a:r>
            <a:endParaRPr lang="de-CH" sz="5100" dirty="0"/>
          </a:p>
        </p:txBody>
      </p:sp>
    </p:spTree>
    <p:extLst>
      <p:ext uri="{BB962C8B-B14F-4D97-AF65-F5344CB8AC3E}">
        <p14:creationId xmlns:p14="http://schemas.microsoft.com/office/powerpoint/2010/main" val="69476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197E9-DA95-7637-5196-BE1DCC77D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782762" cy="1325563"/>
          </a:xfrm>
        </p:spPr>
        <p:txBody>
          <a:bodyPr>
            <a:normAutofit/>
          </a:bodyPr>
          <a:lstStyle/>
          <a:p>
            <a:r>
              <a:rPr lang="de-DE" dirty="0"/>
              <a:t>La </a:t>
            </a:r>
            <a:r>
              <a:rPr lang="de-DE" dirty="0" err="1"/>
              <a:t>formation</a:t>
            </a:r>
            <a:r>
              <a:rPr lang="de-DE" dirty="0"/>
              <a:t> des </a:t>
            </a:r>
            <a:r>
              <a:rPr lang="de-DE" dirty="0" err="1"/>
              <a:t>formateurs</a:t>
            </a:r>
            <a:r>
              <a:rPr lang="de-DE" dirty="0"/>
              <a:t>/</a:t>
            </a:r>
            <a:r>
              <a:rPr lang="de-DE" dirty="0" err="1"/>
              <a:t>trices</a:t>
            </a:r>
            <a:r>
              <a:rPr lang="de-DE" dirty="0"/>
              <a:t> en </a:t>
            </a:r>
            <a:r>
              <a:rPr lang="de-DE" dirty="0" err="1"/>
              <a:t>entreprise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58A263A-975B-B6AB-3139-81AA2D85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5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D77FD7E-E0E5-B182-FC37-40547BDFA47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 err="1"/>
              <a:t>OFPr</a:t>
            </a:r>
            <a:r>
              <a:rPr lang="de-DE" dirty="0"/>
              <a:t> art. 44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4D6FAC72-C912-34AF-E484-82C07B341E97}"/>
              </a:ext>
            </a:extLst>
          </p:cNvPr>
          <p:cNvGrpSpPr/>
          <p:nvPr/>
        </p:nvGrpSpPr>
        <p:grpSpPr>
          <a:xfrm>
            <a:off x="2258129" y="2492244"/>
            <a:ext cx="6758594" cy="1493442"/>
            <a:chOff x="704388" y="665684"/>
            <a:chExt cx="6758594" cy="1493442"/>
          </a:xfrm>
        </p:grpSpPr>
        <p:pic>
          <p:nvPicPr>
            <p:cNvPr id="7" name="Grafik 6" descr="Dirigent Silhouette">
              <a:extLst>
                <a:ext uri="{FF2B5EF4-FFF2-40B4-BE49-F238E27FC236}">
                  <a16:creationId xmlns:a16="http://schemas.microsoft.com/office/drawing/2014/main" id="{0ADC6F0C-511B-778A-0E95-C1C135B06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55202" y="751346"/>
              <a:ext cx="1407780" cy="1407780"/>
            </a:xfrm>
            <a:prstGeom prst="rect">
              <a:avLst/>
            </a:prstGeom>
          </p:spPr>
        </p:pic>
        <p:pic>
          <p:nvPicPr>
            <p:cNvPr id="13" name="Grafik 12" descr="Dozent Silhouette">
              <a:extLst>
                <a:ext uri="{FF2B5EF4-FFF2-40B4-BE49-F238E27FC236}">
                  <a16:creationId xmlns:a16="http://schemas.microsoft.com/office/drawing/2014/main" id="{9DD95F44-F325-7591-D7A9-20220A0E6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321240" y="751346"/>
              <a:ext cx="1407780" cy="1407780"/>
            </a:xfrm>
            <a:prstGeom prst="rect">
              <a:avLst/>
            </a:prstGeom>
          </p:spPr>
        </p:pic>
        <p:pic>
          <p:nvPicPr>
            <p:cNvPr id="15" name="Grafik 14" descr="Klassenzimmer Silhouette">
              <a:extLst>
                <a:ext uri="{FF2B5EF4-FFF2-40B4-BE49-F238E27FC236}">
                  <a16:creationId xmlns:a16="http://schemas.microsoft.com/office/drawing/2014/main" id="{90CACC78-0E08-0131-BC85-61755F2E48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112168" y="751346"/>
              <a:ext cx="1407780" cy="1407780"/>
            </a:xfrm>
            <a:prstGeom prst="rect">
              <a:avLst/>
            </a:prstGeom>
          </p:spPr>
        </p:pic>
        <p:pic>
          <p:nvPicPr>
            <p:cNvPr id="17" name="Grafik 16" descr="Lehrer Silhouette">
              <a:extLst>
                <a:ext uri="{FF2B5EF4-FFF2-40B4-BE49-F238E27FC236}">
                  <a16:creationId xmlns:a16="http://schemas.microsoft.com/office/drawing/2014/main" id="{AA73B53D-AC9C-726B-E37D-5644E4C42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530312" y="751346"/>
              <a:ext cx="1407780" cy="1407780"/>
            </a:xfrm>
            <a:prstGeom prst="rect">
              <a:avLst/>
            </a:prstGeom>
          </p:spPr>
        </p:pic>
        <p:pic>
          <p:nvPicPr>
            <p:cNvPr id="19" name="Grafik 18" descr="Professorin Silhouette">
              <a:extLst>
                <a:ext uri="{FF2B5EF4-FFF2-40B4-BE49-F238E27FC236}">
                  <a16:creationId xmlns:a16="http://schemas.microsoft.com/office/drawing/2014/main" id="{25DDB7DA-FEFB-BE4F-7863-6C79E8831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04388" y="665684"/>
              <a:ext cx="1407780" cy="1407780"/>
            </a:xfrm>
            <a:prstGeom prst="rect">
              <a:avLst/>
            </a:prstGeom>
          </p:spPr>
        </p:pic>
      </p:grpSp>
      <p:sp>
        <p:nvSpPr>
          <p:cNvPr id="20" name="Rechteck 19">
            <a:extLst>
              <a:ext uri="{FF2B5EF4-FFF2-40B4-BE49-F238E27FC236}">
                <a16:creationId xmlns:a16="http://schemas.microsoft.com/office/drawing/2014/main" id="{4E6D48CE-943C-59A2-1C0D-DFBD583D9BDB}"/>
              </a:ext>
            </a:extLst>
          </p:cNvPr>
          <p:cNvSpPr/>
          <p:nvPr/>
        </p:nvSpPr>
        <p:spPr>
          <a:xfrm>
            <a:off x="792480" y="4120727"/>
            <a:ext cx="3096768" cy="190250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Certificat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fédéral</a:t>
            </a:r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de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capacité</a:t>
            </a:r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ou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qualification</a:t>
            </a:r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équivalente</a:t>
            </a:r>
            <a:endParaRPr lang="de-DE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A96F130-6ACE-AFAA-DA2E-E99155DEFA09}"/>
              </a:ext>
            </a:extLst>
          </p:cNvPr>
          <p:cNvSpPr/>
          <p:nvPr/>
        </p:nvSpPr>
        <p:spPr>
          <a:xfrm>
            <a:off x="3974196" y="4118737"/>
            <a:ext cx="3096768" cy="19025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Deux ans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d’expérience</a:t>
            </a:r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professionnelle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dans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le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domaine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de la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formation</a:t>
            </a:r>
            <a:endParaRPr lang="de-DE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342CBE62-22A4-A24F-E84C-EFB7493F6B25}"/>
              </a:ext>
            </a:extLst>
          </p:cNvPr>
          <p:cNvSpPr/>
          <p:nvPr/>
        </p:nvSpPr>
        <p:spPr>
          <a:xfrm>
            <a:off x="7155912" y="4118737"/>
            <a:ext cx="3096768" cy="190250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Formation à la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pédagogie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professionnelle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(100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heures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de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formation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)</a:t>
            </a:r>
          </a:p>
          <a:p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ou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40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heures</a:t>
            </a:r>
            <a:r>
              <a:rPr lang="de-DE" dirty="0">
                <a:solidFill>
                  <a:schemeClr val="bg1"/>
                </a:solidFill>
                <a:latin typeface="Helvetica" pitchFamily="2" charset="0"/>
              </a:rPr>
              <a:t> de </a:t>
            </a:r>
            <a:r>
              <a:rPr lang="de-DE" dirty="0" err="1">
                <a:solidFill>
                  <a:schemeClr val="bg1"/>
                </a:solidFill>
                <a:latin typeface="Helvetica" pitchFamily="2" charset="0"/>
              </a:rPr>
              <a:t>cours</a:t>
            </a:r>
            <a:endParaRPr lang="de-DE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5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222774C-A313-900C-E637-75CE26713635}"/>
              </a:ext>
            </a:extLst>
          </p:cNvPr>
          <p:cNvSpPr/>
          <p:nvPr/>
        </p:nvSpPr>
        <p:spPr>
          <a:xfrm>
            <a:off x="3593892" y="2014766"/>
            <a:ext cx="5001470" cy="220903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99" rtlCol="0" anchor="ctr"/>
          <a:lstStyle/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Cours de 40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heures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pour</a:t>
            </a:r>
            <a:r>
              <a:rPr lang="de-DE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formateurs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/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trices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en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entreprise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avec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attestation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cantonale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b="1" dirty="0">
                <a:solidFill>
                  <a:schemeClr val="tx1"/>
                </a:solidFill>
                <a:effectLst/>
                <a:latin typeface="Helvetica" pitchFamily="2" charset="0"/>
              </a:rPr>
              <a:t>Attestation </a:t>
            </a:r>
            <a:r>
              <a:rPr lang="de-DE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cantonale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de-DE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reconnue</a:t>
            </a:r>
            <a:r>
              <a:rPr lang="de-DE" b="1" dirty="0">
                <a:solidFill>
                  <a:schemeClr val="tx1"/>
                </a:solidFill>
                <a:effectLst/>
                <a:latin typeface="Helvetica" pitchFamily="2" charset="0"/>
              </a:rPr>
              <a:t> par la </a:t>
            </a:r>
            <a:r>
              <a:rPr lang="de-DE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Confédération</a:t>
            </a:r>
            <a:endParaRPr lang="de-DE" b="1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17603C4-C08F-F569-818B-0D77463AD2FB}"/>
              </a:ext>
            </a:extLst>
          </p:cNvPr>
          <p:cNvSpPr/>
          <p:nvPr/>
        </p:nvSpPr>
        <p:spPr>
          <a:xfrm>
            <a:off x="3593892" y="4218528"/>
            <a:ext cx="5001470" cy="22090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99" rtlCol="0" anchor="ctr"/>
          <a:lstStyle/>
          <a:p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Formation de 100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heures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pour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formateurs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/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trices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en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entreprise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avec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diplôme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reconnu</a:t>
            </a:r>
            <a:r>
              <a:rPr lang="de-DE" dirty="0">
                <a:solidFill>
                  <a:schemeClr val="tx1"/>
                </a:solidFill>
                <a:effectLst/>
                <a:latin typeface="Helvetica" pitchFamily="2" charset="0"/>
              </a:rPr>
              <a:t> par la </a:t>
            </a:r>
            <a:r>
              <a:rPr lang="de-DE" dirty="0" err="1">
                <a:solidFill>
                  <a:schemeClr val="tx1"/>
                </a:solidFill>
                <a:effectLst/>
                <a:latin typeface="Helvetica" pitchFamily="2" charset="0"/>
              </a:rPr>
              <a:t>Confédération</a:t>
            </a:r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endParaRPr lang="de-DE" dirty="0">
              <a:solidFill>
                <a:schemeClr val="tx1"/>
              </a:solidFill>
              <a:effectLst/>
              <a:latin typeface="Helvetica" pitchFamily="2" charset="0"/>
            </a:endParaRPr>
          </a:p>
          <a:p>
            <a:r>
              <a:rPr lang="de-DE" b="1" dirty="0">
                <a:solidFill>
                  <a:schemeClr val="tx1"/>
                </a:solidFill>
                <a:effectLst/>
                <a:latin typeface="Helvetica" pitchFamily="2" charset="0"/>
              </a:rPr>
              <a:t>Diplôme </a:t>
            </a:r>
            <a:r>
              <a:rPr lang="de-DE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reconnu</a:t>
            </a:r>
            <a:r>
              <a:rPr lang="de-DE" b="1" dirty="0">
                <a:solidFill>
                  <a:schemeClr val="tx1"/>
                </a:solidFill>
                <a:effectLst/>
                <a:latin typeface="Helvetica" pitchFamily="2" charset="0"/>
              </a:rPr>
              <a:t> par la </a:t>
            </a:r>
            <a:r>
              <a:rPr lang="de-DE" b="1" dirty="0" err="1">
                <a:solidFill>
                  <a:schemeClr val="tx1"/>
                </a:solidFill>
                <a:effectLst/>
                <a:latin typeface="Helvetica" pitchFamily="2" charset="0"/>
              </a:rPr>
              <a:t>Confédération</a:t>
            </a:r>
            <a:endParaRPr lang="de-DE" b="1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6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19047"/>
            <a:ext cx="10515600" cy="1325563"/>
          </a:xfrm>
        </p:spPr>
        <p:txBody>
          <a:bodyPr/>
          <a:lstStyle/>
          <a:p>
            <a:r>
              <a:rPr lang="de-DE" dirty="0"/>
              <a:t>La </a:t>
            </a:r>
            <a:r>
              <a:rPr lang="de-DE" dirty="0" err="1"/>
              <a:t>formation</a:t>
            </a:r>
            <a:r>
              <a:rPr lang="de-DE" dirty="0"/>
              <a:t> des </a:t>
            </a:r>
            <a:r>
              <a:rPr lang="de-DE" dirty="0" err="1"/>
              <a:t>formateurs</a:t>
            </a:r>
            <a:r>
              <a:rPr lang="de-DE" dirty="0"/>
              <a:t>/</a:t>
            </a:r>
            <a:r>
              <a:rPr lang="de-DE" dirty="0" err="1"/>
              <a:t>trices</a:t>
            </a:r>
            <a:r>
              <a:rPr lang="de-DE" dirty="0"/>
              <a:t> en </a:t>
            </a:r>
            <a:r>
              <a:rPr lang="de-DE" dirty="0" err="1"/>
              <a:t>entreprise</a:t>
            </a:r>
            <a:endParaRPr lang="de-DE" dirty="0"/>
          </a:p>
        </p:txBody>
      </p:sp>
      <p:sp>
        <p:nvSpPr>
          <p:cNvPr id="5" name="Richtungspfeil 4">
            <a:extLst>
              <a:ext uri="{FF2B5EF4-FFF2-40B4-BE49-F238E27FC236}">
                <a16:creationId xmlns:a16="http://schemas.microsoft.com/office/drawing/2014/main" id="{08541087-1754-EACC-4A91-CA326E62756F}"/>
              </a:ext>
            </a:extLst>
          </p:cNvPr>
          <p:cNvSpPr/>
          <p:nvPr/>
        </p:nvSpPr>
        <p:spPr>
          <a:xfrm>
            <a:off x="3048000" y="2014766"/>
            <a:ext cx="1280160" cy="4412792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GB">
              <a:solidFill>
                <a:schemeClr val="bg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64023A7-4C91-8A1A-C62D-1F86B3DDAC1F}"/>
              </a:ext>
            </a:extLst>
          </p:cNvPr>
          <p:cNvSpPr/>
          <p:nvPr/>
        </p:nvSpPr>
        <p:spPr>
          <a:xfrm>
            <a:off x="804672" y="2014766"/>
            <a:ext cx="2789220" cy="44127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Certificat</a:t>
            </a:r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fédéral</a:t>
            </a:r>
            <a:endParaRPr lang="de-DE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de </a:t>
            </a:r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capacité</a:t>
            </a:r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ou</a:t>
            </a:r>
            <a:endParaRPr lang="de-DE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qualification</a:t>
            </a:r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équivalente</a:t>
            </a:r>
            <a:endParaRPr lang="de-DE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endParaRPr lang="de-DE" dirty="0">
              <a:solidFill>
                <a:schemeClr val="bg1"/>
              </a:solidFill>
              <a:effectLst/>
              <a:latin typeface="Helvetica" pitchFamily="2" charset="0"/>
            </a:endParaRPr>
          </a:p>
          <a:p>
            <a:endParaRPr lang="de-DE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Au </a:t>
            </a:r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moins</a:t>
            </a:r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 deux ans</a:t>
            </a:r>
          </a:p>
          <a:p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d’expérience</a:t>
            </a:r>
            <a:r>
              <a:rPr lang="de-DE" dirty="0">
                <a:solidFill>
                  <a:schemeClr val="bg1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chemeClr val="bg1"/>
                </a:solidFill>
                <a:effectLst/>
                <a:latin typeface="Helvetica" pitchFamily="2" charset="0"/>
              </a:rPr>
              <a:t>professionnelle</a:t>
            </a:r>
            <a:endParaRPr lang="de-DE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F105989-2135-3700-F606-B08D1B911501}"/>
              </a:ext>
            </a:extLst>
          </p:cNvPr>
          <p:cNvSpPr/>
          <p:nvPr/>
        </p:nvSpPr>
        <p:spPr>
          <a:xfrm>
            <a:off x="7571232" y="3967860"/>
            <a:ext cx="804674" cy="499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GB" dirty="0">
                <a:solidFill>
                  <a:schemeClr val="tx1"/>
                </a:solidFill>
                <a:latin typeface="Helvetica" pitchFamily="2" charset="0"/>
              </a:rPr>
              <a:t>ou</a:t>
            </a:r>
          </a:p>
        </p:txBody>
      </p:sp>
    </p:spTree>
    <p:extLst>
      <p:ext uri="{BB962C8B-B14F-4D97-AF65-F5344CB8AC3E}">
        <p14:creationId xmlns:p14="http://schemas.microsoft.com/office/powerpoint/2010/main" val="186035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7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/>
          <a:lstStyle/>
          <a:p>
            <a:r>
              <a:rPr lang="de-DE" dirty="0"/>
              <a:t>La </a:t>
            </a:r>
            <a:r>
              <a:rPr lang="de-DE" dirty="0" err="1"/>
              <a:t>formation</a:t>
            </a:r>
            <a:r>
              <a:rPr lang="de-DE" dirty="0"/>
              <a:t> des </a:t>
            </a:r>
            <a:r>
              <a:rPr lang="de-DE" dirty="0" err="1"/>
              <a:t>formateurs</a:t>
            </a:r>
            <a:r>
              <a:rPr lang="de-DE" dirty="0"/>
              <a:t>/</a:t>
            </a:r>
            <a:r>
              <a:rPr lang="de-DE" dirty="0" err="1"/>
              <a:t>trices</a:t>
            </a:r>
            <a:r>
              <a:rPr lang="de-DE" dirty="0"/>
              <a:t> en </a:t>
            </a:r>
            <a:r>
              <a:rPr lang="de-DE" dirty="0" err="1"/>
              <a:t>entreprise</a:t>
            </a:r>
            <a:endParaRPr lang="de-DE" dirty="0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0C18B557-36D6-0599-2993-662D3DB4C80D}"/>
              </a:ext>
            </a:extLst>
          </p:cNvPr>
          <p:cNvGrpSpPr/>
          <p:nvPr/>
        </p:nvGrpSpPr>
        <p:grpSpPr>
          <a:xfrm>
            <a:off x="814116" y="2350267"/>
            <a:ext cx="9061404" cy="4006083"/>
            <a:chOff x="704388" y="2481072"/>
            <a:chExt cx="9061404" cy="4006083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E6E093A5-807E-A18C-1DD5-8B13DB24B7B2}"/>
                </a:ext>
              </a:extLst>
            </p:cNvPr>
            <p:cNvSpPr/>
            <p:nvPr/>
          </p:nvSpPr>
          <p:spPr>
            <a:xfrm>
              <a:off x="1731264" y="2481072"/>
              <a:ext cx="2182368" cy="372897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7035F88B-36C8-DE34-F209-944FFB339D75}"/>
                </a:ext>
              </a:extLst>
            </p:cNvPr>
            <p:cNvSpPr/>
            <p:nvPr/>
          </p:nvSpPr>
          <p:spPr>
            <a:xfrm>
              <a:off x="1918716" y="2707311"/>
              <a:ext cx="1807464" cy="1151042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40 </a:t>
              </a:r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heures</a:t>
              </a:r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 de</a:t>
              </a:r>
            </a:p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formation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9B2E5901-1B03-6094-807D-6653C0BA882B}"/>
                </a:ext>
              </a:extLst>
            </p:cNvPr>
            <p:cNvCxnSpPr/>
            <p:nvPr/>
          </p:nvCxnSpPr>
          <p:spPr>
            <a:xfrm>
              <a:off x="3726180" y="5449824"/>
              <a:ext cx="5434091" cy="0"/>
            </a:xfrm>
            <a:prstGeom prst="straightConnector1">
              <a:avLst/>
            </a:prstGeom>
            <a:ln w="76200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0FB4DB43-4C05-EA53-A764-5FD81A45BF2B}"/>
                </a:ext>
              </a:extLst>
            </p:cNvPr>
            <p:cNvCxnSpPr>
              <a:cxnSpLocks/>
            </p:cNvCxnSpPr>
            <p:nvPr/>
          </p:nvCxnSpPr>
          <p:spPr>
            <a:xfrm>
              <a:off x="3535680" y="3291840"/>
              <a:ext cx="5624591" cy="0"/>
            </a:xfrm>
            <a:prstGeom prst="straightConnector1">
              <a:avLst/>
            </a:prstGeom>
            <a:ln w="76200">
              <a:solidFill>
                <a:schemeClr val="bg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25A94EE3-9C15-08E7-2224-50AA7C297854}"/>
                </a:ext>
              </a:extLst>
            </p:cNvPr>
            <p:cNvSpPr/>
            <p:nvPr/>
          </p:nvSpPr>
          <p:spPr>
            <a:xfrm>
              <a:off x="704388" y="2481072"/>
              <a:ext cx="1026876" cy="3728974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CFC</a:t>
              </a:r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endParaRPr lang="de-GB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2 ans</a:t>
              </a:r>
            </a:p>
            <a:p>
              <a:pPr algn="ctr"/>
              <a:r>
                <a:rPr lang="de-DE" sz="1200" dirty="0" err="1">
                  <a:solidFill>
                    <a:schemeClr val="tx1"/>
                  </a:solidFill>
                  <a:latin typeface="Helvetica" pitchFamily="2" charset="0"/>
                </a:rPr>
                <a:t>d'expé-rience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latin typeface="Helvetica" pitchFamily="2" charset="0"/>
                </a:rPr>
                <a:t>profession-nelle</a:t>
              </a:r>
              <a:endParaRPr lang="de-DE" sz="12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FB73CAB-4797-16CC-5394-C6F85D39C053}"/>
                </a:ext>
              </a:extLst>
            </p:cNvPr>
            <p:cNvSpPr/>
            <p:nvPr/>
          </p:nvSpPr>
          <p:spPr>
            <a:xfrm>
              <a:off x="1918716" y="4873395"/>
              <a:ext cx="1807464" cy="11510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GB" sz="1400" dirty="0">
                  <a:solidFill>
                    <a:schemeClr val="tx1"/>
                  </a:solidFill>
                  <a:latin typeface="Helvetica" pitchFamily="2" charset="0"/>
                </a:rPr>
                <a:t>100</a:t>
              </a:r>
            </a:p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heures</a:t>
              </a:r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 de </a:t>
              </a:r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formation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à la </a:t>
              </a:r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pédagogie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professionnelle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7DF6C294-8C1E-CE57-12FF-E1D8FF9F8C4B}"/>
                </a:ext>
              </a:extLst>
            </p:cNvPr>
            <p:cNvSpPr/>
            <p:nvPr/>
          </p:nvSpPr>
          <p:spPr>
            <a:xfrm>
              <a:off x="4668012" y="4376928"/>
              <a:ext cx="1427988" cy="1833118"/>
            </a:xfrm>
            <a:prstGeom prst="rect">
              <a:avLst/>
            </a:prstGeom>
            <a:solidFill>
              <a:srgbClr val="C2DAB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Procédure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de </a:t>
              </a:r>
              <a:r>
                <a:rPr lang="de-DE" sz="1400" dirty="0" err="1">
                  <a:solidFill>
                    <a:schemeClr val="tx1"/>
                  </a:solidFill>
                  <a:latin typeface="Helvetica" pitchFamily="2" charset="0"/>
                </a:rPr>
                <a:t>qualification</a:t>
              </a:r>
              <a:endParaRPr lang="de-DE" sz="14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6D323E9-5E30-A515-2C0D-4B319F0DB3D7}"/>
                </a:ext>
              </a:extLst>
            </p:cNvPr>
            <p:cNvSpPr/>
            <p:nvPr/>
          </p:nvSpPr>
          <p:spPr>
            <a:xfrm>
              <a:off x="6850380" y="4376928"/>
              <a:ext cx="1427988" cy="183311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Diplôme</a:t>
              </a: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6D2F768B-070A-2ACB-CAF3-5740620D328C}"/>
                </a:ext>
              </a:extLst>
            </p:cNvPr>
            <p:cNvSpPr/>
            <p:nvPr/>
          </p:nvSpPr>
          <p:spPr>
            <a:xfrm>
              <a:off x="6977903" y="2481072"/>
              <a:ext cx="1172941" cy="150571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  <a:latin typeface="Helvetica" pitchFamily="2" charset="0"/>
                </a:rPr>
                <a:t>Attestation</a:t>
              </a: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4A89645-9F74-1B87-CF42-9EE95397965F}"/>
                </a:ext>
              </a:extLst>
            </p:cNvPr>
            <p:cNvSpPr/>
            <p:nvPr/>
          </p:nvSpPr>
          <p:spPr>
            <a:xfrm>
              <a:off x="9160271" y="2481072"/>
              <a:ext cx="605521" cy="372897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CH" sz="1400" dirty="0">
                  <a:solidFill>
                    <a:schemeClr val="bg1"/>
                  </a:solidFill>
                  <a:latin typeface="Helvetica" pitchFamily="2" charset="0"/>
                </a:rPr>
                <a:t>Autorisation de </a:t>
              </a:r>
              <a:r>
                <a:rPr lang="de-CH" sz="1400" dirty="0" err="1">
                  <a:solidFill>
                    <a:schemeClr val="bg1"/>
                  </a:solidFill>
                  <a:latin typeface="Helvetica" pitchFamily="2" charset="0"/>
                </a:rPr>
                <a:t>former</a:t>
              </a:r>
              <a:endParaRPr lang="de-CH" sz="1400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BF163371-342D-CAC3-E64A-E867EA9D2B44}"/>
                </a:ext>
              </a:extLst>
            </p:cNvPr>
            <p:cNvSpPr txBox="1"/>
            <p:nvPr/>
          </p:nvSpPr>
          <p:spPr>
            <a:xfrm>
              <a:off x="6533926" y="3951082"/>
              <a:ext cx="218236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>
                  <a:effectLst/>
                  <a:latin typeface="Helvetica" pitchFamily="2" charset="0"/>
                </a:rPr>
                <a:t>(</a:t>
              </a:r>
              <a:r>
                <a:rPr lang="de-DE" sz="1100" dirty="0" err="1">
                  <a:effectLst/>
                  <a:latin typeface="Helvetica" pitchFamily="2" charset="0"/>
                </a:rPr>
                <a:t>intercantonale</a:t>
              </a:r>
              <a:r>
                <a:rPr lang="de-DE" sz="1100" dirty="0">
                  <a:effectLst/>
                  <a:latin typeface="Helvetica" pitchFamily="2" charset="0"/>
                </a:rPr>
                <a:t> / </a:t>
              </a:r>
              <a:r>
                <a:rPr lang="de-DE" sz="1100" dirty="0" err="1">
                  <a:effectLst/>
                  <a:latin typeface="Helvetica" pitchFamily="2" charset="0"/>
                </a:rPr>
                <a:t>reconnue</a:t>
              </a:r>
              <a:r>
                <a:rPr lang="de-DE" sz="1100" dirty="0">
                  <a:effectLst/>
                  <a:latin typeface="Helvetica" pitchFamily="2" charset="0"/>
                </a:rPr>
                <a:t> par la </a:t>
              </a:r>
              <a:r>
                <a:rPr lang="de-DE" sz="1100" dirty="0" err="1">
                  <a:effectLst/>
                  <a:latin typeface="Helvetica" pitchFamily="2" charset="0"/>
                </a:rPr>
                <a:t>Confédération</a:t>
              </a:r>
              <a:r>
                <a:rPr lang="de-DE" sz="1100" dirty="0">
                  <a:effectLst/>
                  <a:latin typeface="Helvetica" pitchFamily="2" charset="0"/>
                </a:rPr>
                <a:t>)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9A844B25-5269-D69F-95AB-388735C9E936}"/>
                </a:ext>
              </a:extLst>
            </p:cNvPr>
            <p:cNvSpPr txBox="1"/>
            <p:nvPr/>
          </p:nvSpPr>
          <p:spPr>
            <a:xfrm>
              <a:off x="6573379" y="6225545"/>
              <a:ext cx="21034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(</a:t>
              </a:r>
              <a:r>
                <a:rPr lang="de-DE" sz="1100" dirty="0" err="1">
                  <a:solidFill>
                    <a:schemeClr val="tx2"/>
                  </a:solidFill>
                  <a:latin typeface="Helvetica" pitchFamily="2" charset="0"/>
                </a:rPr>
                <a:t>reconnu</a:t>
              </a:r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 par la </a:t>
              </a:r>
              <a:r>
                <a:rPr lang="de-DE" sz="1100" dirty="0" err="1">
                  <a:solidFill>
                    <a:schemeClr val="tx2"/>
                  </a:solidFill>
                  <a:latin typeface="Helvetica" pitchFamily="2" charset="0"/>
                </a:rPr>
                <a:t>Confédération</a:t>
              </a:r>
              <a:r>
                <a:rPr lang="de-DE" sz="1100" dirty="0">
                  <a:solidFill>
                    <a:schemeClr val="tx2"/>
                  </a:solidFill>
                  <a:latin typeface="Helvetica" pitchFamily="2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318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4A95058-3DC4-55D6-5C62-F2583CB9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8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9DBB90E-3C5B-657E-6044-BDEBC68E1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58" y="514329"/>
            <a:ext cx="10170985" cy="1325563"/>
          </a:xfrm>
        </p:spPr>
        <p:txBody>
          <a:bodyPr>
            <a:normAutofit/>
          </a:bodyPr>
          <a:lstStyle/>
          <a:p>
            <a:r>
              <a:rPr lang="de-DE" dirty="0"/>
              <a:t>La </a:t>
            </a:r>
            <a:r>
              <a:rPr lang="de-DE" dirty="0" err="1"/>
              <a:t>formation</a:t>
            </a:r>
            <a:r>
              <a:rPr lang="de-DE" dirty="0"/>
              <a:t> des </a:t>
            </a:r>
            <a:r>
              <a:rPr lang="de-DE" dirty="0" err="1"/>
              <a:t>formateurs</a:t>
            </a:r>
            <a:r>
              <a:rPr lang="de-DE" dirty="0"/>
              <a:t>/</a:t>
            </a:r>
            <a:r>
              <a:rPr lang="de-DE" dirty="0" err="1"/>
              <a:t>trices</a:t>
            </a:r>
            <a:r>
              <a:rPr lang="de-DE" dirty="0"/>
              <a:t> en </a:t>
            </a:r>
            <a:r>
              <a:rPr lang="de-DE" dirty="0" err="1"/>
              <a:t>entreprise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673DEF6-AA38-CBAA-E13D-6CD335DF4CB2}"/>
              </a:ext>
            </a:extLst>
          </p:cNvPr>
          <p:cNvSpPr/>
          <p:nvPr/>
        </p:nvSpPr>
        <p:spPr>
          <a:xfrm>
            <a:off x="448356" y="1637581"/>
            <a:ext cx="8210222" cy="54117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Objectifs</a:t>
            </a:r>
            <a:r>
              <a:rPr lang="de-CH" sz="2400" b="1" dirty="0">
                <a:solidFill>
                  <a:schemeClr val="bg1"/>
                </a:solidFill>
                <a:latin typeface="Helvetica" pitchFamily="2" charset="0"/>
              </a:rPr>
              <a:t> de </a:t>
            </a:r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formation</a:t>
            </a:r>
            <a:endParaRPr lang="de-CH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7ACDF41-0EBA-FD0C-7DD4-B47FAEF89356}"/>
              </a:ext>
            </a:extLst>
          </p:cNvPr>
          <p:cNvSpPr/>
          <p:nvPr/>
        </p:nvSpPr>
        <p:spPr>
          <a:xfrm>
            <a:off x="448355" y="2178760"/>
            <a:ext cx="8210223" cy="19191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t"/>
          <a:lstStyle/>
          <a:p>
            <a:pPr>
              <a:lnSpc>
                <a:spcPct val="200000"/>
              </a:lnSpc>
            </a:pP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Objectif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formation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1 : Rapport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avec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les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personnes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en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formation</a:t>
            </a:r>
            <a:endParaRPr lang="de-DE" sz="14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pPr>
              <a:lnSpc>
                <a:spcPct val="200000"/>
              </a:lnSpc>
            </a:pP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Objectif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formation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2 :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Planification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et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mise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on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oeuvre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de la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formation</a:t>
            </a:r>
            <a:endParaRPr lang="de-DE" sz="14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pPr>
              <a:lnSpc>
                <a:spcPct val="200000"/>
              </a:lnSpc>
            </a:pP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Objectif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formation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3 : Prise en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compte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des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aptitudes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individuelles</a:t>
            </a:r>
          </a:p>
          <a:p>
            <a:pPr>
              <a:lnSpc>
                <a:spcPct val="200000"/>
              </a:lnSpc>
            </a:pP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Objectif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de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formation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4 :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Contexte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de la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formation</a:t>
            </a:r>
            <a:r>
              <a:rPr lang="de-DE" sz="14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400" dirty="0" err="1">
                <a:solidFill>
                  <a:schemeClr val="tx2"/>
                </a:solidFill>
                <a:effectLst/>
                <a:latin typeface="Helvetica" pitchFamily="2" charset="0"/>
              </a:rPr>
              <a:t>professionnelle</a:t>
            </a:r>
            <a:endParaRPr lang="de-DE" sz="1400" dirty="0">
              <a:solidFill>
                <a:schemeClr val="tx2"/>
              </a:solidFill>
              <a:latin typeface="Helvetica" pitchFamily="2" charset="0"/>
            </a:endParaRPr>
          </a:p>
          <a:p>
            <a:endParaRPr lang="de-DE" sz="14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endParaRPr lang="de-DE" sz="1400" dirty="0">
              <a:solidFill>
                <a:schemeClr val="tx2"/>
              </a:solidFill>
              <a:effectLst/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CDEF649-0636-94C9-37EB-9A5F27A26B7B}"/>
              </a:ext>
            </a:extLst>
          </p:cNvPr>
          <p:cNvSpPr/>
          <p:nvPr/>
        </p:nvSpPr>
        <p:spPr>
          <a:xfrm>
            <a:off x="448356" y="4238537"/>
            <a:ext cx="8210222" cy="541178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CH" sz="2400" b="1" dirty="0" err="1">
                <a:solidFill>
                  <a:schemeClr val="bg1"/>
                </a:solidFill>
                <a:latin typeface="Helvetica" pitchFamily="2" charset="0"/>
              </a:rPr>
              <a:t>Définitions</a:t>
            </a:r>
            <a:endParaRPr lang="de-CH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F026F51-1EDF-0B15-E8B5-DC425D35AFE8}"/>
              </a:ext>
            </a:extLst>
          </p:cNvPr>
          <p:cNvSpPr/>
          <p:nvPr/>
        </p:nvSpPr>
        <p:spPr>
          <a:xfrm>
            <a:off x="448356" y="4779715"/>
            <a:ext cx="8210222" cy="166443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1999" rtlCol="0" anchor="ctr"/>
          <a:lstStyle/>
          <a:p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Cours de 40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heures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pour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formateurs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/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trices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entreprise</a:t>
            </a:r>
            <a:r>
              <a:rPr lang="de-DE" sz="1600" dirty="0">
                <a:solidFill>
                  <a:schemeClr val="tx2"/>
                </a:solidFill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avec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attestation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cantonale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Formation de 100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heures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pour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formateurs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/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trices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entreprise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  <a:p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avec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diplôme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reconnu</a:t>
            </a:r>
            <a:r>
              <a:rPr lang="de-DE" sz="1600" dirty="0">
                <a:solidFill>
                  <a:schemeClr val="tx2"/>
                </a:solidFill>
                <a:effectLst/>
                <a:latin typeface="Helvetica" pitchFamily="2" charset="0"/>
              </a:rPr>
              <a:t> par la </a:t>
            </a:r>
            <a:r>
              <a:rPr lang="de-DE" sz="1600" dirty="0" err="1">
                <a:solidFill>
                  <a:schemeClr val="tx2"/>
                </a:solidFill>
                <a:effectLst/>
                <a:latin typeface="Helvetica" pitchFamily="2" charset="0"/>
              </a:rPr>
              <a:t>Confédération</a:t>
            </a:r>
            <a:endParaRPr lang="de-DE" sz="1600" dirty="0">
              <a:solidFill>
                <a:schemeClr val="tx2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507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A10AF-9F0D-BE77-8E03-181368DC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9914844" cy="1325563"/>
          </a:xfrm>
        </p:spPr>
        <p:txBody>
          <a:bodyPr/>
          <a:lstStyle/>
          <a:p>
            <a:r>
              <a:rPr lang="de-DE" dirty="0"/>
              <a:t>Le plan </a:t>
            </a:r>
            <a:r>
              <a:rPr lang="de-DE" dirty="0" err="1"/>
              <a:t>d’études</a:t>
            </a:r>
            <a:r>
              <a:rPr lang="de-DE" dirty="0"/>
              <a:t> </a:t>
            </a:r>
            <a:r>
              <a:rPr lang="de-DE" dirty="0" err="1"/>
              <a:t>cantonal</a:t>
            </a:r>
            <a:r>
              <a:rPr lang="de-DE" dirty="0"/>
              <a:t> – </a:t>
            </a:r>
            <a:r>
              <a:rPr lang="de-DE" dirty="0" err="1"/>
              <a:t>cours</a:t>
            </a:r>
            <a:r>
              <a:rPr lang="de-DE" dirty="0"/>
              <a:t> de 40 </a:t>
            </a:r>
            <a:r>
              <a:rPr lang="de-DE" dirty="0" err="1"/>
              <a:t>heures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A425E5D-21A1-3E02-DF60-DCE6757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9</a:t>
            </a:fld>
            <a:endParaRPr lang="de-CH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DBE8E955-9F98-5325-7B97-0B2CC823B1CF}"/>
              </a:ext>
            </a:extLst>
          </p:cNvPr>
          <p:cNvGrpSpPr/>
          <p:nvPr/>
        </p:nvGrpSpPr>
        <p:grpSpPr>
          <a:xfrm>
            <a:off x="816864" y="2565376"/>
            <a:ext cx="8262842" cy="2135722"/>
            <a:chOff x="1377696" y="3189877"/>
            <a:chExt cx="8262842" cy="2135722"/>
          </a:xfrm>
        </p:grpSpPr>
        <p:sp>
          <p:nvSpPr>
            <p:cNvPr id="6" name="Richtungspfeil 5">
              <a:extLst>
                <a:ext uri="{FF2B5EF4-FFF2-40B4-BE49-F238E27FC236}">
                  <a16:creationId xmlns:a16="http://schemas.microsoft.com/office/drawing/2014/main" id="{8368AC8C-D79D-5BDA-9C4B-37C99B16187B}"/>
                </a:ext>
              </a:extLst>
            </p:cNvPr>
            <p:cNvSpPr/>
            <p:nvPr/>
          </p:nvSpPr>
          <p:spPr>
            <a:xfrm>
              <a:off x="3335384" y="3189878"/>
              <a:ext cx="761128" cy="2135721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>
                <a:solidFill>
                  <a:schemeClr val="bg1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70B41D6C-459C-137C-8836-E4D71B3BFF72}"/>
                </a:ext>
              </a:extLst>
            </p:cNvPr>
            <p:cNvSpPr/>
            <p:nvPr/>
          </p:nvSpPr>
          <p:spPr>
            <a:xfrm>
              <a:off x="1377696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Plans </a:t>
              </a:r>
              <a:r>
                <a:rPr lang="de-DE" sz="1400" b="1" dirty="0" err="1">
                  <a:solidFill>
                    <a:schemeClr val="bg1"/>
                  </a:solidFill>
                  <a:latin typeface="Helvetica" pitchFamily="2" charset="0"/>
                </a:rPr>
                <a:t>d'études</a:t>
              </a:r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bg1"/>
                  </a:solidFill>
                  <a:latin typeface="Helvetica" pitchFamily="2" charset="0"/>
                </a:rPr>
                <a:t>cadres</a:t>
              </a:r>
              <a:endParaRPr lang="de-GB" sz="1400" b="1" dirty="0">
                <a:solidFill>
                  <a:schemeClr val="bg1"/>
                </a:solidFill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bg1"/>
                  </a:solidFill>
                  <a:latin typeface="Helvetica" pitchFamily="2" charset="0"/>
                </a:rPr>
                <a:t>SEFRI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B7D6F9B7-20C5-EA6E-F8E9-927896210669}"/>
                </a:ext>
              </a:extLst>
            </p:cNvPr>
            <p:cNvSpPr/>
            <p:nvPr/>
          </p:nvSpPr>
          <p:spPr>
            <a:xfrm>
              <a:off x="1377696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DE" sz="1400" dirty="0" err="1">
                  <a:solidFill>
                    <a:schemeClr val="tx2"/>
                  </a:solidFill>
                  <a:latin typeface="Helvetica" pitchFamily="2" charset="0"/>
                </a:rPr>
                <a:t>Objectifs</a:t>
              </a:r>
              <a:r>
                <a:rPr lang="de-DE" sz="1400" dirty="0">
                  <a:solidFill>
                    <a:schemeClr val="tx2"/>
                  </a:solidFill>
                  <a:latin typeface="Helvetica" pitchFamily="2" charset="0"/>
                </a:rPr>
                <a:t> de </a:t>
              </a:r>
              <a:r>
                <a:rPr lang="de-DE" sz="1400" dirty="0" err="1">
                  <a:solidFill>
                    <a:schemeClr val="tx2"/>
                  </a:solidFill>
                  <a:latin typeface="Helvetica" pitchFamily="2" charset="0"/>
                </a:rPr>
                <a:t>formation</a:t>
              </a:r>
              <a:endParaRPr lang="de-DE" sz="1400" dirty="0">
                <a:solidFill>
                  <a:schemeClr val="tx2"/>
                </a:solidFill>
                <a:latin typeface="Helvetica" pitchFamily="2" charset="0"/>
              </a:endParaRPr>
            </a:p>
            <a:p>
              <a:r>
                <a:rPr lang="de-DE" sz="1400" dirty="0" err="1">
                  <a:solidFill>
                    <a:schemeClr val="tx2"/>
                  </a:solidFill>
                  <a:latin typeface="Helvetica" pitchFamily="2" charset="0"/>
                </a:rPr>
                <a:t>Contenus</a:t>
              </a:r>
              <a:endParaRPr lang="de-DE" sz="1400" dirty="0">
                <a:solidFill>
                  <a:schemeClr val="tx2"/>
                </a:solidFill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tx2"/>
                  </a:solidFill>
                  <a:latin typeface="Helvetica" pitchFamily="2" charset="0"/>
                </a:rPr>
                <a:t>Standards</a:t>
              </a:r>
            </a:p>
          </p:txBody>
        </p:sp>
        <p:sp>
          <p:nvSpPr>
            <p:cNvPr id="9" name="Richtungspfeil 8">
              <a:extLst>
                <a:ext uri="{FF2B5EF4-FFF2-40B4-BE49-F238E27FC236}">
                  <a16:creationId xmlns:a16="http://schemas.microsoft.com/office/drawing/2014/main" id="{2A645B79-0763-FD4C-9226-29B689461BB1}"/>
                </a:ext>
              </a:extLst>
            </p:cNvPr>
            <p:cNvSpPr/>
            <p:nvPr/>
          </p:nvSpPr>
          <p:spPr>
            <a:xfrm>
              <a:off x="6328520" y="3189878"/>
              <a:ext cx="761128" cy="2135721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>
                <a:solidFill>
                  <a:schemeClr val="bg1"/>
                </a:solidFill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5875ABBB-D48C-1174-A9AE-1F51FE73BCEE}"/>
                </a:ext>
              </a:extLst>
            </p:cNvPr>
            <p:cNvSpPr/>
            <p:nvPr/>
          </p:nvSpPr>
          <p:spPr>
            <a:xfrm>
              <a:off x="4370832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DE" sz="1600" b="1" dirty="0">
                  <a:solidFill>
                    <a:schemeClr val="bg1"/>
                  </a:solidFill>
                  <a:latin typeface="Helvetica" pitchFamily="2" charset="0"/>
                </a:rPr>
                <a:t>Plan </a:t>
              </a:r>
              <a:r>
                <a:rPr lang="de-DE" sz="1600" b="1" dirty="0" err="1">
                  <a:solidFill>
                    <a:schemeClr val="bg1"/>
                  </a:solidFill>
                  <a:latin typeface="Helvetica" pitchFamily="2" charset="0"/>
                </a:rPr>
                <a:t>d'études</a:t>
              </a:r>
              <a:endParaRPr lang="de-GB" sz="1600" b="1" dirty="0">
                <a:solidFill>
                  <a:schemeClr val="bg1"/>
                </a:solidFill>
                <a:latin typeface="Helvetica" pitchFamily="2" charset="0"/>
              </a:endParaRPr>
            </a:p>
            <a:p>
              <a:r>
                <a:rPr lang="de-DE" sz="1400">
                  <a:solidFill>
                    <a:schemeClr val="bg1"/>
                  </a:solidFill>
                  <a:latin typeface="Helvetica" pitchFamily="2" charset="0"/>
                </a:rPr>
                <a:t>CSFP</a:t>
              </a:r>
              <a:endParaRPr lang="de-DE" sz="1400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03282CAB-9BB8-25A9-A76D-B16AB9A698B6}"/>
                </a:ext>
              </a:extLst>
            </p:cNvPr>
            <p:cNvSpPr/>
            <p:nvPr/>
          </p:nvSpPr>
          <p:spPr>
            <a:xfrm>
              <a:off x="4370832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Objectifs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de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formation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Contenus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Standards</a:t>
              </a: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selon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la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LFPr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, le PEC,</a:t>
              </a: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la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QualiCarte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et</a:t>
              </a: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le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manuel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E490D70D-0AE3-F936-DF9E-8E9E439C5C24}"/>
                </a:ext>
              </a:extLst>
            </p:cNvPr>
            <p:cNvSpPr/>
            <p:nvPr/>
          </p:nvSpPr>
          <p:spPr>
            <a:xfrm>
              <a:off x="7363968" y="3189877"/>
              <a:ext cx="2276570" cy="5408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tlCol="0" anchor="ctr"/>
            <a:lstStyle/>
            <a:p>
              <a:r>
                <a:rPr lang="de-DE" sz="1600" b="1" dirty="0">
                  <a:solidFill>
                    <a:schemeClr val="bg1"/>
                  </a:solidFill>
                  <a:latin typeface="Helvetica" pitchFamily="2" charset="0"/>
                </a:rPr>
                <a:t>Programme de </a:t>
              </a:r>
              <a:r>
                <a:rPr lang="de-DE" sz="1600" b="1" dirty="0" err="1">
                  <a:solidFill>
                    <a:schemeClr val="bg1"/>
                  </a:solidFill>
                  <a:latin typeface="Helvetica" pitchFamily="2" charset="0"/>
                </a:rPr>
                <a:t>formation</a:t>
              </a:r>
              <a:endParaRPr lang="de-DE" sz="16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1799E9AC-1D94-1983-277A-9164C1A05290}"/>
                </a:ext>
              </a:extLst>
            </p:cNvPr>
            <p:cNvSpPr/>
            <p:nvPr/>
          </p:nvSpPr>
          <p:spPr>
            <a:xfrm>
              <a:off x="7363968" y="3730753"/>
              <a:ext cx="2276570" cy="15948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108000" rtlCol="0" anchor="t"/>
            <a:lstStyle/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Mise en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oeuvre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dans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les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cantons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  <a:p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Forme,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organisation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,</a:t>
              </a:r>
            </a:p>
            <a:p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méthodes</a:t>
              </a:r>
              <a:r>
                <a:rPr lang="de-DE" sz="1400" dirty="0">
                  <a:solidFill>
                    <a:schemeClr val="tx2"/>
                  </a:solidFill>
                  <a:effectLst/>
                  <a:latin typeface="Helvetica" pitchFamily="2" charset="0"/>
                </a:rPr>
                <a:t>, </a:t>
              </a:r>
              <a:r>
                <a:rPr lang="de-DE" sz="1400" dirty="0" err="1">
                  <a:solidFill>
                    <a:schemeClr val="tx2"/>
                  </a:solidFill>
                  <a:effectLst/>
                  <a:latin typeface="Helvetica" pitchFamily="2" charset="0"/>
                </a:rPr>
                <a:t>dureé</a:t>
              </a:r>
              <a:endParaRPr lang="de-DE" sz="1400" dirty="0">
                <a:solidFill>
                  <a:schemeClr val="tx2"/>
                </a:solidFill>
                <a:effectLst/>
                <a:latin typeface="Helvetica" pitchFamily="2" charset="0"/>
              </a:endParaRPr>
            </a:p>
          </p:txBody>
        </p:sp>
      </p:grpSp>
      <p:sp>
        <p:nvSpPr>
          <p:cNvPr id="16" name="Textfeld 15">
            <a:extLst>
              <a:ext uri="{FF2B5EF4-FFF2-40B4-BE49-F238E27FC236}">
                <a16:creationId xmlns:a16="http://schemas.microsoft.com/office/drawing/2014/main" id="{621E10DC-4A26-2F46-24EA-EA198DC6BD5A}"/>
              </a:ext>
            </a:extLst>
          </p:cNvPr>
          <p:cNvSpPr txBox="1"/>
          <p:nvPr/>
        </p:nvSpPr>
        <p:spPr>
          <a:xfrm>
            <a:off x="1599923" y="4896689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latin typeface="Helvetica" pitchFamily="2" charset="0"/>
              </a:rPr>
              <a:t>SEFRI</a:t>
            </a:r>
          </a:p>
          <a:p>
            <a:pPr algn="ctr"/>
            <a:endParaRPr lang="de-GB" b="1" dirty="0">
              <a:latin typeface="Helvetica" pitchFamily="2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1008EF2-5867-89D9-BFB1-648AA6110558}"/>
              </a:ext>
            </a:extLst>
          </p:cNvPr>
          <p:cNvSpPr txBox="1"/>
          <p:nvPr/>
        </p:nvSpPr>
        <p:spPr>
          <a:xfrm>
            <a:off x="4548175" y="4896689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GB" b="1" dirty="0">
                <a:latin typeface="Helvetica" pitchFamily="2" charset="0"/>
              </a:rPr>
              <a:t>CSFP</a:t>
            </a:r>
            <a:endParaRPr lang="de-GB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8E00AC9-2CE3-6010-29F8-BBD884D35C46}"/>
              </a:ext>
            </a:extLst>
          </p:cNvPr>
          <p:cNvSpPr txBox="1"/>
          <p:nvPr/>
        </p:nvSpPr>
        <p:spPr>
          <a:xfrm>
            <a:off x="7387425" y="4896689"/>
            <a:ext cx="1107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GB" b="1" dirty="0">
                <a:latin typeface="Helvetica" pitchFamily="2" charset="0"/>
              </a:rPr>
              <a:t>Cantons</a:t>
            </a:r>
            <a:endParaRPr lang="de-GB" dirty="0"/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76B46D9C-46B7-E562-0A08-686F2A3F7348}"/>
              </a:ext>
            </a:extLst>
          </p:cNvPr>
          <p:cNvCxnSpPr>
            <a:cxnSpLocks/>
          </p:cNvCxnSpPr>
          <p:nvPr/>
        </p:nvCxnSpPr>
        <p:spPr>
          <a:xfrm>
            <a:off x="816864" y="5300811"/>
            <a:ext cx="826284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86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1390</Words>
  <Application>Microsoft Office PowerPoint</Application>
  <PresentationFormat>Breitbild</PresentationFormat>
  <Paragraphs>345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Helvetica</vt:lpstr>
      <vt:lpstr>Helvetica Light</vt:lpstr>
      <vt:lpstr>Wingdings</vt:lpstr>
      <vt:lpstr>Office</vt:lpstr>
      <vt:lpstr>Benutzerdefiniertes Design</vt:lpstr>
      <vt:lpstr>1_Benutzerdefiniertes Design</vt:lpstr>
      <vt:lpstr>Le responsable de la formation professionnelle</vt:lpstr>
      <vt:lpstr>Vue d’ensemble</vt:lpstr>
      <vt:lpstr>Les catégories de responsables de la formation professionnelle</vt:lpstr>
      <vt:lpstr>Les formateurs/trices actifs dans les entreprises formatrices et dans les cours interentreprises</vt:lpstr>
      <vt:lpstr>La formation des formateurs/trices en entreprise</vt:lpstr>
      <vt:lpstr>La formation des formateurs/trices en entreprise</vt:lpstr>
      <vt:lpstr>La formation des formateurs/trices en entreprise</vt:lpstr>
      <vt:lpstr>La formation des formateurs/trices en entreprise</vt:lpstr>
      <vt:lpstr>Le plan d’études cantonal – cours de 40 heures</vt:lpstr>
      <vt:lpstr>Le plan d’étude cantonal: compétences attendues</vt:lpstr>
      <vt:lpstr>Le plan d’étude cantonal: compétences attendues</vt:lpstr>
      <vt:lpstr>Le plan d’étude cantonal: compétences attendues</vt:lpstr>
      <vt:lpstr>Le plan d’étude cantonal: compétences attendues</vt:lpstr>
      <vt:lpstr>Les formateurs et formatrices dans les cours interentreprises et dans les écoles de métiers</vt:lpstr>
      <vt:lpstr>Les enseignants des écoles professionnelles</vt:lpstr>
      <vt:lpstr>Les enseignants chargés des connaissances professionnelles – activité principale</vt:lpstr>
      <vt:lpstr>Les enseignants chargés des connaissances professionnelles – activité accessoire</vt:lpstr>
      <vt:lpstr>Les enseignants chargés de la branche ICA – activité principale</vt:lpstr>
      <vt:lpstr>Les enseignants chargés de la branche ICA – activité accessoire</vt:lpstr>
      <vt:lpstr>Les enseignants chargés de la culture générale – activité principale ou accessoire</vt:lpstr>
      <vt:lpstr>Les enseignants chargés de la branche E&amp;S – activité principale ou accessoire</vt:lpstr>
      <vt:lpstr>Les enseignants chargés de branches de la maturité professionnelle</vt:lpstr>
      <vt:lpstr>Les enseignants chargés du sport dans la formation professionnelle initiale</vt:lpstr>
      <vt:lpstr>Les enseignants des écoles supérieures</vt:lpstr>
      <vt:lpstr>Les enseignants actifs dans les écoles supérieures – activité principale</vt:lpstr>
      <vt:lpstr>Les enseignants actifs dans les écoles supérieures – activité accessoire</vt:lpstr>
    </vt:vector>
  </TitlesOfParts>
  <Company>SDBB CSFO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Werlen, Joel</dc:creator>
  <cp:lastModifiedBy>Graf, Alexander</cp:lastModifiedBy>
  <cp:revision>48</cp:revision>
  <dcterms:created xsi:type="dcterms:W3CDTF">2023-08-07T08:24:15Z</dcterms:created>
  <dcterms:modified xsi:type="dcterms:W3CDTF">2024-02-21T15:14:42Z</dcterms:modified>
</cp:coreProperties>
</file>