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1" r:id="rId2"/>
    <p:sldMasterId id="2147483664" r:id="rId3"/>
  </p:sldMasterIdLst>
  <p:notesMasterIdLst>
    <p:notesMasterId r:id="rId30"/>
  </p:notesMasterIdLst>
  <p:sldIdLst>
    <p:sldId id="290" r:id="rId4"/>
    <p:sldId id="289" r:id="rId5"/>
    <p:sldId id="261" r:id="rId6"/>
    <p:sldId id="29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82" r:id="rId16"/>
    <p:sldId id="271" r:id="rId17"/>
    <p:sldId id="292" r:id="rId18"/>
    <p:sldId id="272" r:id="rId19"/>
    <p:sldId id="283" r:id="rId20"/>
    <p:sldId id="274" r:id="rId21"/>
    <p:sldId id="287" r:id="rId22"/>
    <p:sldId id="284" r:id="rId23"/>
    <p:sldId id="277" r:id="rId24"/>
    <p:sldId id="278" r:id="rId25"/>
    <p:sldId id="279" r:id="rId26"/>
    <p:sldId id="293" r:id="rId27"/>
    <p:sldId id="281" r:id="rId28"/>
    <p:sldId id="288" r:id="rId2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A2AD"/>
    <a:srgbClr val="A11731"/>
    <a:srgbClr val="C0CCBF"/>
    <a:srgbClr val="C2DAB6"/>
    <a:srgbClr val="4C7936"/>
    <a:srgbClr val="EBECFE"/>
    <a:srgbClr val="EBECF3"/>
    <a:srgbClr val="D9DBFC"/>
    <a:srgbClr val="B0B6F8"/>
    <a:srgbClr val="E9EA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Designformatvorlage 2 - Akz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5" autoAdjust="0"/>
    <p:restoredTop sz="95878"/>
  </p:normalViewPr>
  <p:slideViewPr>
    <p:cSldViewPr snapToGrid="0">
      <p:cViewPr varScale="1">
        <p:scale>
          <a:sx n="110" d="100"/>
          <a:sy n="110" d="100"/>
        </p:scale>
        <p:origin x="264" y="108"/>
      </p:cViewPr>
      <p:guideLst/>
    </p:cSldViewPr>
  </p:slideViewPr>
  <p:outlineViewPr>
    <p:cViewPr>
      <p:scale>
        <a:sx n="33" d="100"/>
        <a:sy n="33" d="100"/>
      </p:scale>
      <p:origin x="0" y="-11672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6D199F-95FC-D648-8D89-10DDA9DE118B}" type="datetimeFigureOut">
              <a:rPr lang="de-GB" smtClean="0"/>
              <a:t>02/21/2024</a:t>
            </a:fld>
            <a:endParaRPr lang="de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B2DCE9-8122-E84F-95C1-14571F75BB5E}" type="slidenum">
              <a:rPr lang="de-GB" smtClean="0"/>
              <a:t>‹Nr.›</a:t>
            </a:fld>
            <a:endParaRPr lang="de-GB"/>
          </a:p>
        </p:txBody>
      </p:sp>
    </p:spTree>
    <p:extLst>
      <p:ext uri="{BB962C8B-B14F-4D97-AF65-F5344CB8AC3E}">
        <p14:creationId xmlns:p14="http://schemas.microsoft.com/office/powerpoint/2010/main" val="3519004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solidFill>
          <a:srgbClr val="3A49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DB4E60-F357-50C1-06C2-B33570B3CA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de-CH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968C34F-BD81-47C5-0C06-AC17C257D7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Master-Untertitelformat bearbeiten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C9E56BF-4139-D2C4-4F8F-2445FE3D6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7BBB0-DCED-0745-9611-E7FF57157D98}" type="datetime1">
              <a:rPr lang="de-DE" smtClean="0"/>
              <a:t>21.02.2024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A418E63-A0F6-DAEE-F543-0C419C68F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534233E-D9D5-AE41-676D-5EF71B96F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30874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B516D5-0836-0B6E-0E5A-CB82CDA3C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01CC41B-39F3-74AE-6A50-03A22DBCC5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1703F3F-6A5A-CDA2-3D14-8E4DA121C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BF7B6-F326-1D41-ADF0-12762C93A7E6}" type="datetime1">
              <a:rPr lang="de-DE" smtClean="0"/>
              <a:t>21.02.2024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50AFE53-786C-76A8-3510-131596466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E961F89-D96C-0453-80E9-6A246BC74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44345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37E8819-6D8A-EB61-5DB7-0E7D357510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048C0BF-9D37-066C-2096-6F65ECFA0C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5235E4-5B29-9CC3-C5CE-9DFB4FBBD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F523B-F3F3-8B4A-BDDF-8FE93A122588}" type="datetime1">
              <a:rPr lang="de-DE" smtClean="0"/>
              <a:t>21.02.2024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73A1688-14DF-FBA3-B7B6-99611EA58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CC675C0-BDC2-837E-9495-B8451A852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76448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FC2F80-15D5-E655-CA69-D3893ACB2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  <a:endParaRPr lang="de-GB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457FABC-A699-A089-1177-03C447A0F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9288-88E3-C045-86D2-12C7BE4B340B}" type="datetime1">
              <a:rPr lang="de-DE" smtClean="0"/>
              <a:t>21.02.2024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F3D0DDC-DABE-4A13-FA34-5767E244C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0A20574-6D27-5B26-84DA-A7FB7EE53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CA827B35-E4B4-1AB0-326B-6447C8043DE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04850" y="2574065"/>
            <a:ext cx="7905750" cy="2938462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GB" dirty="0"/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9BA1BA65-15E5-B37C-5136-BF2CE2F2D9D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04850" y="1868488"/>
            <a:ext cx="8059738" cy="495889"/>
          </a:xfrm>
        </p:spPr>
        <p:txBody>
          <a:bodyPr/>
          <a:lstStyle>
            <a:lvl1pPr marL="0" indent="0">
              <a:buNone/>
              <a:defRPr/>
            </a:lvl1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Untertitel</a:t>
            </a:r>
          </a:p>
        </p:txBody>
      </p:sp>
    </p:spTree>
    <p:extLst>
      <p:ext uri="{BB962C8B-B14F-4D97-AF65-F5344CB8AC3E}">
        <p14:creationId xmlns:p14="http://schemas.microsoft.com/office/powerpoint/2010/main" val="37108235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49BE79-2647-2044-9F46-F3C0D6BBFF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0" i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r>
              <a:rPr lang="de-DE" dirty="0"/>
              <a:t>Mastertitelformat bearbeiten</a:t>
            </a:r>
            <a:endParaRPr lang="de-GB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1FAD5F0-3E98-EA5D-4277-98E3D46B00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3D75982-AD1A-F89C-B3E8-369E63696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B8DCF-D3FE-9546-A664-A6FDF2A41870}" type="datetimeFigureOut">
              <a:rPr lang="de-GB" smtClean="0"/>
              <a:t>02/21/2024</a:t>
            </a:fld>
            <a:endParaRPr lang="de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B9E3DE-E705-998E-1DAB-B61AAF01B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73FFF0C-67D6-79F6-E3A0-F9F08B1BC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8E2E-2CB0-D44B-B651-9EF52C1FC8F5}" type="slidenum">
              <a:rPr lang="de-GB" smtClean="0"/>
              <a:t>‹Nr.›</a:t>
            </a:fld>
            <a:endParaRPr lang="de-GB"/>
          </a:p>
        </p:txBody>
      </p:sp>
    </p:spTree>
    <p:extLst>
      <p:ext uri="{BB962C8B-B14F-4D97-AF65-F5344CB8AC3E}">
        <p14:creationId xmlns:p14="http://schemas.microsoft.com/office/powerpoint/2010/main" val="37518323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022745-60E7-ECA6-63E2-BA315A5D8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2325"/>
            <a:ext cx="10515600" cy="1325563"/>
          </a:xfrm>
        </p:spPr>
        <p:txBody>
          <a:bodyPr>
            <a:normAutofit/>
          </a:bodyPr>
          <a:lstStyle>
            <a:lvl1pPr>
              <a:defRPr sz="3600" b="0" i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r>
              <a:rPr lang="de-DE" dirty="0"/>
              <a:t>Mastertitelformat bearbeiten</a:t>
            </a:r>
            <a:endParaRPr lang="de-GB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7DB9000-9043-8563-374D-E15BC83B8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B8DCF-D3FE-9546-A664-A6FDF2A41870}" type="datetimeFigureOut">
              <a:rPr lang="de-GB" smtClean="0"/>
              <a:t>02/21/2024</a:t>
            </a:fld>
            <a:endParaRPr lang="de-GB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728EFBD-3988-007E-AC51-2CB1C7015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GB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F4F1BA7-31F9-7686-630B-A778C4789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8E2E-2CB0-D44B-B651-9EF52C1FC8F5}" type="slidenum">
              <a:rPr lang="de-GB" smtClean="0"/>
              <a:t>‹Nr.›</a:t>
            </a:fld>
            <a:endParaRPr lang="de-GB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802A582A-22F2-6218-03CF-AA5EB9C3AF5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2271713"/>
            <a:ext cx="10515600" cy="3616325"/>
          </a:xfrm>
        </p:spPr>
        <p:txBody>
          <a:bodyPr>
            <a:normAutofit/>
          </a:bodyPr>
          <a:lstStyle>
            <a:lvl1pPr marL="228600" indent="-228600">
              <a:buFont typeface="Wingdings" pitchFamily="2" charset="2"/>
              <a:buChar char="§"/>
              <a:defRPr sz="1800" b="0" i="0">
                <a:solidFill>
                  <a:schemeClr val="bg1"/>
                </a:solidFill>
                <a:latin typeface="Helvetica" pitchFamily="2" charset="0"/>
              </a:defRPr>
            </a:lvl1pPr>
            <a:lvl2pPr marL="685800" indent="-228600">
              <a:buFont typeface="Wingdings" pitchFamily="2" charset="2"/>
              <a:buChar char="§"/>
              <a:defRPr sz="1600" b="0" i="0">
                <a:solidFill>
                  <a:schemeClr val="bg1"/>
                </a:solidFill>
                <a:latin typeface="Helvetica" pitchFamily="2" charset="0"/>
              </a:defRPr>
            </a:lvl2pPr>
            <a:lvl3pPr marL="1143000" indent="-228600">
              <a:buFont typeface="Wingdings" pitchFamily="2" charset="2"/>
              <a:buChar char="§"/>
              <a:defRPr sz="1400" b="0" i="0">
                <a:solidFill>
                  <a:schemeClr val="bg1"/>
                </a:solidFill>
                <a:latin typeface="Helvetica" pitchFamily="2" charset="0"/>
              </a:defRPr>
            </a:lvl3pPr>
            <a:lvl4pPr marL="1600200" indent="-228600">
              <a:buFont typeface="Wingdings" pitchFamily="2" charset="2"/>
              <a:buChar char="§"/>
              <a:defRPr sz="1200" b="0" i="0">
                <a:solidFill>
                  <a:schemeClr val="bg1"/>
                </a:solidFill>
                <a:latin typeface="Helvetica" pitchFamily="2" charset="0"/>
              </a:defRPr>
            </a:lvl4pPr>
            <a:lvl5pPr marL="2057400" indent="-228600">
              <a:buFont typeface="Wingdings" pitchFamily="2" charset="2"/>
              <a:buChar char="§"/>
              <a:defRPr sz="1200" b="0" i="0">
                <a:solidFill>
                  <a:schemeClr val="bg1"/>
                </a:solidFill>
                <a:latin typeface="Helvetica" pitchFamily="2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GB" dirty="0"/>
          </a:p>
        </p:txBody>
      </p:sp>
    </p:spTree>
    <p:extLst>
      <p:ext uri="{BB962C8B-B14F-4D97-AF65-F5344CB8AC3E}">
        <p14:creationId xmlns:p14="http://schemas.microsoft.com/office/powerpoint/2010/main" val="11774440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3D5722-E02B-1094-C7AA-3296A46674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GB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33D037B-9A3F-AB0B-1F26-8B768BE270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EF2A31-8CFD-D81B-A94A-11BA9852A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3B4BB-8C4D-C34C-A9B6-80D1061DAF6C}" type="datetimeFigureOut">
              <a:rPr lang="de-GB" smtClean="0"/>
              <a:t>02/21/2024</a:t>
            </a:fld>
            <a:endParaRPr lang="de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774791D-A643-5521-3887-E46EB8F18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076626-F160-4AAC-5056-BC27A0B58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34055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7351F57-56B1-0B43-A14F-A8DF88C25015}" type="slidenum">
              <a:rPr lang="de-GB" smtClean="0"/>
              <a:t>‹Nr.›</a:t>
            </a:fld>
            <a:endParaRPr lang="de-GB"/>
          </a:p>
        </p:txBody>
      </p:sp>
    </p:spTree>
    <p:extLst>
      <p:ext uri="{BB962C8B-B14F-4D97-AF65-F5344CB8AC3E}">
        <p14:creationId xmlns:p14="http://schemas.microsoft.com/office/powerpoint/2010/main" val="36400730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180DBE-6185-6D4F-AF6C-127F1AF1E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98A47BC-4789-34DA-F379-FBC41C6DD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5720212-459B-3204-FBF5-02AE356D2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3B4BB-8C4D-C34C-A9B6-80D1061DAF6C}" type="datetimeFigureOut">
              <a:rPr lang="de-GB" smtClean="0"/>
              <a:t>02/21/2024</a:t>
            </a:fld>
            <a:endParaRPr lang="de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09BD486-0CAD-C2CC-C7B2-55DAC9CDD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C5B11A7-AE80-D3B9-061E-B0DEB3768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34055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7351F57-56B1-0B43-A14F-A8DF88C25015}" type="slidenum">
              <a:rPr lang="de-GB" smtClean="0"/>
              <a:t>‹Nr.›</a:t>
            </a:fld>
            <a:endParaRPr lang="de-GB"/>
          </a:p>
        </p:txBody>
      </p:sp>
    </p:spTree>
    <p:extLst>
      <p:ext uri="{BB962C8B-B14F-4D97-AF65-F5344CB8AC3E}">
        <p14:creationId xmlns:p14="http://schemas.microsoft.com/office/powerpoint/2010/main" val="49909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B6A9B5F-F579-95CF-E1EB-BBBF32361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333333"/>
                </a:solidFill>
              </a:defRPr>
            </a:lvl1pPr>
            <a:lvl2pPr>
              <a:defRPr>
                <a:solidFill>
                  <a:srgbClr val="333333"/>
                </a:solidFill>
              </a:defRPr>
            </a:lvl2pPr>
            <a:lvl3pPr>
              <a:defRPr>
                <a:solidFill>
                  <a:srgbClr val="333333"/>
                </a:solidFill>
              </a:defRPr>
            </a:lvl3pPr>
            <a:lvl4pPr>
              <a:defRPr>
                <a:solidFill>
                  <a:srgbClr val="333333"/>
                </a:solidFill>
              </a:defRPr>
            </a:lvl4pPr>
            <a:lvl5pPr>
              <a:defRPr>
                <a:solidFill>
                  <a:srgbClr val="333333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28F2E0-CFA8-DEAE-1537-6B5B6671C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5E17C-D38A-0C4D-8B31-736F682B5992}" type="datetime1">
              <a:rPr lang="de-DE" smtClean="0"/>
              <a:t>21.02.2024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19007F9-6DF0-8DA9-6C6F-BA19BE31C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AFAA674-CEC2-C286-BF8E-B08496815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79A10071-B42B-C0EA-3F7C-EEF11AEC9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33333"/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de-GB" dirty="0"/>
          </a:p>
        </p:txBody>
      </p:sp>
    </p:spTree>
    <p:extLst>
      <p:ext uri="{BB962C8B-B14F-4D97-AF65-F5344CB8AC3E}">
        <p14:creationId xmlns:p14="http://schemas.microsoft.com/office/powerpoint/2010/main" val="3625114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42763A-0EFB-E921-B232-6BD3859C2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18CD9AD-1FB6-690D-60C0-7627E040DB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747FD5-4F16-AE6C-2D14-35BD56D2D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1000F-BF63-7849-AAB5-FE7A1C8FB476}" type="datetime1">
              <a:rPr lang="de-DE" smtClean="0"/>
              <a:t>21.02.2024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02E3FAF-84B0-89D9-161D-215FF7B00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5ED89B-701F-ECB5-A384-EA24D7C67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67182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274763-F9B5-8BC4-7584-56B5CD8FE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FA633E-A470-C57E-4594-B881AAB310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93C387D-5976-5702-353E-DF38A237F8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CB285CD-245F-1F31-06A6-856AE9A62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FAECC-0450-6D46-87D3-88BC004015A2}" type="datetime1">
              <a:rPr lang="de-DE" smtClean="0"/>
              <a:t>21.02.2024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BFE92DB-3E63-2348-AD12-3153C8627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1E1C023-126C-4F32-B7D9-3AAD721A2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01642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FA7912-74E9-25E8-3EFB-6707A2784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EB1AEFD-D834-65D2-87D5-AAE1E8636E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80CB803-AB8A-F498-20F0-CAE7765BD4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B7401F5-6D89-4978-FAE2-E29DFD0B4D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D755B32-988A-F1A4-5516-91230185D8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18CE3DE-E1CF-B843-F423-10263E2B0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D365-6578-2547-88F9-06CA734326F3}" type="datetime1">
              <a:rPr lang="de-DE" smtClean="0"/>
              <a:t>21.02.2024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C3147E9-F90C-A8F9-FAB3-A70E7B4DA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C34432F-9F1B-73D6-A293-1097A01C8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74697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A6FF28-AC18-DCFB-8242-6F5C48879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C2ADCF0-41BC-F567-57EA-B6239C80E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4EE8C-2ED4-1C4B-81BE-4FB64A66D132}" type="datetime1">
              <a:rPr lang="de-DE" smtClean="0"/>
              <a:t>21.02.2024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4BF390A-1F47-EDEC-9F49-390AEC123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88BD998-5D22-487B-BC57-90F60B554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01534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141E6FB-1D75-3D47-214F-ED145910C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27889-401B-754D-80C8-AB4C7ADDA4DF}" type="datetime1">
              <a:rPr lang="de-DE" smtClean="0"/>
              <a:t>21.02.2024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BDCA695-5CC0-BACB-87A2-9F96CD581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2E54B23-6549-68CE-108C-3F51B1145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98786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02B355-F026-EA68-EB8F-6595D8FD7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38965FE-ED88-BC4F-AD79-9F31414B73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C1CF603-B130-0B29-9E2E-A5C1439FB2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35B1451-2C17-3CD5-2C76-2A9CB3A5A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5314C-9F72-3548-A049-B2FA54EA30B2}" type="datetime1">
              <a:rPr lang="de-DE" smtClean="0"/>
              <a:t>21.02.2024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7929CE9-77F2-31FB-D34E-92B526704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DAA71C9-BC54-2476-4F88-2D6CC680B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45245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E57004-D0EE-5F82-7057-ABC909D9D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808AA21-A560-B0FC-CAF7-A59F599818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295039E-E7B1-83E3-004E-803E9D24FF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0DF966A-773E-5DC3-AC3C-75A108E71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2346-C8C2-0C46-935E-1B77D42167DF}" type="datetime1">
              <a:rPr lang="de-DE" smtClean="0"/>
              <a:t>21.02.2024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2020660-BB05-A6C3-CFB4-8DC7DA640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FB01320-FE59-4A01-FBB7-76773BAC3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48519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sv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A9324BF4-72CE-9F6A-DA40-765E12232151}"/>
              </a:ext>
            </a:extLst>
          </p:cNvPr>
          <p:cNvSpPr/>
          <p:nvPr userDrawn="1"/>
        </p:nvSpPr>
        <p:spPr>
          <a:xfrm>
            <a:off x="0" y="0"/>
            <a:ext cx="12192000" cy="593959"/>
          </a:xfrm>
          <a:prstGeom prst="rect">
            <a:avLst/>
          </a:prstGeom>
          <a:solidFill>
            <a:srgbClr val="3A49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ADC2C9C-EE3B-EE0A-27D4-186DF79B2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833563"/>
            <a:ext cx="806078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de-CH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B9B90E8-B12B-BD0C-1B5D-5D8F2BF843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4388" y="2186186"/>
            <a:ext cx="10515600" cy="40608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B240500-5809-87FF-735B-EFD1C8E69B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8B232-4627-AD49-997A-33B33AF7A15E}" type="datetime1">
              <a:rPr lang="de-DE" smtClean="0"/>
              <a:t>21.02.2024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5663CFB-0449-D3FB-F5E8-5ED2B77678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5BC2EE-242A-79C4-40E1-315DDA5402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380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6BBE031B-B954-DF54-7EA0-8DCE6F488EE0}"/>
              </a:ext>
            </a:extLst>
          </p:cNvPr>
          <p:cNvSpPr/>
          <p:nvPr userDrawn="1"/>
        </p:nvSpPr>
        <p:spPr>
          <a:xfrm>
            <a:off x="0" y="6721475"/>
            <a:ext cx="12192000" cy="136526"/>
          </a:xfrm>
          <a:prstGeom prst="rect">
            <a:avLst/>
          </a:prstGeom>
          <a:solidFill>
            <a:srgbClr val="33333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43EB4505-BBD2-EC85-6799-849B39B27D87}"/>
              </a:ext>
            </a:extLst>
          </p:cNvPr>
          <p:cNvSpPr txBox="1"/>
          <p:nvPr userDrawn="1"/>
        </p:nvSpPr>
        <p:spPr>
          <a:xfrm>
            <a:off x="7883134" y="174800"/>
            <a:ext cx="41981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GB" sz="1200" i="1" dirty="0">
                <a:solidFill>
                  <a:srgbClr val="FCFDFE"/>
                </a:solidFill>
                <a:effectLst/>
                <a:latin typeface="Helvetica" pitchFamily="2" charset="0"/>
              </a:rPr>
              <a:t>©</a:t>
            </a:r>
            <a:r>
              <a:rPr lang="de-GB" sz="1200" b="0" i="0" dirty="0">
                <a:solidFill>
                  <a:srgbClr val="FCFDFE"/>
                </a:solidFill>
                <a:effectLst/>
                <a:latin typeface="Helvetica" pitchFamily="2" charset="0"/>
              </a:rPr>
              <a:t> </a:t>
            </a:r>
            <a:r>
              <a:rPr lang="de-CH" sz="1200" b="0" i="0" dirty="0">
                <a:solidFill>
                  <a:schemeClr val="bg1"/>
                </a:solidFill>
                <a:latin typeface="Helvetica Light" panose="020B0403020202020204" pitchFamily="34" charset="0"/>
              </a:rPr>
              <a:t>CSFO</a:t>
            </a:r>
            <a:r>
              <a:rPr lang="de-GB" sz="1200" b="0" i="0" dirty="0">
                <a:solidFill>
                  <a:schemeClr val="bg1"/>
                </a:solidFill>
                <a:latin typeface="Helvetica Light" panose="020B0403020202020204" pitchFamily="34" charset="0"/>
              </a:rPr>
              <a:t> | </a:t>
            </a:r>
            <a:r>
              <a:rPr lang="de-CH" sz="1200" b="0" i="0" dirty="0" err="1">
                <a:solidFill>
                  <a:schemeClr val="bg1"/>
                </a:solidFill>
                <a:latin typeface="Helvetica Light" panose="020B0403020202020204" pitchFamily="34" charset="0"/>
              </a:rPr>
              <a:t>documentazione</a:t>
            </a:r>
            <a:endParaRPr lang="de-GB" sz="1200" b="0" i="0" dirty="0">
              <a:solidFill>
                <a:schemeClr val="bg1"/>
              </a:solidFill>
              <a:latin typeface="Helvetica Light" panose="020B0403020202020204" pitchFamily="34" charset="0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871FD742-54AB-39B7-3C1D-F05268FA30EE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10735" y="108215"/>
            <a:ext cx="1864395" cy="410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178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i="0" kern="1200">
          <a:solidFill>
            <a:srgbClr val="373737"/>
          </a:solidFill>
          <a:latin typeface="Georgia" panose="02040502050405020303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1800" b="0" i="0" kern="1200">
          <a:solidFill>
            <a:srgbClr val="373737"/>
          </a:solidFill>
          <a:latin typeface="Helvetica" pitchFamily="2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600" b="0" i="0" kern="1200">
          <a:solidFill>
            <a:srgbClr val="373737"/>
          </a:solidFill>
          <a:latin typeface="Helvetica" pitchFamily="2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400" b="0" i="0" kern="1200">
          <a:solidFill>
            <a:srgbClr val="373737"/>
          </a:solidFill>
          <a:latin typeface="Helvetica" pitchFamily="2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200" b="0" i="0" kern="1200">
          <a:solidFill>
            <a:srgbClr val="373737"/>
          </a:solidFill>
          <a:latin typeface="Helvetica" pitchFamily="2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000" b="0" i="0" kern="1200">
          <a:solidFill>
            <a:srgbClr val="373737"/>
          </a:solidFill>
          <a:latin typeface="Helvetica" pitchFamily="2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975A743-67CA-BD5B-8098-359078B11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7A490FE-57F8-1665-9206-5A3A4DB374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78CE52A-F98F-5B85-220A-CC1AEDF034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B8DCF-D3FE-9546-A664-A6FDF2A41870}" type="datetimeFigureOut">
              <a:rPr lang="de-GB" smtClean="0"/>
              <a:t>02/21/2024</a:t>
            </a:fld>
            <a:endParaRPr lang="de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5E8223C-4F38-1B5E-161D-FF03B8A82E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18B7C6F-7006-54A1-F7EB-D28B6D5C44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98E2E-2CB0-D44B-B651-9EF52C1FC8F5}" type="slidenum">
              <a:rPr lang="de-GB" smtClean="0"/>
              <a:t>‹Nr.›</a:t>
            </a:fld>
            <a:endParaRPr lang="de-GB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4146DFE2-A68F-DC68-29CC-350FF343F63C}"/>
              </a:ext>
            </a:extLst>
          </p:cNvPr>
          <p:cNvSpPr/>
          <p:nvPr userDrawn="1"/>
        </p:nvSpPr>
        <p:spPr>
          <a:xfrm>
            <a:off x="0" y="0"/>
            <a:ext cx="12192000" cy="68102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6F9579F3-21A2-3F67-BB1E-86AFD3F3C203}"/>
              </a:ext>
            </a:extLst>
          </p:cNvPr>
          <p:cNvSpPr txBox="1"/>
          <p:nvPr userDrawn="1"/>
        </p:nvSpPr>
        <p:spPr>
          <a:xfrm>
            <a:off x="7883134" y="174800"/>
            <a:ext cx="41981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GB" sz="1200" i="1" dirty="0">
                <a:solidFill>
                  <a:srgbClr val="FCFDFE"/>
                </a:solidFill>
                <a:effectLst/>
                <a:latin typeface="Helvetica" pitchFamily="2" charset="0"/>
              </a:rPr>
              <a:t>©</a:t>
            </a:r>
            <a:r>
              <a:rPr lang="de-GB" sz="1200" b="0" i="0" dirty="0">
                <a:solidFill>
                  <a:srgbClr val="FCFDFE"/>
                </a:solidFill>
                <a:effectLst/>
                <a:latin typeface="Helvetica" pitchFamily="2" charset="0"/>
              </a:rPr>
              <a:t> </a:t>
            </a:r>
            <a:r>
              <a:rPr lang="de-CH" sz="1200" b="0" i="0" dirty="0">
                <a:solidFill>
                  <a:schemeClr val="bg1"/>
                </a:solidFill>
                <a:latin typeface="Helvetica Light" panose="020B0403020202020204" pitchFamily="34" charset="0"/>
              </a:rPr>
              <a:t>CSFO</a:t>
            </a:r>
            <a:r>
              <a:rPr lang="de-GB" sz="1200" b="0" i="0" dirty="0">
                <a:solidFill>
                  <a:schemeClr val="bg1"/>
                </a:solidFill>
                <a:latin typeface="Helvetica Light" panose="020B0403020202020204" pitchFamily="34" charset="0"/>
              </a:rPr>
              <a:t> | </a:t>
            </a:r>
            <a:r>
              <a:rPr lang="de-CH" sz="1200" b="0" i="0" dirty="0" err="1">
                <a:solidFill>
                  <a:schemeClr val="bg1"/>
                </a:solidFill>
                <a:latin typeface="Helvetica Light" panose="020B0403020202020204" pitchFamily="34" charset="0"/>
              </a:rPr>
              <a:t>documentazione</a:t>
            </a:r>
            <a:endParaRPr lang="de-GB" sz="1200" b="0" i="0" dirty="0">
              <a:solidFill>
                <a:schemeClr val="bg1"/>
              </a:solidFill>
              <a:latin typeface="Helvetica Light" panose="020B0403020202020204" pitchFamily="34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E13711CC-FE01-C634-C16F-F4D442B8801F}"/>
              </a:ext>
            </a:extLst>
          </p:cNvPr>
          <p:cNvSpPr/>
          <p:nvPr userDrawn="1"/>
        </p:nvSpPr>
        <p:spPr>
          <a:xfrm>
            <a:off x="0" y="6721475"/>
            <a:ext cx="12192000" cy="13652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1" name="Foliennummernplatzhalter 5">
            <a:extLst>
              <a:ext uri="{FF2B5EF4-FFF2-40B4-BE49-F238E27FC236}">
                <a16:creationId xmlns:a16="http://schemas.microsoft.com/office/drawing/2014/main" id="{9EDB8135-EF26-3A33-AD2B-72C3408B5A9F}"/>
              </a:ext>
            </a:extLst>
          </p:cNvPr>
          <p:cNvSpPr txBox="1">
            <a:spLocks/>
          </p:cNvSpPr>
          <p:nvPr userDrawn="1"/>
        </p:nvSpPr>
        <p:spPr>
          <a:xfrm>
            <a:off x="93380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914F46-5675-409D-97A1-6697E91D825B}" type="slidenum">
              <a:rPr lang="de-CH" smtClean="0">
                <a:solidFill>
                  <a:schemeClr val="bg1"/>
                </a:solidFill>
              </a:rPr>
              <a:pPr/>
              <a:t>‹Nr.›</a:t>
            </a:fld>
            <a:endParaRPr lang="de-CH" dirty="0">
              <a:solidFill>
                <a:schemeClr val="bg1"/>
              </a:solidFill>
            </a:endParaRP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15A50B4F-B1F3-AC6E-B4CB-320114BC07F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0735" y="108215"/>
            <a:ext cx="1864395" cy="410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53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8E2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>
            <a:extLst>
              <a:ext uri="{FF2B5EF4-FFF2-40B4-BE49-F238E27FC236}">
                <a16:creationId xmlns:a16="http://schemas.microsoft.com/office/drawing/2014/main" id="{1D4FBF9E-6E64-A3DF-CB55-DB71286E4041}"/>
              </a:ext>
            </a:extLst>
          </p:cNvPr>
          <p:cNvSpPr/>
          <p:nvPr userDrawn="1"/>
        </p:nvSpPr>
        <p:spPr>
          <a:xfrm>
            <a:off x="0" y="0"/>
            <a:ext cx="12192000" cy="59395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D02CEFB-6466-D1C4-F791-65B4BDD78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1216" y="87136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de-GB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BAA41C3-5104-FEC0-77D0-E50CDBB49C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1216" y="233186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GB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FC6836-0F3A-A5E8-BBF6-82BB34AA23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3B4BB-8C4D-C34C-A9B6-80D1061DAF6C}" type="datetimeFigureOut">
              <a:rPr lang="de-GB" smtClean="0"/>
              <a:t>02/21/2024</a:t>
            </a:fld>
            <a:endParaRPr lang="de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40F3D86-BEBC-A84C-AC48-7191B1AB33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GB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9F0AB034-5287-6BCB-4205-BA3EE7A6B18F}"/>
              </a:ext>
            </a:extLst>
          </p:cNvPr>
          <p:cNvSpPr txBox="1"/>
          <p:nvPr userDrawn="1"/>
        </p:nvSpPr>
        <p:spPr>
          <a:xfrm>
            <a:off x="7883134" y="174800"/>
            <a:ext cx="41981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GB" sz="1200" i="1" dirty="0">
                <a:solidFill>
                  <a:schemeClr val="tx1"/>
                </a:solidFill>
                <a:effectLst/>
                <a:latin typeface="Helvetica" pitchFamily="2" charset="0"/>
              </a:rPr>
              <a:t>©</a:t>
            </a:r>
            <a:r>
              <a:rPr lang="de-GB" sz="1200" b="0" i="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GB" sz="1200" b="0" i="0" dirty="0">
                <a:solidFill>
                  <a:schemeClr val="tx1"/>
                </a:solidFill>
                <a:latin typeface="Helvetica Light" panose="020B0403020202020204" pitchFamily="34" charset="0"/>
              </a:rPr>
              <a:t>SDBB | dokumentation | berufsbildung.ch</a:t>
            </a:r>
          </a:p>
        </p:txBody>
      </p:sp>
      <p:sp>
        <p:nvSpPr>
          <p:cNvPr id="10" name="Foliennummernplatzhalter 5">
            <a:extLst>
              <a:ext uri="{FF2B5EF4-FFF2-40B4-BE49-F238E27FC236}">
                <a16:creationId xmlns:a16="http://schemas.microsoft.com/office/drawing/2014/main" id="{0FF4A098-FA79-EE59-90F6-48D96A853D9F}"/>
              </a:ext>
            </a:extLst>
          </p:cNvPr>
          <p:cNvSpPr txBox="1">
            <a:spLocks/>
          </p:cNvSpPr>
          <p:nvPr userDrawn="1"/>
        </p:nvSpPr>
        <p:spPr>
          <a:xfrm>
            <a:off x="93380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914F46-5675-409D-97A1-6697E91D825B}" type="slidenum">
              <a:rPr lang="de-CH" smtClean="0">
                <a:solidFill>
                  <a:schemeClr val="tx1"/>
                </a:solidFill>
              </a:rPr>
              <a:pPr/>
              <a:t>‹Nr.›</a:t>
            </a:fld>
            <a:endParaRPr lang="de-CH" dirty="0">
              <a:solidFill>
                <a:schemeClr val="tx1"/>
              </a:solidFill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244BE2E4-7D86-80D3-8527-78D3C21F9097}"/>
              </a:ext>
            </a:extLst>
          </p:cNvPr>
          <p:cNvSpPr/>
          <p:nvPr userDrawn="1"/>
        </p:nvSpPr>
        <p:spPr>
          <a:xfrm>
            <a:off x="0" y="6721475"/>
            <a:ext cx="12192000" cy="136526"/>
          </a:xfrm>
          <a:prstGeom prst="rect">
            <a:avLst/>
          </a:prstGeom>
          <a:solidFill>
            <a:srgbClr val="33333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B7DCE58F-2E89-68FB-8551-F279DDDFF8B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0735" y="108215"/>
            <a:ext cx="1864395" cy="410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883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i="0" kern="1200">
          <a:solidFill>
            <a:schemeClr val="tx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600" b="0" i="0" kern="1200">
          <a:solidFill>
            <a:schemeClr val="tx1"/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400" b="0" i="0" kern="1200">
          <a:solidFill>
            <a:schemeClr val="tx1"/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200" b="0" i="0" kern="1200">
          <a:solidFill>
            <a:schemeClr val="tx1"/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200" b="0" i="0" kern="1200">
          <a:solidFill>
            <a:schemeClr val="tx1"/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11" Type="http://schemas.openxmlformats.org/officeDocument/2006/relationships/image" Target="../media/image12.svg"/><Relationship Id="rId5" Type="http://schemas.openxmlformats.org/officeDocument/2006/relationships/image" Target="../media/image6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AC349B-F522-E813-2FA8-9DE44B7FB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57721"/>
            <a:ext cx="9144000" cy="2142557"/>
          </a:xfrm>
        </p:spPr>
        <p:txBody>
          <a:bodyPr/>
          <a:lstStyle/>
          <a:p>
            <a:r>
              <a:rPr lang="de-CH" dirty="0"/>
              <a:t>I </a:t>
            </a:r>
            <a:r>
              <a:rPr lang="de-CH" dirty="0" err="1"/>
              <a:t>responsabili</a:t>
            </a:r>
            <a:r>
              <a:rPr lang="de-CH" dirty="0"/>
              <a:t> della </a:t>
            </a:r>
            <a:r>
              <a:rPr lang="de-CH" dirty="0" err="1"/>
              <a:t>formazione</a:t>
            </a:r>
            <a:r>
              <a:rPr lang="de-CH" dirty="0"/>
              <a:t> professionale</a:t>
            </a:r>
          </a:p>
        </p:txBody>
      </p:sp>
    </p:spTree>
    <p:extLst>
      <p:ext uri="{BB962C8B-B14F-4D97-AF65-F5344CB8AC3E}">
        <p14:creationId xmlns:p14="http://schemas.microsoft.com/office/powerpoint/2010/main" val="3603943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2A10AF-9F0D-BE77-8E03-181368DC7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7" y="365973"/>
            <a:ext cx="10968323" cy="1325563"/>
          </a:xfrm>
        </p:spPr>
        <p:txBody>
          <a:bodyPr>
            <a:normAutofit/>
          </a:bodyPr>
          <a:lstStyle/>
          <a:p>
            <a:r>
              <a:rPr lang="de-DE" dirty="0"/>
              <a:t>Il piano di </a:t>
            </a:r>
            <a:r>
              <a:rPr lang="de-DE" dirty="0" err="1"/>
              <a:t>formazione</a:t>
            </a:r>
            <a:r>
              <a:rPr lang="de-DE" dirty="0"/>
              <a:t> per </a:t>
            </a:r>
            <a:r>
              <a:rPr lang="de-DE" dirty="0" err="1"/>
              <a:t>il</a:t>
            </a:r>
            <a:r>
              <a:rPr lang="de-DE" dirty="0"/>
              <a:t> </a:t>
            </a:r>
            <a:r>
              <a:rPr lang="de-DE" dirty="0" err="1"/>
              <a:t>corso</a:t>
            </a:r>
            <a:r>
              <a:rPr lang="de-DE" dirty="0"/>
              <a:t> di 40 </a:t>
            </a:r>
            <a:r>
              <a:rPr lang="de-DE" dirty="0" err="1"/>
              <a:t>ore</a:t>
            </a:r>
            <a:endParaRPr lang="de-DE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4A425E5D-21A1-3E02-DF60-DCE6757CE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10</a:t>
            </a:fld>
            <a:endParaRPr lang="de-CH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E085DBBC-4658-6805-8013-AEC55896F64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04850" y="1400898"/>
            <a:ext cx="8059738" cy="495889"/>
          </a:xfrm>
        </p:spPr>
        <p:txBody>
          <a:bodyPr/>
          <a:lstStyle/>
          <a:p>
            <a:r>
              <a:rPr lang="de-DE" dirty="0" err="1"/>
              <a:t>Formatori</a:t>
            </a:r>
            <a:r>
              <a:rPr lang="de-DE" dirty="0"/>
              <a:t> in </a:t>
            </a:r>
            <a:r>
              <a:rPr lang="de-DE" dirty="0" err="1"/>
              <a:t>azienda</a:t>
            </a:r>
            <a:r>
              <a:rPr lang="de-DE" dirty="0"/>
              <a:t> (1/4)</a:t>
            </a:r>
          </a:p>
        </p:txBody>
      </p:sp>
      <p:pic>
        <p:nvPicPr>
          <p:cNvPr id="7" name="Grafik 6" descr="Ein Bild, das Text, Screenshot, parallel, Reihe enthält.&#10;&#10;Automatisch generierte Beschreibung">
            <a:extLst>
              <a:ext uri="{FF2B5EF4-FFF2-40B4-BE49-F238E27FC236}">
                <a16:creationId xmlns:a16="http://schemas.microsoft.com/office/drawing/2014/main" id="{6D24ED5B-4958-AF16-270A-517F75506A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1" y="1825347"/>
            <a:ext cx="7772400" cy="4718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5323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4A425E5D-21A1-3E02-DF60-DCE6757CE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11</a:t>
            </a:fld>
            <a:endParaRPr lang="de-CH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C59209F0-6064-91BE-2542-F395339D7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365973"/>
            <a:ext cx="11058634" cy="1325563"/>
          </a:xfrm>
        </p:spPr>
        <p:txBody>
          <a:bodyPr/>
          <a:lstStyle/>
          <a:p>
            <a:r>
              <a:rPr lang="de-DE" dirty="0"/>
              <a:t>Il piano di </a:t>
            </a:r>
            <a:r>
              <a:rPr lang="de-DE" dirty="0" err="1"/>
              <a:t>formazione</a:t>
            </a:r>
            <a:r>
              <a:rPr lang="de-DE" dirty="0"/>
              <a:t> per </a:t>
            </a:r>
            <a:r>
              <a:rPr lang="de-DE" dirty="0" err="1"/>
              <a:t>il</a:t>
            </a:r>
            <a:r>
              <a:rPr lang="de-DE" dirty="0"/>
              <a:t> </a:t>
            </a:r>
            <a:r>
              <a:rPr lang="de-DE" dirty="0" err="1"/>
              <a:t>corso</a:t>
            </a:r>
            <a:r>
              <a:rPr lang="de-DE" dirty="0"/>
              <a:t> di 40 </a:t>
            </a:r>
            <a:r>
              <a:rPr lang="de-DE" dirty="0" err="1"/>
              <a:t>ore</a:t>
            </a:r>
            <a:endParaRPr lang="de-GB" dirty="0"/>
          </a:p>
        </p:txBody>
      </p:sp>
      <p:sp>
        <p:nvSpPr>
          <p:cNvPr id="13" name="Inhaltsplatzhalter 4">
            <a:extLst>
              <a:ext uri="{FF2B5EF4-FFF2-40B4-BE49-F238E27FC236}">
                <a16:creationId xmlns:a16="http://schemas.microsoft.com/office/drawing/2014/main" id="{0A52642A-903D-1B54-3FDC-F08CB4AD77C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04850" y="1400898"/>
            <a:ext cx="8059738" cy="495889"/>
          </a:xfrm>
        </p:spPr>
        <p:txBody>
          <a:bodyPr/>
          <a:lstStyle/>
          <a:p>
            <a:r>
              <a:rPr lang="de-DE" dirty="0" err="1"/>
              <a:t>Formatori</a:t>
            </a:r>
            <a:r>
              <a:rPr lang="de-DE" dirty="0"/>
              <a:t> in </a:t>
            </a:r>
            <a:r>
              <a:rPr lang="de-DE" dirty="0" err="1"/>
              <a:t>azienda</a:t>
            </a:r>
            <a:r>
              <a:rPr lang="de-DE" dirty="0"/>
              <a:t> (2/4)</a:t>
            </a:r>
          </a:p>
        </p:txBody>
      </p:sp>
      <p:pic>
        <p:nvPicPr>
          <p:cNvPr id="15" name="Grafik 14" descr="Ein Bild, das Text, Screenshot, parallel, Reihe enthält.&#10;&#10;Automatisch generierte Beschreibung">
            <a:extLst>
              <a:ext uri="{FF2B5EF4-FFF2-40B4-BE49-F238E27FC236}">
                <a16:creationId xmlns:a16="http://schemas.microsoft.com/office/drawing/2014/main" id="{EA8626DD-9BB6-D960-F669-F74927FA56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00" y="1791552"/>
            <a:ext cx="7139450" cy="4694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7424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4A425E5D-21A1-3E02-DF60-DCE6757CE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12</a:t>
            </a:fld>
            <a:endParaRPr lang="de-CH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CBC4D1CE-AED3-A363-C626-7B5990BE8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7" y="365973"/>
            <a:ext cx="11376877" cy="1325563"/>
          </a:xfrm>
        </p:spPr>
        <p:txBody>
          <a:bodyPr/>
          <a:lstStyle/>
          <a:p>
            <a:r>
              <a:rPr lang="de-DE" dirty="0"/>
              <a:t>Il piano di </a:t>
            </a:r>
            <a:r>
              <a:rPr lang="de-DE" dirty="0" err="1"/>
              <a:t>formazione</a:t>
            </a:r>
            <a:r>
              <a:rPr lang="de-DE" dirty="0"/>
              <a:t> per </a:t>
            </a:r>
            <a:r>
              <a:rPr lang="de-DE" dirty="0" err="1"/>
              <a:t>il</a:t>
            </a:r>
            <a:r>
              <a:rPr lang="de-DE" dirty="0"/>
              <a:t> </a:t>
            </a:r>
            <a:r>
              <a:rPr lang="de-DE" dirty="0" err="1"/>
              <a:t>corso</a:t>
            </a:r>
            <a:r>
              <a:rPr lang="de-DE" dirty="0"/>
              <a:t> di 40 </a:t>
            </a:r>
            <a:r>
              <a:rPr lang="de-DE" dirty="0" err="1"/>
              <a:t>ore</a:t>
            </a:r>
            <a:endParaRPr lang="de-GB" dirty="0"/>
          </a:p>
        </p:txBody>
      </p:sp>
      <p:sp>
        <p:nvSpPr>
          <p:cNvPr id="11" name="Inhaltsplatzhalter 4">
            <a:extLst>
              <a:ext uri="{FF2B5EF4-FFF2-40B4-BE49-F238E27FC236}">
                <a16:creationId xmlns:a16="http://schemas.microsoft.com/office/drawing/2014/main" id="{6A2AB191-2E67-14D8-8231-3E86483F3A9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04850" y="1400898"/>
            <a:ext cx="8059738" cy="495889"/>
          </a:xfrm>
        </p:spPr>
        <p:txBody>
          <a:bodyPr/>
          <a:lstStyle/>
          <a:p>
            <a:r>
              <a:rPr lang="de-DE" dirty="0" err="1"/>
              <a:t>Formatori</a:t>
            </a:r>
            <a:r>
              <a:rPr lang="de-DE" dirty="0"/>
              <a:t> in </a:t>
            </a:r>
            <a:r>
              <a:rPr lang="de-DE" dirty="0" err="1"/>
              <a:t>azienda</a:t>
            </a:r>
            <a:r>
              <a:rPr lang="de-DE" dirty="0"/>
              <a:t> (3/4)</a:t>
            </a:r>
          </a:p>
        </p:txBody>
      </p:sp>
      <p:pic>
        <p:nvPicPr>
          <p:cNvPr id="14" name="Grafik 13" descr="Ein Bild, das Text, Screenshot, parallel, Reihe enthält.&#10;&#10;Automatisch generierte Beschreibung">
            <a:extLst>
              <a:ext uri="{FF2B5EF4-FFF2-40B4-BE49-F238E27FC236}">
                <a16:creationId xmlns:a16="http://schemas.microsoft.com/office/drawing/2014/main" id="{37BC7741-A648-1E03-C2F1-7FEDD345FF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04" y="1810025"/>
            <a:ext cx="8396678" cy="465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1011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4A425E5D-21A1-3E02-DF60-DCE6757CE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13</a:t>
            </a:fld>
            <a:endParaRPr lang="de-CH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CBC4D1CE-AED3-A363-C626-7B5990BE8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365973"/>
            <a:ext cx="10979612" cy="1325563"/>
          </a:xfrm>
        </p:spPr>
        <p:txBody>
          <a:bodyPr/>
          <a:lstStyle/>
          <a:p>
            <a:r>
              <a:rPr lang="de-DE" dirty="0"/>
              <a:t>Il piano di </a:t>
            </a:r>
            <a:r>
              <a:rPr lang="de-DE" dirty="0" err="1"/>
              <a:t>formazione</a:t>
            </a:r>
            <a:r>
              <a:rPr lang="de-DE" dirty="0"/>
              <a:t> per </a:t>
            </a:r>
            <a:r>
              <a:rPr lang="de-DE" dirty="0" err="1"/>
              <a:t>il</a:t>
            </a:r>
            <a:r>
              <a:rPr lang="de-DE" dirty="0"/>
              <a:t> </a:t>
            </a:r>
            <a:r>
              <a:rPr lang="de-DE" dirty="0" err="1"/>
              <a:t>corso</a:t>
            </a:r>
            <a:r>
              <a:rPr lang="de-DE" dirty="0"/>
              <a:t> di 40 </a:t>
            </a:r>
            <a:r>
              <a:rPr lang="de-DE" dirty="0" err="1"/>
              <a:t>ore</a:t>
            </a:r>
            <a:endParaRPr lang="de-GB" dirty="0"/>
          </a:p>
        </p:txBody>
      </p:sp>
      <p:sp>
        <p:nvSpPr>
          <p:cNvPr id="11" name="Inhaltsplatzhalter 4">
            <a:extLst>
              <a:ext uri="{FF2B5EF4-FFF2-40B4-BE49-F238E27FC236}">
                <a16:creationId xmlns:a16="http://schemas.microsoft.com/office/drawing/2014/main" id="{6A2AB191-2E67-14D8-8231-3E86483F3A9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04850" y="1400898"/>
            <a:ext cx="8059738" cy="495889"/>
          </a:xfrm>
        </p:spPr>
        <p:txBody>
          <a:bodyPr/>
          <a:lstStyle/>
          <a:p>
            <a:r>
              <a:rPr lang="de-DE" dirty="0" err="1"/>
              <a:t>Formatori</a:t>
            </a:r>
            <a:r>
              <a:rPr lang="de-DE" dirty="0"/>
              <a:t> in </a:t>
            </a:r>
            <a:r>
              <a:rPr lang="de-DE" dirty="0" err="1"/>
              <a:t>azienda</a:t>
            </a:r>
            <a:r>
              <a:rPr lang="de-DE" dirty="0"/>
              <a:t> (4/4)</a:t>
            </a:r>
          </a:p>
        </p:txBody>
      </p:sp>
      <p:pic>
        <p:nvPicPr>
          <p:cNvPr id="6" name="Grafik 5" descr="Ein Bild, das Text, Screenshot, parallel, Reihe enthält.&#10;&#10;Automatisch generierte Beschreibung">
            <a:extLst>
              <a:ext uri="{FF2B5EF4-FFF2-40B4-BE49-F238E27FC236}">
                <a16:creationId xmlns:a16="http://schemas.microsoft.com/office/drawing/2014/main" id="{0F1E135E-41BE-30CB-D2A8-5B8A6F2B68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04" y="1810026"/>
            <a:ext cx="7096584" cy="4658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425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544544-D547-2147-499C-4CCEF8DB0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833563"/>
            <a:ext cx="10902396" cy="1325563"/>
          </a:xfrm>
        </p:spPr>
        <p:txBody>
          <a:bodyPr>
            <a:normAutofit/>
          </a:bodyPr>
          <a:lstStyle/>
          <a:p>
            <a:r>
              <a:rPr lang="de-DE" dirty="0"/>
              <a:t>I </a:t>
            </a:r>
            <a:r>
              <a:rPr lang="de-DE" dirty="0" err="1"/>
              <a:t>formatori</a:t>
            </a:r>
            <a:r>
              <a:rPr lang="de-DE" dirty="0"/>
              <a:t> </a:t>
            </a:r>
            <a:r>
              <a:rPr lang="de-DE" dirty="0" err="1"/>
              <a:t>attivi</a:t>
            </a:r>
            <a:r>
              <a:rPr lang="de-DE" dirty="0"/>
              <a:t> </a:t>
            </a:r>
            <a:r>
              <a:rPr lang="de-DE" dirty="0" err="1"/>
              <a:t>nei</a:t>
            </a:r>
            <a:r>
              <a:rPr lang="de-DE" dirty="0"/>
              <a:t> </a:t>
            </a:r>
            <a:r>
              <a:rPr lang="de-DE" dirty="0" err="1"/>
              <a:t>corsi</a:t>
            </a:r>
            <a:r>
              <a:rPr lang="de-DE" dirty="0"/>
              <a:t> </a:t>
            </a:r>
            <a:r>
              <a:rPr lang="de-DE" dirty="0" err="1"/>
              <a:t>interaziendali</a:t>
            </a:r>
            <a:r>
              <a:rPr lang="de-DE" dirty="0"/>
              <a:t> </a:t>
            </a:r>
            <a:r>
              <a:rPr lang="de-DE" dirty="0" err="1"/>
              <a:t>e</a:t>
            </a:r>
            <a:r>
              <a:rPr lang="de-DE" dirty="0"/>
              <a:t> </a:t>
            </a:r>
            <a:r>
              <a:rPr lang="de-DE" dirty="0" err="1"/>
              <a:t>presso</a:t>
            </a:r>
            <a:r>
              <a:rPr lang="de-DE" dirty="0"/>
              <a:t> le</a:t>
            </a:r>
            <a:br>
              <a:rPr lang="de-DE" dirty="0"/>
            </a:br>
            <a:r>
              <a:rPr lang="de-DE" dirty="0" err="1"/>
              <a:t>scuole</a:t>
            </a:r>
            <a:r>
              <a:rPr lang="de-DE" dirty="0"/>
              <a:t> </a:t>
            </a:r>
            <a:r>
              <a:rPr lang="de-DE" dirty="0" err="1"/>
              <a:t>d’arti</a:t>
            </a:r>
            <a:r>
              <a:rPr lang="de-DE" dirty="0"/>
              <a:t> </a:t>
            </a:r>
            <a:r>
              <a:rPr lang="de-DE" dirty="0" err="1"/>
              <a:t>e</a:t>
            </a:r>
            <a:r>
              <a:rPr lang="de-DE" dirty="0"/>
              <a:t> </a:t>
            </a:r>
            <a:r>
              <a:rPr lang="de-DE" dirty="0" err="1"/>
              <a:t>mestieri</a:t>
            </a:r>
            <a:endParaRPr lang="de-DE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867C6E52-D50F-104E-1EA4-FD3B88FA9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14</a:t>
            </a:fld>
            <a:endParaRPr lang="de-CH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63B9F545-1C7E-8EDD-F48C-095C0300A154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41426" y="2029408"/>
            <a:ext cx="8059738" cy="495889"/>
          </a:xfrm>
        </p:spPr>
        <p:txBody>
          <a:bodyPr/>
          <a:lstStyle/>
          <a:p>
            <a:r>
              <a:rPr lang="de-DE" dirty="0"/>
              <a:t>Art. 45 </a:t>
            </a:r>
            <a:r>
              <a:rPr lang="de-DE" dirty="0" err="1"/>
              <a:t>OFPr</a:t>
            </a:r>
            <a:endParaRPr lang="de-DE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CE1D37A0-3CB1-0541-67AE-3AE465C91B38}"/>
              </a:ext>
            </a:extLst>
          </p:cNvPr>
          <p:cNvSpPr/>
          <p:nvPr/>
        </p:nvSpPr>
        <p:spPr>
          <a:xfrm>
            <a:off x="814116" y="2649667"/>
            <a:ext cx="10871316" cy="54117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rtlCol="0" anchor="ctr"/>
          <a:lstStyle/>
          <a:p>
            <a:r>
              <a:rPr lang="de-CH" sz="2400" b="1" dirty="0" err="1">
                <a:solidFill>
                  <a:schemeClr val="bg1"/>
                </a:solidFill>
                <a:latin typeface="Helvetica" pitchFamily="2" charset="0"/>
              </a:rPr>
              <a:t>Attività</a:t>
            </a:r>
            <a:r>
              <a:rPr lang="de-CH" sz="2400" b="1" dirty="0">
                <a:solidFill>
                  <a:schemeClr val="bg1"/>
                </a:solidFill>
                <a:latin typeface="Helvetica" pitchFamily="2" charset="0"/>
              </a:rPr>
              <a:t> a </a:t>
            </a:r>
            <a:r>
              <a:rPr lang="de-CH" sz="2400" b="1" dirty="0" err="1">
                <a:solidFill>
                  <a:schemeClr val="bg1"/>
                </a:solidFill>
                <a:latin typeface="Helvetica" pitchFamily="2" charset="0"/>
              </a:rPr>
              <a:t>titolo</a:t>
            </a:r>
            <a:r>
              <a:rPr lang="de-CH" sz="2400" b="1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de-CH" sz="2400" b="1" dirty="0" err="1">
                <a:solidFill>
                  <a:schemeClr val="bg1"/>
                </a:solidFill>
                <a:latin typeface="Helvetica" pitchFamily="2" charset="0"/>
              </a:rPr>
              <a:t>principale</a:t>
            </a:r>
            <a:endParaRPr lang="de-CH" sz="2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899A45A8-0686-6EFF-464E-C4BC5E78FB95}"/>
              </a:ext>
            </a:extLst>
          </p:cNvPr>
          <p:cNvSpPr/>
          <p:nvPr/>
        </p:nvSpPr>
        <p:spPr>
          <a:xfrm>
            <a:off x="814116" y="3190845"/>
            <a:ext cx="3623772" cy="1054831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rtlCol="0" anchor="t"/>
          <a:lstStyle/>
          <a:p>
            <a:r>
              <a:rPr lang="de-DE" sz="2000" dirty="0" err="1">
                <a:solidFill>
                  <a:schemeClr val="tx1"/>
                </a:solidFill>
                <a:effectLst/>
                <a:latin typeface="Helvetica" pitchFamily="2" charset="0"/>
              </a:rPr>
              <a:t>Formazione</a:t>
            </a:r>
            <a:endParaRPr lang="de-DE" sz="20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r>
              <a:rPr lang="de-DE" sz="2000" dirty="0">
                <a:solidFill>
                  <a:schemeClr val="tx1"/>
                </a:solidFill>
                <a:effectLst/>
                <a:latin typeface="Helvetica" pitchFamily="2" charset="0"/>
              </a:rPr>
              <a:t>professionale superiore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4FE9C038-31B0-FA1F-A619-FC3A601F9AAD}"/>
              </a:ext>
            </a:extLst>
          </p:cNvPr>
          <p:cNvSpPr/>
          <p:nvPr/>
        </p:nvSpPr>
        <p:spPr>
          <a:xfrm>
            <a:off x="4437888" y="3190844"/>
            <a:ext cx="3623772" cy="105483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rtlCol="0" anchor="t"/>
          <a:lstStyle/>
          <a:p>
            <a:r>
              <a:rPr lang="de-DE" sz="2000" dirty="0">
                <a:solidFill>
                  <a:schemeClr val="tx1"/>
                </a:solidFill>
                <a:effectLst/>
                <a:latin typeface="Helvetica" pitchFamily="2" charset="0"/>
              </a:rPr>
              <a:t>Due </a:t>
            </a:r>
            <a:r>
              <a:rPr lang="de-DE" sz="2000" dirty="0" err="1">
                <a:solidFill>
                  <a:schemeClr val="tx1"/>
                </a:solidFill>
                <a:effectLst/>
                <a:latin typeface="Helvetica" pitchFamily="2" charset="0"/>
              </a:rPr>
              <a:t>anni</a:t>
            </a:r>
            <a:r>
              <a:rPr lang="de-DE" sz="2000" dirty="0">
                <a:solidFill>
                  <a:schemeClr val="tx1"/>
                </a:solidFill>
                <a:effectLst/>
                <a:latin typeface="Helvetica" pitchFamily="2" charset="0"/>
              </a:rPr>
              <a:t> di </a:t>
            </a:r>
            <a:r>
              <a:rPr lang="de-DE" sz="2000" dirty="0" err="1">
                <a:solidFill>
                  <a:schemeClr val="tx1"/>
                </a:solidFill>
                <a:effectLst/>
                <a:latin typeface="Helvetica" pitchFamily="2" charset="0"/>
              </a:rPr>
              <a:t>pratica</a:t>
            </a:r>
            <a:endParaRPr lang="de-DE" sz="20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r>
              <a:rPr lang="de-DE" sz="2000" dirty="0">
                <a:solidFill>
                  <a:schemeClr val="tx1"/>
                </a:solidFill>
                <a:effectLst/>
                <a:latin typeface="Helvetica" pitchFamily="2" charset="0"/>
              </a:rPr>
              <a:t>professionale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B62C2AAE-FAAA-0E4E-0DF6-989D94A844D9}"/>
              </a:ext>
            </a:extLst>
          </p:cNvPr>
          <p:cNvSpPr/>
          <p:nvPr/>
        </p:nvSpPr>
        <p:spPr>
          <a:xfrm>
            <a:off x="8061660" y="3190844"/>
            <a:ext cx="3623772" cy="105483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rtlCol="0" anchor="t"/>
          <a:lstStyle/>
          <a:p>
            <a:r>
              <a:rPr lang="de-DE" sz="2000" dirty="0" err="1">
                <a:solidFill>
                  <a:schemeClr val="tx1"/>
                </a:solidFill>
                <a:effectLst/>
                <a:latin typeface="Helvetica" pitchFamily="2" charset="0"/>
              </a:rPr>
              <a:t>Formazione</a:t>
            </a:r>
            <a:r>
              <a:rPr lang="de-DE" sz="20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2000" dirty="0" err="1">
                <a:solidFill>
                  <a:schemeClr val="tx1"/>
                </a:solidFill>
                <a:effectLst/>
                <a:latin typeface="Helvetica" pitchFamily="2" charset="0"/>
              </a:rPr>
              <a:t>pedagogico</a:t>
            </a:r>
            <a:r>
              <a:rPr lang="de-DE" sz="2000" dirty="0">
                <a:solidFill>
                  <a:schemeClr val="tx1"/>
                </a:solidFill>
                <a:effectLst/>
                <a:latin typeface="Helvetica" pitchFamily="2" charset="0"/>
              </a:rPr>
              <a:t> professionale</a:t>
            </a:r>
            <a:r>
              <a:rPr lang="de-DE" sz="20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DE" sz="2000" dirty="0">
                <a:solidFill>
                  <a:schemeClr val="tx1"/>
                </a:solidFill>
                <a:effectLst/>
                <a:latin typeface="Helvetica" pitchFamily="2" charset="0"/>
              </a:rPr>
              <a:t>di 600 </a:t>
            </a:r>
            <a:r>
              <a:rPr lang="de-DE" sz="2000" dirty="0" err="1">
                <a:solidFill>
                  <a:schemeClr val="tx1"/>
                </a:solidFill>
                <a:effectLst/>
                <a:latin typeface="Helvetica" pitchFamily="2" charset="0"/>
              </a:rPr>
              <a:t>ore</a:t>
            </a:r>
            <a:endParaRPr lang="de-DE" sz="20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r>
              <a:rPr lang="de-DE" sz="2000" dirty="0">
                <a:solidFill>
                  <a:schemeClr val="tx1"/>
                </a:solidFill>
                <a:effectLst/>
                <a:latin typeface="Helvetica" pitchFamily="2" charset="0"/>
              </a:rPr>
              <a:t>di </a:t>
            </a:r>
            <a:r>
              <a:rPr lang="de-DE" sz="2000" dirty="0" err="1">
                <a:solidFill>
                  <a:schemeClr val="tx1"/>
                </a:solidFill>
                <a:effectLst/>
                <a:latin typeface="Helvetica" pitchFamily="2" charset="0"/>
              </a:rPr>
              <a:t>studio</a:t>
            </a:r>
            <a:endParaRPr lang="de-DE" sz="2000" dirty="0">
              <a:solidFill>
                <a:schemeClr val="tx1"/>
              </a:solidFill>
              <a:effectLst/>
              <a:latin typeface="Helvetica" pitchFamily="2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13DD1B09-18F3-37B5-DB49-7898881097AB}"/>
              </a:ext>
            </a:extLst>
          </p:cNvPr>
          <p:cNvSpPr/>
          <p:nvPr/>
        </p:nvSpPr>
        <p:spPr>
          <a:xfrm>
            <a:off x="814116" y="4516261"/>
            <a:ext cx="10871316" cy="54117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rtlCol="0" anchor="ctr"/>
          <a:lstStyle/>
          <a:p>
            <a:r>
              <a:rPr lang="de-CH" sz="2400" b="1" dirty="0" err="1">
                <a:solidFill>
                  <a:schemeClr val="bg1"/>
                </a:solidFill>
                <a:latin typeface="Helvetica" pitchFamily="2" charset="0"/>
              </a:rPr>
              <a:t>Attività</a:t>
            </a:r>
            <a:r>
              <a:rPr lang="de-CH" sz="2400" b="1" dirty="0">
                <a:solidFill>
                  <a:schemeClr val="bg1"/>
                </a:solidFill>
                <a:latin typeface="Helvetica" pitchFamily="2" charset="0"/>
              </a:rPr>
              <a:t> a </a:t>
            </a:r>
            <a:r>
              <a:rPr lang="de-CH" sz="2400" b="1" dirty="0" err="1">
                <a:solidFill>
                  <a:schemeClr val="bg1"/>
                </a:solidFill>
                <a:latin typeface="Helvetica" pitchFamily="2" charset="0"/>
              </a:rPr>
              <a:t>titolo</a:t>
            </a:r>
            <a:r>
              <a:rPr lang="de-CH" sz="2400" b="1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de-CH" sz="2400" b="1" dirty="0" err="1">
                <a:solidFill>
                  <a:schemeClr val="bg1"/>
                </a:solidFill>
                <a:latin typeface="Helvetica" pitchFamily="2" charset="0"/>
              </a:rPr>
              <a:t>accessorio</a:t>
            </a:r>
            <a:endParaRPr lang="de-CH" sz="2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FD8D1116-31AB-7765-9FFE-E975F07D5B5C}"/>
              </a:ext>
            </a:extLst>
          </p:cNvPr>
          <p:cNvSpPr/>
          <p:nvPr/>
        </p:nvSpPr>
        <p:spPr>
          <a:xfrm>
            <a:off x="814116" y="5057440"/>
            <a:ext cx="3623772" cy="105483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rtlCol="0" anchor="t"/>
          <a:lstStyle/>
          <a:p>
            <a:r>
              <a:rPr lang="de-DE" sz="2000" dirty="0" err="1">
                <a:solidFill>
                  <a:schemeClr val="tx1"/>
                </a:solidFill>
                <a:effectLst/>
                <a:latin typeface="Helvetica" pitchFamily="2" charset="0"/>
              </a:rPr>
              <a:t>Formazione</a:t>
            </a:r>
            <a:endParaRPr lang="de-DE" sz="20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r>
              <a:rPr lang="de-DE" sz="2000" dirty="0">
                <a:solidFill>
                  <a:schemeClr val="tx1"/>
                </a:solidFill>
                <a:effectLst/>
                <a:latin typeface="Helvetica" pitchFamily="2" charset="0"/>
              </a:rPr>
              <a:t>professionale superiore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5EFCE633-7545-8543-0DCA-B712F063D501}"/>
              </a:ext>
            </a:extLst>
          </p:cNvPr>
          <p:cNvSpPr/>
          <p:nvPr/>
        </p:nvSpPr>
        <p:spPr>
          <a:xfrm>
            <a:off x="4437888" y="5057441"/>
            <a:ext cx="3623772" cy="1054831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rtlCol="0" anchor="t"/>
          <a:lstStyle/>
          <a:p>
            <a:r>
              <a:rPr lang="de-DE" sz="2000" dirty="0">
                <a:solidFill>
                  <a:schemeClr val="tx1"/>
                </a:solidFill>
                <a:effectLst/>
                <a:latin typeface="Helvetica" pitchFamily="2" charset="0"/>
              </a:rPr>
              <a:t>Due </a:t>
            </a:r>
            <a:r>
              <a:rPr lang="de-DE" sz="2000" dirty="0" err="1">
                <a:solidFill>
                  <a:schemeClr val="tx1"/>
                </a:solidFill>
                <a:effectLst/>
                <a:latin typeface="Helvetica" pitchFamily="2" charset="0"/>
              </a:rPr>
              <a:t>anni</a:t>
            </a:r>
            <a:r>
              <a:rPr lang="de-DE" sz="2000" dirty="0">
                <a:solidFill>
                  <a:schemeClr val="tx1"/>
                </a:solidFill>
                <a:effectLst/>
                <a:latin typeface="Helvetica" pitchFamily="2" charset="0"/>
              </a:rPr>
              <a:t> di </a:t>
            </a:r>
            <a:r>
              <a:rPr lang="de-DE" sz="2000" dirty="0" err="1">
                <a:solidFill>
                  <a:schemeClr val="tx1"/>
                </a:solidFill>
                <a:effectLst/>
                <a:latin typeface="Helvetica" pitchFamily="2" charset="0"/>
              </a:rPr>
              <a:t>pratica</a:t>
            </a:r>
            <a:endParaRPr lang="de-DE" sz="20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r>
              <a:rPr lang="de-DE" sz="2000" dirty="0">
                <a:solidFill>
                  <a:schemeClr val="tx1"/>
                </a:solidFill>
                <a:effectLst/>
                <a:latin typeface="Helvetica" pitchFamily="2" charset="0"/>
              </a:rPr>
              <a:t>professionale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A5229C1E-FEE8-61D8-451A-6587D8BA60A8}"/>
              </a:ext>
            </a:extLst>
          </p:cNvPr>
          <p:cNvSpPr/>
          <p:nvPr/>
        </p:nvSpPr>
        <p:spPr>
          <a:xfrm>
            <a:off x="8061660" y="5057441"/>
            <a:ext cx="3623772" cy="1054831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rtlCol="0" anchor="t"/>
          <a:lstStyle/>
          <a:p>
            <a:r>
              <a:rPr lang="de-DE" sz="2000" dirty="0" err="1">
                <a:solidFill>
                  <a:schemeClr val="tx1"/>
                </a:solidFill>
                <a:effectLst/>
                <a:latin typeface="Helvetica" pitchFamily="2" charset="0"/>
              </a:rPr>
              <a:t>Formazione</a:t>
            </a:r>
            <a:r>
              <a:rPr lang="de-DE" sz="20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2000" dirty="0" err="1">
                <a:solidFill>
                  <a:schemeClr val="tx1"/>
                </a:solidFill>
                <a:effectLst/>
                <a:latin typeface="Helvetica" pitchFamily="2" charset="0"/>
              </a:rPr>
              <a:t>pedagogico</a:t>
            </a:r>
            <a:r>
              <a:rPr lang="de-DE" sz="2000" dirty="0">
                <a:solidFill>
                  <a:schemeClr val="tx1"/>
                </a:solidFill>
                <a:effectLst/>
                <a:latin typeface="Helvetica" pitchFamily="2" charset="0"/>
              </a:rPr>
              <a:t> professionale</a:t>
            </a:r>
            <a:r>
              <a:rPr lang="de-DE" sz="20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DE" sz="2000" dirty="0">
                <a:solidFill>
                  <a:schemeClr val="tx1"/>
                </a:solidFill>
                <a:effectLst/>
                <a:latin typeface="Helvetica" pitchFamily="2" charset="0"/>
              </a:rPr>
              <a:t>di 300 </a:t>
            </a:r>
            <a:r>
              <a:rPr lang="de-DE" sz="2000" dirty="0" err="1">
                <a:solidFill>
                  <a:schemeClr val="tx1"/>
                </a:solidFill>
                <a:effectLst/>
                <a:latin typeface="Helvetica" pitchFamily="2" charset="0"/>
              </a:rPr>
              <a:t>ore</a:t>
            </a:r>
            <a:endParaRPr lang="de-DE" sz="20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r>
              <a:rPr lang="de-DE" sz="2000" dirty="0">
                <a:solidFill>
                  <a:schemeClr val="tx1"/>
                </a:solidFill>
                <a:effectLst/>
                <a:latin typeface="Helvetica" pitchFamily="2" charset="0"/>
              </a:rPr>
              <a:t>di </a:t>
            </a:r>
            <a:r>
              <a:rPr lang="de-DE" sz="2000" dirty="0" err="1">
                <a:solidFill>
                  <a:schemeClr val="tx1"/>
                </a:solidFill>
                <a:effectLst/>
                <a:latin typeface="Helvetica" pitchFamily="2" charset="0"/>
              </a:rPr>
              <a:t>studio</a:t>
            </a:r>
            <a:endParaRPr lang="de-DE" sz="2000" dirty="0">
              <a:solidFill>
                <a:schemeClr val="tx1"/>
              </a:solidFill>
              <a:effectLst/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8761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210BC9-2C88-D983-8033-6DAD9C361F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32139"/>
            <a:ext cx="9144000" cy="1689967"/>
          </a:xfrm>
        </p:spPr>
        <p:txBody>
          <a:bodyPr>
            <a:normAutofit fontScale="90000"/>
          </a:bodyPr>
          <a:lstStyle/>
          <a:p>
            <a:r>
              <a:rPr lang="de-CH" dirty="0"/>
              <a:t>I </a:t>
            </a:r>
            <a:r>
              <a:rPr lang="de-CH" dirty="0" err="1"/>
              <a:t>formatori</a:t>
            </a:r>
            <a:r>
              <a:rPr lang="de-CH" dirty="0"/>
              <a:t> </a:t>
            </a:r>
            <a:r>
              <a:rPr lang="de-CH" dirty="0" err="1"/>
              <a:t>nelle</a:t>
            </a:r>
            <a:r>
              <a:rPr lang="de-CH" dirty="0"/>
              <a:t> </a:t>
            </a:r>
            <a:r>
              <a:rPr lang="de-CH" dirty="0" err="1"/>
              <a:t>scuole</a:t>
            </a:r>
            <a:r>
              <a:rPr lang="de-CH" dirty="0"/>
              <a:t> </a:t>
            </a:r>
            <a:r>
              <a:rPr lang="de-CH" dirty="0" err="1"/>
              <a:t>professionali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2863425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>
            <a:extLst>
              <a:ext uri="{FF2B5EF4-FFF2-40B4-BE49-F238E27FC236}">
                <a16:creationId xmlns:a16="http://schemas.microsoft.com/office/drawing/2014/main" id="{CA8893EB-9DCB-356D-6321-497438C4F2B6}"/>
              </a:ext>
            </a:extLst>
          </p:cNvPr>
          <p:cNvSpPr/>
          <p:nvPr/>
        </p:nvSpPr>
        <p:spPr>
          <a:xfrm>
            <a:off x="8888012" y="2043111"/>
            <a:ext cx="2600324" cy="4408289"/>
          </a:xfrm>
          <a:prstGeom prst="rect">
            <a:avLst/>
          </a:prstGeom>
          <a:solidFill>
            <a:srgbClr val="A117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Insegnamento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F5D93622-7836-CF4E-D374-2E3A437ABAFE}"/>
              </a:ext>
            </a:extLst>
          </p:cNvPr>
          <p:cNvSpPr/>
          <p:nvPr/>
        </p:nvSpPr>
        <p:spPr>
          <a:xfrm>
            <a:off x="6151566" y="2043111"/>
            <a:ext cx="2600324" cy="4408289"/>
          </a:xfrm>
          <a:prstGeom prst="rect">
            <a:avLst/>
          </a:prstGeom>
          <a:solidFill>
            <a:srgbClr val="4C793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Ciclo</a:t>
            </a:r>
            <a:r>
              <a:rPr lang="de-DE" sz="1400" b="1" dirty="0">
                <a:solidFill>
                  <a:schemeClr val="bg1"/>
                </a:solidFill>
                <a:latin typeface="Helvetica" pitchFamily="2" charset="0"/>
              </a:rPr>
              <a:t> di </a:t>
            </a:r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studi</a:t>
            </a:r>
            <a:endParaRPr lang="de-DE" sz="1600" b="1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endParaRPr lang="de-GB" sz="16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3BE995C8-1F67-E54E-A699-0F169D8C2E88}"/>
              </a:ext>
            </a:extLst>
          </p:cNvPr>
          <p:cNvSpPr/>
          <p:nvPr/>
        </p:nvSpPr>
        <p:spPr>
          <a:xfrm>
            <a:off x="3562781" y="2043112"/>
            <a:ext cx="2452663" cy="440828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Requisiti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metodologici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e</a:t>
            </a:r>
            <a:r>
              <a:rPr lang="de-DE" sz="1400" b="1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didattici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B49DDCFE-26DF-633E-0593-09D470E3B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16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722913DF-4BF3-6F81-4FA3-FE8A50D15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856" y="656905"/>
            <a:ext cx="10515600" cy="1325563"/>
          </a:xfrm>
        </p:spPr>
        <p:txBody>
          <a:bodyPr>
            <a:normAutofit/>
          </a:bodyPr>
          <a:lstStyle/>
          <a:p>
            <a:r>
              <a:rPr lang="de-DE" dirty="0"/>
              <a:t>I </a:t>
            </a:r>
            <a:r>
              <a:rPr lang="de-DE" dirty="0" err="1"/>
              <a:t>docenti</a:t>
            </a:r>
            <a:r>
              <a:rPr lang="de-DE" dirty="0"/>
              <a:t> delle </a:t>
            </a:r>
            <a:r>
              <a:rPr lang="de-DE" dirty="0" err="1"/>
              <a:t>materie</a:t>
            </a:r>
            <a:r>
              <a:rPr lang="de-DE" dirty="0"/>
              <a:t> </a:t>
            </a:r>
            <a:r>
              <a:rPr lang="de-DE" dirty="0" err="1"/>
              <a:t>professionali</a:t>
            </a:r>
            <a:r>
              <a:rPr lang="de-DE" dirty="0"/>
              <a:t> </a:t>
            </a:r>
            <a:r>
              <a:rPr lang="de-DE" dirty="0" err="1"/>
              <a:t>attivi</a:t>
            </a:r>
            <a:r>
              <a:rPr lang="de-DE" dirty="0"/>
              <a:t> a </a:t>
            </a:r>
            <a:r>
              <a:rPr lang="de-DE" dirty="0" err="1"/>
              <a:t>titolo</a:t>
            </a:r>
            <a:r>
              <a:rPr lang="de-DE" dirty="0"/>
              <a:t> </a:t>
            </a:r>
            <a:r>
              <a:rPr lang="de-DE" dirty="0" err="1"/>
              <a:t>principale</a:t>
            </a:r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1CBB793B-5A4D-0E1C-FFCF-7D77E6A0E990}"/>
              </a:ext>
            </a:extLst>
          </p:cNvPr>
          <p:cNvSpPr/>
          <p:nvPr/>
        </p:nvSpPr>
        <p:spPr>
          <a:xfrm>
            <a:off x="512310" y="2043114"/>
            <a:ext cx="2906259" cy="440828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Requisiti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professionali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5BB00CC-2EAB-2DB5-CF52-C9AF6B639EEE}"/>
              </a:ext>
            </a:extLst>
          </p:cNvPr>
          <p:cNvSpPr/>
          <p:nvPr/>
        </p:nvSpPr>
        <p:spPr>
          <a:xfrm>
            <a:off x="646008" y="2684338"/>
            <a:ext cx="1722066" cy="1579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Formazione professionale superiore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0F73DA93-F891-6F77-99B7-30C82114C474}"/>
              </a:ext>
            </a:extLst>
          </p:cNvPr>
          <p:cNvSpPr/>
          <p:nvPr/>
        </p:nvSpPr>
        <p:spPr>
          <a:xfrm>
            <a:off x="646007" y="4363967"/>
            <a:ext cx="2640262" cy="196598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esame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di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professione</a:t>
            </a:r>
            <a:endParaRPr lang="de-DE" sz="14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esame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professionale superiore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titolo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di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una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scuola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specializzata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superiore SSS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titolo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universitario</a:t>
            </a:r>
            <a:endParaRPr lang="de-DE" sz="14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SUP /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universitario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/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politecnico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federale</a:t>
            </a:r>
            <a:endParaRPr lang="de-DE" sz="1400" dirty="0">
              <a:solidFill>
                <a:schemeClr val="tx1"/>
              </a:solidFill>
              <a:effectLst/>
              <a:latin typeface="Helvetica" pitchFamily="2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AC16A831-991C-F800-E76D-5C1E39F8962A}"/>
              </a:ext>
            </a:extLst>
          </p:cNvPr>
          <p:cNvSpPr/>
          <p:nvPr/>
        </p:nvSpPr>
        <p:spPr>
          <a:xfrm>
            <a:off x="2464242" y="2684338"/>
            <a:ext cx="822028" cy="15791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Maturità professionale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78DD977D-8A13-BBDD-E4A9-9C82985706A6}"/>
              </a:ext>
            </a:extLst>
          </p:cNvPr>
          <p:cNvSpPr/>
          <p:nvPr/>
        </p:nvSpPr>
        <p:spPr>
          <a:xfrm>
            <a:off x="3697720" y="2724680"/>
            <a:ext cx="1053703" cy="3605274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Pratica professionale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A3BBCD43-70AC-1F1D-424A-6025180B3A20}"/>
              </a:ext>
            </a:extLst>
          </p:cNvPr>
          <p:cNvSpPr/>
          <p:nvPr/>
        </p:nvSpPr>
        <p:spPr>
          <a:xfrm>
            <a:off x="4822214" y="2724680"/>
            <a:ext cx="1053703" cy="36052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1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Pratica nell‘ insegnamento e moduli </a:t>
            </a:r>
            <a:r>
              <a:rPr lang="de-DE" sz="1600" dirty="0">
                <a:solidFill>
                  <a:schemeClr val="tx1"/>
                </a:solidFill>
                <a:latin typeface="Helvetica" pitchFamily="2" charset="0"/>
              </a:rPr>
              <a:t>di</a:t>
            </a:r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 metodo e didattica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3729DC4-9288-34AA-B7D0-CE7BA43FC9EE}"/>
              </a:ext>
            </a:extLst>
          </p:cNvPr>
          <p:cNvSpPr/>
          <p:nvPr/>
        </p:nvSpPr>
        <p:spPr>
          <a:xfrm>
            <a:off x="6315075" y="2656020"/>
            <a:ext cx="2293839" cy="2599992"/>
          </a:xfrm>
          <a:prstGeom prst="rect">
            <a:avLst/>
          </a:prstGeom>
          <a:solidFill>
            <a:srgbClr val="C2DAB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Formazione pedagogico professionale</a:t>
            </a:r>
          </a:p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(1800 ore di studio)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FED0113A-6C41-60E0-B18B-D995442C784A}"/>
              </a:ext>
            </a:extLst>
          </p:cNvPr>
          <p:cNvSpPr/>
          <p:nvPr/>
        </p:nvSpPr>
        <p:spPr>
          <a:xfrm>
            <a:off x="6315075" y="5346960"/>
            <a:ext cx="2293838" cy="982994"/>
          </a:xfrm>
          <a:prstGeom prst="rect">
            <a:avLst/>
          </a:prstGeom>
          <a:solidFill>
            <a:srgbClr val="C0CC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Pratica nell‘ insegnamento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D8D06E61-CC3A-C6BF-D246-87FE1722CA6B}"/>
              </a:ext>
            </a:extLst>
          </p:cNvPr>
          <p:cNvSpPr/>
          <p:nvPr/>
        </p:nvSpPr>
        <p:spPr>
          <a:xfrm>
            <a:off x="9029700" y="2656020"/>
            <a:ext cx="2314575" cy="3673934"/>
          </a:xfrm>
          <a:prstGeom prst="rect">
            <a:avLst/>
          </a:prstGeom>
          <a:solidFill>
            <a:srgbClr val="DAA2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Scuole</a:t>
            </a:r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professionali</a:t>
            </a:r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 di tutti i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settori</a:t>
            </a:r>
            <a:endParaRPr lang="de-GB" sz="1600" dirty="0">
              <a:solidFill>
                <a:schemeClr val="tx1"/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0429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>
            <a:extLst>
              <a:ext uri="{FF2B5EF4-FFF2-40B4-BE49-F238E27FC236}">
                <a16:creationId xmlns:a16="http://schemas.microsoft.com/office/drawing/2014/main" id="{CA8893EB-9DCB-356D-6321-497438C4F2B6}"/>
              </a:ext>
            </a:extLst>
          </p:cNvPr>
          <p:cNvSpPr/>
          <p:nvPr/>
        </p:nvSpPr>
        <p:spPr>
          <a:xfrm>
            <a:off x="8888012" y="2043111"/>
            <a:ext cx="2600324" cy="4408289"/>
          </a:xfrm>
          <a:prstGeom prst="rect">
            <a:avLst/>
          </a:prstGeom>
          <a:solidFill>
            <a:srgbClr val="A117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Insegnamento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F5D93622-7836-CF4E-D374-2E3A437ABAFE}"/>
              </a:ext>
            </a:extLst>
          </p:cNvPr>
          <p:cNvSpPr/>
          <p:nvPr/>
        </p:nvSpPr>
        <p:spPr>
          <a:xfrm>
            <a:off x="6151566" y="2043111"/>
            <a:ext cx="2600324" cy="4408289"/>
          </a:xfrm>
          <a:prstGeom prst="rect">
            <a:avLst/>
          </a:prstGeom>
          <a:solidFill>
            <a:srgbClr val="4C793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Ciclo</a:t>
            </a:r>
            <a:r>
              <a:rPr lang="de-DE" sz="1400" b="1" dirty="0">
                <a:solidFill>
                  <a:schemeClr val="bg1"/>
                </a:solidFill>
                <a:latin typeface="Helvetica" pitchFamily="2" charset="0"/>
              </a:rPr>
              <a:t> di </a:t>
            </a:r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studi</a:t>
            </a:r>
            <a:endParaRPr lang="de-DE" sz="1600" b="1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endParaRPr lang="de-GB" sz="16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3BE995C8-1F67-E54E-A699-0F169D8C2E88}"/>
              </a:ext>
            </a:extLst>
          </p:cNvPr>
          <p:cNvSpPr/>
          <p:nvPr/>
        </p:nvSpPr>
        <p:spPr>
          <a:xfrm>
            <a:off x="3562781" y="2043112"/>
            <a:ext cx="2452663" cy="440828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Requisiti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metodologici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e</a:t>
            </a:r>
            <a:r>
              <a:rPr lang="de-DE" sz="1400" b="1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didattici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B49DDCFE-26DF-633E-0593-09D470E3B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17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722913DF-4BF3-6F81-4FA3-FE8A50D15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568" y="642617"/>
            <a:ext cx="10515600" cy="1325563"/>
          </a:xfrm>
        </p:spPr>
        <p:txBody>
          <a:bodyPr>
            <a:normAutofit/>
          </a:bodyPr>
          <a:lstStyle/>
          <a:p>
            <a:r>
              <a:rPr lang="de-DE" dirty="0"/>
              <a:t>I </a:t>
            </a:r>
            <a:r>
              <a:rPr lang="de-DE" dirty="0" err="1"/>
              <a:t>docenti</a:t>
            </a:r>
            <a:r>
              <a:rPr lang="de-DE" dirty="0"/>
              <a:t> delle </a:t>
            </a:r>
            <a:r>
              <a:rPr lang="de-DE" dirty="0" err="1"/>
              <a:t>materie</a:t>
            </a:r>
            <a:r>
              <a:rPr lang="de-DE" dirty="0"/>
              <a:t> </a:t>
            </a:r>
            <a:r>
              <a:rPr lang="de-DE" dirty="0" err="1"/>
              <a:t>professionali</a:t>
            </a:r>
            <a:r>
              <a:rPr lang="de-DE" dirty="0"/>
              <a:t> </a:t>
            </a:r>
            <a:r>
              <a:rPr lang="de-DE" dirty="0" err="1"/>
              <a:t>attivi</a:t>
            </a:r>
            <a:r>
              <a:rPr lang="de-DE" dirty="0"/>
              <a:t> a </a:t>
            </a:r>
            <a:r>
              <a:rPr lang="de-DE" dirty="0" err="1"/>
              <a:t>titolo</a:t>
            </a:r>
            <a:r>
              <a:rPr lang="de-DE" dirty="0"/>
              <a:t> </a:t>
            </a:r>
            <a:r>
              <a:rPr lang="de-DE" dirty="0" err="1"/>
              <a:t>accessorio</a:t>
            </a:r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1CBB793B-5A4D-0E1C-FFCF-7D77E6A0E990}"/>
              </a:ext>
            </a:extLst>
          </p:cNvPr>
          <p:cNvSpPr/>
          <p:nvPr/>
        </p:nvSpPr>
        <p:spPr>
          <a:xfrm>
            <a:off x="512310" y="2043114"/>
            <a:ext cx="2906259" cy="440828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Requisiti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professionali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5BB00CC-2EAB-2DB5-CF52-C9AF6B639EEE}"/>
              </a:ext>
            </a:extLst>
          </p:cNvPr>
          <p:cNvSpPr/>
          <p:nvPr/>
        </p:nvSpPr>
        <p:spPr>
          <a:xfrm>
            <a:off x="646008" y="2684338"/>
            <a:ext cx="1722066" cy="1579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Formazione professionale superiore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0F73DA93-F891-6F77-99B7-30C82114C474}"/>
              </a:ext>
            </a:extLst>
          </p:cNvPr>
          <p:cNvSpPr/>
          <p:nvPr/>
        </p:nvSpPr>
        <p:spPr>
          <a:xfrm>
            <a:off x="646007" y="4363967"/>
            <a:ext cx="2640262" cy="196598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esame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di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professione</a:t>
            </a:r>
            <a:endParaRPr lang="de-DE" sz="14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esame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professionale superiore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titolo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di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una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scuola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specializzata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superiore SSS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titolo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universitario</a:t>
            </a:r>
            <a:endParaRPr lang="de-DE" sz="14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SUP /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universitario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/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politecnico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federale</a:t>
            </a:r>
            <a:endParaRPr lang="de-DE" sz="1400" dirty="0">
              <a:solidFill>
                <a:schemeClr val="tx1"/>
              </a:solidFill>
              <a:effectLst/>
              <a:latin typeface="Helvetica" pitchFamily="2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78DD977D-8A13-BBDD-E4A9-9C82985706A6}"/>
              </a:ext>
            </a:extLst>
          </p:cNvPr>
          <p:cNvSpPr/>
          <p:nvPr/>
        </p:nvSpPr>
        <p:spPr>
          <a:xfrm>
            <a:off x="3697720" y="2724680"/>
            <a:ext cx="1053703" cy="3605274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Pratica professionale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A3BBCD43-70AC-1F1D-424A-6025180B3A20}"/>
              </a:ext>
            </a:extLst>
          </p:cNvPr>
          <p:cNvSpPr/>
          <p:nvPr/>
        </p:nvSpPr>
        <p:spPr>
          <a:xfrm>
            <a:off x="4822214" y="2724680"/>
            <a:ext cx="1053703" cy="36052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1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Pratica nell‘ insegnamento e moduli </a:t>
            </a:r>
            <a:r>
              <a:rPr lang="de-DE" sz="1600" dirty="0">
                <a:solidFill>
                  <a:schemeClr val="tx1"/>
                </a:solidFill>
                <a:latin typeface="Helvetica" pitchFamily="2" charset="0"/>
              </a:rPr>
              <a:t>di</a:t>
            </a:r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 metodo e didattica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C8CA7D71-1203-1D61-1CCA-AAE13FE97493}"/>
              </a:ext>
            </a:extLst>
          </p:cNvPr>
          <p:cNvSpPr/>
          <p:nvPr/>
        </p:nvSpPr>
        <p:spPr>
          <a:xfrm>
            <a:off x="6315075" y="2656020"/>
            <a:ext cx="2293839" cy="2599992"/>
          </a:xfrm>
          <a:prstGeom prst="rect">
            <a:avLst/>
          </a:prstGeom>
          <a:solidFill>
            <a:srgbClr val="C2DAB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Formazione pedagogico professionale</a:t>
            </a:r>
          </a:p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(300 ore di studio)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6DCFDDB9-96D8-E44D-563E-B435F72122FF}"/>
              </a:ext>
            </a:extLst>
          </p:cNvPr>
          <p:cNvSpPr/>
          <p:nvPr/>
        </p:nvSpPr>
        <p:spPr>
          <a:xfrm>
            <a:off x="6315075" y="5346960"/>
            <a:ext cx="2293838" cy="982994"/>
          </a:xfrm>
          <a:prstGeom prst="rect">
            <a:avLst/>
          </a:prstGeom>
          <a:solidFill>
            <a:srgbClr val="C0CC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Pratica nell‘ insegnamento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42B3825D-F09B-8268-653D-01E4F1C7471C}"/>
              </a:ext>
            </a:extLst>
          </p:cNvPr>
          <p:cNvSpPr/>
          <p:nvPr/>
        </p:nvSpPr>
        <p:spPr>
          <a:xfrm>
            <a:off x="9029700" y="2656020"/>
            <a:ext cx="2314575" cy="3673934"/>
          </a:xfrm>
          <a:prstGeom prst="rect">
            <a:avLst/>
          </a:prstGeom>
          <a:solidFill>
            <a:srgbClr val="DAA2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Scuole</a:t>
            </a:r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professionali</a:t>
            </a:r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 di tutti i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settori</a:t>
            </a:r>
            <a:endParaRPr lang="de-GB" sz="1600" dirty="0">
              <a:solidFill>
                <a:schemeClr val="tx1"/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6242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27C4B9-1EE0-8FAF-71D6-174910567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031" y="469828"/>
            <a:ext cx="10975548" cy="1325563"/>
          </a:xfrm>
        </p:spPr>
        <p:txBody>
          <a:bodyPr>
            <a:normAutofit/>
          </a:bodyPr>
          <a:lstStyle/>
          <a:p>
            <a:r>
              <a:rPr lang="de-DE" sz="3200" dirty="0"/>
              <a:t>I </a:t>
            </a:r>
            <a:r>
              <a:rPr lang="de-DE" sz="3200" dirty="0" err="1"/>
              <a:t>docenti</a:t>
            </a:r>
            <a:r>
              <a:rPr lang="de-DE" sz="3200" dirty="0"/>
              <a:t> delle </a:t>
            </a:r>
            <a:r>
              <a:rPr lang="de-DE" sz="3200" dirty="0" err="1"/>
              <a:t>materie</a:t>
            </a:r>
            <a:r>
              <a:rPr lang="de-DE" sz="3200" dirty="0"/>
              <a:t> ICA </a:t>
            </a:r>
            <a:r>
              <a:rPr lang="de-DE" sz="3200" dirty="0" err="1"/>
              <a:t>attivi</a:t>
            </a:r>
            <a:r>
              <a:rPr lang="de-DE" sz="3200" dirty="0"/>
              <a:t> a </a:t>
            </a:r>
            <a:r>
              <a:rPr lang="de-DE" sz="3200" dirty="0" err="1"/>
              <a:t>titolo</a:t>
            </a:r>
            <a:r>
              <a:rPr lang="de-DE" sz="3200" dirty="0"/>
              <a:t> </a:t>
            </a:r>
            <a:r>
              <a:rPr lang="de-DE" sz="3200" dirty="0" err="1"/>
              <a:t>principale</a:t>
            </a:r>
            <a:endParaRPr lang="de-DE" sz="320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7539E99-2A72-FED3-D1E2-CCF08AD0B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18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F5AA147-432D-B3BE-39B1-D06917CD2EE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GB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7E126B58-394E-2B36-57F4-7D971EECF48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84031" y="1375416"/>
            <a:ext cx="8059738" cy="495889"/>
          </a:xfrm>
        </p:spPr>
        <p:txBody>
          <a:bodyPr/>
          <a:lstStyle/>
          <a:p>
            <a:r>
              <a:rPr lang="de-DE" dirty="0"/>
              <a:t>Parte </a:t>
            </a:r>
            <a:r>
              <a:rPr lang="de-DE" dirty="0" err="1"/>
              <a:t>dell‘insegnamento</a:t>
            </a:r>
            <a:r>
              <a:rPr lang="de-DE" dirty="0"/>
              <a:t> professionale della </a:t>
            </a:r>
            <a:r>
              <a:rPr lang="de-DE" dirty="0" err="1"/>
              <a:t>formazione</a:t>
            </a:r>
            <a:r>
              <a:rPr lang="de-DE" dirty="0"/>
              <a:t> di </a:t>
            </a:r>
            <a:r>
              <a:rPr lang="de-DE" dirty="0" err="1"/>
              <a:t>base</a:t>
            </a:r>
            <a:r>
              <a:rPr lang="de-DE" dirty="0"/>
              <a:t> </a:t>
            </a:r>
            <a:r>
              <a:rPr lang="de-DE" dirty="0" err="1"/>
              <a:t>commerciale</a:t>
            </a:r>
            <a:endParaRPr lang="de-DE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846E1974-2EA8-685D-3E29-6EC6D58726C8}"/>
              </a:ext>
            </a:extLst>
          </p:cNvPr>
          <p:cNvSpPr/>
          <p:nvPr/>
        </p:nvSpPr>
        <p:spPr>
          <a:xfrm>
            <a:off x="8983900" y="2077182"/>
            <a:ext cx="2600324" cy="4408289"/>
          </a:xfrm>
          <a:prstGeom prst="rect">
            <a:avLst/>
          </a:prstGeom>
          <a:solidFill>
            <a:srgbClr val="A117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Insegnamento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84015AA-C5C1-2A98-76C6-2A8A9D890D45}"/>
              </a:ext>
            </a:extLst>
          </p:cNvPr>
          <p:cNvSpPr/>
          <p:nvPr/>
        </p:nvSpPr>
        <p:spPr>
          <a:xfrm>
            <a:off x="6247454" y="2077182"/>
            <a:ext cx="2600324" cy="4408289"/>
          </a:xfrm>
          <a:prstGeom prst="rect">
            <a:avLst/>
          </a:prstGeom>
          <a:solidFill>
            <a:srgbClr val="4C793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Ciclo</a:t>
            </a:r>
            <a:r>
              <a:rPr lang="de-DE" sz="1400" b="1" dirty="0">
                <a:solidFill>
                  <a:schemeClr val="bg1"/>
                </a:solidFill>
                <a:latin typeface="Helvetica" pitchFamily="2" charset="0"/>
              </a:rPr>
              <a:t> di </a:t>
            </a:r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studi</a:t>
            </a:r>
            <a:endParaRPr lang="de-DE" sz="1600" b="1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endParaRPr lang="de-GB" sz="16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D991BDF-F960-4C28-BCEF-62A0E96AEA15}"/>
              </a:ext>
            </a:extLst>
          </p:cNvPr>
          <p:cNvSpPr/>
          <p:nvPr/>
        </p:nvSpPr>
        <p:spPr>
          <a:xfrm>
            <a:off x="3658669" y="2077183"/>
            <a:ext cx="2452663" cy="440828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Requisiti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metodologici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e</a:t>
            </a:r>
            <a:r>
              <a:rPr lang="de-DE" sz="1400" b="1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didattici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D67945A9-21A1-7CFE-65E0-4ED8215C9000}"/>
              </a:ext>
            </a:extLst>
          </p:cNvPr>
          <p:cNvSpPr/>
          <p:nvPr/>
        </p:nvSpPr>
        <p:spPr>
          <a:xfrm>
            <a:off x="608198" y="2077185"/>
            <a:ext cx="2906259" cy="440828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Requisiti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professionali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A9C26C5-54D6-CC07-D0BA-919713A48D98}"/>
              </a:ext>
            </a:extLst>
          </p:cNvPr>
          <p:cNvSpPr/>
          <p:nvPr/>
        </p:nvSpPr>
        <p:spPr>
          <a:xfrm>
            <a:off x="741896" y="2718409"/>
            <a:ext cx="1722066" cy="1579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Formazione professionale superiore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BC80904A-567E-F937-B21E-F77DB5A053AA}"/>
              </a:ext>
            </a:extLst>
          </p:cNvPr>
          <p:cNvSpPr/>
          <p:nvPr/>
        </p:nvSpPr>
        <p:spPr>
          <a:xfrm>
            <a:off x="741895" y="4398038"/>
            <a:ext cx="2640262" cy="196598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esame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di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professione</a:t>
            </a:r>
            <a:endParaRPr lang="de-DE" sz="14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esame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professionale superiore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titolo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di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una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scuola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specializzata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superiore SSS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titolo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universitario</a:t>
            </a:r>
            <a:endParaRPr lang="de-DE" sz="14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SUP /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universitario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/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politecnico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federale</a:t>
            </a:r>
            <a:endParaRPr lang="de-DE" sz="1400" dirty="0">
              <a:solidFill>
                <a:schemeClr val="tx1"/>
              </a:solidFill>
              <a:effectLst/>
              <a:latin typeface="Helvetica" pitchFamily="2" charset="0"/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2530A56F-91F2-7043-633E-107D18D52507}"/>
              </a:ext>
            </a:extLst>
          </p:cNvPr>
          <p:cNvSpPr/>
          <p:nvPr/>
        </p:nvSpPr>
        <p:spPr>
          <a:xfrm>
            <a:off x="2560130" y="2718409"/>
            <a:ext cx="822028" cy="15791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Maturità professionale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C9FCE9E5-C77C-D54A-9AAE-C8F23C96FCFE}"/>
              </a:ext>
            </a:extLst>
          </p:cNvPr>
          <p:cNvSpPr/>
          <p:nvPr/>
        </p:nvSpPr>
        <p:spPr>
          <a:xfrm>
            <a:off x="3793608" y="2758751"/>
            <a:ext cx="1053703" cy="3605274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Pratica professionale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21B3C897-BCD6-1158-6126-1818240AD915}"/>
              </a:ext>
            </a:extLst>
          </p:cNvPr>
          <p:cNvSpPr/>
          <p:nvPr/>
        </p:nvSpPr>
        <p:spPr>
          <a:xfrm>
            <a:off x="4918102" y="2758751"/>
            <a:ext cx="1053703" cy="36052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1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Pratica nell‘ insegnamento e moduli </a:t>
            </a:r>
            <a:r>
              <a:rPr lang="de-DE" sz="1600" dirty="0">
                <a:solidFill>
                  <a:schemeClr val="tx1"/>
                </a:solidFill>
                <a:latin typeface="Helvetica" pitchFamily="2" charset="0"/>
              </a:rPr>
              <a:t>di</a:t>
            </a:r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 metodo e didattica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4ADA706D-E0E5-CD4F-E7A3-69780BB3B282}"/>
              </a:ext>
            </a:extLst>
          </p:cNvPr>
          <p:cNvSpPr/>
          <p:nvPr/>
        </p:nvSpPr>
        <p:spPr>
          <a:xfrm>
            <a:off x="9129713" y="2758749"/>
            <a:ext cx="2320391" cy="3597601"/>
          </a:xfrm>
          <a:prstGeom prst="rect">
            <a:avLst/>
          </a:prstGeom>
          <a:solidFill>
            <a:srgbClr val="DAA2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Scuole</a:t>
            </a:r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professionali</a:t>
            </a:r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commerciali</a:t>
            </a:r>
            <a:endParaRPr lang="de-GB" sz="1600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A658BA24-9858-BDCF-4899-D480489561B0}"/>
              </a:ext>
            </a:extLst>
          </p:cNvPr>
          <p:cNvSpPr/>
          <p:nvPr/>
        </p:nvSpPr>
        <p:spPr>
          <a:xfrm>
            <a:off x="6410963" y="2758750"/>
            <a:ext cx="2293839" cy="2523657"/>
          </a:xfrm>
          <a:prstGeom prst="rect">
            <a:avLst/>
          </a:prstGeom>
          <a:solidFill>
            <a:srgbClr val="C2DAB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Formazione pedagogico professionale</a:t>
            </a:r>
          </a:p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(1800 ore di studio)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D1E8B065-2CE9-E045-5BC2-A9F2630FE540}"/>
              </a:ext>
            </a:extLst>
          </p:cNvPr>
          <p:cNvSpPr/>
          <p:nvPr/>
        </p:nvSpPr>
        <p:spPr>
          <a:xfrm>
            <a:off x="6410963" y="5402216"/>
            <a:ext cx="2293838" cy="954134"/>
          </a:xfrm>
          <a:prstGeom prst="rect">
            <a:avLst/>
          </a:prstGeom>
          <a:solidFill>
            <a:srgbClr val="C0CC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Pratica nell‘ insegnamento</a:t>
            </a:r>
          </a:p>
        </p:txBody>
      </p:sp>
    </p:spTree>
    <p:extLst>
      <p:ext uri="{BB962C8B-B14F-4D97-AF65-F5344CB8AC3E}">
        <p14:creationId xmlns:p14="http://schemas.microsoft.com/office/powerpoint/2010/main" val="36074097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27C4B9-1EE0-8FAF-71D6-174910567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031" y="469828"/>
            <a:ext cx="10975548" cy="1325563"/>
          </a:xfrm>
        </p:spPr>
        <p:txBody>
          <a:bodyPr>
            <a:normAutofit/>
          </a:bodyPr>
          <a:lstStyle/>
          <a:p>
            <a:r>
              <a:rPr lang="de-DE" sz="3200" dirty="0"/>
              <a:t>I </a:t>
            </a:r>
            <a:r>
              <a:rPr lang="de-DE" sz="3200" dirty="0" err="1"/>
              <a:t>docenti</a:t>
            </a:r>
            <a:r>
              <a:rPr lang="de-DE" sz="3200" dirty="0"/>
              <a:t> delle </a:t>
            </a:r>
            <a:r>
              <a:rPr lang="de-DE" sz="3200" dirty="0" err="1"/>
              <a:t>materie</a:t>
            </a:r>
            <a:r>
              <a:rPr lang="de-DE" sz="3200" dirty="0"/>
              <a:t> ICA </a:t>
            </a:r>
            <a:r>
              <a:rPr lang="de-DE" sz="3200" dirty="0" err="1"/>
              <a:t>attivi</a:t>
            </a:r>
            <a:r>
              <a:rPr lang="de-DE" sz="3200" dirty="0"/>
              <a:t> a </a:t>
            </a:r>
            <a:r>
              <a:rPr lang="de-DE" sz="3200" dirty="0" err="1"/>
              <a:t>titolo</a:t>
            </a:r>
            <a:r>
              <a:rPr lang="de-DE" sz="3200" dirty="0"/>
              <a:t> </a:t>
            </a:r>
            <a:r>
              <a:rPr lang="de-DE" sz="3200" dirty="0" err="1"/>
              <a:t>accessorio</a:t>
            </a:r>
            <a:endParaRPr lang="de-DE" sz="320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7539E99-2A72-FED3-D1E2-CCF08AD0B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19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F5AA147-432D-B3BE-39B1-D06917CD2EE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GB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7E126B58-394E-2B36-57F4-7D971EECF48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84031" y="1375416"/>
            <a:ext cx="8059738" cy="495889"/>
          </a:xfrm>
        </p:spPr>
        <p:txBody>
          <a:bodyPr/>
          <a:lstStyle/>
          <a:p>
            <a:r>
              <a:rPr lang="de-DE" dirty="0"/>
              <a:t>Parte </a:t>
            </a:r>
            <a:r>
              <a:rPr lang="de-DE" dirty="0" err="1"/>
              <a:t>dell‘insegnamento</a:t>
            </a:r>
            <a:r>
              <a:rPr lang="de-DE" dirty="0"/>
              <a:t> professionale della </a:t>
            </a:r>
            <a:r>
              <a:rPr lang="de-DE" dirty="0" err="1"/>
              <a:t>formazione</a:t>
            </a:r>
            <a:r>
              <a:rPr lang="de-DE" dirty="0"/>
              <a:t> di </a:t>
            </a:r>
            <a:r>
              <a:rPr lang="de-DE" dirty="0" err="1"/>
              <a:t>base</a:t>
            </a:r>
            <a:r>
              <a:rPr lang="de-DE" dirty="0"/>
              <a:t> </a:t>
            </a:r>
            <a:r>
              <a:rPr lang="de-DE" dirty="0" err="1"/>
              <a:t>commerciale</a:t>
            </a:r>
            <a:endParaRPr lang="de-DE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846E1974-2EA8-685D-3E29-6EC6D58726C8}"/>
              </a:ext>
            </a:extLst>
          </p:cNvPr>
          <p:cNvSpPr/>
          <p:nvPr/>
        </p:nvSpPr>
        <p:spPr>
          <a:xfrm>
            <a:off x="8983900" y="2077182"/>
            <a:ext cx="2600324" cy="4408289"/>
          </a:xfrm>
          <a:prstGeom prst="rect">
            <a:avLst/>
          </a:prstGeom>
          <a:solidFill>
            <a:srgbClr val="A117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Insegnamento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84015AA-C5C1-2A98-76C6-2A8A9D890D45}"/>
              </a:ext>
            </a:extLst>
          </p:cNvPr>
          <p:cNvSpPr/>
          <p:nvPr/>
        </p:nvSpPr>
        <p:spPr>
          <a:xfrm>
            <a:off x="6247454" y="2077182"/>
            <a:ext cx="2600324" cy="4408289"/>
          </a:xfrm>
          <a:prstGeom prst="rect">
            <a:avLst/>
          </a:prstGeom>
          <a:solidFill>
            <a:srgbClr val="4C793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Ciclo</a:t>
            </a:r>
            <a:r>
              <a:rPr lang="de-DE" sz="1400" b="1" dirty="0">
                <a:solidFill>
                  <a:schemeClr val="bg1"/>
                </a:solidFill>
                <a:latin typeface="Helvetica" pitchFamily="2" charset="0"/>
              </a:rPr>
              <a:t> di </a:t>
            </a:r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studi</a:t>
            </a:r>
            <a:endParaRPr lang="de-DE" sz="1600" b="1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endParaRPr lang="de-GB" sz="16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D991BDF-F960-4C28-BCEF-62A0E96AEA15}"/>
              </a:ext>
            </a:extLst>
          </p:cNvPr>
          <p:cNvSpPr/>
          <p:nvPr/>
        </p:nvSpPr>
        <p:spPr>
          <a:xfrm>
            <a:off x="3658669" y="2077183"/>
            <a:ext cx="2452663" cy="440828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Requisiti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metodologici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e</a:t>
            </a:r>
            <a:r>
              <a:rPr lang="de-DE" sz="1400" b="1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didattici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D67945A9-21A1-7CFE-65E0-4ED8215C9000}"/>
              </a:ext>
            </a:extLst>
          </p:cNvPr>
          <p:cNvSpPr/>
          <p:nvPr/>
        </p:nvSpPr>
        <p:spPr>
          <a:xfrm>
            <a:off x="608198" y="2077185"/>
            <a:ext cx="2906259" cy="440828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Requisiti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professionali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A9C26C5-54D6-CC07-D0BA-919713A48D98}"/>
              </a:ext>
            </a:extLst>
          </p:cNvPr>
          <p:cNvSpPr/>
          <p:nvPr/>
        </p:nvSpPr>
        <p:spPr>
          <a:xfrm>
            <a:off x="741896" y="2718409"/>
            <a:ext cx="1722066" cy="1579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Formazione professionale superiore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BC80904A-567E-F937-B21E-F77DB5A053AA}"/>
              </a:ext>
            </a:extLst>
          </p:cNvPr>
          <p:cNvSpPr/>
          <p:nvPr/>
        </p:nvSpPr>
        <p:spPr>
          <a:xfrm>
            <a:off x="741895" y="4398038"/>
            <a:ext cx="2640262" cy="196598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esame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di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professione</a:t>
            </a:r>
            <a:endParaRPr lang="de-DE" sz="14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esame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professionale superiore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titolo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di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una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scuola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specializzata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superiore SSS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titolo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universitario</a:t>
            </a:r>
            <a:endParaRPr lang="de-DE" sz="14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SUP /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universitario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/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politecnico</a:t>
            </a:r>
            <a:r>
              <a:rPr lang="de-DE" sz="14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1"/>
                </a:solidFill>
                <a:effectLst/>
                <a:latin typeface="Helvetica" pitchFamily="2" charset="0"/>
              </a:rPr>
              <a:t>federale</a:t>
            </a:r>
            <a:endParaRPr lang="de-DE" sz="1400" dirty="0">
              <a:solidFill>
                <a:schemeClr val="tx1"/>
              </a:solidFill>
              <a:effectLst/>
              <a:latin typeface="Helvetica" pitchFamily="2" charset="0"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C9FCE9E5-C77C-D54A-9AAE-C8F23C96FCFE}"/>
              </a:ext>
            </a:extLst>
          </p:cNvPr>
          <p:cNvSpPr/>
          <p:nvPr/>
        </p:nvSpPr>
        <p:spPr>
          <a:xfrm>
            <a:off x="3793608" y="2758751"/>
            <a:ext cx="1053703" cy="3605274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Pratica professionale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21B3C897-BCD6-1158-6126-1818240AD915}"/>
              </a:ext>
            </a:extLst>
          </p:cNvPr>
          <p:cNvSpPr/>
          <p:nvPr/>
        </p:nvSpPr>
        <p:spPr>
          <a:xfrm>
            <a:off x="4918102" y="2758751"/>
            <a:ext cx="1053703" cy="36052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1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Pratica nell‘ insegnamento e moduli </a:t>
            </a:r>
            <a:r>
              <a:rPr lang="de-DE" sz="1600" dirty="0">
                <a:solidFill>
                  <a:schemeClr val="tx1"/>
                </a:solidFill>
                <a:latin typeface="Helvetica" pitchFamily="2" charset="0"/>
              </a:rPr>
              <a:t>di</a:t>
            </a:r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 metodo e didattica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4ADA706D-E0E5-CD4F-E7A3-69780BB3B282}"/>
              </a:ext>
            </a:extLst>
          </p:cNvPr>
          <p:cNvSpPr/>
          <p:nvPr/>
        </p:nvSpPr>
        <p:spPr>
          <a:xfrm>
            <a:off x="9129713" y="2758749"/>
            <a:ext cx="2320391" cy="3597601"/>
          </a:xfrm>
          <a:prstGeom prst="rect">
            <a:avLst/>
          </a:prstGeom>
          <a:solidFill>
            <a:srgbClr val="DAA2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Scuole</a:t>
            </a:r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professionali</a:t>
            </a:r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commerciali</a:t>
            </a:r>
            <a:endParaRPr lang="de-GB" sz="1600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A658BA24-9858-BDCF-4899-D480489561B0}"/>
              </a:ext>
            </a:extLst>
          </p:cNvPr>
          <p:cNvSpPr/>
          <p:nvPr/>
        </p:nvSpPr>
        <p:spPr>
          <a:xfrm>
            <a:off x="6410963" y="2758750"/>
            <a:ext cx="2293839" cy="2523657"/>
          </a:xfrm>
          <a:prstGeom prst="rect">
            <a:avLst/>
          </a:prstGeom>
          <a:solidFill>
            <a:srgbClr val="C2DAB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Formazione pedagogico professionale</a:t>
            </a:r>
          </a:p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(300 ore di studio)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D1E8B065-2CE9-E045-5BC2-A9F2630FE540}"/>
              </a:ext>
            </a:extLst>
          </p:cNvPr>
          <p:cNvSpPr/>
          <p:nvPr/>
        </p:nvSpPr>
        <p:spPr>
          <a:xfrm>
            <a:off x="6410963" y="5402216"/>
            <a:ext cx="2293838" cy="954134"/>
          </a:xfrm>
          <a:prstGeom prst="rect">
            <a:avLst/>
          </a:prstGeom>
          <a:solidFill>
            <a:srgbClr val="C0CC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Pratica nell‘ insegnamento</a:t>
            </a:r>
          </a:p>
        </p:txBody>
      </p:sp>
    </p:spTree>
    <p:extLst>
      <p:ext uri="{BB962C8B-B14F-4D97-AF65-F5344CB8AC3E}">
        <p14:creationId xmlns:p14="http://schemas.microsoft.com/office/powerpoint/2010/main" val="3561095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210BC9-2C88-D983-8033-6DAD9C361F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35893"/>
            <a:ext cx="9144000" cy="1186213"/>
          </a:xfrm>
        </p:spPr>
        <p:txBody>
          <a:bodyPr/>
          <a:lstStyle/>
          <a:p>
            <a:r>
              <a:rPr lang="de-CH" dirty="0" err="1"/>
              <a:t>Panoramica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1691437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0BDE6629-C01F-4FB1-2B5B-733923CDAB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GB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E08F35C6-D0D1-8FF1-07F8-9512FCEE7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20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B24FDA58-0846-2F9D-A4BA-307D8619C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472" y="610001"/>
            <a:ext cx="10515600" cy="1325563"/>
          </a:xfrm>
        </p:spPr>
        <p:txBody>
          <a:bodyPr>
            <a:normAutofit/>
          </a:bodyPr>
          <a:lstStyle/>
          <a:p>
            <a:r>
              <a:rPr lang="de-DE" sz="3200" dirty="0"/>
              <a:t>I </a:t>
            </a:r>
            <a:r>
              <a:rPr lang="de-DE" sz="3200" dirty="0" err="1"/>
              <a:t>docenti</a:t>
            </a:r>
            <a:r>
              <a:rPr lang="de-DE" sz="3200" dirty="0"/>
              <a:t> di </a:t>
            </a:r>
            <a:r>
              <a:rPr lang="de-DE" sz="3200" dirty="0" err="1"/>
              <a:t>cultura</a:t>
            </a:r>
            <a:r>
              <a:rPr lang="de-DE" sz="3200" dirty="0"/>
              <a:t> </a:t>
            </a:r>
            <a:r>
              <a:rPr lang="de-DE" sz="3200" dirty="0" err="1"/>
              <a:t>generale</a:t>
            </a:r>
            <a:endParaRPr lang="de-DE" sz="32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1AB82A26-4EA4-8B5F-9A1B-9001B16BF898}"/>
              </a:ext>
            </a:extLst>
          </p:cNvPr>
          <p:cNvSpPr/>
          <p:nvPr/>
        </p:nvSpPr>
        <p:spPr>
          <a:xfrm>
            <a:off x="8983900" y="1968831"/>
            <a:ext cx="2600324" cy="4408289"/>
          </a:xfrm>
          <a:prstGeom prst="rect">
            <a:avLst/>
          </a:prstGeom>
          <a:solidFill>
            <a:srgbClr val="A117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Insegnamento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98F22E74-B96B-3693-3E84-08A45B1C1257}"/>
              </a:ext>
            </a:extLst>
          </p:cNvPr>
          <p:cNvSpPr/>
          <p:nvPr/>
        </p:nvSpPr>
        <p:spPr>
          <a:xfrm>
            <a:off x="6247454" y="1968831"/>
            <a:ext cx="2600324" cy="4408289"/>
          </a:xfrm>
          <a:prstGeom prst="rect">
            <a:avLst/>
          </a:prstGeom>
          <a:solidFill>
            <a:srgbClr val="4C793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Ciclo</a:t>
            </a:r>
            <a:r>
              <a:rPr lang="de-DE" sz="1400" b="1" dirty="0">
                <a:solidFill>
                  <a:schemeClr val="bg1"/>
                </a:solidFill>
                <a:latin typeface="Helvetica" pitchFamily="2" charset="0"/>
              </a:rPr>
              <a:t> di </a:t>
            </a:r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studi</a:t>
            </a:r>
            <a:endParaRPr lang="de-DE" sz="1600" b="1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endParaRPr lang="de-GB" sz="16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59EF3F80-20B4-90E9-9F04-028EAD212438}"/>
              </a:ext>
            </a:extLst>
          </p:cNvPr>
          <p:cNvSpPr/>
          <p:nvPr/>
        </p:nvSpPr>
        <p:spPr>
          <a:xfrm>
            <a:off x="3658669" y="1968832"/>
            <a:ext cx="2452663" cy="440828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Requisiti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metodologici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e</a:t>
            </a:r>
            <a:r>
              <a:rPr lang="de-DE" sz="1400" b="1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didattici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F7A3102C-8A81-C315-A32A-884AE8446882}"/>
              </a:ext>
            </a:extLst>
          </p:cNvPr>
          <p:cNvSpPr/>
          <p:nvPr/>
        </p:nvSpPr>
        <p:spPr>
          <a:xfrm>
            <a:off x="608198" y="1968834"/>
            <a:ext cx="2906259" cy="440828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Requisiti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professionali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14B040B-535D-D7B4-C4BF-01A41EDB3AFB}"/>
              </a:ext>
            </a:extLst>
          </p:cNvPr>
          <p:cNvSpPr/>
          <p:nvPr/>
        </p:nvSpPr>
        <p:spPr>
          <a:xfrm>
            <a:off x="741895" y="2610058"/>
            <a:ext cx="2640261" cy="1579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Abilitazione all‘ insegnamento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0EA0DB10-E628-864F-E00E-1F08DBB0D549}"/>
              </a:ext>
            </a:extLst>
          </p:cNvPr>
          <p:cNvSpPr/>
          <p:nvPr/>
        </p:nvSpPr>
        <p:spPr>
          <a:xfrm>
            <a:off x="741895" y="4289687"/>
            <a:ext cx="2640262" cy="196598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Università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8D26DBA6-9C47-475A-3E49-2DA386E69A9C}"/>
              </a:ext>
            </a:extLst>
          </p:cNvPr>
          <p:cNvSpPr/>
          <p:nvPr/>
        </p:nvSpPr>
        <p:spPr>
          <a:xfrm>
            <a:off x="3793608" y="2650400"/>
            <a:ext cx="1053703" cy="3605274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Pratica professionale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2FDE58FA-9734-05C0-5B22-0D4E18177F79}"/>
              </a:ext>
            </a:extLst>
          </p:cNvPr>
          <p:cNvSpPr/>
          <p:nvPr/>
        </p:nvSpPr>
        <p:spPr>
          <a:xfrm>
            <a:off x="4918102" y="2650400"/>
            <a:ext cx="1053703" cy="36052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1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Pratica nell‘ insegnamento e moduli </a:t>
            </a:r>
            <a:r>
              <a:rPr lang="de-DE" sz="1600" dirty="0">
                <a:solidFill>
                  <a:schemeClr val="tx1"/>
                </a:solidFill>
                <a:latin typeface="Helvetica" pitchFamily="2" charset="0"/>
              </a:rPr>
              <a:t>di</a:t>
            </a:r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 metodo e didattica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4B8D6AE6-00C5-7724-1E3D-C8A52C13A3ED}"/>
              </a:ext>
            </a:extLst>
          </p:cNvPr>
          <p:cNvSpPr/>
          <p:nvPr/>
        </p:nvSpPr>
        <p:spPr>
          <a:xfrm>
            <a:off x="9136138" y="2581740"/>
            <a:ext cx="2314575" cy="3665270"/>
          </a:xfrm>
          <a:prstGeom prst="rect">
            <a:avLst/>
          </a:prstGeom>
          <a:solidFill>
            <a:srgbClr val="DAA2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Scuole</a:t>
            </a:r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professionali</a:t>
            </a:r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 di tutti i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settori</a:t>
            </a:r>
            <a:endParaRPr lang="de-GB" sz="1600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6A8FE9EF-C459-68DB-4FC6-0E6102790590}"/>
              </a:ext>
            </a:extLst>
          </p:cNvPr>
          <p:cNvSpPr/>
          <p:nvPr/>
        </p:nvSpPr>
        <p:spPr>
          <a:xfrm>
            <a:off x="6410963" y="2650399"/>
            <a:ext cx="2293839" cy="2523657"/>
          </a:xfrm>
          <a:prstGeom prst="rect">
            <a:avLst/>
          </a:prstGeom>
          <a:solidFill>
            <a:srgbClr val="C2DAB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Formazione pedagogico professionale</a:t>
            </a:r>
          </a:p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(1800 ore di studio)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E2C79A77-BFE4-5AB2-2F05-B59DDEA9175A}"/>
              </a:ext>
            </a:extLst>
          </p:cNvPr>
          <p:cNvSpPr/>
          <p:nvPr/>
        </p:nvSpPr>
        <p:spPr>
          <a:xfrm>
            <a:off x="6410963" y="5293865"/>
            <a:ext cx="2293838" cy="954134"/>
          </a:xfrm>
          <a:prstGeom prst="rect">
            <a:avLst/>
          </a:prstGeom>
          <a:solidFill>
            <a:srgbClr val="C0CC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Pratica nell‘ insegnamento</a:t>
            </a:r>
          </a:p>
        </p:txBody>
      </p:sp>
    </p:spTree>
    <p:extLst>
      <p:ext uri="{BB962C8B-B14F-4D97-AF65-F5344CB8AC3E}">
        <p14:creationId xmlns:p14="http://schemas.microsoft.com/office/powerpoint/2010/main" val="16598768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863898-8330-7396-890D-DCAE9BB2E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5788" y="518910"/>
            <a:ext cx="11239962" cy="1325563"/>
          </a:xfrm>
        </p:spPr>
        <p:txBody>
          <a:bodyPr>
            <a:normAutofit/>
          </a:bodyPr>
          <a:lstStyle/>
          <a:p>
            <a:r>
              <a:rPr lang="de-DE" dirty="0"/>
              <a:t>I </a:t>
            </a:r>
            <a:r>
              <a:rPr lang="de-DE" dirty="0" err="1"/>
              <a:t>docenti</a:t>
            </a:r>
            <a:r>
              <a:rPr lang="de-DE" dirty="0"/>
              <a:t> di </a:t>
            </a:r>
            <a:r>
              <a:rPr lang="de-DE" dirty="0" err="1"/>
              <a:t>economia</a:t>
            </a:r>
            <a:r>
              <a:rPr lang="de-DE" dirty="0"/>
              <a:t> </a:t>
            </a:r>
            <a:r>
              <a:rPr lang="de-DE" dirty="0" err="1"/>
              <a:t>e</a:t>
            </a:r>
            <a:r>
              <a:rPr lang="de-DE" dirty="0"/>
              <a:t> </a:t>
            </a:r>
            <a:r>
              <a:rPr lang="de-DE" dirty="0" err="1"/>
              <a:t>società</a:t>
            </a:r>
            <a:r>
              <a:rPr lang="de-DE" dirty="0"/>
              <a:t> </a:t>
            </a:r>
            <a:r>
              <a:rPr lang="de-DE" dirty="0" err="1"/>
              <a:t>attivi</a:t>
            </a:r>
            <a:r>
              <a:rPr lang="de-DE" dirty="0"/>
              <a:t> a </a:t>
            </a:r>
            <a:r>
              <a:rPr lang="de-DE" dirty="0" err="1"/>
              <a:t>titolo</a:t>
            </a:r>
            <a:r>
              <a:rPr lang="de-DE" dirty="0"/>
              <a:t> </a:t>
            </a:r>
            <a:r>
              <a:rPr lang="de-DE" dirty="0" err="1"/>
              <a:t>principale</a:t>
            </a:r>
            <a:endParaRPr lang="de-DE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1C7A820-877E-0B9E-D0A7-ABC8F5801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21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931CFA0-2EEB-2BDD-52B4-E7E38AA2B27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GB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A4ECFCAD-2F46-74BA-D708-751E2092376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76250" y="1480352"/>
            <a:ext cx="11107552" cy="495889"/>
          </a:xfrm>
        </p:spPr>
        <p:txBody>
          <a:bodyPr>
            <a:normAutofit/>
          </a:bodyPr>
          <a:lstStyle/>
          <a:p>
            <a:r>
              <a:rPr lang="de-DE" dirty="0"/>
              <a:t>Parte della </a:t>
            </a:r>
            <a:r>
              <a:rPr lang="de-DE" dirty="0" err="1"/>
              <a:t>cultura</a:t>
            </a:r>
            <a:r>
              <a:rPr lang="de-DE" dirty="0"/>
              <a:t> </a:t>
            </a:r>
            <a:r>
              <a:rPr lang="de-DE" dirty="0" err="1"/>
              <a:t>generale</a:t>
            </a:r>
            <a:r>
              <a:rPr lang="de-DE" dirty="0"/>
              <a:t> </a:t>
            </a:r>
            <a:r>
              <a:rPr lang="de-DE" dirty="0" err="1"/>
              <a:t>integrata</a:t>
            </a:r>
            <a:r>
              <a:rPr lang="de-DE" dirty="0"/>
              <a:t>, </a:t>
            </a:r>
            <a:r>
              <a:rPr lang="de-DE" dirty="0" err="1"/>
              <a:t>formazione</a:t>
            </a:r>
            <a:r>
              <a:rPr lang="de-DE" dirty="0"/>
              <a:t> professionale </a:t>
            </a:r>
            <a:r>
              <a:rPr lang="de-DE" dirty="0" err="1"/>
              <a:t>commerciale</a:t>
            </a:r>
            <a:r>
              <a:rPr lang="de-DE" dirty="0"/>
              <a:t> </a:t>
            </a:r>
            <a:r>
              <a:rPr lang="de-DE" dirty="0" err="1"/>
              <a:t>e</a:t>
            </a:r>
            <a:r>
              <a:rPr lang="de-DE" dirty="0"/>
              <a:t> di </a:t>
            </a:r>
            <a:r>
              <a:rPr lang="de-DE" dirty="0" err="1"/>
              <a:t>commercio</a:t>
            </a:r>
            <a:r>
              <a:rPr lang="de-DE" dirty="0"/>
              <a:t> al </a:t>
            </a:r>
            <a:r>
              <a:rPr lang="de-DE" dirty="0" err="1"/>
              <a:t>dettaglio</a:t>
            </a:r>
            <a:endParaRPr lang="de-DE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D9CD1C78-8A09-ACFD-476A-00EFB002E9CE}"/>
              </a:ext>
            </a:extLst>
          </p:cNvPr>
          <p:cNvSpPr/>
          <p:nvPr/>
        </p:nvSpPr>
        <p:spPr>
          <a:xfrm>
            <a:off x="8983478" y="2086456"/>
            <a:ext cx="2600324" cy="4408289"/>
          </a:xfrm>
          <a:prstGeom prst="rect">
            <a:avLst/>
          </a:prstGeom>
          <a:solidFill>
            <a:srgbClr val="A117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Insegnamento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51147C0A-532F-E354-D033-79D9316971C0}"/>
              </a:ext>
            </a:extLst>
          </p:cNvPr>
          <p:cNvSpPr/>
          <p:nvPr/>
        </p:nvSpPr>
        <p:spPr>
          <a:xfrm>
            <a:off x="6247032" y="2086456"/>
            <a:ext cx="2600324" cy="4408289"/>
          </a:xfrm>
          <a:prstGeom prst="rect">
            <a:avLst/>
          </a:prstGeom>
          <a:solidFill>
            <a:srgbClr val="4C793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Ciclo</a:t>
            </a:r>
            <a:r>
              <a:rPr lang="de-DE" sz="1400" b="1" dirty="0">
                <a:solidFill>
                  <a:schemeClr val="bg1"/>
                </a:solidFill>
                <a:latin typeface="Helvetica" pitchFamily="2" charset="0"/>
              </a:rPr>
              <a:t> di </a:t>
            </a:r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studi</a:t>
            </a:r>
            <a:endParaRPr lang="de-DE" sz="1600" b="1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endParaRPr lang="de-GB" sz="16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D675AE6-2272-6935-41DD-2A57B40661D4}"/>
              </a:ext>
            </a:extLst>
          </p:cNvPr>
          <p:cNvSpPr/>
          <p:nvPr/>
        </p:nvSpPr>
        <p:spPr>
          <a:xfrm>
            <a:off x="3658247" y="2086457"/>
            <a:ext cx="2452663" cy="440828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Requisiti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metodologici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e</a:t>
            </a:r>
            <a:r>
              <a:rPr lang="de-DE" sz="1400" b="1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didattici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6807D9FB-E44D-7FD0-58DD-40595E36EAE8}"/>
              </a:ext>
            </a:extLst>
          </p:cNvPr>
          <p:cNvSpPr/>
          <p:nvPr/>
        </p:nvSpPr>
        <p:spPr>
          <a:xfrm>
            <a:off x="607776" y="2086459"/>
            <a:ext cx="2906259" cy="440828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Requisiti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professionali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9755F78-A13A-8F62-E1F6-A35A91E541C3}"/>
              </a:ext>
            </a:extLst>
          </p:cNvPr>
          <p:cNvSpPr/>
          <p:nvPr/>
        </p:nvSpPr>
        <p:spPr>
          <a:xfrm>
            <a:off x="741895" y="2610058"/>
            <a:ext cx="2640261" cy="1579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Lehrbefähigung für die obligatorische Schule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53A90F81-0B86-BBB2-BFBB-AE9B121EC28A}"/>
              </a:ext>
            </a:extLst>
          </p:cNvPr>
          <p:cNvSpPr/>
          <p:nvPr/>
        </p:nvSpPr>
        <p:spPr>
          <a:xfrm>
            <a:off x="741473" y="2727682"/>
            <a:ext cx="2640262" cy="36456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Titola</a:t>
            </a:r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 di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una</a:t>
            </a:r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scuola</a:t>
            </a:r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universtiaria</a:t>
            </a:r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 in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economia</a:t>
            </a:r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 o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giurisprudenza</a:t>
            </a:r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e</a:t>
            </a:r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formazione</a:t>
            </a:r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supplementare</a:t>
            </a:r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nell’altra</a:t>
            </a:r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 materia</a:t>
            </a:r>
            <a:endParaRPr lang="de-GB" sz="1600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C7CCFE75-C2B8-A653-A50D-E5C9EC6EF300}"/>
              </a:ext>
            </a:extLst>
          </p:cNvPr>
          <p:cNvSpPr/>
          <p:nvPr/>
        </p:nvSpPr>
        <p:spPr>
          <a:xfrm>
            <a:off x="3793186" y="2768025"/>
            <a:ext cx="1053703" cy="3605274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Pratica professionale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88604429-B9D8-0E43-09CB-AED92985B6A1}"/>
              </a:ext>
            </a:extLst>
          </p:cNvPr>
          <p:cNvSpPr/>
          <p:nvPr/>
        </p:nvSpPr>
        <p:spPr>
          <a:xfrm>
            <a:off x="4917680" y="2768025"/>
            <a:ext cx="1053703" cy="36052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1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Pratica nell‘ insegnamento e moduli </a:t>
            </a:r>
            <a:r>
              <a:rPr lang="de-DE" sz="1600" dirty="0">
                <a:solidFill>
                  <a:schemeClr val="tx1"/>
                </a:solidFill>
                <a:latin typeface="Helvetica" pitchFamily="2" charset="0"/>
              </a:rPr>
              <a:t>di</a:t>
            </a:r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 metodo e didattica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9FB48B90-79A7-7136-8160-97A5601EC613}"/>
              </a:ext>
            </a:extLst>
          </p:cNvPr>
          <p:cNvSpPr/>
          <p:nvPr/>
        </p:nvSpPr>
        <p:spPr>
          <a:xfrm>
            <a:off x="9115003" y="2727680"/>
            <a:ext cx="2334680" cy="3637943"/>
          </a:xfrm>
          <a:prstGeom prst="rect">
            <a:avLst/>
          </a:prstGeom>
          <a:solidFill>
            <a:srgbClr val="DAA2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Scuole professionali formazione commerciale e commercio al dettaglio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55FB4782-AE96-873D-4FD1-E3E562DC10CC}"/>
              </a:ext>
            </a:extLst>
          </p:cNvPr>
          <p:cNvSpPr/>
          <p:nvPr/>
        </p:nvSpPr>
        <p:spPr>
          <a:xfrm>
            <a:off x="6410541" y="2768024"/>
            <a:ext cx="2293839" cy="2523657"/>
          </a:xfrm>
          <a:prstGeom prst="rect">
            <a:avLst/>
          </a:prstGeom>
          <a:solidFill>
            <a:srgbClr val="C2DAB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Formazione pedagogico professionale</a:t>
            </a:r>
          </a:p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(1800 ore di studio)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B47DA786-033D-E862-BC60-80F32A495A38}"/>
              </a:ext>
            </a:extLst>
          </p:cNvPr>
          <p:cNvSpPr/>
          <p:nvPr/>
        </p:nvSpPr>
        <p:spPr>
          <a:xfrm>
            <a:off x="6410541" y="5411490"/>
            <a:ext cx="2293838" cy="954134"/>
          </a:xfrm>
          <a:prstGeom prst="rect">
            <a:avLst/>
          </a:prstGeom>
          <a:solidFill>
            <a:srgbClr val="C0CC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Pratica nell‘ insegnamento</a:t>
            </a:r>
          </a:p>
        </p:txBody>
      </p:sp>
    </p:spTree>
    <p:extLst>
      <p:ext uri="{BB962C8B-B14F-4D97-AF65-F5344CB8AC3E}">
        <p14:creationId xmlns:p14="http://schemas.microsoft.com/office/powerpoint/2010/main" val="25297923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BADE96D3-E885-032F-19B3-15C7F17C2E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GB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C87396F9-656D-008D-3C6A-7776E0DF7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22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000733D-7050-3392-6DDC-D4CD8F7A3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075" y="636979"/>
            <a:ext cx="10515600" cy="1325563"/>
          </a:xfrm>
        </p:spPr>
        <p:txBody>
          <a:bodyPr>
            <a:normAutofit/>
          </a:bodyPr>
          <a:lstStyle/>
          <a:p>
            <a:r>
              <a:rPr lang="de-DE" dirty="0"/>
              <a:t>I </a:t>
            </a:r>
            <a:r>
              <a:rPr lang="de-DE" dirty="0" err="1"/>
              <a:t>docenti</a:t>
            </a:r>
            <a:r>
              <a:rPr lang="de-DE" dirty="0"/>
              <a:t> delle </a:t>
            </a:r>
            <a:r>
              <a:rPr lang="de-DE" dirty="0" err="1"/>
              <a:t>materie</a:t>
            </a:r>
            <a:r>
              <a:rPr lang="de-DE" dirty="0"/>
              <a:t> di </a:t>
            </a:r>
            <a:r>
              <a:rPr lang="de-DE" dirty="0" err="1"/>
              <a:t>maturità</a:t>
            </a:r>
            <a:r>
              <a:rPr lang="de-DE" dirty="0"/>
              <a:t> professionale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71CB010F-3BAD-E0C6-575B-45FE6A879261}"/>
              </a:ext>
            </a:extLst>
          </p:cNvPr>
          <p:cNvSpPr/>
          <p:nvPr/>
        </p:nvSpPr>
        <p:spPr>
          <a:xfrm>
            <a:off x="8983900" y="1968831"/>
            <a:ext cx="2600324" cy="4408289"/>
          </a:xfrm>
          <a:prstGeom prst="rect">
            <a:avLst/>
          </a:prstGeom>
          <a:solidFill>
            <a:srgbClr val="A117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Insegnamento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3A1C78F0-96D3-1141-13C0-F90FFC1B1C28}"/>
              </a:ext>
            </a:extLst>
          </p:cNvPr>
          <p:cNvSpPr/>
          <p:nvPr/>
        </p:nvSpPr>
        <p:spPr>
          <a:xfrm>
            <a:off x="6247454" y="1968831"/>
            <a:ext cx="2600324" cy="4408289"/>
          </a:xfrm>
          <a:prstGeom prst="rect">
            <a:avLst/>
          </a:prstGeom>
          <a:solidFill>
            <a:srgbClr val="4C793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Ciclo</a:t>
            </a:r>
            <a:r>
              <a:rPr lang="de-DE" sz="1400" b="1" dirty="0">
                <a:solidFill>
                  <a:schemeClr val="bg1"/>
                </a:solidFill>
                <a:latin typeface="Helvetica" pitchFamily="2" charset="0"/>
              </a:rPr>
              <a:t> di </a:t>
            </a:r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studi</a:t>
            </a:r>
            <a:endParaRPr lang="de-DE" sz="1600" b="1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endParaRPr lang="de-GB" sz="16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7292272F-3A3F-5054-CE30-E4FF4AB37265}"/>
              </a:ext>
            </a:extLst>
          </p:cNvPr>
          <p:cNvSpPr/>
          <p:nvPr/>
        </p:nvSpPr>
        <p:spPr>
          <a:xfrm>
            <a:off x="3658669" y="1968832"/>
            <a:ext cx="2452663" cy="440828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Requisiti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metodologici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e</a:t>
            </a:r>
            <a:r>
              <a:rPr lang="de-DE" sz="1400" b="1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didattici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A1920EF-6157-34FE-BF0F-4F504A9357E1}"/>
              </a:ext>
            </a:extLst>
          </p:cNvPr>
          <p:cNvSpPr/>
          <p:nvPr/>
        </p:nvSpPr>
        <p:spPr>
          <a:xfrm>
            <a:off x="608198" y="1968834"/>
            <a:ext cx="2906259" cy="440828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Requisiti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professionali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B8CDC55C-8BE0-4D37-C9AC-FA21316D9379}"/>
              </a:ext>
            </a:extLst>
          </p:cNvPr>
          <p:cNvSpPr/>
          <p:nvPr/>
        </p:nvSpPr>
        <p:spPr>
          <a:xfrm>
            <a:off x="741895" y="2650401"/>
            <a:ext cx="2640262" cy="360527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Titola</a:t>
            </a:r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 di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una</a:t>
            </a:r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scuola</a:t>
            </a:r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universtiaria</a:t>
            </a:r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 professionale o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universitario</a:t>
            </a:r>
            <a:endParaRPr lang="de-GB" sz="1600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8841E14B-0756-75F7-51FE-A70FB3FFEC2B}"/>
              </a:ext>
            </a:extLst>
          </p:cNvPr>
          <p:cNvSpPr/>
          <p:nvPr/>
        </p:nvSpPr>
        <p:spPr>
          <a:xfrm>
            <a:off x="3793608" y="2650400"/>
            <a:ext cx="1053703" cy="3605274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Esperienza in azienda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5CBBC90A-1BC8-163C-4151-BDBBEE821A50}"/>
              </a:ext>
            </a:extLst>
          </p:cNvPr>
          <p:cNvSpPr/>
          <p:nvPr/>
        </p:nvSpPr>
        <p:spPr>
          <a:xfrm>
            <a:off x="4918102" y="2650400"/>
            <a:ext cx="1053703" cy="36052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Pratica nell‘insegnamento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08056328-10E5-E51D-1BA0-CDCD9F77529F}"/>
              </a:ext>
            </a:extLst>
          </p:cNvPr>
          <p:cNvSpPr/>
          <p:nvPr/>
        </p:nvSpPr>
        <p:spPr>
          <a:xfrm>
            <a:off x="6373713" y="2581739"/>
            <a:ext cx="2340000" cy="3639281"/>
          </a:xfrm>
          <a:prstGeom prst="rect">
            <a:avLst/>
          </a:prstGeom>
          <a:solidFill>
            <a:srgbClr val="C2DAB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Formazione pedagogico professionale</a:t>
            </a:r>
          </a:p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(1800 ore di studio)</a:t>
            </a:r>
          </a:p>
          <a:p>
            <a:pPr algn="ctr"/>
            <a:endParaRPr lang="de-GB" sz="1600" dirty="0">
              <a:solidFill>
                <a:schemeClr val="tx1"/>
              </a:solidFill>
              <a:latin typeface="Helvetica" pitchFamily="2" charset="0"/>
            </a:endParaRPr>
          </a:p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Con abilitazione all‘insegnamento liceale (300 ore di studio)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DA7C80F7-3F62-789E-8DC7-8ADA926143AA}"/>
              </a:ext>
            </a:extLst>
          </p:cNvPr>
          <p:cNvSpPr/>
          <p:nvPr/>
        </p:nvSpPr>
        <p:spPr>
          <a:xfrm>
            <a:off x="9139537" y="2610056"/>
            <a:ext cx="2310568" cy="2233407"/>
          </a:xfrm>
          <a:prstGeom prst="rect">
            <a:avLst/>
          </a:prstGeom>
          <a:solidFill>
            <a:srgbClr val="DAA2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Scuole</a:t>
            </a:r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professionali</a:t>
            </a:r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 di tutti i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settori</a:t>
            </a:r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 (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commerciale</a:t>
            </a:r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,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sociale</a:t>
            </a:r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, arte,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agricoltura</a:t>
            </a:r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, SPAI)</a:t>
            </a:r>
            <a:endParaRPr lang="de-GB" sz="1600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D9BB7BE9-1BD8-4F62-4138-D8FA917440DE}"/>
              </a:ext>
            </a:extLst>
          </p:cNvPr>
          <p:cNvSpPr/>
          <p:nvPr/>
        </p:nvSpPr>
        <p:spPr>
          <a:xfrm>
            <a:off x="9139536" y="4952802"/>
            <a:ext cx="2310568" cy="1268217"/>
          </a:xfrm>
          <a:prstGeom prst="rect">
            <a:avLst/>
          </a:prstGeom>
          <a:solidFill>
            <a:srgbClr val="DAA2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Scuole di maturità professionale</a:t>
            </a:r>
          </a:p>
        </p:txBody>
      </p:sp>
    </p:spTree>
    <p:extLst>
      <p:ext uri="{BB962C8B-B14F-4D97-AF65-F5344CB8AC3E}">
        <p14:creationId xmlns:p14="http://schemas.microsoft.com/office/powerpoint/2010/main" val="19294999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26A67C0C-3D53-3D1A-97AD-19A3CFA458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GB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E85999A5-67EE-0AD2-5740-5187F66D0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23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6FABA54B-4F86-0475-9100-F0DD51617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5787" y="673299"/>
            <a:ext cx="10515600" cy="1325563"/>
          </a:xfrm>
        </p:spPr>
        <p:txBody>
          <a:bodyPr>
            <a:normAutofit/>
          </a:bodyPr>
          <a:lstStyle/>
          <a:p>
            <a:r>
              <a:rPr lang="de-DE" dirty="0"/>
              <a:t>I </a:t>
            </a:r>
            <a:r>
              <a:rPr lang="de-DE" dirty="0" err="1"/>
              <a:t>docenti</a:t>
            </a:r>
            <a:r>
              <a:rPr lang="de-DE" dirty="0"/>
              <a:t> di </a:t>
            </a:r>
            <a:r>
              <a:rPr lang="de-DE" dirty="0" err="1"/>
              <a:t>educazione</a:t>
            </a:r>
            <a:r>
              <a:rPr lang="de-DE" dirty="0"/>
              <a:t> </a:t>
            </a:r>
            <a:r>
              <a:rPr lang="de-DE" dirty="0" err="1"/>
              <a:t>fisica</a:t>
            </a:r>
            <a:r>
              <a:rPr lang="de-DE" dirty="0"/>
              <a:t> </a:t>
            </a:r>
            <a:r>
              <a:rPr lang="de-DE" dirty="0" err="1"/>
              <a:t>nella</a:t>
            </a:r>
            <a:r>
              <a:rPr lang="de-DE" dirty="0"/>
              <a:t> </a:t>
            </a:r>
            <a:r>
              <a:rPr lang="de-DE" dirty="0" err="1"/>
              <a:t>formazione</a:t>
            </a:r>
            <a:br>
              <a:rPr lang="de-DE" dirty="0"/>
            </a:br>
            <a:r>
              <a:rPr lang="de-DE" dirty="0"/>
              <a:t>professionale di </a:t>
            </a:r>
            <a:r>
              <a:rPr lang="de-DE" dirty="0" err="1"/>
              <a:t>base</a:t>
            </a:r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8FC53491-ADC5-FAA4-8705-60E1E725F33C}"/>
              </a:ext>
            </a:extLst>
          </p:cNvPr>
          <p:cNvSpPr/>
          <p:nvPr/>
        </p:nvSpPr>
        <p:spPr>
          <a:xfrm>
            <a:off x="8983900" y="1968831"/>
            <a:ext cx="2600324" cy="4408289"/>
          </a:xfrm>
          <a:prstGeom prst="rect">
            <a:avLst/>
          </a:prstGeom>
          <a:solidFill>
            <a:srgbClr val="A117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Insegnamento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CE919688-7F25-28F0-F263-C78E1650C837}"/>
              </a:ext>
            </a:extLst>
          </p:cNvPr>
          <p:cNvSpPr/>
          <p:nvPr/>
        </p:nvSpPr>
        <p:spPr>
          <a:xfrm>
            <a:off x="6247454" y="1968831"/>
            <a:ext cx="2600324" cy="4408289"/>
          </a:xfrm>
          <a:prstGeom prst="rect">
            <a:avLst/>
          </a:prstGeom>
          <a:solidFill>
            <a:srgbClr val="4C793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Ciclo</a:t>
            </a:r>
            <a:r>
              <a:rPr lang="de-DE" sz="1400" b="1" dirty="0">
                <a:solidFill>
                  <a:schemeClr val="bg1"/>
                </a:solidFill>
                <a:latin typeface="Helvetica" pitchFamily="2" charset="0"/>
              </a:rPr>
              <a:t> di </a:t>
            </a:r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studi</a:t>
            </a:r>
            <a:endParaRPr lang="de-DE" sz="1600" b="1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endParaRPr lang="de-GB" sz="16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42D2984E-E347-B060-26E6-7088D68E3F09}"/>
              </a:ext>
            </a:extLst>
          </p:cNvPr>
          <p:cNvSpPr/>
          <p:nvPr/>
        </p:nvSpPr>
        <p:spPr>
          <a:xfrm>
            <a:off x="3658669" y="1968832"/>
            <a:ext cx="2452663" cy="440828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Requisiti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metodologici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e</a:t>
            </a:r>
            <a:r>
              <a:rPr lang="de-DE" sz="1400" b="1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didattici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64B93F07-42A3-AD5D-4A24-0519A15EAEB8}"/>
              </a:ext>
            </a:extLst>
          </p:cNvPr>
          <p:cNvSpPr/>
          <p:nvPr/>
        </p:nvSpPr>
        <p:spPr>
          <a:xfrm>
            <a:off x="608198" y="1968834"/>
            <a:ext cx="2906259" cy="440828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Requisiti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professionali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E4A8A52A-A43E-8103-BE71-24446E578C74}"/>
              </a:ext>
            </a:extLst>
          </p:cNvPr>
          <p:cNvSpPr/>
          <p:nvPr/>
        </p:nvSpPr>
        <p:spPr>
          <a:xfrm>
            <a:off x="3793608" y="2650400"/>
            <a:ext cx="1053703" cy="3605274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Esperienza in azienda </a:t>
            </a:r>
          </a:p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di almenco 6 mesi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7D075AA0-44D4-3D6E-0AAA-FEAB1A9E7678}"/>
              </a:ext>
            </a:extLst>
          </p:cNvPr>
          <p:cNvSpPr/>
          <p:nvPr/>
        </p:nvSpPr>
        <p:spPr>
          <a:xfrm>
            <a:off x="6407799" y="2581740"/>
            <a:ext cx="2286391" cy="2606708"/>
          </a:xfrm>
          <a:prstGeom prst="rect">
            <a:avLst/>
          </a:prstGeom>
          <a:solidFill>
            <a:srgbClr val="C2DAB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Formazione pedagogico professionale</a:t>
            </a:r>
          </a:p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(1800 ore di studio)</a:t>
            </a:r>
          </a:p>
          <a:p>
            <a:pPr algn="ctr"/>
            <a:endParaRPr lang="de-GB" sz="1600" dirty="0">
              <a:solidFill>
                <a:schemeClr val="tx1"/>
              </a:solidFill>
              <a:latin typeface="Helvetica" pitchFamily="2" charset="0"/>
            </a:endParaRPr>
          </a:p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Con abilitazione all‘insegnamento nelle scuole dell‘obbligo (300 ore di studio)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8F3692B7-BF5A-90BF-7F91-A74459D95588}"/>
              </a:ext>
            </a:extLst>
          </p:cNvPr>
          <p:cNvSpPr/>
          <p:nvPr/>
        </p:nvSpPr>
        <p:spPr>
          <a:xfrm>
            <a:off x="741895" y="2610058"/>
            <a:ext cx="2640261" cy="1579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Titolo</a:t>
            </a:r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universitario</a:t>
            </a:r>
            <a:endParaRPr lang="de-GB" sz="1600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055F31A0-CF81-5427-08F2-7C25B317C1A5}"/>
              </a:ext>
            </a:extLst>
          </p:cNvPr>
          <p:cNvSpPr/>
          <p:nvPr/>
        </p:nvSpPr>
        <p:spPr>
          <a:xfrm>
            <a:off x="741895" y="4289687"/>
            <a:ext cx="2640262" cy="196598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Abilitazione all‘insegnamento nelle scuole dell‘obbligo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87DEEA70-32B2-658C-CB64-186F141F75DD}"/>
              </a:ext>
            </a:extLst>
          </p:cNvPr>
          <p:cNvSpPr/>
          <p:nvPr/>
        </p:nvSpPr>
        <p:spPr>
          <a:xfrm>
            <a:off x="6407799" y="5300663"/>
            <a:ext cx="2297003" cy="955011"/>
          </a:xfrm>
          <a:prstGeom prst="rect">
            <a:avLst/>
          </a:prstGeom>
          <a:solidFill>
            <a:srgbClr val="C0CC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Pratica nell‘ insegnamento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4A4F3857-7E3B-EF8B-992C-67F00855EEE0}"/>
              </a:ext>
            </a:extLst>
          </p:cNvPr>
          <p:cNvSpPr/>
          <p:nvPr/>
        </p:nvSpPr>
        <p:spPr>
          <a:xfrm>
            <a:off x="9139535" y="2610056"/>
            <a:ext cx="2296282" cy="3636954"/>
          </a:xfrm>
          <a:prstGeom prst="rect">
            <a:avLst/>
          </a:prstGeom>
          <a:solidFill>
            <a:srgbClr val="DAA2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Scuole professionali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C74F96D4-2867-4C2C-C1DC-CB1B1A19F056}"/>
              </a:ext>
            </a:extLst>
          </p:cNvPr>
          <p:cNvSpPr/>
          <p:nvPr/>
        </p:nvSpPr>
        <p:spPr>
          <a:xfrm>
            <a:off x="4918102" y="2650400"/>
            <a:ext cx="1053703" cy="36052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Pratica nell‘insegnamento e</a:t>
            </a:r>
          </a:p>
          <a:p>
            <a:pPr algn="ctr"/>
            <a:r>
              <a:rPr lang="de-DE" sz="1600" dirty="0" err="1">
                <a:solidFill>
                  <a:schemeClr val="tx1"/>
                </a:solidFill>
                <a:latin typeface="Helvetica" pitchFamily="2" charset="0"/>
              </a:rPr>
              <a:t>moduli</a:t>
            </a:r>
            <a:r>
              <a:rPr lang="de-DE" sz="1600" dirty="0">
                <a:solidFill>
                  <a:schemeClr val="tx1"/>
                </a:solidFill>
                <a:latin typeface="Helvetica" pitchFamily="2" charset="0"/>
              </a:rPr>
              <a:t> di </a:t>
            </a:r>
            <a:r>
              <a:rPr lang="de-DE" sz="1600" dirty="0" err="1">
                <a:solidFill>
                  <a:schemeClr val="tx1"/>
                </a:solidFill>
                <a:latin typeface="Helvetica" pitchFamily="2" charset="0"/>
              </a:rPr>
              <a:t>metodo</a:t>
            </a:r>
            <a:r>
              <a:rPr lang="de-DE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Helvetica" pitchFamily="2" charset="0"/>
              </a:rPr>
              <a:t>e</a:t>
            </a:r>
            <a:r>
              <a:rPr lang="de-DE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Helvetica" pitchFamily="2" charset="0"/>
              </a:rPr>
              <a:t>didattica</a:t>
            </a:r>
            <a:endParaRPr lang="de-GB" sz="1600" dirty="0">
              <a:solidFill>
                <a:schemeClr val="tx1"/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2001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210BC9-2C88-D983-8033-6DAD9C361F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84016"/>
            <a:ext cx="9144000" cy="1689967"/>
          </a:xfrm>
        </p:spPr>
        <p:txBody>
          <a:bodyPr>
            <a:normAutofit fontScale="90000"/>
          </a:bodyPr>
          <a:lstStyle/>
          <a:p>
            <a:r>
              <a:rPr lang="de-CH" dirty="0"/>
              <a:t>I </a:t>
            </a:r>
            <a:r>
              <a:rPr lang="de-CH" dirty="0" err="1"/>
              <a:t>formatori</a:t>
            </a:r>
            <a:r>
              <a:rPr lang="de-CH" dirty="0"/>
              <a:t> </a:t>
            </a:r>
            <a:r>
              <a:rPr lang="de-CH" dirty="0" err="1"/>
              <a:t>nelle</a:t>
            </a:r>
            <a:r>
              <a:rPr lang="de-CH" dirty="0"/>
              <a:t> </a:t>
            </a:r>
            <a:r>
              <a:rPr lang="de-CH" dirty="0" err="1"/>
              <a:t>scuole</a:t>
            </a:r>
            <a:r>
              <a:rPr lang="de-CH" dirty="0"/>
              <a:t> </a:t>
            </a:r>
            <a:r>
              <a:rPr lang="de-CH" dirty="0" err="1"/>
              <a:t>specializzate</a:t>
            </a:r>
            <a:r>
              <a:rPr lang="de-CH" dirty="0"/>
              <a:t> </a:t>
            </a:r>
            <a:r>
              <a:rPr lang="de-CH" dirty="0" err="1"/>
              <a:t>superiori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5386201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3C100B13-CAFD-FFBB-4F3B-FAD5F9897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GB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BD16940-3481-435D-EE52-D4BE539E2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25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B66F4B54-9EB6-DDF7-2D4C-0C6731376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076" y="634399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de-DE" dirty="0"/>
              <a:t>I </a:t>
            </a:r>
            <a:r>
              <a:rPr lang="de-DE" dirty="0" err="1"/>
              <a:t>docenti</a:t>
            </a:r>
            <a:r>
              <a:rPr lang="de-DE" dirty="0"/>
              <a:t> delle </a:t>
            </a:r>
            <a:r>
              <a:rPr lang="de-DE" dirty="0" err="1"/>
              <a:t>scuole</a:t>
            </a:r>
            <a:r>
              <a:rPr lang="de-DE" dirty="0"/>
              <a:t> </a:t>
            </a:r>
            <a:r>
              <a:rPr lang="de-DE" dirty="0" err="1"/>
              <a:t>specializzate</a:t>
            </a:r>
            <a:r>
              <a:rPr lang="de-DE" dirty="0"/>
              <a:t> </a:t>
            </a:r>
            <a:r>
              <a:rPr lang="de-DE" dirty="0" err="1"/>
              <a:t>superiori</a:t>
            </a:r>
            <a:r>
              <a:rPr lang="de-DE" dirty="0"/>
              <a:t> </a:t>
            </a:r>
            <a:r>
              <a:rPr lang="de-DE" dirty="0" err="1"/>
              <a:t>attivi</a:t>
            </a:r>
            <a:r>
              <a:rPr lang="de-DE" dirty="0"/>
              <a:t> a </a:t>
            </a:r>
            <a:r>
              <a:rPr lang="de-DE" dirty="0" err="1"/>
              <a:t>titolo</a:t>
            </a:r>
            <a:br>
              <a:rPr lang="de-DE" dirty="0"/>
            </a:br>
            <a:r>
              <a:rPr lang="de-DE" dirty="0" err="1"/>
              <a:t>principale</a:t>
            </a:r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FA91C15-403E-5449-BDDD-1B2491F74AA6}"/>
              </a:ext>
            </a:extLst>
          </p:cNvPr>
          <p:cNvSpPr/>
          <p:nvPr/>
        </p:nvSpPr>
        <p:spPr>
          <a:xfrm>
            <a:off x="8983900" y="1968831"/>
            <a:ext cx="2600324" cy="4408289"/>
          </a:xfrm>
          <a:prstGeom prst="rect">
            <a:avLst/>
          </a:prstGeom>
          <a:solidFill>
            <a:srgbClr val="A117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Insegnamento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C61FAE62-159E-B3B6-26CD-6738F11EC352}"/>
              </a:ext>
            </a:extLst>
          </p:cNvPr>
          <p:cNvSpPr/>
          <p:nvPr/>
        </p:nvSpPr>
        <p:spPr>
          <a:xfrm>
            <a:off x="6247454" y="1968831"/>
            <a:ext cx="2600324" cy="4408289"/>
          </a:xfrm>
          <a:prstGeom prst="rect">
            <a:avLst/>
          </a:prstGeom>
          <a:solidFill>
            <a:srgbClr val="4C793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Ciclo</a:t>
            </a:r>
            <a:r>
              <a:rPr lang="de-DE" sz="1400" b="1" dirty="0">
                <a:solidFill>
                  <a:schemeClr val="bg1"/>
                </a:solidFill>
                <a:latin typeface="Helvetica" pitchFamily="2" charset="0"/>
              </a:rPr>
              <a:t> di </a:t>
            </a:r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studi</a:t>
            </a:r>
            <a:endParaRPr lang="de-DE" sz="1600" b="1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endParaRPr lang="de-GB" sz="16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F3DBD7EE-16EE-598D-1E24-8D87852F15C9}"/>
              </a:ext>
            </a:extLst>
          </p:cNvPr>
          <p:cNvSpPr/>
          <p:nvPr/>
        </p:nvSpPr>
        <p:spPr>
          <a:xfrm>
            <a:off x="3658669" y="1968832"/>
            <a:ext cx="2452663" cy="440828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Requisiti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metodologici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e</a:t>
            </a:r>
            <a:r>
              <a:rPr lang="de-DE" sz="1400" b="1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didattici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B7D9C8AA-61E3-A22D-14EE-E93934490F68}"/>
              </a:ext>
            </a:extLst>
          </p:cNvPr>
          <p:cNvSpPr/>
          <p:nvPr/>
        </p:nvSpPr>
        <p:spPr>
          <a:xfrm>
            <a:off x="608198" y="1968834"/>
            <a:ext cx="2906259" cy="440828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Requisiti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professionali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33593193-5032-00A3-7147-5CF5EA287019}"/>
              </a:ext>
            </a:extLst>
          </p:cNvPr>
          <p:cNvSpPr/>
          <p:nvPr/>
        </p:nvSpPr>
        <p:spPr>
          <a:xfrm>
            <a:off x="3793608" y="2650400"/>
            <a:ext cx="1053703" cy="3605274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Pratica professionale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BB79A2F1-0890-CAAC-E655-B087B62376C6}"/>
              </a:ext>
            </a:extLst>
          </p:cNvPr>
          <p:cNvSpPr/>
          <p:nvPr/>
        </p:nvSpPr>
        <p:spPr>
          <a:xfrm>
            <a:off x="4918102" y="2650400"/>
            <a:ext cx="1053703" cy="36052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Pratica nell‘insegnamento e</a:t>
            </a:r>
          </a:p>
          <a:p>
            <a:pPr algn="ctr"/>
            <a:r>
              <a:rPr lang="de-DE" sz="1600" dirty="0" err="1">
                <a:solidFill>
                  <a:schemeClr val="tx1"/>
                </a:solidFill>
                <a:latin typeface="Helvetica" pitchFamily="2" charset="0"/>
              </a:rPr>
              <a:t>moduli</a:t>
            </a:r>
            <a:r>
              <a:rPr lang="de-DE" sz="1600" dirty="0">
                <a:solidFill>
                  <a:schemeClr val="tx1"/>
                </a:solidFill>
                <a:latin typeface="Helvetica" pitchFamily="2" charset="0"/>
              </a:rPr>
              <a:t> di </a:t>
            </a:r>
            <a:r>
              <a:rPr lang="de-DE" sz="1600" dirty="0" err="1">
                <a:solidFill>
                  <a:schemeClr val="tx1"/>
                </a:solidFill>
                <a:latin typeface="Helvetica" pitchFamily="2" charset="0"/>
              </a:rPr>
              <a:t>metodo</a:t>
            </a:r>
            <a:r>
              <a:rPr lang="de-DE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Helvetica" pitchFamily="2" charset="0"/>
              </a:rPr>
              <a:t>e</a:t>
            </a:r>
            <a:r>
              <a:rPr lang="de-DE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Helvetica" pitchFamily="2" charset="0"/>
              </a:rPr>
              <a:t>didattica</a:t>
            </a:r>
            <a:endParaRPr lang="de-GB" sz="1600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51E73632-43DA-779F-E91F-6135F017C8AD}"/>
              </a:ext>
            </a:extLst>
          </p:cNvPr>
          <p:cNvSpPr/>
          <p:nvPr/>
        </p:nvSpPr>
        <p:spPr>
          <a:xfrm>
            <a:off x="741896" y="2610058"/>
            <a:ext cx="1722066" cy="1579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Titolo</a:t>
            </a:r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 di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una</a:t>
            </a:r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scuola</a:t>
            </a:r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specializzata</a:t>
            </a:r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 superiore</a:t>
            </a:r>
            <a:endParaRPr lang="de-GB" sz="1600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A8F0C38F-4935-20D7-A854-5646B1E04AA8}"/>
              </a:ext>
            </a:extLst>
          </p:cNvPr>
          <p:cNvSpPr/>
          <p:nvPr/>
        </p:nvSpPr>
        <p:spPr>
          <a:xfrm>
            <a:off x="741895" y="4289687"/>
            <a:ext cx="2640262" cy="196598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O qualifica equivalente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A9235FB0-0B3D-370B-937C-0940F72504EE}"/>
              </a:ext>
            </a:extLst>
          </p:cNvPr>
          <p:cNvSpPr/>
          <p:nvPr/>
        </p:nvSpPr>
        <p:spPr>
          <a:xfrm>
            <a:off x="6410963" y="2650399"/>
            <a:ext cx="2293839" cy="2520151"/>
          </a:xfrm>
          <a:prstGeom prst="rect">
            <a:avLst/>
          </a:prstGeom>
          <a:solidFill>
            <a:srgbClr val="C2DAB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Formazione pedagogico professionale</a:t>
            </a:r>
          </a:p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(1800 ore di studio)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13466430-4A03-77E7-CDB2-866C84656D39}"/>
              </a:ext>
            </a:extLst>
          </p:cNvPr>
          <p:cNvSpPr/>
          <p:nvPr/>
        </p:nvSpPr>
        <p:spPr>
          <a:xfrm>
            <a:off x="2560129" y="2610055"/>
            <a:ext cx="822028" cy="15791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Maturità professionale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17F5DC6-B3D7-977C-FEAC-F0ED58525EC8}"/>
              </a:ext>
            </a:extLst>
          </p:cNvPr>
          <p:cNvSpPr/>
          <p:nvPr/>
        </p:nvSpPr>
        <p:spPr>
          <a:xfrm>
            <a:off x="6407799" y="5300663"/>
            <a:ext cx="2297003" cy="955011"/>
          </a:xfrm>
          <a:prstGeom prst="rect">
            <a:avLst/>
          </a:prstGeom>
          <a:solidFill>
            <a:srgbClr val="C0CC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Pratica nell‘ insegnamento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11187035-441E-22A4-4425-D9135A854D94}"/>
              </a:ext>
            </a:extLst>
          </p:cNvPr>
          <p:cNvSpPr/>
          <p:nvPr/>
        </p:nvSpPr>
        <p:spPr>
          <a:xfrm>
            <a:off x="9139537" y="2650399"/>
            <a:ext cx="2310568" cy="2193064"/>
          </a:xfrm>
          <a:prstGeom prst="rect">
            <a:avLst/>
          </a:prstGeom>
          <a:solidFill>
            <a:srgbClr val="DAA2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Scuole</a:t>
            </a:r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specializzate</a:t>
            </a:r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superiori</a:t>
            </a:r>
            <a:endParaRPr lang="de-GB" sz="1600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25B91F5E-A97F-F43E-DD34-D06036B6EBC8}"/>
              </a:ext>
            </a:extLst>
          </p:cNvPr>
          <p:cNvSpPr/>
          <p:nvPr/>
        </p:nvSpPr>
        <p:spPr>
          <a:xfrm>
            <a:off x="9139536" y="4975710"/>
            <a:ext cx="2310568" cy="1245309"/>
          </a:xfrm>
          <a:prstGeom prst="rect">
            <a:avLst/>
          </a:prstGeom>
          <a:solidFill>
            <a:srgbClr val="DAA2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Scuole di maturità professionale</a:t>
            </a:r>
          </a:p>
        </p:txBody>
      </p:sp>
    </p:spTree>
    <p:extLst>
      <p:ext uri="{BB962C8B-B14F-4D97-AF65-F5344CB8AC3E}">
        <p14:creationId xmlns:p14="http://schemas.microsoft.com/office/powerpoint/2010/main" val="34405163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3C100B13-CAFD-FFBB-4F3B-FAD5F9897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GB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BD16940-3481-435D-EE52-D4BE539E2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26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B66F4B54-9EB6-DDF7-2D4C-0C6731376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076" y="634399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de-DE" dirty="0"/>
              <a:t>I </a:t>
            </a:r>
            <a:r>
              <a:rPr lang="de-DE" dirty="0" err="1"/>
              <a:t>docenti</a:t>
            </a:r>
            <a:r>
              <a:rPr lang="de-DE" dirty="0"/>
              <a:t> delle </a:t>
            </a:r>
            <a:r>
              <a:rPr lang="de-DE" dirty="0" err="1"/>
              <a:t>scuole</a:t>
            </a:r>
            <a:r>
              <a:rPr lang="de-DE" dirty="0"/>
              <a:t> </a:t>
            </a:r>
            <a:r>
              <a:rPr lang="de-DE" dirty="0" err="1"/>
              <a:t>specializzate</a:t>
            </a:r>
            <a:r>
              <a:rPr lang="de-DE" dirty="0"/>
              <a:t> </a:t>
            </a:r>
            <a:r>
              <a:rPr lang="de-DE" dirty="0" err="1"/>
              <a:t>superiori</a:t>
            </a:r>
            <a:r>
              <a:rPr lang="de-DE" dirty="0"/>
              <a:t> </a:t>
            </a:r>
            <a:r>
              <a:rPr lang="de-DE" dirty="0" err="1"/>
              <a:t>attivi</a:t>
            </a:r>
            <a:r>
              <a:rPr lang="de-DE" dirty="0"/>
              <a:t> a </a:t>
            </a:r>
            <a:r>
              <a:rPr lang="de-DE" dirty="0" err="1"/>
              <a:t>titolo</a:t>
            </a:r>
            <a:br>
              <a:rPr lang="de-DE" dirty="0"/>
            </a:br>
            <a:r>
              <a:rPr lang="de-DE" dirty="0" err="1"/>
              <a:t>accessorio</a:t>
            </a:r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FA91C15-403E-5449-BDDD-1B2491F74AA6}"/>
              </a:ext>
            </a:extLst>
          </p:cNvPr>
          <p:cNvSpPr/>
          <p:nvPr/>
        </p:nvSpPr>
        <p:spPr>
          <a:xfrm>
            <a:off x="8983900" y="1968831"/>
            <a:ext cx="2600324" cy="4408289"/>
          </a:xfrm>
          <a:prstGeom prst="rect">
            <a:avLst/>
          </a:prstGeom>
          <a:solidFill>
            <a:srgbClr val="A117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Insegnamento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C61FAE62-159E-B3B6-26CD-6738F11EC352}"/>
              </a:ext>
            </a:extLst>
          </p:cNvPr>
          <p:cNvSpPr/>
          <p:nvPr/>
        </p:nvSpPr>
        <p:spPr>
          <a:xfrm>
            <a:off x="6247454" y="1968831"/>
            <a:ext cx="2600324" cy="4408289"/>
          </a:xfrm>
          <a:prstGeom prst="rect">
            <a:avLst/>
          </a:prstGeom>
          <a:solidFill>
            <a:srgbClr val="4C793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Ciclo</a:t>
            </a:r>
            <a:r>
              <a:rPr lang="de-DE" sz="1400" b="1" dirty="0">
                <a:solidFill>
                  <a:schemeClr val="bg1"/>
                </a:solidFill>
                <a:latin typeface="Helvetica" pitchFamily="2" charset="0"/>
              </a:rPr>
              <a:t> di </a:t>
            </a:r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studi</a:t>
            </a:r>
            <a:endParaRPr lang="de-DE" sz="1600" b="1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endParaRPr lang="de-GB" sz="16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F3DBD7EE-16EE-598D-1E24-8D87852F15C9}"/>
              </a:ext>
            </a:extLst>
          </p:cNvPr>
          <p:cNvSpPr/>
          <p:nvPr/>
        </p:nvSpPr>
        <p:spPr>
          <a:xfrm>
            <a:off x="3658669" y="1968832"/>
            <a:ext cx="2452663" cy="440828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Requisiti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metodologici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e</a:t>
            </a:r>
            <a:r>
              <a:rPr lang="de-DE" sz="1400" b="1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didattici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B7D9C8AA-61E3-A22D-14EE-E93934490F68}"/>
              </a:ext>
            </a:extLst>
          </p:cNvPr>
          <p:cNvSpPr/>
          <p:nvPr/>
        </p:nvSpPr>
        <p:spPr>
          <a:xfrm>
            <a:off x="608198" y="1968834"/>
            <a:ext cx="2906259" cy="440828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Requisiti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professionali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33593193-5032-00A3-7147-5CF5EA287019}"/>
              </a:ext>
            </a:extLst>
          </p:cNvPr>
          <p:cNvSpPr/>
          <p:nvPr/>
        </p:nvSpPr>
        <p:spPr>
          <a:xfrm>
            <a:off x="3793608" y="2650400"/>
            <a:ext cx="1053703" cy="3605274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Pratica professionale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BB79A2F1-0890-CAAC-E655-B087B62376C6}"/>
              </a:ext>
            </a:extLst>
          </p:cNvPr>
          <p:cNvSpPr/>
          <p:nvPr/>
        </p:nvSpPr>
        <p:spPr>
          <a:xfrm>
            <a:off x="4918102" y="2650400"/>
            <a:ext cx="1053703" cy="36052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Pratica nell‘insegnamento e</a:t>
            </a:r>
          </a:p>
          <a:p>
            <a:pPr algn="ctr"/>
            <a:r>
              <a:rPr lang="de-DE" sz="1600" dirty="0" err="1">
                <a:solidFill>
                  <a:schemeClr val="tx1"/>
                </a:solidFill>
                <a:latin typeface="Helvetica" pitchFamily="2" charset="0"/>
              </a:rPr>
              <a:t>moduli</a:t>
            </a:r>
            <a:r>
              <a:rPr lang="de-DE" sz="1600" dirty="0">
                <a:solidFill>
                  <a:schemeClr val="tx1"/>
                </a:solidFill>
                <a:latin typeface="Helvetica" pitchFamily="2" charset="0"/>
              </a:rPr>
              <a:t> di </a:t>
            </a:r>
            <a:r>
              <a:rPr lang="de-DE" sz="1600" dirty="0" err="1">
                <a:solidFill>
                  <a:schemeClr val="tx1"/>
                </a:solidFill>
                <a:latin typeface="Helvetica" pitchFamily="2" charset="0"/>
              </a:rPr>
              <a:t>metodo</a:t>
            </a:r>
            <a:r>
              <a:rPr lang="de-DE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Helvetica" pitchFamily="2" charset="0"/>
              </a:rPr>
              <a:t>e</a:t>
            </a:r>
            <a:r>
              <a:rPr lang="de-DE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Helvetica" pitchFamily="2" charset="0"/>
              </a:rPr>
              <a:t>didattica</a:t>
            </a:r>
            <a:endParaRPr lang="de-GB" sz="1600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51E73632-43DA-779F-E91F-6135F017C8AD}"/>
              </a:ext>
            </a:extLst>
          </p:cNvPr>
          <p:cNvSpPr/>
          <p:nvPr/>
        </p:nvSpPr>
        <p:spPr>
          <a:xfrm>
            <a:off x="741896" y="2610058"/>
            <a:ext cx="1722066" cy="1579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Titolo</a:t>
            </a:r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 di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una</a:t>
            </a:r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scuola</a:t>
            </a:r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specializzata</a:t>
            </a:r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 superiore</a:t>
            </a:r>
            <a:endParaRPr lang="de-GB" sz="1600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A8F0C38F-4935-20D7-A854-5646B1E04AA8}"/>
              </a:ext>
            </a:extLst>
          </p:cNvPr>
          <p:cNvSpPr/>
          <p:nvPr/>
        </p:nvSpPr>
        <p:spPr>
          <a:xfrm>
            <a:off x="741895" y="4289687"/>
            <a:ext cx="2640262" cy="196598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Titolo universitario o qualifica equivalente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A9235FB0-0B3D-370B-937C-0940F72504EE}"/>
              </a:ext>
            </a:extLst>
          </p:cNvPr>
          <p:cNvSpPr/>
          <p:nvPr/>
        </p:nvSpPr>
        <p:spPr>
          <a:xfrm>
            <a:off x="6410963" y="2650399"/>
            <a:ext cx="2293839" cy="3605275"/>
          </a:xfrm>
          <a:prstGeom prst="rect">
            <a:avLst/>
          </a:prstGeom>
          <a:solidFill>
            <a:srgbClr val="C2DAB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Formazione pedagogico professionale</a:t>
            </a:r>
          </a:p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(300 ore di studio)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11187035-441E-22A4-4425-D9135A854D94}"/>
              </a:ext>
            </a:extLst>
          </p:cNvPr>
          <p:cNvSpPr/>
          <p:nvPr/>
        </p:nvSpPr>
        <p:spPr>
          <a:xfrm>
            <a:off x="9139537" y="2650398"/>
            <a:ext cx="2310568" cy="3605275"/>
          </a:xfrm>
          <a:prstGeom prst="rect">
            <a:avLst/>
          </a:prstGeom>
          <a:solidFill>
            <a:srgbClr val="DAA2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Scuole</a:t>
            </a:r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specializzate</a:t>
            </a:r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superiori</a:t>
            </a:r>
            <a:endParaRPr lang="de-GB" sz="1600" dirty="0">
              <a:solidFill>
                <a:schemeClr val="tx1"/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8214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5">
            <a:extLst>
              <a:ext uri="{FF2B5EF4-FFF2-40B4-BE49-F238E27FC236}">
                <a16:creationId xmlns:a16="http://schemas.microsoft.com/office/drawing/2014/main" id="{C9B9B6D2-27F4-D795-7F2F-6C8A3C5BEA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7972880"/>
              </p:ext>
            </p:extLst>
          </p:nvPr>
        </p:nvGraphicFramePr>
        <p:xfrm>
          <a:off x="823913" y="1833647"/>
          <a:ext cx="10515597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3732567110"/>
                    </a:ext>
                  </a:extLst>
                </a:gridCol>
                <a:gridCol w="5224670">
                  <a:extLst>
                    <a:ext uri="{9D8B030D-6E8A-4147-A177-3AD203B41FA5}">
                      <a16:colId xmlns:a16="http://schemas.microsoft.com/office/drawing/2014/main" val="3781716874"/>
                    </a:ext>
                  </a:extLst>
                </a:gridCol>
                <a:gridCol w="1785728">
                  <a:extLst>
                    <a:ext uri="{9D8B030D-6E8A-4147-A177-3AD203B41FA5}">
                      <a16:colId xmlns:a16="http://schemas.microsoft.com/office/drawing/2014/main" val="41814830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kern="1200" dirty="0" err="1">
                          <a:solidFill>
                            <a:schemeClr val="bg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Responsabili</a:t>
                      </a:r>
                      <a:r>
                        <a:rPr lang="de-DE" sz="1600" b="1" i="0" kern="1200" dirty="0">
                          <a:solidFill>
                            <a:schemeClr val="bg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della </a:t>
                      </a:r>
                      <a:r>
                        <a:rPr lang="de-DE" sz="1600" b="1" i="0" kern="1200" dirty="0" err="1">
                          <a:solidFill>
                            <a:schemeClr val="bg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formazione</a:t>
                      </a:r>
                      <a:endParaRPr lang="de-DE" sz="1600" b="1" i="0" kern="1200" dirty="0">
                        <a:solidFill>
                          <a:schemeClr val="bg1"/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kern="1200" dirty="0">
                          <a:solidFill>
                            <a:schemeClr val="bg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professionale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kern="1200" dirty="0" err="1">
                          <a:solidFill>
                            <a:schemeClr val="bg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Qualifica</a:t>
                      </a:r>
                      <a:r>
                        <a:rPr lang="de-DE" sz="1600" b="1" i="0" kern="1200" dirty="0">
                          <a:solidFill>
                            <a:schemeClr val="bg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600" b="1" i="0" kern="1200" dirty="0" err="1">
                          <a:solidFill>
                            <a:schemeClr val="bg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didattico</a:t>
                      </a:r>
                      <a:r>
                        <a:rPr lang="de-DE" sz="1600" b="1" i="0" kern="1200" dirty="0">
                          <a:solidFill>
                            <a:schemeClr val="bg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-professionale </a:t>
                      </a:r>
                      <a:r>
                        <a:rPr lang="de-DE" sz="1600" b="1" i="0" kern="1200" dirty="0" err="1">
                          <a:solidFill>
                            <a:schemeClr val="bg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supplementare</a:t>
                      </a:r>
                      <a:endParaRPr lang="de-DE" sz="1600" b="1" i="0" kern="1200" dirty="0">
                        <a:solidFill>
                          <a:schemeClr val="bg1"/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GB" sz="1600" b="1" i="0" kern="1200" dirty="0">
                          <a:solidFill>
                            <a:schemeClr val="bg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§</a:t>
                      </a:r>
                    </a:p>
                  </a:txBody>
                  <a:tcPr>
                    <a:solidFill>
                      <a:srgbClr val="4C793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308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Formatori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in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azienda</a:t>
                      </a:r>
                      <a:endParaRPr lang="de-DE" sz="1400" b="0" i="0" kern="120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BEC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100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ore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di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studio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o 40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ore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di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corso</a:t>
                      </a:r>
                      <a:endParaRPr lang="de-DE" sz="1400" b="0" i="0" kern="120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Art. 45-48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LFPr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art. 40-54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OFPr</a:t>
                      </a:r>
                      <a:endParaRPr lang="de-DE" sz="1400" b="0" i="0" kern="120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2DA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3515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Altri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formatori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attivi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nei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corsi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interaziendali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e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nelle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scuole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d’arti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e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mestieri</a:t>
                      </a:r>
                      <a:endParaRPr lang="de-DE" sz="1400" b="0" i="0" kern="120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BECF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600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ore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di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studio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in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caso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di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attività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a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titolo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principale</a:t>
                      </a:r>
                      <a:endParaRPr lang="de-DE" sz="1400" b="0" i="0" kern="120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  <a:p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300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ore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di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studio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in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caso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di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attività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a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titolo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accessorio</a:t>
                      </a:r>
                      <a:endParaRPr lang="de-DE" sz="1400" b="0" i="0" kern="120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GB" sz="1200" b="0" i="0" dirty="0">
                        <a:solidFill>
                          <a:schemeClr val="tx1"/>
                        </a:solidFill>
                        <a:latin typeface="Helvetica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9846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Docenti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della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formazione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di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base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scolastica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e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della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maturità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professionale</a:t>
                      </a:r>
                    </a:p>
                    <a:p>
                      <a:endParaRPr lang="de-DE" sz="1400" b="0" i="0" kern="120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  <a:p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Docenti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delle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materie</a:t>
                      </a:r>
                      <a:endParaRPr lang="de-DE" sz="1400" b="0" i="0" kern="120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  <a:p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professionali</a:t>
                      </a:r>
                      <a:endParaRPr lang="de-DE" sz="1400" b="0" i="0" kern="120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BECFE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lphaUcPeriod"/>
                      </a:pP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A.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Insegnamento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professionale: 1800 o 300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ore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di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studio</a:t>
                      </a:r>
                      <a:endParaRPr lang="de-DE" sz="1400" b="0" i="0" kern="120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lphaUcPeriod"/>
                      </a:pP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B. Cultura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generale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materie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che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richiedono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una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qualifica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a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livello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universitario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abilitazione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all’insegnamento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liceale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: 300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ore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di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studio</a:t>
                      </a:r>
                      <a:endParaRPr lang="de-DE" sz="1400" b="0" i="0" kern="120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titolo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di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livello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terziario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A o B senza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abilitazione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all’insegnamento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: 1800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ore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di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studio</a:t>
                      </a:r>
                      <a:endParaRPr lang="de-DE" sz="1400" b="0" i="0" kern="120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abilitazione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all’insegnamento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nelle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scuole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dell’obbligo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: 1500 o 300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ore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di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studio</a:t>
                      </a:r>
                      <a:endParaRPr lang="de-DE" sz="1400" b="0" i="0" kern="120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GB" sz="1200" b="0" i="0" dirty="0">
                        <a:solidFill>
                          <a:schemeClr val="tx1"/>
                        </a:solidFill>
                        <a:latin typeface="Helvetica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29411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Docenti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presso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scuole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superiori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specializzate</a:t>
                      </a:r>
                      <a:endParaRPr lang="de-DE" sz="1400" b="0" i="0" kern="120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BEC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1800 o 300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ore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di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studio</a:t>
                      </a:r>
                      <a:endParaRPr lang="de-DE" sz="1400" b="0" i="0" kern="120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OERic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-SSS</a:t>
                      </a:r>
                    </a:p>
                    <a:p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DEFR</a:t>
                      </a:r>
                    </a:p>
                  </a:txBody>
                  <a:tcPr>
                    <a:solidFill>
                      <a:srgbClr val="C2DA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451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Periti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d’esame</a:t>
                      </a:r>
                      <a:endParaRPr lang="de-DE" sz="1400" b="0" i="0" kern="120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BECF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Competenze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adeguate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a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livello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pedagogico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metodologico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e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didattico</a:t>
                      </a:r>
                      <a:endParaRPr lang="de-DE" sz="1400" b="0" i="0" kern="120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Art. 47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LFPr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art. 50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OFPr</a:t>
                      </a:r>
                      <a:endParaRPr lang="de-DE" sz="1400" b="0" i="0" kern="120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2DA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903988"/>
                  </a:ext>
                </a:extLst>
              </a:tr>
            </a:tbl>
          </a:graphicData>
        </a:graphic>
      </p:graphicFrame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8A1F4059-890E-189C-BD72-0AC02066F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3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41D31C30-8F03-92DC-1CDF-E499E0245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613868"/>
            <a:ext cx="10635122" cy="1325563"/>
          </a:xfrm>
        </p:spPr>
        <p:txBody>
          <a:bodyPr>
            <a:normAutofit/>
          </a:bodyPr>
          <a:lstStyle/>
          <a:p>
            <a:r>
              <a:rPr lang="de-DE" dirty="0"/>
              <a:t>I </a:t>
            </a:r>
            <a:r>
              <a:rPr lang="de-DE" dirty="0" err="1"/>
              <a:t>vari</a:t>
            </a:r>
            <a:r>
              <a:rPr lang="de-DE" dirty="0"/>
              <a:t> </a:t>
            </a:r>
            <a:r>
              <a:rPr lang="de-DE" dirty="0" err="1"/>
              <a:t>responsabili</a:t>
            </a:r>
            <a:r>
              <a:rPr lang="de-DE" dirty="0"/>
              <a:t> della </a:t>
            </a:r>
            <a:r>
              <a:rPr lang="de-DE" dirty="0" err="1"/>
              <a:t>formazione</a:t>
            </a:r>
            <a:r>
              <a:rPr lang="de-DE" dirty="0"/>
              <a:t> professionale</a:t>
            </a:r>
          </a:p>
        </p:txBody>
      </p:sp>
    </p:spTree>
    <p:extLst>
      <p:ext uri="{BB962C8B-B14F-4D97-AF65-F5344CB8AC3E}">
        <p14:creationId xmlns:p14="http://schemas.microsoft.com/office/powerpoint/2010/main" val="2810891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210BC9-2C88-D983-8033-6DAD9C361F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32139"/>
            <a:ext cx="9144000" cy="1689967"/>
          </a:xfrm>
        </p:spPr>
        <p:txBody>
          <a:bodyPr>
            <a:normAutofit fontScale="90000"/>
          </a:bodyPr>
          <a:lstStyle/>
          <a:p>
            <a:r>
              <a:rPr lang="de-CH" dirty="0"/>
              <a:t>I </a:t>
            </a:r>
            <a:r>
              <a:rPr lang="de-CH" dirty="0" err="1"/>
              <a:t>formatori</a:t>
            </a:r>
            <a:r>
              <a:rPr lang="de-CH" dirty="0"/>
              <a:t> in </a:t>
            </a:r>
            <a:r>
              <a:rPr lang="de-CH" dirty="0" err="1"/>
              <a:t>azienda</a:t>
            </a:r>
            <a:r>
              <a:rPr lang="de-CH" dirty="0"/>
              <a:t> e </a:t>
            </a:r>
            <a:r>
              <a:rPr lang="de-CH" dirty="0" err="1"/>
              <a:t>nei</a:t>
            </a:r>
            <a:r>
              <a:rPr lang="de-CH" dirty="0"/>
              <a:t> </a:t>
            </a:r>
            <a:r>
              <a:rPr lang="de-CH" dirty="0" err="1"/>
              <a:t>corsi</a:t>
            </a:r>
            <a:r>
              <a:rPr lang="de-CH" dirty="0"/>
              <a:t> </a:t>
            </a:r>
            <a:r>
              <a:rPr lang="de-CH" dirty="0" err="1"/>
              <a:t>interaziendali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990552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5197E9-DA95-7637-5196-BE1DCC77D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833563"/>
            <a:ext cx="10782762" cy="1325563"/>
          </a:xfrm>
        </p:spPr>
        <p:txBody>
          <a:bodyPr>
            <a:normAutofit/>
          </a:bodyPr>
          <a:lstStyle/>
          <a:p>
            <a:r>
              <a:rPr lang="de-DE" dirty="0"/>
              <a:t>I </a:t>
            </a:r>
            <a:r>
              <a:rPr lang="de-DE" dirty="0" err="1"/>
              <a:t>formatori</a:t>
            </a:r>
            <a:r>
              <a:rPr lang="de-DE" dirty="0"/>
              <a:t> in </a:t>
            </a:r>
            <a:r>
              <a:rPr lang="de-DE" dirty="0" err="1"/>
              <a:t>azienda</a:t>
            </a:r>
            <a:endParaRPr lang="de-DE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358A263A-975B-B6AB-3139-81AA2D85C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5</a:t>
            </a:fld>
            <a:endParaRPr lang="de-CH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D77FD7E-E0E5-B182-FC37-40547BDFA47C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de-DE" dirty="0"/>
              <a:t>Art. 44 </a:t>
            </a:r>
            <a:r>
              <a:rPr lang="de-DE" dirty="0" err="1"/>
              <a:t>OFPr</a:t>
            </a:r>
            <a:endParaRPr lang="de-DE" dirty="0"/>
          </a:p>
        </p:txBody>
      </p: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4D6FAC72-C912-34AF-E484-82C07B341E97}"/>
              </a:ext>
            </a:extLst>
          </p:cNvPr>
          <p:cNvGrpSpPr/>
          <p:nvPr/>
        </p:nvGrpSpPr>
        <p:grpSpPr>
          <a:xfrm>
            <a:off x="2258129" y="2492244"/>
            <a:ext cx="6758594" cy="1493442"/>
            <a:chOff x="704388" y="665684"/>
            <a:chExt cx="6758594" cy="1493442"/>
          </a:xfrm>
        </p:grpSpPr>
        <p:pic>
          <p:nvPicPr>
            <p:cNvPr id="7" name="Grafik 6" descr="Dirigent Silhouette">
              <a:extLst>
                <a:ext uri="{FF2B5EF4-FFF2-40B4-BE49-F238E27FC236}">
                  <a16:creationId xmlns:a16="http://schemas.microsoft.com/office/drawing/2014/main" id="{0ADC6F0C-511B-778A-0E95-C1C135B062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055202" y="751346"/>
              <a:ext cx="1407780" cy="1407780"/>
            </a:xfrm>
            <a:prstGeom prst="rect">
              <a:avLst/>
            </a:prstGeom>
          </p:spPr>
        </p:pic>
        <p:pic>
          <p:nvPicPr>
            <p:cNvPr id="13" name="Grafik 12" descr="Dozent Silhouette">
              <a:extLst>
                <a:ext uri="{FF2B5EF4-FFF2-40B4-BE49-F238E27FC236}">
                  <a16:creationId xmlns:a16="http://schemas.microsoft.com/office/drawing/2014/main" id="{9DD95F44-F325-7591-D7A9-20220A0E6DB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3321240" y="751346"/>
              <a:ext cx="1407780" cy="1407780"/>
            </a:xfrm>
            <a:prstGeom prst="rect">
              <a:avLst/>
            </a:prstGeom>
          </p:spPr>
        </p:pic>
        <p:pic>
          <p:nvPicPr>
            <p:cNvPr id="15" name="Grafik 14" descr="Klassenzimmer Silhouette">
              <a:extLst>
                <a:ext uri="{FF2B5EF4-FFF2-40B4-BE49-F238E27FC236}">
                  <a16:creationId xmlns:a16="http://schemas.microsoft.com/office/drawing/2014/main" id="{90CACC78-0E08-0131-BC85-61755F2E488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112168" y="751346"/>
              <a:ext cx="1407780" cy="1407780"/>
            </a:xfrm>
            <a:prstGeom prst="rect">
              <a:avLst/>
            </a:prstGeom>
          </p:spPr>
        </p:pic>
        <p:pic>
          <p:nvPicPr>
            <p:cNvPr id="17" name="Grafik 16" descr="Lehrer Silhouette">
              <a:extLst>
                <a:ext uri="{FF2B5EF4-FFF2-40B4-BE49-F238E27FC236}">
                  <a16:creationId xmlns:a16="http://schemas.microsoft.com/office/drawing/2014/main" id="{AA73B53D-AC9C-726B-E37D-5644E4C426F5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530312" y="751346"/>
              <a:ext cx="1407780" cy="1407780"/>
            </a:xfrm>
            <a:prstGeom prst="rect">
              <a:avLst/>
            </a:prstGeom>
          </p:spPr>
        </p:pic>
        <p:pic>
          <p:nvPicPr>
            <p:cNvPr id="19" name="Grafik 18" descr="Professorin Silhouette">
              <a:extLst>
                <a:ext uri="{FF2B5EF4-FFF2-40B4-BE49-F238E27FC236}">
                  <a16:creationId xmlns:a16="http://schemas.microsoft.com/office/drawing/2014/main" id="{25DDB7DA-FEFB-BE4F-7863-6C79E883164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704388" y="665684"/>
              <a:ext cx="1407780" cy="1407780"/>
            </a:xfrm>
            <a:prstGeom prst="rect">
              <a:avLst/>
            </a:prstGeom>
          </p:spPr>
        </p:pic>
      </p:grpSp>
      <p:sp>
        <p:nvSpPr>
          <p:cNvPr id="20" name="Rechteck 19">
            <a:extLst>
              <a:ext uri="{FF2B5EF4-FFF2-40B4-BE49-F238E27FC236}">
                <a16:creationId xmlns:a16="http://schemas.microsoft.com/office/drawing/2014/main" id="{4E6D48CE-943C-59A2-1C0D-DFBD583D9BDB}"/>
              </a:ext>
            </a:extLst>
          </p:cNvPr>
          <p:cNvSpPr/>
          <p:nvPr/>
        </p:nvSpPr>
        <p:spPr>
          <a:xfrm>
            <a:off x="792480" y="4120727"/>
            <a:ext cx="3096768" cy="190250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err="1">
                <a:effectLst/>
                <a:latin typeface="Helvetica" pitchFamily="2" charset="0"/>
              </a:rPr>
              <a:t>Attestato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federale</a:t>
            </a:r>
            <a:endParaRPr lang="de-DE" dirty="0">
              <a:effectLst/>
              <a:latin typeface="Helvetica" pitchFamily="2" charset="0"/>
            </a:endParaRPr>
          </a:p>
          <a:p>
            <a:r>
              <a:rPr lang="de-DE" dirty="0">
                <a:effectLst/>
                <a:latin typeface="Helvetica" pitchFamily="2" charset="0"/>
              </a:rPr>
              <a:t>di </a:t>
            </a:r>
            <a:r>
              <a:rPr lang="de-DE" dirty="0" err="1">
                <a:effectLst/>
                <a:latin typeface="Helvetica" pitchFamily="2" charset="0"/>
              </a:rPr>
              <a:t>capacità</a:t>
            </a:r>
            <a:endParaRPr lang="de-DE" dirty="0">
              <a:effectLst/>
              <a:latin typeface="Helvetica" pitchFamily="2" charset="0"/>
            </a:endParaRPr>
          </a:p>
          <a:p>
            <a:endParaRPr lang="de-DE" dirty="0">
              <a:latin typeface="Helvetica" pitchFamily="2" charset="0"/>
            </a:endParaRPr>
          </a:p>
          <a:p>
            <a:endParaRPr lang="de-DE" dirty="0">
              <a:effectLst/>
              <a:latin typeface="Helvetica" pitchFamily="2" charset="0"/>
            </a:endParaRPr>
          </a:p>
          <a:p>
            <a:endParaRPr lang="de-DE" dirty="0">
              <a:effectLst/>
              <a:latin typeface="Helvetica" pitchFamily="2" charset="0"/>
            </a:endParaRPr>
          </a:p>
          <a:p>
            <a:r>
              <a:rPr lang="de-DE" dirty="0">
                <a:effectLst/>
                <a:latin typeface="Helvetica" pitchFamily="2" charset="0"/>
              </a:rPr>
              <a:t>o </a:t>
            </a:r>
            <a:r>
              <a:rPr lang="de-DE" dirty="0" err="1">
                <a:effectLst/>
                <a:latin typeface="Helvetica" pitchFamily="2" charset="0"/>
              </a:rPr>
              <a:t>qualifica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equivalente</a:t>
            </a:r>
            <a:endParaRPr lang="de-DE" dirty="0">
              <a:effectLst/>
              <a:latin typeface="Helvetica" pitchFamily="2" charset="0"/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7A96F130-6ACE-AFAA-DA2E-E99155DEFA09}"/>
              </a:ext>
            </a:extLst>
          </p:cNvPr>
          <p:cNvSpPr/>
          <p:nvPr/>
        </p:nvSpPr>
        <p:spPr>
          <a:xfrm>
            <a:off x="3974196" y="4118737"/>
            <a:ext cx="3096768" cy="190250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effectLst/>
                <a:latin typeface="Helvetica" pitchFamily="2" charset="0"/>
              </a:rPr>
              <a:t>Due </a:t>
            </a:r>
            <a:r>
              <a:rPr lang="de-DE" dirty="0" err="1">
                <a:effectLst/>
                <a:latin typeface="Helvetica" pitchFamily="2" charset="0"/>
              </a:rPr>
              <a:t>anni</a:t>
            </a:r>
            <a:r>
              <a:rPr lang="de-DE" dirty="0">
                <a:effectLst/>
                <a:latin typeface="Helvetica" pitchFamily="2" charset="0"/>
              </a:rPr>
              <a:t> di </a:t>
            </a:r>
            <a:r>
              <a:rPr lang="de-DE" dirty="0" err="1">
                <a:effectLst/>
                <a:latin typeface="Helvetica" pitchFamily="2" charset="0"/>
              </a:rPr>
              <a:t>esperienza</a:t>
            </a:r>
            <a:r>
              <a:rPr lang="de-DE" dirty="0"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nella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professione</a:t>
            </a:r>
            <a:r>
              <a:rPr lang="de-DE" dirty="0">
                <a:latin typeface="Helvetica" pitchFamily="2" charset="0"/>
              </a:rPr>
              <a:t> </a:t>
            </a:r>
            <a:r>
              <a:rPr lang="de-DE" dirty="0">
                <a:effectLst/>
                <a:latin typeface="Helvetica" pitchFamily="2" charset="0"/>
              </a:rPr>
              <a:t>in </a:t>
            </a:r>
            <a:r>
              <a:rPr lang="de-DE" dirty="0" err="1">
                <a:effectLst/>
                <a:latin typeface="Helvetica" pitchFamily="2" charset="0"/>
              </a:rPr>
              <a:t>questione</a:t>
            </a:r>
            <a:endParaRPr lang="de-DE" dirty="0">
              <a:effectLst/>
              <a:latin typeface="Helvetica" pitchFamily="2" charset="0"/>
            </a:endParaRP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342CBE62-22A4-A24F-E84C-EFB7493F6B25}"/>
              </a:ext>
            </a:extLst>
          </p:cNvPr>
          <p:cNvSpPr/>
          <p:nvPr/>
        </p:nvSpPr>
        <p:spPr>
          <a:xfrm>
            <a:off x="7155912" y="4118737"/>
            <a:ext cx="3096768" cy="190250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err="1">
                <a:effectLst/>
                <a:latin typeface="Helvetica" pitchFamily="2" charset="0"/>
              </a:rPr>
              <a:t>Qualifica</a:t>
            </a:r>
            <a:r>
              <a:rPr lang="de-DE" dirty="0"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pedagogico</a:t>
            </a:r>
            <a:r>
              <a:rPr lang="de-DE" dirty="0">
                <a:effectLst/>
                <a:latin typeface="Helvetica" pitchFamily="2" charset="0"/>
              </a:rPr>
              <a:t>-professionale (100 </a:t>
            </a:r>
            <a:r>
              <a:rPr lang="de-DE" dirty="0" err="1">
                <a:effectLst/>
                <a:latin typeface="Helvetica" pitchFamily="2" charset="0"/>
              </a:rPr>
              <a:t>ore</a:t>
            </a:r>
            <a:r>
              <a:rPr lang="de-DE" dirty="0">
                <a:effectLst/>
                <a:latin typeface="Helvetica" pitchFamily="2" charset="0"/>
              </a:rPr>
              <a:t> di </a:t>
            </a:r>
            <a:r>
              <a:rPr lang="de-DE" dirty="0" err="1">
                <a:effectLst/>
                <a:latin typeface="Helvetica" pitchFamily="2" charset="0"/>
              </a:rPr>
              <a:t>studio</a:t>
            </a:r>
            <a:r>
              <a:rPr lang="de-DE" dirty="0">
                <a:effectLst/>
                <a:latin typeface="Helvetica" pitchFamily="2" charset="0"/>
              </a:rPr>
              <a:t>) o 40 </a:t>
            </a:r>
            <a:r>
              <a:rPr lang="de-DE" dirty="0" err="1">
                <a:effectLst/>
                <a:latin typeface="Helvetica" pitchFamily="2" charset="0"/>
              </a:rPr>
              <a:t>ore</a:t>
            </a:r>
            <a:r>
              <a:rPr lang="de-DE" dirty="0">
                <a:effectLst/>
                <a:latin typeface="Helvetica" pitchFamily="2" charset="0"/>
              </a:rPr>
              <a:t> di </a:t>
            </a:r>
            <a:r>
              <a:rPr lang="de-DE" dirty="0" err="1">
                <a:effectLst/>
                <a:latin typeface="Helvetica" pitchFamily="2" charset="0"/>
              </a:rPr>
              <a:t>studio</a:t>
            </a:r>
            <a:endParaRPr lang="de-DE" dirty="0">
              <a:effectLst/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05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54A95058-3DC4-55D6-5C62-F2583CB9A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6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79DBB90E-3C5B-657E-6044-BDEBC68E1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719047"/>
            <a:ext cx="10515600" cy="1325563"/>
          </a:xfrm>
        </p:spPr>
        <p:txBody>
          <a:bodyPr/>
          <a:lstStyle/>
          <a:p>
            <a:r>
              <a:rPr lang="de-DE" dirty="0"/>
              <a:t>La </a:t>
            </a:r>
            <a:r>
              <a:rPr lang="de-DE" dirty="0" err="1"/>
              <a:t>formazione</a:t>
            </a:r>
            <a:r>
              <a:rPr lang="de-DE" dirty="0"/>
              <a:t> </a:t>
            </a:r>
            <a:r>
              <a:rPr lang="de-DE" dirty="0" err="1"/>
              <a:t>dei</a:t>
            </a:r>
            <a:r>
              <a:rPr lang="de-DE" dirty="0"/>
              <a:t> </a:t>
            </a:r>
            <a:r>
              <a:rPr lang="de-DE" dirty="0" err="1"/>
              <a:t>formatori</a:t>
            </a:r>
            <a:r>
              <a:rPr lang="de-DE" dirty="0"/>
              <a:t> in </a:t>
            </a:r>
            <a:r>
              <a:rPr lang="de-DE" dirty="0" err="1"/>
              <a:t>azienda</a:t>
            </a:r>
            <a:endParaRPr lang="de-DE" dirty="0"/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310BB20A-BDA6-1ABA-961D-9C3F8E629DF2}"/>
              </a:ext>
            </a:extLst>
          </p:cNvPr>
          <p:cNvGrpSpPr/>
          <p:nvPr/>
        </p:nvGrpSpPr>
        <p:grpSpPr>
          <a:xfrm>
            <a:off x="804672" y="1875620"/>
            <a:ext cx="7790690" cy="4412792"/>
            <a:chOff x="804672" y="2014766"/>
            <a:chExt cx="7790690" cy="4412792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222774C-A313-900C-E637-75CE26713635}"/>
                </a:ext>
              </a:extLst>
            </p:cNvPr>
            <p:cNvSpPr/>
            <p:nvPr/>
          </p:nvSpPr>
          <p:spPr>
            <a:xfrm>
              <a:off x="3593892" y="2014766"/>
              <a:ext cx="5001470" cy="220903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07999" rtlCol="0" anchor="ctr"/>
            <a:lstStyle/>
            <a:p>
              <a:r>
                <a:rPr lang="de-DE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Corso per </a:t>
              </a:r>
              <a:r>
                <a:rPr lang="de-DE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formatori</a:t>
              </a:r>
              <a:r>
                <a:rPr lang="de-DE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in </a:t>
              </a:r>
              <a:r>
                <a:rPr lang="de-DE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azienda</a:t>
              </a:r>
              <a:r>
                <a:rPr lang="de-DE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(CFA)</a:t>
              </a:r>
            </a:p>
            <a:p>
              <a:r>
                <a:rPr lang="de-DE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– </a:t>
              </a:r>
              <a:r>
                <a:rPr lang="de-DE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attestato</a:t>
              </a:r>
              <a:r>
                <a:rPr lang="de-DE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</a:t>
              </a:r>
              <a:r>
                <a:rPr lang="de-DE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cantonale</a:t>
              </a:r>
              <a:r>
                <a:rPr lang="de-DE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di </a:t>
              </a:r>
              <a:r>
                <a:rPr lang="de-DE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frequenza</a:t>
              </a:r>
              <a:endParaRPr lang="de-DE" dirty="0">
                <a:solidFill>
                  <a:schemeClr val="tx1"/>
                </a:solidFill>
                <a:effectLst/>
                <a:latin typeface="Helvetica" pitchFamily="2" charset="0"/>
              </a:endParaRPr>
            </a:p>
            <a:p>
              <a:r>
                <a:rPr lang="de-DE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riconosciuto</a:t>
              </a:r>
              <a:r>
                <a:rPr lang="de-DE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a </a:t>
              </a:r>
              <a:r>
                <a:rPr lang="de-DE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livello</a:t>
              </a:r>
              <a:r>
                <a:rPr lang="de-DE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</a:t>
              </a:r>
              <a:r>
                <a:rPr lang="de-DE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federale</a:t>
              </a:r>
              <a:r>
                <a:rPr lang="de-DE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–</a:t>
              </a:r>
            </a:p>
            <a:p>
              <a:r>
                <a:rPr lang="de-DE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40 </a:t>
              </a:r>
              <a:r>
                <a:rPr lang="de-DE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ore</a:t>
              </a:r>
              <a:r>
                <a:rPr lang="de-DE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di </a:t>
              </a:r>
              <a:r>
                <a:rPr lang="de-DE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corso</a:t>
              </a:r>
              <a:endParaRPr lang="de-DE" dirty="0">
                <a:solidFill>
                  <a:schemeClr val="tx1"/>
                </a:solidFill>
                <a:effectLst/>
                <a:latin typeface="Helvetica" pitchFamily="2" charset="0"/>
              </a:endParaRPr>
            </a:p>
            <a:p>
              <a:endParaRPr lang="de-DE" dirty="0">
                <a:solidFill>
                  <a:schemeClr val="tx1"/>
                </a:solidFill>
                <a:effectLst/>
                <a:latin typeface="Helvetica" pitchFamily="2" charset="0"/>
              </a:endParaRPr>
            </a:p>
            <a:p>
              <a:r>
                <a:rPr lang="de-DE" b="1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Attestato</a:t>
              </a:r>
              <a:r>
                <a:rPr lang="de-DE" b="1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</a:t>
              </a:r>
              <a:r>
                <a:rPr lang="de-DE" b="1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cantonale</a:t>
              </a:r>
              <a:endParaRPr lang="de-DE" b="1" dirty="0">
                <a:solidFill>
                  <a:schemeClr val="tx1"/>
                </a:solidFill>
                <a:effectLst/>
                <a:latin typeface="Helvetica" pitchFamily="2" charset="0"/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417603C4-C08F-F569-818B-0D77463AD2FB}"/>
                </a:ext>
              </a:extLst>
            </p:cNvPr>
            <p:cNvSpPr/>
            <p:nvPr/>
          </p:nvSpPr>
          <p:spPr>
            <a:xfrm>
              <a:off x="3593892" y="4218528"/>
              <a:ext cx="5001470" cy="220903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07999" rtlCol="0" anchor="ctr"/>
            <a:lstStyle/>
            <a:p>
              <a:r>
                <a:rPr lang="de-DE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Formazione</a:t>
              </a:r>
              <a:r>
                <a:rPr lang="de-DE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per </a:t>
              </a:r>
              <a:r>
                <a:rPr lang="de-DE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formatori</a:t>
              </a:r>
              <a:endParaRPr lang="de-DE" dirty="0">
                <a:solidFill>
                  <a:schemeClr val="tx1"/>
                </a:solidFill>
                <a:effectLst/>
                <a:latin typeface="Helvetica" pitchFamily="2" charset="0"/>
              </a:endParaRPr>
            </a:p>
            <a:p>
              <a:r>
                <a:rPr lang="de-DE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in </a:t>
              </a:r>
              <a:r>
                <a:rPr lang="de-DE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azienda</a:t>
              </a:r>
              <a:r>
                <a:rPr lang="de-DE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(DFA) – </a:t>
              </a:r>
              <a:r>
                <a:rPr lang="de-DE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diploma</a:t>
              </a:r>
              <a:r>
                <a:rPr lang="de-DE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</a:t>
              </a:r>
              <a:r>
                <a:rPr lang="de-DE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federale</a:t>
              </a:r>
              <a:r>
                <a:rPr lang="de-DE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–</a:t>
              </a:r>
            </a:p>
            <a:p>
              <a:r>
                <a:rPr lang="de-DE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100 </a:t>
              </a:r>
              <a:r>
                <a:rPr lang="de-DE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ore</a:t>
              </a:r>
              <a:r>
                <a:rPr lang="de-DE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di </a:t>
              </a:r>
              <a:r>
                <a:rPr lang="de-DE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studio</a:t>
              </a:r>
              <a:endParaRPr lang="de-DE" dirty="0">
                <a:solidFill>
                  <a:schemeClr val="tx1"/>
                </a:solidFill>
                <a:effectLst/>
                <a:latin typeface="Helvetica" pitchFamily="2" charset="0"/>
              </a:endParaRPr>
            </a:p>
            <a:p>
              <a:endParaRPr lang="de-DE" dirty="0">
                <a:solidFill>
                  <a:schemeClr val="tx1"/>
                </a:solidFill>
                <a:effectLst/>
                <a:latin typeface="Helvetica" pitchFamily="2" charset="0"/>
              </a:endParaRPr>
            </a:p>
            <a:p>
              <a:r>
                <a:rPr lang="de-DE" b="1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Diploma </a:t>
              </a:r>
              <a:r>
                <a:rPr lang="de-DE" b="1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federale</a:t>
              </a:r>
              <a:endParaRPr lang="de-DE" b="1" dirty="0">
                <a:solidFill>
                  <a:schemeClr val="tx1"/>
                </a:solidFill>
                <a:effectLst/>
                <a:latin typeface="Helvetica" pitchFamily="2" charset="0"/>
              </a:endParaRPr>
            </a:p>
          </p:txBody>
        </p:sp>
        <p:sp>
          <p:nvSpPr>
            <p:cNvPr id="5" name="Richtungspfeil 4">
              <a:extLst>
                <a:ext uri="{FF2B5EF4-FFF2-40B4-BE49-F238E27FC236}">
                  <a16:creationId xmlns:a16="http://schemas.microsoft.com/office/drawing/2014/main" id="{08541087-1754-EACC-4A91-CA326E62756F}"/>
                </a:ext>
              </a:extLst>
            </p:cNvPr>
            <p:cNvSpPr/>
            <p:nvPr/>
          </p:nvSpPr>
          <p:spPr>
            <a:xfrm>
              <a:off x="3048000" y="2014766"/>
              <a:ext cx="1280160" cy="4412792"/>
            </a:xfrm>
            <a:prstGeom prst="homePlat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GB">
                <a:solidFill>
                  <a:schemeClr val="bg1"/>
                </a:solidFill>
              </a:endParaRPr>
            </a:p>
          </p:txBody>
        </p:sp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764023A7-4C91-8A1A-C62D-1F86B3DDAC1F}"/>
                </a:ext>
              </a:extLst>
            </p:cNvPr>
            <p:cNvSpPr/>
            <p:nvPr/>
          </p:nvSpPr>
          <p:spPr>
            <a:xfrm>
              <a:off x="804672" y="2014766"/>
              <a:ext cx="2789220" cy="4412792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1999" rtlCol="0" anchor="ctr"/>
            <a:lstStyle/>
            <a:p>
              <a:r>
                <a:rPr lang="de-DE" dirty="0" err="1">
                  <a:solidFill>
                    <a:schemeClr val="bg1"/>
                  </a:solidFill>
                  <a:effectLst/>
                  <a:latin typeface="Helvetica" pitchFamily="2" charset="0"/>
                </a:rPr>
                <a:t>Certificato</a:t>
              </a:r>
              <a:r>
                <a:rPr lang="de-DE" dirty="0">
                  <a:solidFill>
                    <a:schemeClr val="bg1"/>
                  </a:solidFill>
                  <a:effectLst/>
                  <a:latin typeface="Helvetica" pitchFamily="2" charset="0"/>
                </a:rPr>
                <a:t> </a:t>
              </a:r>
              <a:r>
                <a:rPr lang="de-DE" dirty="0" err="1">
                  <a:solidFill>
                    <a:schemeClr val="bg1"/>
                  </a:solidFill>
                  <a:effectLst/>
                  <a:latin typeface="Helvetica" pitchFamily="2" charset="0"/>
                </a:rPr>
                <a:t>federale</a:t>
              </a:r>
              <a:r>
                <a:rPr lang="de-DE" dirty="0">
                  <a:solidFill>
                    <a:schemeClr val="bg1"/>
                  </a:solidFill>
                  <a:effectLst/>
                  <a:latin typeface="Helvetica" pitchFamily="2" charset="0"/>
                </a:rPr>
                <a:t> di</a:t>
              </a:r>
            </a:p>
            <a:p>
              <a:r>
                <a:rPr lang="de-DE" dirty="0" err="1">
                  <a:solidFill>
                    <a:schemeClr val="bg1"/>
                  </a:solidFill>
                  <a:effectLst/>
                  <a:latin typeface="Helvetica" pitchFamily="2" charset="0"/>
                </a:rPr>
                <a:t>capacità</a:t>
              </a:r>
              <a:r>
                <a:rPr lang="de-DE" dirty="0">
                  <a:solidFill>
                    <a:schemeClr val="bg1"/>
                  </a:solidFill>
                  <a:effectLst/>
                  <a:latin typeface="Helvetica" pitchFamily="2" charset="0"/>
                </a:rPr>
                <a:t> o </a:t>
              </a:r>
              <a:r>
                <a:rPr lang="de-DE" dirty="0" err="1">
                  <a:solidFill>
                    <a:schemeClr val="bg1"/>
                  </a:solidFill>
                  <a:effectLst/>
                  <a:latin typeface="Helvetica" pitchFamily="2" charset="0"/>
                </a:rPr>
                <a:t>qualifica</a:t>
              </a:r>
              <a:endParaRPr lang="de-DE" dirty="0">
                <a:solidFill>
                  <a:schemeClr val="bg1"/>
                </a:solidFill>
                <a:effectLst/>
                <a:latin typeface="Helvetica" pitchFamily="2" charset="0"/>
              </a:endParaRPr>
            </a:p>
            <a:p>
              <a:r>
                <a:rPr lang="de-DE" dirty="0" err="1">
                  <a:solidFill>
                    <a:schemeClr val="bg1"/>
                  </a:solidFill>
                  <a:effectLst/>
                  <a:latin typeface="Helvetica" pitchFamily="2" charset="0"/>
                </a:rPr>
                <a:t>equivalente</a:t>
              </a:r>
              <a:endParaRPr lang="de-DE" dirty="0">
                <a:solidFill>
                  <a:schemeClr val="bg1"/>
                </a:solidFill>
                <a:effectLst/>
                <a:latin typeface="Helvetica" pitchFamily="2" charset="0"/>
              </a:endParaRPr>
            </a:p>
            <a:p>
              <a:endParaRPr lang="de-DE" dirty="0">
                <a:solidFill>
                  <a:schemeClr val="bg1"/>
                </a:solidFill>
                <a:effectLst/>
                <a:latin typeface="Helvetica" pitchFamily="2" charset="0"/>
              </a:endParaRPr>
            </a:p>
            <a:p>
              <a:endParaRPr lang="de-DE" dirty="0">
                <a:solidFill>
                  <a:schemeClr val="bg1"/>
                </a:solidFill>
                <a:latin typeface="Helvetica" pitchFamily="2" charset="0"/>
              </a:endParaRPr>
            </a:p>
            <a:p>
              <a:r>
                <a:rPr lang="de-DE" dirty="0" err="1">
                  <a:solidFill>
                    <a:schemeClr val="bg1"/>
                  </a:solidFill>
                  <a:effectLst/>
                  <a:latin typeface="Helvetica" pitchFamily="2" charset="0"/>
                </a:rPr>
                <a:t>Almeno</a:t>
              </a:r>
              <a:r>
                <a:rPr lang="de-DE" dirty="0">
                  <a:solidFill>
                    <a:schemeClr val="bg1"/>
                  </a:solidFill>
                  <a:effectLst/>
                  <a:latin typeface="Helvetica" pitchFamily="2" charset="0"/>
                </a:rPr>
                <a:t> due </a:t>
              </a:r>
              <a:r>
                <a:rPr lang="de-DE" dirty="0" err="1">
                  <a:solidFill>
                    <a:schemeClr val="bg1"/>
                  </a:solidFill>
                  <a:effectLst/>
                  <a:latin typeface="Helvetica" pitchFamily="2" charset="0"/>
                </a:rPr>
                <a:t>anni</a:t>
              </a:r>
              <a:endParaRPr lang="de-DE" dirty="0">
                <a:solidFill>
                  <a:schemeClr val="bg1"/>
                </a:solidFill>
                <a:effectLst/>
                <a:latin typeface="Helvetica" pitchFamily="2" charset="0"/>
              </a:endParaRPr>
            </a:p>
            <a:p>
              <a:r>
                <a:rPr lang="de-DE" dirty="0">
                  <a:solidFill>
                    <a:schemeClr val="bg1"/>
                  </a:solidFill>
                  <a:effectLst/>
                  <a:latin typeface="Helvetica" pitchFamily="2" charset="0"/>
                </a:rPr>
                <a:t>di </a:t>
              </a:r>
              <a:r>
                <a:rPr lang="de-DE" dirty="0" err="1">
                  <a:solidFill>
                    <a:schemeClr val="bg1"/>
                  </a:solidFill>
                  <a:effectLst/>
                  <a:latin typeface="Helvetica" pitchFamily="2" charset="0"/>
                </a:rPr>
                <a:t>pratica</a:t>
              </a:r>
              <a:r>
                <a:rPr lang="de-DE" dirty="0">
                  <a:solidFill>
                    <a:schemeClr val="bg1"/>
                  </a:solidFill>
                  <a:effectLst/>
                  <a:latin typeface="Helvetica" pitchFamily="2" charset="0"/>
                </a:rPr>
                <a:t> professionale</a:t>
              </a:r>
            </a:p>
          </p:txBody>
        </p:sp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FF105989-2135-3700-F606-B08D1B911501}"/>
                </a:ext>
              </a:extLst>
            </p:cNvPr>
            <p:cNvSpPr/>
            <p:nvPr/>
          </p:nvSpPr>
          <p:spPr>
            <a:xfrm>
              <a:off x="7571232" y="3967860"/>
              <a:ext cx="804674" cy="4998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GB" dirty="0">
                  <a:solidFill>
                    <a:schemeClr val="tx1"/>
                  </a:solidFill>
                  <a:latin typeface="Helvetica" pitchFamily="2" charset="0"/>
                </a:rPr>
                <a:t>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60359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54A95058-3DC4-55D6-5C62-F2583CB9A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7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79DBB90E-3C5B-657E-6044-BDEBC68E1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833563"/>
            <a:ext cx="10515600" cy="1325563"/>
          </a:xfrm>
        </p:spPr>
        <p:txBody>
          <a:bodyPr/>
          <a:lstStyle/>
          <a:p>
            <a:r>
              <a:rPr lang="de-DE" dirty="0"/>
              <a:t>La </a:t>
            </a:r>
            <a:r>
              <a:rPr lang="de-DE" dirty="0" err="1"/>
              <a:t>formazione</a:t>
            </a:r>
            <a:r>
              <a:rPr lang="de-DE" dirty="0"/>
              <a:t> </a:t>
            </a:r>
            <a:r>
              <a:rPr lang="de-DE" dirty="0" err="1"/>
              <a:t>dei</a:t>
            </a:r>
            <a:r>
              <a:rPr lang="de-DE" dirty="0"/>
              <a:t> </a:t>
            </a:r>
            <a:r>
              <a:rPr lang="de-DE" dirty="0" err="1"/>
              <a:t>formatori</a:t>
            </a:r>
            <a:endParaRPr lang="de-DE" dirty="0"/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0C18B557-36D6-0599-2993-662D3DB4C80D}"/>
              </a:ext>
            </a:extLst>
          </p:cNvPr>
          <p:cNvGrpSpPr/>
          <p:nvPr/>
        </p:nvGrpSpPr>
        <p:grpSpPr>
          <a:xfrm>
            <a:off x="814116" y="2350267"/>
            <a:ext cx="9061404" cy="4006083"/>
            <a:chOff x="704388" y="2481072"/>
            <a:chExt cx="9061404" cy="4006083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E6E093A5-807E-A18C-1DD5-8B13DB24B7B2}"/>
                </a:ext>
              </a:extLst>
            </p:cNvPr>
            <p:cNvSpPr/>
            <p:nvPr/>
          </p:nvSpPr>
          <p:spPr>
            <a:xfrm>
              <a:off x="1731264" y="2481072"/>
              <a:ext cx="2182368" cy="372897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GB" sz="1400" dirty="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7035F88B-36C8-DE34-F209-944FFB339D75}"/>
                </a:ext>
              </a:extLst>
            </p:cNvPr>
            <p:cNvSpPr/>
            <p:nvPr/>
          </p:nvSpPr>
          <p:spPr>
            <a:xfrm>
              <a:off x="1918716" y="2707311"/>
              <a:ext cx="1807464" cy="1151042"/>
            </a:xfrm>
            <a:prstGeom prst="rect">
              <a:avLst/>
            </a:prstGeom>
            <a:solidFill>
              <a:schemeClr val="accent1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GB" sz="1400" dirty="0">
                  <a:solidFill>
                    <a:schemeClr val="tx1"/>
                  </a:solidFill>
                  <a:latin typeface="Helvetica" pitchFamily="2" charset="0"/>
                </a:rPr>
                <a:t>40 </a:t>
              </a:r>
            </a:p>
            <a:p>
              <a:pPr algn="ctr"/>
              <a:r>
                <a:rPr lang="de-DE" sz="1400" dirty="0" err="1">
                  <a:solidFill>
                    <a:schemeClr val="tx1"/>
                  </a:solidFill>
                  <a:latin typeface="Helvetica" pitchFamily="2" charset="0"/>
                </a:rPr>
                <a:t>ore</a:t>
              </a:r>
              <a:r>
                <a:rPr lang="de-DE" sz="1400" dirty="0">
                  <a:solidFill>
                    <a:schemeClr val="tx1"/>
                  </a:solidFill>
                  <a:latin typeface="Helvetica" pitchFamily="2" charset="0"/>
                </a:rPr>
                <a:t> di </a:t>
              </a:r>
              <a:r>
                <a:rPr lang="de-DE" sz="1400" dirty="0" err="1">
                  <a:solidFill>
                    <a:schemeClr val="tx1"/>
                  </a:solidFill>
                  <a:latin typeface="Helvetica" pitchFamily="2" charset="0"/>
                </a:rPr>
                <a:t>corso</a:t>
              </a:r>
              <a:endParaRPr lang="de-DE" sz="1400" dirty="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cxnSp>
          <p:nvCxnSpPr>
            <p:cNvPr id="19" name="Gerade Verbindung mit Pfeil 18">
              <a:extLst>
                <a:ext uri="{FF2B5EF4-FFF2-40B4-BE49-F238E27FC236}">
                  <a16:creationId xmlns:a16="http://schemas.microsoft.com/office/drawing/2014/main" id="{9B2E5901-1B03-6094-807D-6653C0BA882B}"/>
                </a:ext>
              </a:extLst>
            </p:cNvPr>
            <p:cNvCxnSpPr/>
            <p:nvPr/>
          </p:nvCxnSpPr>
          <p:spPr>
            <a:xfrm>
              <a:off x="3726180" y="5449824"/>
              <a:ext cx="5434091" cy="0"/>
            </a:xfrm>
            <a:prstGeom prst="straightConnector1">
              <a:avLst/>
            </a:prstGeom>
            <a:ln w="76200">
              <a:solidFill>
                <a:schemeClr val="bg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mit Pfeil 13">
              <a:extLst>
                <a:ext uri="{FF2B5EF4-FFF2-40B4-BE49-F238E27FC236}">
                  <a16:creationId xmlns:a16="http://schemas.microsoft.com/office/drawing/2014/main" id="{0FB4DB43-4C05-EA53-A764-5FD81A45BF2B}"/>
                </a:ext>
              </a:extLst>
            </p:cNvPr>
            <p:cNvCxnSpPr>
              <a:cxnSpLocks/>
            </p:cNvCxnSpPr>
            <p:nvPr/>
          </p:nvCxnSpPr>
          <p:spPr>
            <a:xfrm>
              <a:off x="3535680" y="3291840"/>
              <a:ext cx="5624591" cy="0"/>
            </a:xfrm>
            <a:prstGeom prst="straightConnector1">
              <a:avLst/>
            </a:prstGeom>
            <a:ln w="76200">
              <a:solidFill>
                <a:schemeClr val="bg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25A94EE3-9C15-08E7-2224-50AA7C297854}"/>
                </a:ext>
              </a:extLst>
            </p:cNvPr>
            <p:cNvSpPr/>
            <p:nvPr/>
          </p:nvSpPr>
          <p:spPr>
            <a:xfrm>
              <a:off x="704388" y="2481072"/>
              <a:ext cx="1026876" cy="3728974"/>
            </a:xfrm>
            <a:prstGeom prst="rect">
              <a:avLst/>
            </a:prstGeom>
            <a:solidFill>
              <a:schemeClr val="accent1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400" dirty="0">
                  <a:solidFill>
                    <a:schemeClr val="tx1"/>
                  </a:solidFill>
                  <a:latin typeface="Helvetica" pitchFamily="2" charset="0"/>
                </a:rPr>
                <a:t>AFC</a:t>
              </a:r>
              <a:endParaRPr lang="de-GB" sz="1400" dirty="0">
                <a:solidFill>
                  <a:schemeClr val="tx1"/>
                </a:solidFill>
                <a:latin typeface="Helvetica" pitchFamily="2" charset="0"/>
              </a:endParaRPr>
            </a:p>
            <a:p>
              <a:pPr algn="ctr"/>
              <a:endParaRPr lang="de-GB" sz="1400" dirty="0">
                <a:solidFill>
                  <a:schemeClr val="tx1"/>
                </a:solidFill>
                <a:latin typeface="Helvetica" pitchFamily="2" charset="0"/>
              </a:endParaRPr>
            </a:p>
            <a:p>
              <a:pPr algn="ctr"/>
              <a:endParaRPr lang="de-GB" sz="1400" dirty="0">
                <a:solidFill>
                  <a:schemeClr val="tx1"/>
                </a:solidFill>
                <a:latin typeface="Helvetica" pitchFamily="2" charset="0"/>
              </a:endParaRPr>
            </a:p>
            <a:p>
              <a:pPr algn="ctr"/>
              <a:endParaRPr lang="de-GB" sz="1400" dirty="0">
                <a:solidFill>
                  <a:schemeClr val="tx1"/>
                </a:solidFill>
                <a:latin typeface="Helvetica" pitchFamily="2" charset="0"/>
              </a:endParaRPr>
            </a:p>
            <a:p>
              <a:pPr algn="ctr"/>
              <a:endParaRPr lang="de-GB" sz="1400" dirty="0">
                <a:solidFill>
                  <a:schemeClr val="tx1"/>
                </a:solidFill>
                <a:latin typeface="Helvetica" pitchFamily="2" charset="0"/>
              </a:endParaRPr>
            </a:p>
            <a:p>
              <a:pPr algn="ctr"/>
              <a:endParaRPr lang="de-GB" sz="1400" dirty="0">
                <a:solidFill>
                  <a:schemeClr val="tx1"/>
                </a:solidFill>
                <a:latin typeface="Helvetica" pitchFamily="2" charset="0"/>
              </a:endParaRPr>
            </a:p>
            <a:p>
              <a:pPr algn="ctr"/>
              <a:endParaRPr lang="de-GB" sz="1400" dirty="0">
                <a:solidFill>
                  <a:schemeClr val="tx1"/>
                </a:solidFill>
                <a:latin typeface="Helvetica" pitchFamily="2" charset="0"/>
              </a:endParaRPr>
            </a:p>
            <a:p>
              <a:pPr algn="ctr"/>
              <a:endParaRPr lang="de-GB" sz="1400" dirty="0">
                <a:solidFill>
                  <a:schemeClr val="tx1"/>
                </a:solidFill>
                <a:latin typeface="Helvetica" pitchFamily="2" charset="0"/>
              </a:endParaRPr>
            </a:p>
            <a:p>
              <a:pPr algn="ctr"/>
              <a:endParaRPr lang="de-GB" sz="1400" dirty="0">
                <a:solidFill>
                  <a:schemeClr val="tx1"/>
                </a:solidFill>
                <a:latin typeface="Helvetica" pitchFamily="2" charset="0"/>
              </a:endParaRPr>
            </a:p>
            <a:p>
              <a:pPr algn="ctr"/>
              <a:endParaRPr lang="de-GB" sz="1400" dirty="0">
                <a:solidFill>
                  <a:schemeClr val="tx1"/>
                </a:solidFill>
                <a:latin typeface="Helvetica" pitchFamily="2" charset="0"/>
              </a:endParaRPr>
            </a:p>
            <a:p>
              <a:pPr algn="ctr"/>
              <a:endParaRPr lang="de-GB" sz="1400" dirty="0">
                <a:solidFill>
                  <a:schemeClr val="tx1"/>
                </a:solidFill>
                <a:latin typeface="Helvetica" pitchFamily="2" charset="0"/>
              </a:endParaRPr>
            </a:p>
            <a:p>
              <a:pPr algn="ctr"/>
              <a:endParaRPr lang="de-GB" sz="1400" dirty="0">
                <a:solidFill>
                  <a:schemeClr val="tx1"/>
                </a:solidFill>
                <a:latin typeface="Helvetica" pitchFamily="2" charset="0"/>
              </a:endParaRPr>
            </a:p>
            <a:p>
              <a:pPr algn="ctr"/>
              <a:r>
                <a:rPr lang="de-DE" sz="1200" dirty="0">
                  <a:solidFill>
                    <a:schemeClr val="tx1"/>
                  </a:solidFill>
                  <a:latin typeface="Helvetica" pitchFamily="2" charset="0"/>
                </a:rPr>
                <a:t>2 </a:t>
              </a:r>
              <a:r>
                <a:rPr lang="de-DE" sz="1200" dirty="0" err="1">
                  <a:solidFill>
                    <a:schemeClr val="tx1"/>
                  </a:solidFill>
                  <a:latin typeface="Helvetica" pitchFamily="2" charset="0"/>
                </a:rPr>
                <a:t>anni</a:t>
              </a:r>
              <a:endParaRPr lang="de-DE" sz="1200" dirty="0">
                <a:solidFill>
                  <a:schemeClr val="tx1"/>
                </a:solidFill>
                <a:latin typeface="Helvetica" pitchFamily="2" charset="0"/>
              </a:endParaRPr>
            </a:p>
            <a:p>
              <a:pPr algn="ctr"/>
              <a:r>
                <a:rPr lang="de-DE" sz="1200" dirty="0">
                  <a:solidFill>
                    <a:schemeClr val="tx1"/>
                  </a:solidFill>
                  <a:latin typeface="Helvetica" pitchFamily="2" charset="0"/>
                </a:rPr>
                <a:t>di </a:t>
              </a:r>
              <a:r>
                <a:rPr lang="de-DE" sz="1200" dirty="0" err="1">
                  <a:solidFill>
                    <a:schemeClr val="tx1"/>
                  </a:solidFill>
                  <a:latin typeface="Helvetica" pitchFamily="2" charset="0"/>
                </a:rPr>
                <a:t>pratica</a:t>
              </a:r>
              <a:endParaRPr lang="de-DE" sz="1200" dirty="0">
                <a:solidFill>
                  <a:schemeClr val="tx1"/>
                </a:solidFill>
                <a:latin typeface="Helvetica" pitchFamily="2" charset="0"/>
              </a:endParaRPr>
            </a:p>
            <a:p>
              <a:pPr algn="ctr"/>
              <a:r>
                <a:rPr lang="de-DE" sz="1200" dirty="0" err="1">
                  <a:solidFill>
                    <a:schemeClr val="tx1"/>
                  </a:solidFill>
                  <a:latin typeface="Helvetica" pitchFamily="2" charset="0"/>
                </a:rPr>
                <a:t>profes-sionale</a:t>
              </a:r>
              <a:endParaRPr lang="de-DE" sz="1200" dirty="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1FB73CAB-4797-16CC-5394-C6F85D39C053}"/>
                </a:ext>
              </a:extLst>
            </p:cNvPr>
            <p:cNvSpPr/>
            <p:nvPr/>
          </p:nvSpPr>
          <p:spPr>
            <a:xfrm>
              <a:off x="1918716" y="4873395"/>
              <a:ext cx="1807464" cy="115104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GB" sz="1400" dirty="0">
                  <a:solidFill>
                    <a:schemeClr val="tx1"/>
                  </a:solidFill>
                  <a:latin typeface="Helvetica" pitchFamily="2" charset="0"/>
                </a:rPr>
                <a:t>100</a:t>
              </a:r>
            </a:p>
            <a:p>
              <a:pPr algn="ctr"/>
              <a:r>
                <a:rPr lang="de-DE" sz="1400" dirty="0" err="1">
                  <a:solidFill>
                    <a:schemeClr val="tx1"/>
                  </a:solidFill>
                  <a:latin typeface="Helvetica" pitchFamily="2" charset="0"/>
                </a:rPr>
                <a:t>ore</a:t>
              </a:r>
              <a:r>
                <a:rPr lang="de-DE" sz="1400" dirty="0">
                  <a:solidFill>
                    <a:schemeClr val="tx1"/>
                  </a:solidFill>
                  <a:latin typeface="Helvetica" pitchFamily="2" charset="0"/>
                </a:rPr>
                <a:t> di </a:t>
              </a:r>
              <a:r>
                <a:rPr lang="de-DE" sz="1400" dirty="0" err="1">
                  <a:solidFill>
                    <a:schemeClr val="tx1"/>
                  </a:solidFill>
                  <a:latin typeface="Helvetica" pitchFamily="2" charset="0"/>
                </a:rPr>
                <a:t>corso</a:t>
              </a:r>
              <a:endParaRPr lang="de-DE" sz="1400" dirty="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7DF6C294-8C1E-CE57-12FF-E1D8FF9F8C4B}"/>
                </a:ext>
              </a:extLst>
            </p:cNvPr>
            <p:cNvSpPr/>
            <p:nvPr/>
          </p:nvSpPr>
          <p:spPr>
            <a:xfrm>
              <a:off x="4668012" y="4376928"/>
              <a:ext cx="1427988" cy="1833118"/>
            </a:xfrm>
            <a:prstGeom prst="rect">
              <a:avLst/>
            </a:prstGeom>
            <a:solidFill>
              <a:srgbClr val="C2DAB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400" dirty="0" err="1">
                  <a:solidFill>
                    <a:schemeClr val="tx1"/>
                  </a:solidFill>
                  <a:latin typeface="Helvetica" pitchFamily="2" charset="0"/>
                </a:rPr>
                <a:t>Procedura</a:t>
              </a:r>
              <a:endParaRPr lang="de-DE" sz="1400" dirty="0">
                <a:solidFill>
                  <a:schemeClr val="tx1"/>
                </a:solidFill>
                <a:latin typeface="Helvetica" pitchFamily="2" charset="0"/>
              </a:endParaRPr>
            </a:p>
            <a:p>
              <a:pPr algn="ctr"/>
              <a:r>
                <a:rPr lang="de-DE" sz="1400" dirty="0">
                  <a:solidFill>
                    <a:schemeClr val="tx1"/>
                  </a:solidFill>
                  <a:latin typeface="Helvetica" pitchFamily="2" charset="0"/>
                </a:rPr>
                <a:t>di </a:t>
              </a:r>
              <a:r>
                <a:rPr lang="de-DE" sz="1400" dirty="0" err="1">
                  <a:solidFill>
                    <a:schemeClr val="tx1"/>
                  </a:solidFill>
                  <a:latin typeface="Helvetica" pitchFamily="2" charset="0"/>
                </a:rPr>
                <a:t>qualificazione</a:t>
              </a:r>
              <a:endParaRPr lang="de-DE" sz="1400" dirty="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F6D323E9-5E30-A515-2C0D-4B319F0DB3D7}"/>
                </a:ext>
              </a:extLst>
            </p:cNvPr>
            <p:cNvSpPr/>
            <p:nvPr/>
          </p:nvSpPr>
          <p:spPr>
            <a:xfrm>
              <a:off x="6850380" y="4376928"/>
              <a:ext cx="1427988" cy="183311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400" dirty="0">
                  <a:solidFill>
                    <a:schemeClr val="tx1"/>
                  </a:solidFill>
                  <a:latin typeface="Helvetica" pitchFamily="2" charset="0"/>
                </a:rPr>
                <a:t>Diploma</a:t>
              </a:r>
            </a:p>
          </p:txBody>
        </p: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6D2F768B-070A-2ACB-CAF3-5740620D328C}"/>
                </a:ext>
              </a:extLst>
            </p:cNvPr>
            <p:cNvSpPr/>
            <p:nvPr/>
          </p:nvSpPr>
          <p:spPr>
            <a:xfrm>
              <a:off x="6977903" y="2481072"/>
              <a:ext cx="1172941" cy="1505712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400" dirty="0" err="1">
                  <a:solidFill>
                    <a:schemeClr val="tx1"/>
                  </a:solidFill>
                  <a:latin typeface="Helvetica" pitchFamily="2" charset="0"/>
                </a:rPr>
                <a:t>Attestato</a:t>
              </a:r>
              <a:r>
                <a:rPr lang="de-DE" sz="1400" dirty="0">
                  <a:solidFill>
                    <a:schemeClr val="tx1"/>
                  </a:solidFill>
                  <a:latin typeface="Helvetica" pitchFamily="2" charset="0"/>
                </a:rPr>
                <a:t> di</a:t>
              </a:r>
            </a:p>
            <a:p>
              <a:pPr algn="ctr"/>
              <a:r>
                <a:rPr lang="de-DE" sz="1400" dirty="0" err="1">
                  <a:solidFill>
                    <a:schemeClr val="tx1"/>
                  </a:solidFill>
                  <a:latin typeface="Helvetica" pitchFamily="2" charset="0"/>
                </a:rPr>
                <a:t>frequenza</a:t>
              </a:r>
              <a:endParaRPr lang="de-DE" sz="1400" dirty="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14A89645-9F74-1B87-CF42-9EE95397965F}"/>
                </a:ext>
              </a:extLst>
            </p:cNvPr>
            <p:cNvSpPr/>
            <p:nvPr/>
          </p:nvSpPr>
          <p:spPr>
            <a:xfrm>
              <a:off x="9160271" y="2481072"/>
              <a:ext cx="605521" cy="372897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de-CH" sz="1400" dirty="0" err="1">
                  <a:solidFill>
                    <a:schemeClr val="bg1"/>
                  </a:solidFill>
                  <a:latin typeface="Helvetica" pitchFamily="2" charset="0"/>
                </a:rPr>
                <a:t>Autorizzazione</a:t>
              </a:r>
              <a:r>
                <a:rPr lang="de-CH" sz="1400" dirty="0">
                  <a:solidFill>
                    <a:schemeClr val="bg1"/>
                  </a:solidFill>
                  <a:latin typeface="Helvetica" pitchFamily="2" charset="0"/>
                </a:rPr>
                <a:t> a </a:t>
              </a:r>
              <a:r>
                <a:rPr lang="de-CH" sz="1400" dirty="0" err="1">
                  <a:solidFill>
                    <a:schemeClr val="bg1"/>
                  </a:solidFill>
                  <a:latin typeface="Helvetica" pitchFamily="2" charset="0"/>
                </a:rPr>
                <a:t>formare</a:t>
              </a:r>
              <a:endParaRPr lang="de-CH" sz="1400" dirty="0">
                <a:solidFill>
                  <a:schemeClr val="bg1"/>
                </a:solidFill>
                <a:latin typeface="Helvetica" pitchFamily="2" charset="0"/>
              </a:endParaRPr>
            </a:p>
          </p:txBody>
        </p:sp>
        <p:sp>
          <p:nvSpPr>
            <p:cNvPr id="20" name="Textfeld 19">
              <a:extLst>
                <a:ext uri="{FF2B5EF4-FFF2-40B4-BE49-F238E27FC236}">
                  <a16:creationId xmlns:a16="http://schemas.microsoft.com/office/drawing/2014/main" id="{BF163371-342D-CAC3-E64A-E867EA9D2B44}"/>
                </a:ext>
              </a:extLst>
            </p:cNvPr>
            <p:cNvSpPr txBox="1"/>
            <p:nvPr/>
          </p:nvSpPr>
          <p:spPr>
            <a:xfrm>
              <a:off x="6533926" y="3951082"/>
              <a:ext cx="218236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100" dirty="0">
                  <a:effectLst/>
                  <a:latin typeface="Helvetica" pitchFamily="2" charset="0"/>
                </a:rPr>
                <a:t>(</a:t>
              </a:r>
              <a:r>
                <a:rPr lang="de-DE" sz="1100" dirty="0" err="1">
                  <a:effectLst/>
                  <a:latin typeface="Helvetica" pitchFamily="2" charset="0"/>
                </a:rPr>
                <a:t>intercantonale</a:t>
              </a:r>
              <a:r>
                <a:rPr lang="de-DE" sz="1100" dirty="0">
                  <a:effectLst/>
                  <a:latin typeface="Helvetica" pitchFamily="2" charset="0"/>
                </a:rPr>
                <a:t>/</a:t>
              </a:r>
              <a:r>
                <a:rPr lang="de-DE" sz="1100" dirty="0" err="1">
                  <a:effectLst/>
                  <a:latin typeface="Helvetica" pitchFamily="2" charset="0"/>
                </a:rPr>
                <a:t>riconosciuto</a:t>
              </a:r>
              <a:endParaRPr lang="de-DE" sz="1100" dirty="0">
                <a:effectLst/>
                <a:latin typeface="Helvetica" pitchFamily="2" charset="0"/>
              </a:endParaRPr>
            </a:p>
            <a:p>
              <a:pPr algn="ctr"/>
              <a:r>
                <a:rPr lang="de-DE" sz="1100" dirty="0">
                  <a:effectLst/>
                  <a:latin typeface="Helvetica" pitchFamily="2" charset="0"/>
                </a:rPr>
                <a:t>a </a:t>
              </a:r>
              <a:r>
                <a:rPr lang="de-DE" sz="1100" dirty="0" err="1">
                  <a:effectLst/>
                  <a:latin typeface="Helvetica" pitchFamily="2" charset="0"/>
                </a:rPr>
                <a:t>livello</a:t>
              </a:r>
              <a:r>
                <a:rPr lang="de-DE" sz="1100" dirty="0">
                  <a:effectLst/>
                  <a:latin typeface="Helvetica" pitchFamily="2" charset="0"/>
                </a:rPr>
                <a:t> </a:t>
              </a:r>
              <a:r>
                <a:rPr lang="de-DE" sz="1100" dirty="0" err="1">
                  <a:effectLst/>
                  <a:latin typeface="Helvetica" pitchFamily="2" charset="0"/>
                </a:rPr>
                <a:t>federale</a:t>
              </a:r>
              <a:r>
                <a:rPr lang="de-DE" sz="1100" dirty="0">
                  <a:effectLst/>
                  <a:latin typeface="Helvetica" pitchFamily="2" charset="0"/>
                </a:rPr>
                <a:t>)</a:t>
              </a:r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9A844B25-5269-D69F-95AB-388735C9E936}"/>
                </a:ext>
              </a:extLst>
            </p:cNvPr>
            <p:cNvSpPr txBox="1"/>
            <p:nvPr/>
          </p:nvSpPr>
          <p:spPr>
            <a:xfrm>
              <a:off x="6573379" y="6225545"/>
              <a:ext cx="210346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sz="1100" dirty="0">
                  <a:solidFill>
                    <a:schemeClr val="tx2"/>
                  </a:solidFill>
                  <a:latin typeface="Helvetica" pitchFamily="2" charset="0"/>
                </a:rPr>
                <a:t>(</a:t>
              </a:r>
              <a:r>
                <a:rPr lang="de-DE" sz="1100" dirty="0" err="1">
                  <a:solidFill>
                    <a:schemeClr val="tx2"/>
                  </a:solidFill>
                  <a:latin typeface="Helvetica" pitchFamily="2" charset="0"/>
                </a:rPr>
                <a:t>riconosciuto</a:t>
              </a:r>
              <a:r>
                <a:rPr lang="de-DE" sz="1100" dirty="0">
                  <a:solidFill>
                    <a:schemeClr val="tx2"/>
                  </a:solidFill>
                  <a:latin typeface="Helvetica" pitchFamily="2" charset="0"/>
                </a:rPr>
                <a:t> a </a:t>
              </a:r>
              <a:r>
                <a:rPr lang="de-DE" sz="1100" dirty="0" err="1">
                  <a:solidFill>
                    <a:schemeClr val="tx2"/>
                  </a:solidFill>
                  <a:latin typeface="Helvetica" pitchFamily="2" charset="0"/>
                </a:rPr>
                <a:t>livello</a:t>
              </a:r>
              <a:r>
                <a:rPr lang="de-DE" sz="1100" dirty="0">
                  <a:solidFill>
                    <a:schemeClr val="tx2"/>
                  </a:solidFill>
                  <a:latin typeface="Helvetica" pitchFamily="2" charset="0"/>
                </a:rPr>
                <a:t> </a:t>
              </a:r>
              <a:r>
                <a:rPr lang="de-DE" sz="1100" dirty="0" err="1">
                  <a:solidFill>
                    <a:schemeClr val="tx2"/>
                  </a:solidFill>
                  <a:latin typeface="Helvetica" pitchFamily="2" charset="0"/>
                </a:rPr>
                <a:t>federale</a:t>
              </a:r>
              <a:r>
                <a:rPr lang="de-DE" sz="1100" dirty="0">
                  <a:solidFill>
                    <a:schemeClr val="tx2"/>
                  </a:solidFill>
                  <a:latin typeface="Helvetica" pitchFamily="2" charset="0"/>
                </a:rPr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23184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54A95058-3DC4-55D6-5C62-F2583CB9A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8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79DBB90E-3C5B-657E-6044-BDEBC68E1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258" y="514329"/>
            <a:ext cx="10170985" cy="1325563"/>
          </a:xfrm>
        </p:spPr>
        <p:txBody>
          <a:bodyPr>
            <a:normAutofit/>
          </a:bodyPr>
          <a:lstStyle/>
          <a:p>
            <a:r>
              <a:rPr lang="de-DE" dirty="0"/>
              <a:t>La </a:t>
            </a:r>
            <a:r>
              <a:rPr lang="de-DE" dirty="0" err="1"/>
              <a:t>formazione</a:t>
            </a:r>
            <a:r>
              <a:rPr lang="de-DE" dirty="0"/>
              <a:t> </a:t>
            </a:r>
            <a:r>
              <a:rPr lang="de-DE" dirty="0" err="1"/>
              <a:t>dei</a:t>
            </a:r>
            <a:r>
              <a:rPr lang="de-DE" dirty="0"/>
              <a:t> </a:t>
            </a:r>
            <a:r>
              <a:rPr lang="de-DE" dirty="0" err="1"/>
              <a:t>formatori</a:t>
            </a:r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8673DEF6-AA38-CBAA-E13D-6CD335DF4CB2}"/>
              </a:ext>
            </a:extLst>
          </p:cNvPr>
          <p:cNvSpPr/>
          <p:nvPr/>
        </p:nvSpPr>
        <p:spPr>
          <a:xfrm>
            <a:off x="448356" y="1637581"/>
            <a:ext cx="8210222" cy="54117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rtlCol="0" anchor="ctr"/>
          <a:lstStyle/>
          <a:p>
            <a:r>
              <a:rPr lang="de-CH" sz="2400" b="1" dirty="0" err="1">
                <a:solidFill>
                  <a:schemeClr val="bg1"/>
                </a:solidFill>
                <a:latin typeface="Helvetica" pitchFamily="2" charset="0"/>
              </a:rPr>
              <a:t>Obiettivi</a:t>
            </a:r>
            <a:endParaRPr lang="de-CH" sz="2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27ACDF41-0EBA-FD0C-7DD4-B47FAEF89356}"/>
              </a:ext>
            </a:extLst>
          </p:cNvPr>
          <p:cNvSpPr/>
          <p:nvPr/>
        </p:nvSpPr>
        <p:spPr>
          <a:xfrm>
            <a:off x="448355" y="2178760"/>
            <a:ext cx="8210223" cy="191910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rtlCol="0" anchor="t"/>
          <a:lstStyle/>
          <a:p>
            <a:pPr>
              <a:lnSpc>
                <a:spcPct val="150000"/>
              </a:lnSpc>
            </a:pPr>
            <a:r>
              <a:rPr lang="de-DE" sz="1600" dirty="0" err="1">
                <a:solidFill>
                  <a:schemeClr val="tx2"/>
                </a:solidFill>
                <a:effectLst/>
                <a:latin typeface="Helvetica" pitchFamily="2" charset="0"/>
              </a:rPr>
              <a:t>Obiettivo</a:t>
            </a:r>
            <a:r>
              <a:rPr lang="de-DE" sz="1600" dirty="0">
                <a:solidFill>
                  <a:schemeClr val="tx2"/>
                </a:solidFill>
                <a:effectLst/>
                <a:latin typeface="Helvetica" pitchFamily="2" charset="0"/>
              </a:rPr>
              <a:t> </a:t>
            </a:r>
            <a:r>
              <a:rPr lang="de-DE" sz="1600" dirty="0" err="1">
                <a:solidFill>
                  <a:schemeClr val="tx2"/>
                </a:solidFill>
                <a:effectLst/>
                <a:latin typeface="Helvetica" pitchFamily="2" charset="0"/>
              </a:rPr>
              <a:t>generale</a:t>
            </a:r>
            <a:r>
              <a:rPr lang="de-DE" sz="1600" dirty="0">
                <a:solidFill>
                  <a:schemeClr val="tx2"/>
                </a:solidFill>
                <a:effectLst/>
                <a:latin typeface="Helvetica" pitchFamily="2" charset="0"/>
              </a:rPr>
              <a:t> 1: </a:t>
            </a:r>
            <a:r>
              <a:rPr lang="de-DE" sz="1600" dirty="0" err="1">
                <a:solidFill>
                  <a:schemeClr val="tx2"/>
                </a:solidFill>
                <a:effectLst/>
                <a:latin typeface="Helvetica" pitchFamily="2" charset="0"/>
              </a:rPr>
              <a:t>rapporto</a:t>
            </a:r>
            <a:r>
              <a:rPr lang="de-DE" sz="1600" dirty="0">
                <a:solidFill>
                  <a:schemeClr val="tx2"/>
                </a:solidFill>
                <a:effectLst/>
                <a:latin typeface="Helvetica" pitchFamily="2" charset="0"/>
              </a:rPr>
              <a:t> </a:t>
            </a:r>
            <a:r>
              <a:rPr lang="de-DE" sz="1600" dirty="0" err="1">
                <a:solidFill>
                  <a:schemeClr val="tx2"/>
                </a:solidFill>
                <a:effectLst/>
                <a:latin typeface="Helvetica" pitchFamily="2" charset="0"/>
              </a:rPr>
              <a:t>con</a:t>
            </a:r>
            <a:r>
              <a:rPr lang="de-DE" sz="1600" dirty="0">
                <a:solidFill>
                  <a:schemeClr val="tx2"/>
                </a:solidFill>
                <a:effectLst/>
                <a:latin typeface="Helvetica" pitchFamily="2" charset="0"/>
              </a:rPr>
              <a:t> le </a:t>
            </a:r>
            <a:r>
              <a:rPr lang="de-DE" sz="1600" dirty="0" err="1">
                <a:solidFill>
                  <a:schemeClr val="tx2"/>
                </a:solidFill>
                <a:effectLst/>
                <a:latin typeface="Helvetica" pitchFamily="2" charset="0"/>
              </a:rPr>
              <a:t>persone</a:t>
            </a:r>
            <a:r>
              <a:rPr lang="de-DE" sz="1600" dirty="0">
                <a:solidFill>
                  <a:schemeClr val="tx2"/>
                </a:solidFill>
                <a:effectLst/>
                <a:latin typeface="Helvetica" pitchFamily="2" charset="0"/>
              </a:rPr>
              <a:t> in </a:t>
            </a:r>
            <a:r>
              <a:rPr lang="de-DE" sz="1600" dirty="0" err="1">
                <a:solidFill>
                  <a:schemeClr val="tx2"/>
                </a:solidFill>
                <a:effectLst/>
                <a:latin typeface="Helvetica" pitchFamily="2" charset="0"/>
              </a:rPr>
              <a:t>formazione</a:t>
            </a:r>
            <a:endParaRPr lang="de-DE" sz="1600" dirty="0">
              <a:solidFill>
                <a:schemeClr val="tx2"/>
              </a:solidFill>
              <a:effectLst/>
              <a:latin typeface="Helvetica" pitchFamily="2" charset="0"/>
            </a:endParaRPr>
          </a:p>
          <a:p>
            <a:pPr>
              <a:lnSpc>
                <a:spcPct val="150000"/>
              </a:lnSpc>
            </a:pPr>
            <a:r>
              <a:rPr lang="de-DE" sz="1600" dirty="0" err="1">
                <a:solidFill>
                  <a:schemeClr val="tx2"/>
                </a:solidFill>
                <a:effectLst/>
                <a:latin typeface="Helvetica" pitchFamily="2" charset="0"/>
              </a:rPr>
              <a:t>Obiettivo</a:t>
            </a:r>
            <a:r>
              <a:rPr lang="de-DE" sz="1600" dirty="0">
                <a:solidFill>
                  <a:schemeClr val="tx2"/>
                </a:solidFill>
                <a:effectLst/>
                <a:latin typeface="Helvetica" pitchFamily="2" charset="0"/>
              </a:rPr>
              <a:t> </a:t>
            </a:r>
            <a:r>
              <a:rPr lang="de-DE" sz="1600" dirty="0" err="1">
                <a:solidFill>
                  <a:schemeClr val="tx2"/>
                </a:solidFill>
                <a:effectLst/>
                <a:latin typeface="Helvetica" pitchFamily="2" charset="0"/>
              </a:rPr>
              <a:t>generale</a:t>
            </a:r>
            <a:r>
              <a:rPr lang="de-DE" sz="1600" dirty="0">
                <a:solidFill>
                  <a:schemeClr val="tx2"/>
                </a:solidFill>
                <a:effectLst/>
                <a:latin typeface="Helvetica" pitchFamily="2" charset="0"/>
              </a:rPr>
              <a:t> 2: </a:t>
            </a:r>
            <a:r>
              <a:rPr lang="de-DE" sz="1600" dirty="0" err="1">
                <a:solidFill>
                  <a:schemeClr val="tx2"/>
                </a:solidFill>
                <a:effectLst/>
                <a:latin typeface="Helvetica" pitchFamily="2" charset="0"/>
              </a:rPr>
              <a:t>svolgimento</a:t>
            </a:r>
            <a:r>
              <a:rPr lang="de-DE" sz="1600" dirty="0">
                <a:solidFill>
                  <a:schemeClr val="tx2"/>
                </a:solidFill>
                <a:effectLst/>
                <a:latin typeface="Helvetica" pitchFamily="2" charset="0"/>
              </a:rPr>
              <a:t> della </a:t>
            </a:r>
            <a:r>
              <a:rPr lang="de-DE" sz="1600" dirty="0" err="1">
                <a:solidFill>
                  <a:schemeClr val="tx2"/>
                </a:solidFill>
                <a:effectLst/>
                <a:latin typeface="Helvetica" pitchFamily="2" charset="0"/>
              </a:rPr>
              <a:t>formazione</a:t>
            </a:r>
            <a:endParaRPr lang="de-DE" sz="1600" dirty="0">
              <a:solidFill>
                <a:schemeClr val="tx2"/>
              </a:solidFill>
              <a:effectLst/>
              <a:latin typeface="Helvetica" pitchFamily="2" charset="0"/>
            </a:endParaRPr>
          </a:p>
          <a:p>
            <a:pPr>
              <a:lnSpc>
                <a:spcPct val="150000"/>
              </a:lnSpc>
            </a:pPr>
            <a:r>
              <a:rPr lang="de-DE" sz="1600" dirty="0" err="1">
                <a:solidFill>
                  <a:schemeClr val="tx2"/>
                </a:solidFill>
                <a:effectLst/>
                <a:latin typeface="Helvetica" pitchFamily="2" charset="0"/>
              </a:rPr>
              <a:t>Obiettivo</a:t>
            </a:r>
            <a:r>
              <a:rPr lang="de-DE" sz="1600" dirty="0">
                <a:solidFill>
                  <a:schemeClr val="tx2"/>
                </a:solidFill>
                <a:effectLst/>
                <a:latin typeface="Helvetica" pitchFamily="2" charset="0"/>
              </a:rPr>
              <a:t> </a:t>
            </a:r>
            <a:r>
              <a:rPr lang="de-DE" sz="1600" dirty="0" err="1">
                <a:solidFill>
                  <a:schemeClr val="tx2"/>
                </a:solidFill>
                <a:effectLst/>
                <a:latin typeface="Helvetica" pitchFamily="2" charset="0"/>
              </a:rPr>
              <a:t>generale</a:t>
            </a:r>
            <a:r>
              <a:rPr lang="de-DE" sz="1600" dirty="0">
                <a:solidFill>
                  <a:schemeClr val="tx2"/>
                </a:solidFill>
                <a:effectLst/>
                <a:latin typeface="Helvetica" pitchFamily="2" charset="0"/>
              </a:rPr>
              <a:t> 3: </a:t>
            </a:r>
            <a:r>
              <a:rPr lang="de-DE" sz="1600" dirty="0" err="1">
                <a:solidFill>
                  <a:schemeClr val="tx2"/>
                </a:solidFill>
                <a:effectLst/>
                <a:latin typeface="Helvetica" pitchFamily="2" charset="0"/>
              </a:rPr>
              <a:t>tener</a:t>
            </a:r>
            <a:r>
              <a:rPr lang="de-DE" sz="1600" dirty="0">
                <a:solidFill>
                  <a:schemeClr val="tx2"/>
                </a:solidFill>
                <a:effectLst/>
                <a:latin typeface="Helvetica" pitchFamily="2" charset="0"/>
              </a:rPr>
              <a:t> conto delle </a:t>
            </a:r>
            <a:r>
              <a:rPr lang="de-DE" sz="1600" dirty="0" err="1">
                <a:solidFill>
                  <a:schemeClr val="tx2"/>
                </a:solidFill>
                <a:effectLst/>
                <a:latin typeface="Helvetica" pitchFamily="2" charset="0"/>
              </a:rPr>
              <a:t>caratteristiche</a:t>
            </a:r>
            <a:r>
              <a:rPr lang="de-DE" sz="1600" dirty="0">
                <a:solidFill>
                  <a:schemeClr val="tx2"/>
                </a:solidFill>
                <a:effectLst/>
                <a:latin typeface="Helvetica" pitchFamily="2" charset="0"/>
              </a:rPr>
              <a:t> </a:t>
            </a:r>
            <a:r>
              <a:rPr lang="de-DE" sz="1600" dirty="0" err="1">
                <a:solidFill>
                  <a:schemeClr val="tx2"/>
                </a:solidFill>
                <a:effectLst/>
                <a:latin typeface="Helvetica" pitchFamily="2" charset="0"/>
              </a:rPr>
              <a:t>individuali</a:t>
            </a:r>
            <a:endParaRPr lang="de-DE" sz="1600" dirty="0">
              <a:solidFill>
                <a:schemeClr val="tx2"/>
              </a:solidFill>
              <a:effectLst/>
              <a:latin typeface="Helvetica" pitchFamily="2" charset="0"/>
            </a:endParaRPr>
          </a:p>
          <a:p>
            <a:pPr>
              <a:lnSpc>
                <a:spcPct val="150000"/>
              </a:lnSpc>
            </a:pPr>
            <a:r>
              <a:rPr lang="de-DE" sz="1600" dirty="0" err="1">
                <a:solidFill>
                  <a:schemeClr val="tx2"/>
                </a:solidFill>
                <a:effectLst/>
                <a:latin typeface="Helvetica" pitchFamily="2" charset="0"/>
              </a:rPr>
              <a:t>Obiettivo</a:t>
            </a:r>
            <a:r>
              <a:rPr lang="de-DE" sz="1600" dirty="0">
                <a:solidFill>
                  <a:schemeClr val="tx2"/>
                </a:solidFill>
                <a:effectLst/>
                <a:latin typeface="Helvetica" pitchFamily="2" charset="0"/>
              </a:rPr>
              <a:t> </a:t>
            </a:r>
            <a:r>
              <a:rPr lang="de-DE" sz="1600" dirty="0" err="1">
                <a:solidFill>
                  <a:schemeClr val="tx2"/>
                </a:solidFill>
                <a:effectLst/>
                <a:latin typeface="Helvetica" pitchFamily="2" charset="0"/>
              </a:rPr>
              <a:t>generale</a:t>
            </a:r>
            <a:r>
              <a:rPr lang="de-DE" sz="1600" dirty="0">
                <a:solidFill>
                  <a:schemeClr val="tx2"/>
                </a:solidFill>
                <a:effectLst/>
                <a:latin typeface="Helvetica" pitchFamily="2" charset="0"/>
              </a:rPr>
              <a:t> 4: </a:t>
            </a:r>
            <a:r>
              <a:rPr lang="de-DE" sz="1600" dirty="0" err="1">
                <a:solidFill>
                  <a:schemeClr val="tx2"/>
                </a:solidFill>
                <a:effectLst/>
                <a:latin typeface="Helvetica" pitchFamily="2" charset="0"/>
              </a:rPr>
              <a:t>contesto</a:t>
            </a:r>
            <a:r>
              <a:rPr lang="de-DE" sz="1600" dirty="0">
                <a:solidFill>
                  <a:schemeClr val="tx2"/>
                </a:solidFill>
                <a:effectLst/>
                <a:latin typeface="Helvetica" pitchFamily="2" charset="0"/>
              </a:rPr>
              <a:t> della </a:t>
            </a:r>
            <a:r>
              <a:rPr lang="de-DE" sz="1600" dirty="0" err="1">
                <a:solidFill>
                  <a:schemeClr val="tx2"/>
                </a:solidFill>
                <a:effectLst/>
                <a:latin typeface="Helvetica" pitchFamily="2" charset="0"/>
              </a:rPr>
              <a:t>formazione</a:t>
            </a:r>
            <a:endParaRPr lang="de-DE" sz="1600" dirty="0">
              <a:solidFill>
                <a:schemeClr val="tx2"/>
              </a:solidFill>
              <a:effectLst/>
              <a:latin typeface="Helvetica" pitchFamily="2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FCDEF649-0636-94C9-37EB-9A5F27A26B7B}"/>
              </a:ext>
            </a:extLst>
          </p:cNvPr>
          <p:cNvSpPr/>
          <p:nvPr/>
        </p:nvSpPr>
        <p:spPr>
          <a:xfrm>
            <a:off x="448356" y="4238537"/>
            <a:ext cx="8210222" cy="541178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rtlCol="0" anchor="ctr"/>
          <a:lstStyle/>
          <a:p>
            <a:r>
              <a:rPr lang="de-CH" sz="2400" b="1" dirty="0" err="1">
                <a:solidFill>
                  <a:schemeClr val="bg1"/>
                </a:solidFill>
                <a:latin typeface="Helvetica" pitchFamily="2" charset="0"/>
              </a:rPr>
              <a:t>Definizioni</a:t>
            </a:r>
            <a:endParaRPr lang="de-CH" sz="2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7F026F51-1EDF-0B15-E8B5-DC425D35AFE8}"/>
              </a:ext>
            </a:extLst>
          </p:cNvPr>
          <p:cNvSpPr/>
          <p:nvPr/>
        </p:nvSpPr>
        <p:spPr>
          <a:xfrm>
            <a:off x="448356" y="4779715"/>
            <a:ext cx="8210222" cy="1664431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rtlCol="0" anchor="ctr"/>
          <a:lstStyle/>
          <a:p>
            <a:r>
              <a:rPr lang="de-DE" sz="1600" dirty="0">
                <a:solidFill>
                  <a:schemeClr val="tx2"/>
                </a:solidFill>
                <a:effectLst/>
                <a:latin typeface="Helvetica" pitchFamily="2" charset="0"/>
              </a:rPr>
              <a:t>Corso per </a:t>
            </a:r>
            <a:r>
              <a:rPr lang="de-DE" sz="1600" dirty="0" err="1">
                <a:solidFill>
                  <a:schemeClr val="tx2"/>
                </a:solidFill>
                <a:effectLst/>
                <a:latin typeface="Helvetica" pitchFamily="2" charset="0"/>
              </a:rPr>
              <a:t>formatori</a:t>
            </a:r>
            <a:r>
              <a:rPr lang="de-DE" sz="1600" dirty="0">
                <a:solidFill>
                  <a:schemeClr val="tx2"/>
                </a:solidFill>
                <a:effectLst/>
                <a:latin typeface="Helvetica" pitchFamily="2" charset="0"/>
              </a:rPr>
              <a:t> in </a:t>
            </a:r>
            <a:r>
              <a:rPr lang="de-DE" sz="1600" dirty="0" err="1">
                <a:solidFill>
                  <a:schemeClr val="tx2"/>
                </a:solidFill>
                <a:effectLst/>
                <a:latin typeface="Helvetica" pitchFamily="2" charset="0"/>
              </a:rPr>
              <a:t>azienda</a:t>
            </a:r>
            <a:r>
              <a:rPr lang="de-DE" sz="1600" dirty="0">
                <a:solidFill>
                  <a:schemeClr val="tx2"/>
                </a:solidFill>
                <a:effectLst/>
                <a:latin typeface="Helvetica" pitchFamily="2" charset="0"/>
              </a:rPr>
              <a:t> (CFA) – </a:t>
            </a:r>
            <a:r>
              <a:rPr lang="de-DE" sz="1600" dirty="0" err="1">
                <a:solidFill>
                  <a:schemeClr val="tx2"/>
                </a:solidFill>
                <a:effectLst/>
                <a:latin typeface="Helvetica" pitchFamily="2" charset="0"/>
              </a:rPr>
              <a:t>attestato</a:t>
            </a:r>
            <a:r>
              <a:rPr lang="de-DE" sz="1600" dirty="0">
                <a:solidFill>
                  <a:schemeClr val="tx2"/>
                </a:solidFill>
                <a:effectLst/>
                <a:latin typeface="Helvetica" pitchFamily="2" charset="0"/>
              </a:rPr>
              <a:t> </a:t>
            </a:r>
            <a:r>
              <a:rPr lang="de-DE" sz="1600" dirty="0" err="1">
                <a:solidFill>
                  <a:schemeClr val="tx2"/>
                </a:solidFill>
                <a:effectLst/>
                <a:latin typeface="Helvetica" pitchFamily="2" charset="0"/>
              </a:rPr>
              <a:t>cantonale</a:t>
            </a:r>
            <a:r>
              <a:rPr lang="de-DE" sz="1600" dirty="0">
                <a:solidFill>
                  <a:schemeClr val="tx2"/>
                </a:solidFill>
                <a:effectLst/>
                <a:latin typeface="Helvetica" pitchFamily="2" charset="0"/>
              </a:rPr>
              <a:t> di </a:t>
            </a:r>
            <a:r>
              <a:rPr lang="de-DE" sz="1600" dirty="0" err="1">
                <a:solidFill>
                  <a:schemeClr val="tx2"/>
                </a:solidFill>
                <a:effectLst/>
                <a:latin typeface="Helvetica" pitchFamily="2" charset="0"/>
              </a:rPr>
              <a:t>frequenza</a:t>
            </a:r>
            <a:r>
              <a:rPr lang="de-DE" sz="1600" dirty="0">
                <a:solidFill>
                  <a:schemeClr val="tx2"/>
                </a:solidFill>
                <a:effectLst/>
                <a:latin typeface="Helvetica" pitchFamily="2" charset="0"/>
              </a:rPr>
              <a:t> </a:t>
            </a:r>
            <a:r>
              <a:rPr lang="de-DE" sz="1600" dirty="0" err="1">
                <a:solidFill>
                  <a:schemeClr val="tx2"/>
                </a:solidFill>
                <a:effectLst/>
                <a:latin typeface="Helvetica" pitchFamily="2" charset="0"/>
              </a:rPr>
              <a:t>riconosciuto</a:t>
            </a:r>
            <a:endParaRPr lang="de-DE" sz="1600" dirty="0">
              <a:solidFill>
                <a:schemeClr val="tx2"/>
              </a:solidFill>
              <a:effectLst/>
              <a:latin typeface="Helvetica" pitchFamily="2" charset="0"/>
            </a:endParaRPr>
          </a:p>
          <a:p>
            <a:r>
              <a:rPr lang="de-DE" sz="1600" dirty="0">
                <a:solidFill>
                  <a:schemeClr val="tx2"/>
                </a:solidFill>
                <a:effectLst/>
                <a:latin typeface="Helvetica" pitchFamily="2" charset="0"/>
              </a:rPr>
              <a:t>a </a:t>
            </a:r>
            <a:r>
              <a:rPr lang="de-DE" sz="1600" dirty="0" err="1">
                <a:solidFill>
                  <a:schemeClr val="tx2"/>
                </a:solidFill>
                <a:effectLst/>
                <a:latin typeface="Helvetica" pitchFamily="2" charset="0"/>
              </a:rPr>
              <a:t>livello</a:t>
            </a:r>
            <a:r>
              <a:rPr lang="de-DE" sz="1600" dirty="0">
                <a:solidFill>
                  <a:schemeClr val="tx2"/>
                </a:solidFill>
                <a:effectLst/>
                <a:latin typeface="Helvetica" pitchFamily="2" charset="0"/>
              </a:rPr>
              <a:t> </a:t>
            </a:r>
            <a:r>
              <a:rPr lang="de-DE" sz="1600" dirty="0" err="1">
                <a:solidFill>
                  <a:schemeClr val="tx2"/>
                </a:solidFill>
                <a:effectLst/>
                <a:latin typeface="Helvetica" pitchFamily="2" charset="0"/>
              </a:rPr>
              <a:t>federale</a:t>
            </a:r>
            <a:r>
              <a:rPr lang="de-DE" sz="1600" dirty="0">
                <a:solidFill>
                  <a:schemeClr val="tx2"/>
                </a:solidFill>
                <a:effectLst/>
                <a:latin typeface="Helvetica" pitchFamily="2" charset="0"/>
              </a:rPr>
              <a:t> – 40 </a:t>
            </a:r>
            <a:r>
              <a:rPr lang="de-DE" sz="1600" dirty="0" err="1">
                <a:solidFill>
                  <a:schemeClr val="tx2"/>
                </a:solidFill>
                <a:effectLst/>
                <a:latin typeface="Helvetica" pitchFamily="2" charset="0"/>
              </a:rPr>
              <a:t>ore</a:t>
            </a:r>
            <a:r>
              <a:rPr lang="de-DE" sz="1600" dirty="0">
                <a:solidFill>
                  <a:schemeClr val="tx2"/>
                </a:solidFill>
                <a:effectLst/>
                <a:latin typeface="Helvetica" pitchFamily="2" charset="0"/>
              </a:rPr>
              <a:t> di </a:t>
            </a:r>
            <a:r>
              <a:rPr lang="de-DE" sz="1600" dirty="0" err="1">
                <a:solidFill>
                  <a:schemeClr val="tx2"/>
                </a:solidFill>
                <a:effectLst/>
                <a:latin typeface="Helvetica" pitchFamily="2" charset="0"/>
              </a:rPr>
              <a:t>corso</a:t>
            </a:r>
            <a:r>
              <a:rPr lang="de-DE" sz="1600" dirty="0">
                <a:solidFill>
                  <a:schemeClr val="tx2"/>
                </a:solidFill>
                <a:latin typeface="Helvetica" pitchFamily="2" charset="0"/>
              </a:rPr>
              <a:t> </a:t>
            </a:r>
          </a:p>
          <a:p>
            <a:endParaRPr lang="de-DE" sz="1600" dirty="0">
              <a:solidFill>
                <a:schemeClr val="tx2"/>
              </a:solidFill>
              <a:effectLst/>
              <a:latin typeface="Helvetica" pitchFamily="2" charset="0"/>
            </a:endParaRPr>
          </a:p>
          <a:p>
            <a:endParaRPr lang="de-DE" sz="1600" dirty="0">
              <a:solidFill>
                <a:schemeClr val="tx2"/>
              </a:solidFill>
              <a:latin typeface="Helvetica" pitchFamily="2" charset="0"/>
            </a:endParaRPr>
          </a:p>
          <a:p>
            <a:r>
              <a:rPr lang="de-DE" sz="1600" dirty="0" err="1">
                <a:solidFill>
                  <a:schemeClr val="tx2"/>
                </a:solidFill>
                <a:effectLst/>
                <a:latin typeface="Helvetica" pitchFamily="2" charset="0"/>
              </a:rPr>
              <a:t>Formazione</a:t>
            </a:r>
            <a:r>
              <a:rPr lang="de-DE" sz="1600" dirty="0">
                <a:solidFill>
                  <a:schemeClr val="tx2"/>
                </a:solidFill>
                <a:effectLst/>
                <a:latin typeface="Helvetica" pitchFamily="2" charset="0"/>
              </a:rPr>
              <a:t> per </a:t>
            </a:r>
            <a:r>
              <a:rPr lang="de-DE" sz="1600" dirty="0" err="1">
                <a:solidFill>
                  <a:schemeClr val="tx2"/>
                </a:solidFill>
                <a:effectLst/>
                <a:latin typeface="Helvetica" pitchFamily="2" charset="0"/>
              </a:rPr>
              <a:t>formatori</a:t>
            </a:r>
            <a:r>
              <a:rPr lang="de-DE" sz="1600" dirty="0">
                <a:solidFill>
                  <a:schemeClr val="tx2"/>
                </a:solidFill>
                <a:effectLst/>
                <a:latin typeface="Helvetica" pitchFamily="2" charset="0"/>
              </a:rPr>
              <a:t> in </a:t>
            </a:r>
            <a:r>
              <a:rPr lang="de-DE" sz="1600" dirty="0" err="1">
                <a:solidFill>
                  <a:schemeClr val="tx2"/>
                </a:solidFill>
                <a:effectLst/>
                <a:latin typeface="Helvetica" pitchFamily="2" charset="0"/>
              </a:rPr>
              <a:t>azienda</a:t>
            </a:r>
            <a:r>
              <a:rPr lang="de-DE" sz="1600" dirty="0">
                <a:solidFill>
                  <a:schemeClr val="tx2"/>
                </a:solidFill>
                <a:effectLst/>
                <a:latin typeface="Helvetica" pitchFamily="2" charset="0"/>
              </a:rPr>
              <a:t> (DFA) – </a:t>
            </a:r>
            <a:r>
              <a:rPr lang="de-DE" sz="1600" dirty="0" err="1">
                <a:solidFill>
                  <a:schemeClr val="tx2"/>
                </a:solidFill>
                <a:effectLst/>
                <a:latin typeface="Helvetica" pitchFamily="2" charset="0"/>
              </a:rPr>
              <a:t>diploma</a:t>
            </a:r>
            <a:r>
              <a:rPr lang="de-DE" sz="1600" dirty="0">
                <a:solidFill>
                  <a:schemeClr val="tx2"/>
                </a:solidFill>
                <a:effectLst/>
                <a:latin typeface="Helvetica" pitchFamily="2" charset="0"/>
              </a:rPr>
              <a:t> </a:t>
            </a:r>
            <a:r>
              <a:rPr lang="de-DE" sz="1600" dirty="0" err="1">
                <a:solidFill>
                  <a:schemeClr val="tx2"/>
                </a:solidFill>
                <a:effectLst/>
                <a:latin typeface="Helvetica" pitchFamily="2" charset="0"/>
              </a:rPr>
              <a:t>federale</a:t>
            </a:r>
            <a:r>
              <a:rPr lang="de-DE" sz="1600" dirty="0">
                <a:solidFill>
                  <a:schemeClr val="tx2"/>
                </a:solidFill>
                <a:effectLst/>
                <a:latin typeface="Helvetica" pitchFamily="2" charset="0"/>
              </a:rPr>
              <a:t> – 100 </a:t>
            </a:r>
            <a:r>
              <a:rPr lang="de-DE" sz="1600" dirty="0" err="1">
                <a:solidFill>
                  <a:schemeClr val="tx2"/>
                </a:solidFill>
                <a:effectLst/>
                <a:latin typeface="Helvetica" pitchFamily="2" charset="0"/>
              </a:rPr>
              <a:t>ore</a:t>
            </a:r>
            <a:r>
              <a:rPr lang="de-DE" sz="1600" dirty="0">
                <a:solidFill>
                  <a:schemeClr val="tx2"/>
                </a:solidFill>
                <a:effectLst/>
                <a:latin typeface="Helvetica" pitchFamily="2" charset="0"/>
              </a:rPr>
              <a:t> di </a:t>
            </a:r>
            <a:r>
              <a:rPr lang="de-DE" sz="1600" dirty="0" err="1">
                <a:solidFill>
                  <a:schemeClr val="tx2"/>
                </a:solidFill>
                <a:effectLst/>
                <a:latin typeface="Helvetica" pitchFamily="2" charset="0"/>
              </a:rPr>
              <a:t>studio</a:t>
            </a:r>
            <a:endParaRPr lang="de-DE" sz="1600" dirty="0">
              <a:solidFill>
                <a:schemeClr val="tx2"/>
              </a:solidFill>
              <a:effectLst/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0507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2A10AF-9F0D-BE77-8E03-181368DC7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833563"/>
            <a:ext cx="9914844" cy="1325563"/>
          </a:xfrm>
        </p:spPr>
        <p:txBody>
          <a:bodyPr/>
          <a:lstStyle/>
          <a:p>
            <a:r>
              <a:rPr lang="de-DE" dirty="0"/>
              <a:t>Il piano di </a:t>
            </a:r>
            <a:r>
              <a:rPr lang="de-DE" dirty="0" err="1"/>
              <a:t>formazione</a:t>
            </a:r>
            <a:r>
              <a:rPr lang="de-DE" dirty="0"/>
              <a:t> per </a:t>
            </a:r>
            <a:r>
              <a:rPr lang="de-DE" dirty="0" err="1"/>
              <a:t>il</a:t>
            </a:r>
            <a:r>
              <a:rPr lang="de-DE" dirty="0"/>
              <a:t> </a:t>
            </a:r>
            <a:r>
              <a:rPr lang="de-DE" dirty="0" err="1"/>
              <a:t>corso</a:t>
            </a:r>
            <a:r>
              <a:rPr lang="de-DE" dirty="0"/>
              <a:t> di 40 </a:t>
            </a:r>
            <a:r>
              <a:rPr lang="de-DE" dirty="0" err="1"/>
              <a:t>ore</a:t>
            </a:r>
            <a:endParaRPr lang="de-DE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4A425E5D-21A1-3E02-DF60-DCE6757CE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9</a:t>
            </a:fld>
            <a:endParaRPr lang="de-CH"/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DBE8E955-9F98-5325-7B97-0B2CC823B1CF}"/>
              </a:ext>
            </a:extLst>
          </p:cNvPr>
          <p:cNvGrpSpPr/>
          <p:nvPr/>
        </p:nvGrpSpPr>
        <p:grpSpPr>
          <a:xfrm>
            <a:off x="816864" y="2565376"/>
            <a:ext cx="8262842" cy="2135722"/>
            <a:chOff x="1377696" y="3189877"/>
            <a:chExt cx="8262842" cy="2135722"/>
          </a:xfrm>
        </p:grpSpPr>
        <p:sp>
          <p:nvSpPr>
            <p:cNvPr id="6" name="Richtungspfeil 5">
              <a:extLst>
                <a:ext uri="{FF2B5EF4-FFF2-40B4-BE49-F238E27FC236}">
                  <a16:creationId xmlns:a16="http://schemas.microsoft.com/office/drawing/2014/main" id="{8368AC8C-D79D-5BDA-9C4B-37C99B16187B}"/>
                </a:ext>
              </a:extLst>
            </p:cNvPr>
            <p:cNvSpPr/>
            <p:nvPr/>
          </p:nvSpPr>
          <p:spPr>
            <a:xfrm>
              <a:off x="3335384" y="3189878"/>
              <a:ext cx="761128" cy="2135721"/>
            </a:xfrm>
            <a:prstGeom prst="homePlat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GB">
                <a:solidFill>
                  <a:schemeClr val="bg1"/>
                </a:solidFill>
              </a:endParaRPr>
            </a:p>
          </p:txBody>
        </p:sp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70B41D6C-459C-137C-8836-E4D71B3BFF72}"/>
                </a:ext>
              </a:extLst>
            </p:cNvPr>
            <p:cNvSpPr/>
            <p:nvPr/>
          </p:nvSpPr>
          <p:spPr>
            <a:xfrm>
              <a:off x="1377696" y="3189877"/>
              <a:ext cx="2276570" cy="54087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tlCol="0" anchor="ctr"/>
            <a:lstStyle/>
            <a:p>
              <a:r>
                <a:rPr lang="de-DE" sz="1200" b="1" dirty="0" err="1">
                  <a:solidFill>
                    <a:schemeClr val="bg1"/>
                  </a:solidFill>
                  <a:latin typeface="Helvetica" pitchFamily="2" charset="0"/>
                </a:rPr>
                <a:t>Programmi</a:t>
              </a:r>
              <a:r>
                <a:rPr lang="de-DE" sz="1200" b="1" dirty="0">
                  <a:solidFill>
                    <a:schemeClr val="bg1"/>
                  </a:solidFill>
                  <a:latin typeface="Helvetica" pitchFamily="2" charset="0"/>
                </a:rPr>
                <a:t> </a:t>
              </a:r>
              <a:r>
                <a:rPr lang="de-DE" sz="1200" b="1" dirty="0" err="1">
                  <a:solidFill>
                    <a:schemeClr val="bg1"/>
                  </a:solidFill>
                  <a:latin typeface="Helvetica" pitchFamily="2" charset="0"/>
                </a:rPr>
                <a:t>quadro</a:t>
              </a:r>
              <a:r>
                <a:rPr lang="de-DE" sz="1200" b="1" dirty="0">
                  <a:solidFill>
                    <a:schemeClr val="bg1"/>
                  </a:solidFill>
                  <a:latin typeface="Helvetica" pitchFamily="2" charset="0"/>
                </a:rPr>
                <a:t> </a:t>
              </a:r>
              <a:r>
                <a:rPr lang="de-DE" sz="1200" b="1" dirty="0" err="1">
                  <a:solidFill>
                    <a:schemeClr val="bg1"/>
                  </a:solidFill>
                  <a:latin typeface="Helvetica" pitchFamily="2" charset="0"/>
                </a:rPr>
                <a:t>d'insegnamneto</a:t>
              </a:r>
              <a:endParaRPr lang="de-GB" sz="1200" b="1" dirty="0">
                <a:solidFill>
                  <a:schemeClr val="bg1"/>
                </a:solidFill>
                <a:latin typeface="Helvetica" pitchFamily="2" charset="0"/>
              </a:endParaRPr>
            </a:p>
            <a:p>
              <a:r>
                <a:rPr lang="de-DE" sz="1200" dirty="0">
                  <a:solidFill>
                    <a:schemeClr val="bg1"/>
                  </a:solidFill>
                  <a:latin typeface="Helvetica" pitchFamily="2" charset="0"/>
                </a:rPr>
                <a:t>SEFRI</a:t>
              </a: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B7D6F9B7-20C5-EA6E-F8E9-927896210669}"/>
                </a:ext>
              </a:extLst>
            </p:cNvPr>
            <p:cNvSpPr/>
            <p:nvPr/>
          </p:nvSpPr>
          <p:spPr>
            <a:xfrm>
              <a:off x="1377696" y="3730753"/>
              <a:ext cx="2276570" cy="159484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108000" rtlCol="0" anchor="t"/>
            <a:lstStyle/>
            <a:p>
              <a:r>
                <a:rPr lang="de-DE" sz="1400" dirty="0" err="1">
                  <a:solidFill>
                    <a:schemeClr val="tx2"/>
                  </a:solidFill>
                  <a:latin typeface="Helvetica" pitchFamily="2" charset="0"/>
                </a:rPr>
                <a:t>Obiettivi</a:t>
              </a:r>
              <a:r>
                <a:rPr lang="de-DE" sz="1400" dirty="0">
                  <a:solidFill>
                    <a:schemeClr val="tx2"/>
                  </a:solidFill>
                  <a:latin typeface="Helvetica" pitchFamily="2" charset="0"/>
                </a:rPr>
                <a:t> </a:t>
              </a:r>
              <a:r>
                <a:rPr lang="de-DE" sz="1400" dirty="0" err="1">
                  <a:solidFill>
                    <a:schemeClr val="tx2"/>
                  </a:solidFill>
                  <a:latin typeface="Helvetica" pitchFamily="2" charset="0"/>
                </a:rPr>
                <a:t>formativi</a:t>
              </a:r>
              <a:endParaRPr lang="de-DE" sz="1400" dirty="0">
                <a:solidFill>
                  <a:schemeClr val="tx2"/>
                </a:solidFill>
                <a:latin typeface="Helvetica" pitchFamily="2" charset="0"/>
              </a:endParaRPr>
            </a:p>
            <a:p>
              <a:r>
                <a:rPr lang="de-DE" sz="1400" dirty="0" err="1">
                  <a:solidFill>
                    <a:schemeClr val="tx2"/>
                  </a:solidFill>
                  <a:latin typeface="Helvetica" pitchFamily="2" charset="0"/>
                </a:rPr>
                <a:t>Contenuti</a:t>
              </a:r>
              <a:endParaRPr lang="de-DE" sz="1400" dirty="0">
                <a:solidFill>
                  <a:schemeClr val="tx2"/>
                </a:solidFill>
                <a:latin typeface="Helvetica" pitchFamily="2" charset="0"/>
              </a:endParaRPr>
            </a:p>
            <a:p>
              <a:r>
                <a:rPr lang="de-DE" sz="1400" dirty="0">
                  <a:solidFill>
                    <a:schemeClr val="tx2"/>
                  </a:solidFill>
                  <a:latin typeface="Helvetica" pitchFamily="2" charset="0"/>
                </a:rPr>
                <a:t>Standard</a:t>
              </a:r>
            </a:p>
          </p:txBody>
        </p:sp>
        <p:sp>
          <p:nvSpPr>
            <p:cNvPr id="9" name="Richtungspfeil 8">
              <a:extLst>
                <a:ext uri="{FF2B5EF4-FFF2-40B4-BE49-F238E27FC236}">
                  <a16:creationId xmlns:a16="http://schemas.microsoft.com/office/drawing/2014/main" id="{2A645B79-0763-FD4C-9226-29B689461BB1}"/>
                </a:ext>
              </a:extLst>
            </p:cNvPr>
            <p:cNvSpPr/>
            <p:nvPr/>
          </p:nvSpPr>
          <p:spPr>
            <a:xfrm>
              <a:off x="6328520" y="3189878"/>
              <a:ext cx="761128" cy="2135721"/>
            </a:xfrm>
            <a:prstGeom prst="homePlat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GB">
                <a:solidFill>
                  <a:schemeClr val="bg1"/>
                </a:solidFill>
              </a:endParaRPr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5875ABBB-D48C-1174-A9AE-1F51FE73BCEE}"/>
                </a:ext>
              </a:extLst>
            </p:cNvPr>
            <p:cNvSpPr/>
            <p:nvPr/>
          </p:nvSpPr>
          <p:spPr>
            <a:xfrm>
              <a:off x="4370832" y="3189877"/>
              <a:ext cx="2276570" cy="54087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tlCol="0" anchor="ctr"/>
            <a:lstStyle/>
            <a:p>
              <a:r>
                <a:rPr lang="de-DE" sz="1600" b="1" dirty="0">
                  <a:solidFill>
                    <a:schemeClr val="bg1"/>
                  </a:solidFill>
                  <a:latin typeface="Helvetica" pitchFamily="2" charset="0"/>
                </a:rPr>
                <a:t>Piano di </a:t>
              </a:r>
              <a:r>
                <a:rPr lang="de-DE" sz="1600" b="1" dirty="0" err="1">
                  <a:solidFill>
                    <a:schemeClr val="bg1"/>
                  </a:solidFill>
                  <a:latin typeface="Helvetica" pitchFamily="2" charset="0"/>
                </a:rPr>
                <a:t>formazione</a:t>
              </a:r>
              <a:endParaRPr lang="de-DE" sz="1600" b="1" dirty="0">
                <a:solidFill>
                  <a:schemeClr val="bg1"/>
                </a:solidFill>
                <a:latin typeface="Helvetica" pitchFamily="2" charset="0"/>
              </a:endParaRPr>
            </a:p>
            <a:p>
              <a:r>
                <a:rPr lang="de-DE" sz="1400" dirty="0">
                  <a:solidFill>
                    <a:schemeClr val="bg1"/>
                  </a:solidFill>
                  <a:latin typeface="Helvetica" pitchFamily="2" charset="0"/>
                </a:rPr>
                <a:t>CSFP</a:t>
              </a:r>
            </a:p>
          </p:txBody>
        </p: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03282CAB-9BB8-25A9-A76D-B16AB9A698B6}"/>
                </a:ext>
              </a:extLst>
            </p:cNvPr>
            <p:cNvSpPr/>
            <p:nvPr/>
          </p:nvSpPr>
          <p:spPr>
            <a:xfrm>
              <a:off x="4370832" y="3730753"/>
              <a:ext cx="2276570" cy="159484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108000" rtlCol="0" anchor="t"/>
            <a:lstStyle/>
            <a:p>
              <a:r>
                <a:rPr lang="de-DE" sz="1400" dirty="0" err="1">
                  <a:solidFill>
                    <a:schemeClr val="tx2"/>
                  </a:solidFill>
                  <a:effectLst/>
                  <a:latin typeface="Helvetica" pitchFamily="2" charset="0"/>
                </a:rPr>
                <a:t>Obiettivi</a:t>
              </a:r>
              <a:r>
                <a:rPr lang="de-DE" sz="1400" dirty="0">
                  <a:solidFill>
                    <a:schemeClr val="tx2"/>
                  </a:solidFill>
                  <a:effectLst/>
                  <a:latin typeface="Helvetica" pitchFamily="2" charset="0"/>
                </a:rPr>
                <a:t> </a:t>
              </a:r>
              <a:r>
                <a:rPr lang="de-DE" sz="1400" dirty="0" err="1">
                  <a:solidFill>
                    <a:schemeClr val="tx2"/>
                  </a:solidFill>
                  <a:effectLst/>
                  <a:latin typeface="Helvetica" pitchFamily="2" charset="0"/>
                </a:rPr>
                <a:t>formativi</a:t>
              </a:r>
              <a:endParaRPr lang="de-DE" sz="1400" dirty="0">
                <a:solidFill>
                  <a:schemeClr val="tx2"/>
                </a:solidFill>
                <a:effectLst/>
                <a:latin typeface="Helvetica" pitchFamily="2" charset="0"/>
              </a:endParaRPr>
            </a:p>
            <a:p>
              <a:r>
                <a:rPr lang="de-DE" sz="1400" dirty="0" err="1">
                  <a:solidFill>
                    <a:schemeClr val="tx2"/>
                  </a:solidFill>
                  <a:effectLst/>
                  <a:latin typeface="Helvetica" pitchFamily="2" charset="0"/>
                </a:rPr>
                <a:t>Contenuti</a:t>
              </a:r>
              <a:endParaRPr lang="de-DE" sz="1400" dirty="0">
                <a:solidFill>
                  <a:schemeClr val="tx2"/>
                </a:solidFill>
                <a:effectLst/>
                <a:latin typeface="Helvetica" pitchFamily="2" charset="0"/>
              </a:endParaRPr>
            </a:p>
            <a:p>
              <a:r>
                <a:rPr lang="de-DE" sz="1400" dirty="0">
                  <a:solidFill>
                    <a:schemeClr val="tx2"/>
                  </a:solidFill>
                  <a:effectLst/>
                  <a:latin typeface="Helvetica" pitchFamily="2" charset="0"/>
                </a:rPr>
                <a:t>Standard</a:t>
              </a:r>
            </a:p>
            <a:p>
              <a:r>
                <a:rPr lang="de-DE" sz="1400" dirty="0" err="1">
                  <a:solidFill>
                    <a:schemeClr val="tx2"/>
                  </a:solidFill>
                  <a:effectLst/>
                  <a:latin typeface="Helvetica" pitchFamily="2" charset="0"/>
                </a:rPr>
                <a:t>secondo</a:t>
              </a:r>
              <a:r>
                <a:rPr lang="de-DE" sz="1400" dirty="0">
                  <a:solidFill>
                    <a:schemeClr val="tx2"/>
                  </a:solidFill>
                  <a:effectLst/>
                  <a:latin typeface="Helvetica" pitchFamily="2" charset="0"/>
                </a:rPr>
                <a:t> </a:t>
              </a:r>
              <a:r>
                <a:rPr lang="de-DE" sz="1400" dirty="0" err="1">
                  <a:solidFill>
                    <a:schemeClr val="tx2"/>
                  </a:solidFill>
                  <a:effectLst/>
                  <a:latin typeface="Helvetica" pitchFamily="2" charset="0"/>
                </a:rPr>
                <a:t>LFPr</a:t>
              </a:r>
              <a:r>
                <a:rPr lang="de-DE" sz="1400" dirty="0">
                  <a:solidFill>
                    <a:schemeClr val="tx2"/>
                  </a:solidFill>
                  <a:effectLst/>
                  <a:latin typeface="Helvetica" pitchFamily="2" charset="0"/>
                </a:rPr>
                <a:t>/PQI,</a:t>
              </a:r>
            </a:p>
            <a:p>
              <a:r>
                <a:rPr lang="de-DE" sz="1400" dirty="0" err="1">
                  <a:solidFill>
                    <a:schemeClr val="tx2"/>
                  </a:solidFill>
                  <a:effectLst/>
                  <a:latin typeface="Helvetica" pitchFamily="2" charset="0"/>
                </a:rPr>
                <a:t>QualiCarte</a:t>
              </a:r>
              <a:r>
                <a:rPr lang="de-DE" sz="1400" dirty="0">
                  <a:solidFill>
                    <a:schemeClr val="tx2"/>
                  </a:solidFill>
                  <a:effectLst/>
                  <a:latin typeface="Helvetica" pitchFamily="2" charset="0"/>
                </a:rPr>
                <a:t> </a:t>
              </a:r>
              <a:r>
                <a:rPr lang="de-DE" sz="1400" dirty="0" err="1">
                  <a:solidFill>
                    <a:schemeClr val="tx2"/>
                  </a:solidFill>
                  <a:effectLst/>
                  <a:latin typeface="Helvetica" pitchFamily="2" charset="0"/>
                </a:rPr>
                <a:t>e</a:t>
              </a:r>
              <a:r>
                <a:rPr lang="de-DE" sz="1400" dirty="0">
                  <a:solidFill>
                    <a:schemeClr val="tx2"/>
                  </a:solidFill>
                  <a:effectLst/>
                  <a:latin typeface="Helvetica" pitchFamily="2" charset="0"/>
                </a:rPr>
                <a:t> Manuale</a:t>
              </a:r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E490D70D-0AE3-F936-DF9E-8E9E439C5C24}"/>
                </a:ext>
              </a:extLst>
            </p:cNvPr>
            <p:cNvSpPr/>
            <p:nvPr/>
          </p:nvSpPr>
          <p:spPr>
            <a:xfrm>
              <a:off x="7363968" y="3189877"/>
              <a:ext cx="2276570" cy="54087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tlCol="0" anchor="ctr"/>
            <a:lstStyle/>
            <a:p>
              <a:r>
                <a:rPr lang="de-DE" sz="1600" b="1" dirty="0" err="1">
                  <a:solidFill>
                    <a:schemeClr val="bg1"/>
                  </a:solidFill>
                  <a:latin typeface="Helvetica" pitchFamily="2" charset="0"/>
                </a:rPr>
                <a:t>Programma</a:t>
              </a:r>
              <a:endParaRPr lang="de-DE" sz="1600" b="1" dirty="0">
                <a:solidFill>
                  <a:schemeClr val="bg1"/>
                </a:solidFill>
                <a:latin typeface="Helvetica" pitchFamily="2" charset="0"/>
              </a:endParaRPr>
            </a:p>
            <a:p>
              <a:r>
                <a:rPr lang="de-DE" sz="1600" b="1" dirty="0">
                  <a:solidFill>
                    <a:schemeClr val="bg1"/>
                  </a:solidFill>
                  <a:latin typeface="Helvetica" pitchFamily="2" charset="0"/>
                </a:rPr>
                <a:t>di </a:t>
              </a:r>
              <a:r>
                <a:rPr lang="de-DE" sz="1600" b="1" dirty="0" err="1">
                  <a:solidFill>
                    <a:schemeClr val="bg1"/>
                  </a:solidFill>
                  <a:latin typeface="Helvetica" pitchFamily="2" charset="0"/>
                </a:rPr>
                <a:t>formazione</a:t>
              </a:r>
              <a:endParaRPr lang="de-DE" sz="1600" b="1" dirty="0">
                <a:solidFill>
                  <a:schemeClr val="bg1"/>
                </a:solidFill>
                <a:latin typeface="Helvetica" pitchFamily="2" charset="0"/>
              </a:endParaRPr>
            </a:p>
          </p:txBody>
        </p:sp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1799E9AC-1D94-1983-277A-9164C1A05290}"/>
                </a:ext>
              </a:extLst>
            </p:cNvPr>
            <p:cNvSpPr/>
            <p:nvPr/>
          </p:nvSpPr>
          <p:spPr>
            <a:xfrm>
              <a:off x="7363968" y="3730753"/>
              <a:ext cx="2276570" cy="159484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108000" rtlCol="0" anchor="t"/>
            <a:lstStyle/>
            <a:p>
              <a:r>
                <a:rPr lang="de-DE" sz="1400" dirty="0" err="1">
                  <a:solidFill>
                    <a:schemeClr val="tx2"/>
                  </a:solidFill>
                  <a:effectLst/>
                  <a:latin typeface="Helvetica" pitchFamily="2" charset="0"/>
                </a:rPr>
                <a:t>Applicazione</a:t>
              </a:r>
              <a:r>
                <a:rPr lang="de-DE" sz="1400" dirty="0">
                  <a:solidFill>
                    <a:schemeClr val="tx2"/>
                  </a:solidFill>
                  <a:latin typeface="Helvetica" pitchFamily="2" charset="0"/>
                </a:rPr>
                <a:t> </a:t>
              </a:r>
              <a:r>
                <a:rPr lang="de-DE" sz="1400" dirty="0" err="1">
                  <a:solidFill>
                    <a:schemeClr val="tx2"/>
                  </a:solidFill>
                  <a:effectLst/>
                  <a:latin typeface="Helvetica" pitchFamily="2" charset="0"/>
                </a:rPr>
                <a:t>nei</a:t>
              </a:r>
              <a:r>
                <a:rPr lang="de-DE" sz="1400" dirty="0">
                  <a:solidFill>
                    <a:schemeClr val="tx2"/>
                  </a:solidFill>
                  <a:effectLst/>
                  <a:latin typeface="Helvetica" pitchFamily="2" charset="0"/>
                </a:rPr>
                <a:t> Cantoni</a:t>
              </a:r>
            </a:p>
            <a:p>
              <a:endParaRPr lang="de-DE" sz="1400" dirty="0">
                <a:solidFill>
                  <a:schemeClr val="tx2"/>
                </a:solidFill>
                <a:effectLst/>
                <a:latin typeface="Helvetica" pitchFamily="2" charset="0"/>
              </a:endParaRPr>
            </a:p>
            <a:p>
              <a:r>
                <a:rPr lang="de-DE" sz="1400" dirty="0">
                  <a:solidFill>
                    <a:schemeClr val="tx2"/>
                  </a:solidFill>
                  <a:effectLst/>
                  <a:latin typeface="Helvetica" pitchFamily="2" charset="0"/>
                </a:rPr>
                <a:t>forma, </a:t>
              </a:r>
              <a:r>
                <a:rPr lang="de-DE" sz="1400" dirty="0" err="1">
                  <a:solidFill>
                    <a:schemeClr val="tx2"/>
                  </a:solidFill>
                  <a:effectLst/>
                  <a:latin typeface="Helvetica" pitchFamily="2" charset="0"/>
                </a:rPr>
                <a:t>organizzazione</a:t>
              </a:r>
              <a:r>
                <a:rPr lang="de-DE" sz="1400" dirty="0">
                  <a:solidFill>
                    <a:schemeClr val="tx2"/>
                  </a:solidFill>
                  <a:effectLst/>
                  <a:latin typeface="Helvetica" pitchFamily="2" charset="0"/>
                </a:rPr>
                <a:t>,</a:t>
              </a:r>
            </a:p>
            <a:p>
              <a:r>
                <a:rPr lang="de-DE" sz="1400" dirty="0" err="1">
                  <a:solidFill>
                    <a:schemeClr val="tx2"/>
                  </a:solidFill>
                  <a:effectLst/>
                  <a:latin typeface="Helvetica" pitchFamily="2" charset="0"/>
                </a:rPr>
                <a:t>metodi</a:t>
              </a:r>
              <a:r>
                <a:rPr lang="de-DE" sz="1400" dirty="0">
                  <a:solidFill>
                    <a:schemeClr val="tx2"/>
                  </a:solidFill>
                  <a:effectLst/>
                  <a:latin typeface="Helvetica" pitchFamily="2" charset="0"/>
                </a:rPr>
                <a:t>, </a:t>
              </a:r>
              <a:r>
                <a:rPr lang="de-DE" sz="1400" dirty="0" err="1">
                  <a:solidFill>
                    <a:schemeClr val="tx2"/>
                  </a:solidFill>
                  <a:effectLst/>
                  <a:latin typeface="Helvetica" pitchFamily="2" charset="0"/>
                </a:rPr>
                <a:t>durata</a:t>
              </a:r>
              <a:endParaRPr lang="de-DE" sz="1400" dirty="0">
                <a:solidFill>
                  <a:schemeClr val="tx2"/>
                </a:solidFill>
                <a:effectLst/>
                <a:latin typeface="Helvetica" pitchFamily="2" charset="0"/>
              </a:endParaRPr>
            </a:p>
          </p:txBody>
        </p:sp>
      </p:grpSp>
      <p:sp>
        <p:nvSpPr>
          <p:cNvPr id="16" name="Textfeld 15">
            <a:extLst>
              <a:ext uri="{FF2B5EF4-FFF2-40B4-BE49-F238E27FC236}">
                <a16:creationId xmlns:a16="http://schemas.microsoft.com/office/drawing/2014/main" id="{621E10DC-4A26-2F46-24EA-EA198DC6BD5A}"/>
              </a:ext>
            </a:extLst>
          </p:cNvPr>
          <p:cNvSpPr txBox="1"/>
          <p:nvPr/>
        </p:nvSpPr>
        <p:spPr>
          <a:xfrm>
            <a:off x="1599923" y="4896689"/>
            <a:ext cx="864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b="1" dirty="0">
                <a:latin typeface="Helvetica" pitchFamily="2" charset="0"/>
              </a:rPr>
              <a:t>SEFRI</a:t>
            </a:r>
          </a:p>
          <a:p>
            <a:pPr algn="ctr"/>
            <a:endParaRPr lang="de-GB" b="1" dirty="0">
              <a:latin typeface="Helvetica" pitchFamily="2" charset="0"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A1008EF2-5867-89D9-BFB1-648AA6110558}"/>
              </a:ext>
            </a:extLst>
          </p:cNvPr>
          <p:cNvSpPr txBox="1"/>
          <p:nvPr/>
        </p:nvSpPr>
        <p:spPr>
          <a:xfrm>
            <a:off x="4548175" y="4896689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GB" b="1" dirty="0">
                <a:latin typeface="Helvetica" pitchFamily="2" charset="0"/>
              </a:rPr>
              <a:t>CSFP</a:t>
            </a:r>
            <a:endParaRPr lang="de-GB" dirty="0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A8E00AC9-2CE3-6010-29F8-BBD884D35C46}"/>
              </a:ext>
            </a:extLst>
          </p:cNvPr>
          <p:cNvSpPr txBox="1"/>
          <p:nvPr/>
        </p:nvSpPr>
        <p:spPr>
          <a:xfrm>
            <a:off x="7387425" y="4896689"/>
            <a:ext cx="1107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GB" b="1" dirty="0">
                <a:latin typeface="Helvetica" pitchFamily="2" charset="0"/>
              </a:rPr>
              <a:t>Cantons</a:t>
            </a:r>
            <a:endParaRPr lang="de-GB" dirty="0"/>
          </a:p>
        </p:txBody>
      </p:sp>
      <p:cxnSp>
        <p:nvCxnSpPr>
          <p:cNvPr id="20" name="Gerade Verbindung 19">
            <a:extLst>
              <a:ext uri="{FF2B5EF4-FFF2-40B4-BE49-F238E27FC236}">
                <a16:creationId xmlns:a16="http://schemas.microsoft.com/office/drawing/2014/main" id="{76B46D9C-46B7-E562-0A08-686F2A3F7348}"/>
              </a:ext>
            </a:extLst>
          </p:cNvPr>
          <p:cNvCxnSpPr>
            <a:cxnSpLocks/>
          </p:cNvCxnSpPr>
          <p:nvPr/>
        </p:nvCxnSpPr>
        <p:spPr>
          <a:xfrm>
            <a:off x="816864" y="5300811"/>
            <a:ext cx="826284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7866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erufsbildung_2023">
      <a:dk1>
        <a:srgbClr val="000000"/>
      </a:dk1>
      <a:lt1>
        <a:srgbClr val="FFFFFF"/>
      </a:lt1>
      <a:dk2>
        <a:srgbClr val="333333"/>
      </a:dk2>
      <a:lt2>
        <a:srgbClr val="3A49EE"/>
      </a:lt2>
      <a:accent1>
        <a:srgbClr val="E8E2DB"/>
      </a:accent1>
      <a:accent2>
        <a:srgbClr val="616DF1"/>
      </a:accent2>
      <a:accent3>
        <a:srgbClr val="8992F5"/>
      </a:accent3>
      <a:accent4>
        <a:srgbClr val="009844"/>
      </a:accent4>
      <a:accent5>
        <a:srgbClr val="D22630"/>
      </a:accent5>
      <a:accent6>
        <a:srgbClr val="B68720"/>
      </a:accent6>
      <a:hlink>
        <a:srgbClr val="4677C0"/>
      </a:hlink>
      <a:folHlink>
        <a:srgbClr val="7FA68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nutzerdefiniertes Design">
  <a:themeElements>
    <a:clrScheme name="Berufsbildung_2023">
      <a:dk1>
        <a:srgbClr val="000000"/>
      </a:dk1>
      <a:lt1>
        <a:srgbClr val="FFFFFF"/>
      </a:lt1>
      <a:dk2>
        <a:srgbClr val="333333"/>
      </a:dk2>
      <a:lt2>
        <a:srgbClr val="3A49EE"/>
      </a:lt2>
      <a:accent1>
        <a:srgbClr val="E8E2DB"/>
      </a:accent1>
      <a:accent2>
        <a:srgbClr val="616DF1"/>
      </a:accent2>
      <a:accent3>
        <a:srgbClr val="8992F5"/>
      </a:accent3>
      <a:accent4>
        <a:srgbClr val="009844"/>
      </a:accent4>
      <a:accent5>
        <a:srgbClr val="D22630"/>
      </a:accent5>
      <a:accent6>
        <a:srgbClr val="B68720"/>
      </a:accent6>
      <a:hlink>
        <a:srgbClr val="4677C0"/>
      </a:hlink>
      <a:folHlink>
        <a:srgbClr val="7FA68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1336</Words>
  <Application>Microsoft Office PowerPoint</Application>
  <PresentationFormat>Breitbild</PresentationFormat>
  <Paragraphs>361</Paragraphs>
  <Slides>26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26</vt:i4>
      </vt:variant>
    </vt:vector>
  </HeadingPairs>
  <TitlesOfParts>
    <vt:vector size="36" baseType="lpstr">
      <vt:lpstr>Arial</vt:lpstr>
      <vt:lpstr>Calibri</vt:lpstr>
      <vt:lpstr>Calibri Light</vt:lpstr>
      <vt:lpstr>Georgia</vt:lpstr>
      <vt:lpstr>Helvetica</vt:lpstr>
      <vt:lpstr>Helvetica Light</vt:lpstr>
      <vt:lpstr>Wingdings</vt:lpstr>
      <vt:lpstr>Office</vt:lpstr>
      <vt:lpstr>Benutzerdefiniertes Design</vt:lpstr>
      <vt:lpstr>1_Benutzerdefiniertes Design</vt:lpstr>
      <vt:lpstr>I responsabili della formazione professionale</vt:lpstr>
      <vt:lpstr>Panoramica</vt:lpstr>
      <vt:lpstr>I vari responsabili della formazione professionale</vt:lpstr>
      <vt:lpstr>I formatori in azienda e nei corsi interaziendali</vt:lpstr>
      <vt:lpstr>I formatori in azienda</vt:lpstr>
      <vt:lpstr>La formazione dei formatori in azienda</vt:lpstr>
      <vt:lpstr>La formazione dei formatori</vt:lpstr>
      <vt:lpstr>La formazione dei formatori</vt:lpstr>
      <vt:lpstr>Il piano di formazione per il corso di 40 ore</vt:lpstr>
      <vt:lpstr>Il piano di formazione per il corso di 40 ore</vt:lpstr>
      <vt:lpstr>Il piano di formazione per il corso di 40 ore</vt:lpstr>
      <vt:lpstr>Il piano di formazione per il corso di 40 ore</vt:lpstr>
      <vt:lpstr>Il piano di formazione per il corso di 40 ore</vt:lpstr>
      <vt:lpstr>I formatori attivi nei corsi interaziendali e presso le scuole d’arti e mestieri</vt:lpstr>
      <vt:lpstr>I formatori nelle scuole professionali</vt:lpstr>
      <vt:lpstr>I docenti delle materie professionali attivi a titolo principale</vt:lpstr>
      <vt:lpstr>I docenti delle materie professionali attivi a titolo accessorio</vt:lpstr>
      <vt:lpstr>I docenti delle materie ICA attivi a titolo principale</vt:lpstr>
      <vt:lpstr>I docenti delle materie ICA attivi a titolo accessorio</vt:lpstr>
      <vt:lpstr>I docenti di cultura generale</vt:lpstr>
      <vt:lpstr>I docenti di economia e società attivi a titolo principale</vt:lpstr>
      <vt:lpstr>I docenti delle materie di maturità professionale</vt:lpstr>
      <vt:lpstr>I docenti di educazione fisica nella formazione professionale di base</vt:lpstr>
      <vt:lpstr>I formatori nelle scuole specializzate superiori</vt:lpstr>
      <vt:lpstr>I docenti delle scuole specializzate superiori attivi a titolo principale</vt:lpstr>
      <vt:lpstr>I docenti delle scuole specializzate superiori attivi a titolo accessorio</vt:lpstr>
    </vt:vector>
  </TitlesOfParts>
  <Company>SDBB CSFO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Werlen, Joel</dc:creator>
  <cp:lastModifiedBy>Graf, Alexander</cp:lastModifiedBy>
  <cp:revision>51</cp:revision>
  <dcterms:created xsi:type="dcterms:W3CDTF">2023-08-07T08:24:15Z</dcterms:created>
  <dcterms:modified xsi:type="dcterms:W3CDTF">2024-02-21T15:14:27Z</dcterms:modified>
</cp:coreProperties>
</file>