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  <p:sldMasterId id="2147483664" r:id="rId3"/>
  </p:sldMasterIdLst>
  <p:notesMasterIdLst>
    <p:notesMasterId r:id="rId30"/>
  </p:notesMasterIdLst>
  <p:sldIdLst>
    <p:sldId id="286" r:id="rId4"/>
    <p:sldId id="285" r:id="rId5"/>
    <p:sldId id="261" r:id="rId6"/>
    <p:sldId id="287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2" r:id="rId16"/>
    <p:sldId id="271" r:id="rId17"/>
    <p:sldId id="288" r:id="rId18"/>
    <p:sldId id="272" r:id="rId19"/>
    <p:sldId id="283" r:id="rId20"/>
    <p:sldId id="274" r:id="rId21"/>
    <p:sldId id="284" r:id="rId22"/>
    <p:sldId id="276" r:id="rId23"/>
    <p:sldId id="277" r:id="rId24"/>
    <p:sldId id="278" r:id="rId25"/>
    <p:sldId id="279" r:id="rId26"/>
    <p:sldId id="289" r:id="rId27"/>
    <p:sldId id="280" r:id="rId28"/>
    <p:sldId id="281" r:id="rId2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A2AD"/>
    <a:srgbClr val="A11731"/>
    <a:srgbClr val="C0CCBF"/>
    <a:srgbClr val="C2DAB6"/>
    <a:srgbClr val="4C7936"/>
    <a:srgbClr val="EBECFE"/>
    <a:srgbClr val="EBECF3"/>
    <a:srgbClr val="D9DBFC"/>
    <a:srgbClr val="B0B6F8"/>
    <a:srgbClr val="E9EA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5878"/>
  </p:normalViewPr>
  <p:slideViewPr>
    <p:cSldViewPr snapToGrid="0">
      <p:cViewPr varScale="1">
        <p:scale>
          <a:sx n="74" d="100"/>
          <a:sy n="74" d="100"/>
        </p:scale>
        <p:origin x="84" y="234"/>
      </p:cViewPr>
      <p:guideLst/>
    </p:cSldViewPr>
  </p:slideViewPr>
  <p:outlineViewPr>
    <p:cViewPr>
      <p:scale>
        <a:sx n="33" d="100"/>
        <a:sy n="33" d="100"/>
      </p:scale>
      <p:origin x="0" y="-11672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D199F-95FC-D648-8D89-10DDA9DE118B}" type="datetimeFigureOut">
              <a:rPr lang="de-GB" smtClean="0"/>
              <a:t>02/21/2024</a:t>
            </a:fld>
            <a:endParaRPr lang="de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2DCE9-8122-E84F-95C1-14571F75BB5E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519004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rgbClr val="3A49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DB4E60-F357-50C1-06C2-B33570B3CA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968C34F-BD81-47C5-0C06-AC17C257D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9E56BF-4139-D2C4-4F8F-2445FE3D6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BBB0-DCED-0745-9611-E7FF57157D98}" type="datetime1">
              <a:rPr lang="de-DE" smtClean="0"/>
              <a:t>21.02.2024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418E63-A0F6-DAEE-F543-0C419C68F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34233E-D9D5-AE41-676D-5EF71B96F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3087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B516D5-0836-0B6E-0E5A-CB82CDA3C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1CC41B-39F3-74AE-6A50-03A22DBCC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703F3F-6A5A-CDA2-3D14-8E4DA121C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BF7B6-F326-1D41-ADF0-12762C93A7E6}" type="datetime1">
              <a:rPr lang="de-DE" smtClean="0"/>
              <a:t>21.02.2024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0AFE53-786C-76A8-3510-131596466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961F89-D96C-0453-80E9-6A246BC74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4434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37E8819-6D8A-EB61-5DB7-0E7D35751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048C0BF-9D37-066C-2096-6F65ECFA0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235E4-5B29-9CC3-C5CE-9DFB4FBBD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523B-F3F3-8B4A-BDDF-8FE93A122588}" type="datetime1">
              <a:rPr lang="de-DE" smtClean="0"/>
              <a:t>21.02.2024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3A1688-14DF-FBA3-B7B6-99611EA58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C675C0-BDC2-837E-9495-B8451A852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76448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FC2F80-15D5-E655-CA69-D3893ACB2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457FABC-A699-A089-1177-03C447A0F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9288-88E3-C045-86D2-12C7BE4B340B}" type="datetime1">
              <a:rPr lang="de-DE" smtClean="0"/>
              <a:t>21.02.2024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F3D0DDC-DABE-4A13-FA34-5767E244C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A20574-6D27-5B26-84DA-A7FB7EE53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CA827B35-E4B4-1AB0-326B-6447C8043D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4850" y="2574065"/>
            <a:ext cx="7905750" cy="293846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9BA1BA65-15E5-B37C-5136-BF2CE2F2D9D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04850" y="1868488"/>
            <a:ext cx="8059738" cy="495889"/>
          </a:xfrm>
        </p:spPr>
        <p:txBody>
          <a:bodyPr/>
          <a:lstStyle>
            <a:lvl1pPr marL="0" indent="0">
              <a:buNone/>
              <a:defRPr/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Untertitel</a:t>
            </a:r>
          </a:p>
        </p:txBody>
      </p:sp>
    </p:spTree>
    <p:extLst>
      <p:ext uri="{BB962C8B-B14F-4D97-AF65-F5344CB8AC3E}">
        <p14:creationId xmlns:p14="http://schemas.microsoft.com/office/powerpoint/2010/main" val="3710823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49BE79-2647-2044-9F46-F3C0D6BBFF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0" i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1FAD5F0-3E98-EA5D-4277-98E3D46B0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D75982-AD1A-F89C-B3E8-369E6369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8DCF-D3FE-9546-A664-A6FDF2A41870}" type="datetimeFigureOut">
              <a:rPr lang="de-GB" smtClean="0"/>
              <a:t>02/21/2024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B9E3DE-E705-998E-1DAB-B61AAF01B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3FFF0C-67D6-79F6-E3A0-F9F08B1BC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751832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22745-60E7-ECA6-63E2-BA315A5D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2325"/>
            <a:ext cx="10515600" cy="1325563"/>
          </a:xfrm>
        </p:spPr>
        <p:txBody>
          <a:bodyPr>
            <a:normAutofit/>
          </a:bodyPr>
          <a:lstStyle>
            <a:lvl1pPr>
              <a:defRPr sz="3600" b="0" i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7DB9000-9043-8563-374D-E15BC83B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8DCF-D3FE-9546-A664-A6FDF2A41870}" type="datetimeFigureOut">
              <a:rPr lang="de-GB" smtClean="0"/>
              <a:t>02/21/2024</a:t>
            </a:fld>
            <a:endParaRPr lang="de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28EFBD-3988-007E-AC51-2CB1C7015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F4F1BA7-31F9-7686-630B-A778C478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802A582A-22F2-6218-03CF-AA5EB9C3AF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271713"/>
            <a:ext cx="10515600" cy="3616325"/>
          </a:xfrm>
        </p:spPr>
        <p:txBody>
          <a:bodyPr>
            <a:normAutofit/>
          </a:bodyPr>
          <a:lstStyle>
            <a:lvl1pPr marL="228600" indent="-228600">
              <a:buFont typeface="Wingdings" pitchFamily="2" charset="2"/>
              <a:buChar char="§"/>
              <a:defRPr sz="1800" b="0" i="0">
                <a:solidFill>
                  <a:schemeClr val="bg1"/>
                </a:solidFill>
                <a:latin typeface="Helvetica" pitchFamily="2" charset="0"/>
              </a:defRPr>
            </a:lvl1pPr>
            <a:lvl2pPr marL="685800" indent="-228600">
              <a:buFont typeface="Wingdings" pitchFamily="2" charset="2"/>
              <a:buChar char="§"/>
              <a:defRPr sz="1600" b="0" i="0">
                <a:solidFill>
                  <a:schemeClr val="bg1"/>
                </a:solidFill>
                <a:latin typeface="Helvetica" pitchFamily="2" charset="0"/>
              </a:defRPr>
            </a:lvl2pPr>
            <a:lvl3pPr marL="1143000" indent="-228600">
              <a:buFont typeface="Wingdings" pitchFamily="2" charset="2"/>
              <a:buChar char="§"/>
              <a:defRPr sz="1400" b="0" i="0">
                <a:solidFill>
                  <a:schemeClr val="bg1"/>
                </a:solidFill>
                <a:latin typeface="Helvetica" pitchFamily="2" charset="0"/>
              </a:defRPr>
            </a:lvl3pPr>
            <a:lvl4pPr marL="1600200" indent="-228600">
              <a:buFont typeface="Wingdings" pitchFamily="2" charset="2"/>
              <a:buChar char="§"/>
              <a:defRPr sz="1200" b="0" i="0">
                <a:solidFill>
                  <a:schemeClr val="bg1"/>
                </a:solidFill>
                <a:latin typeface="Helvetica" pitchFamily="2" charset="0"/>
              </a:defRPr>
            </a:lvl4pPr>
            <a:lvl5pPr marL="2057400" indent="-228600">
              <a:buFont typeface="Wingdings" pitchFamily="2" charset="2"/>
              <a:buChar char="§"/>
              <a:defRPr sz="1200" b="0" i="0">
                <a:solidFill>
                  <a:schemeClr val="bg1"/>
                </a:solidFill>
                <a:latin typeface="Helvetica" pitchFamily="2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</p:spTree>
    <p:extLst>
      <p:ext uri="{BB962C8B-B14F-4D97-AF65-F5344CB8AC3E}">
        <p14:creationId xmlns:p14="http://schemas.microsoft.com/office/powerpoint/2010/main" val="1177444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3D5722-E02B-1094-C7AA-3296A4667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33D037B-9A3F-AB0B-1F26-8B768BE27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EF2A31-8CFD-D81B-A94A-11BA9852A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B4BB-8C4D-C34C-A9B6-80D1061DAF6C}" type="datetimeFigureOut">
              <a:rPr lang="de-GB" smtClean="0"/>
              <a:t>02/21/2024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74791D-A643-5521-3887-E46EB8F18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076626-F160-4AAC-5056-BC27A0B58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351F57-56B1-0B43-A14F-A8DF88C2501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640073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180DBE-6185-6D4F-AF6C-127F1AF1E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8A47BC-4789-34DA-F379-FBC41C6D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720212-459B-3204-FBF5-02AE356D2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B4BB-8C4D-C34C-A9B6-80D1061DAF6C}" type="datetimeFigureOut">
              <a:rPr lang="de-GB" smtClean="0"/>
              <a:t>02/21/2024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9BD486-0CAD-C2CC-C7B2-55DAC9CDD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5B11A7-AE80-D3B9-061E-B0DEB3768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351F57-56B1-0B43-A14F-A8DF88C2501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49909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6A9B5F-F579-95CF-E1EB-BBBF32361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rgbClr val="333333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28F2E0-CFA8-DEAE-1537-6B5B6671C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E17C-D38A-0C4D-8B31-736F682B5992}" type="datetime1">
              <a:rPr lang="de-DE" smtClean="0"/>
              <a:t>21.02.2024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9007F9-6DF0-8DA9-6C6F-BA19BE31C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FAA674-CEC2-C286-BF8E-B08496815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79A10071-B42B-C0EA-3F7C-EEF11AEC9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</p:spTree>
    <p:extLst>
      <p:ext uri="{BB962C8B-B14F-4D97-AF65-F5344CB8AC3E}">
        <p14:creationId xmlns:p14="http://schemas.microsoft.com/office/powerpoint/2010/main" val="362511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42763A-0EFB-E921-B232-6BD3859C2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8CD9AD-1FB6-690D-60C0-7627E040D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747FD5-4F16-AE6C-2D14-35BD56D2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000F-BF63-7849-AAB5-FE7A1C8FB476}" type="datetime1">
              <a:rPr lang="de-DE" smtClean="0"/>
              <a:t>21.02.2024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2E3FAF-84B0-89D9-161D-215FF7B0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5ED89B-701F-ECB5-A384-EA24D7C67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67182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274763-F9B5-8BC4-7584-56B5CD8F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FA633E-A470-C57E-4594-B881AAB310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93C387D-5976-5702-353E-DF38A237F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B285CD-245F-1F31-06A6-856AE9A62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AECC-0450-6D46-87D3-88BC004015A2}" type="datetime1">
              <a:rPr lang="de-DE" smtClean="0"/>
              <a:t>21.02.2024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FE92DB-3E63-2348-AD12-3153C8627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1E1C023-126C-4F32-B7D9-3AAD721A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0164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FA7912-74E9-25E8-3EFB-6707A2784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B1AEFD-D834-65D2-87D5-AAE1E8636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0CB803-AB8A-F498-20F0-CAE7765BD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B7401F5-6D89-4978-FAE2-E29DFD0B4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D755B32-988A-F1A4-5516-91230185D8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18CE3DE-E1CF-B843-F423-10263E2B0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D365-6578-2547-88F9-06CA734326F3}" type="datetime1">
              <a:rPr lang="de-DE" smtClean="0"/>
              <a:t>21.02.2024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C3147E9-F90C-A8F9-FAB3-A70E7B4DA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C34432F-9F1B-73D6-A293-1097A01C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7469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A6FF28-AC18-DCFB-8242-6F5C48879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C2ADCF0-41BC-F567-57EA-B6239C80E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4EE8C-2ED4-1C4B-81BE-4FB64A66D132}" type="datetime1">
              <a:rPr lang="de-DE" smtClean="0"/>
              <a:t>21.02.2024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BF390A-1F47-EDEC-9F49-390AEC123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88BD998-5D22-487B-BC57-90F60B554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153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141E6FB-1D75-3D47-214F-ED145910C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7889-401B-754D-80C8-AB4C7ADDA4DF}" type="datetime1">
              <a:rPr lang="de-DE" smtClean="0"/>
              <a:t>21.02.2024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DCA695-5CC0-BACB-87A2-9F96CD581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2E54B23-6549-68CE-108C-3F51B1145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9878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02B355-F026-EA68-EB8F-6595D8FD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8965FE-ED88-BC4F-AD79-9F31414B7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1CF603-B130-0B29-9E2E-A5C1439FB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5B1451-2C17-3CD5-2C76-2A9CB3A5A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314C-9F72-3548-A049-B2FA54EA30B2}" type="datetime1">
              <a:rPr lang="de-DE" smtClean="0"/>
              <a:t>21.02.2024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929CE9-77F2-31FB-D34E-92B526704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AA71C9-BC54-2476-4F88-2D6CC680B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45245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57004-D0EE-5F82-7057-ABC909D9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08AA21-A560-B0FC-CAF7-A59F599818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295039E-E7B1-83E3-004E-803E9D24F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0DF966A-773E-5DC3-AC3C-75A108E71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2346-C8C2-0C46-935E-1B77D42167DF}" type="datetime1">
              <a:rPr lang="de-DE" smtClean="0"/>
              <a:t>21.02.2024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2020660-BB05-A6C3-CFB4-8DC7DA640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B01320-FE59-4A01-FBB7-76773BAC3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4851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A9324BF4-72CE-9F6A-DA40-765E12232151}"/>
              </a:ext>
            </a:extLst>
          </p:cNvPr>
          <p:cNvSpPr/>
          <p:nvPr userDrawn="1"/>
        </p:nvSpPr>
        <p:spPr>
          <a:xfrm>
            <a:off x="0" y="0"/>
            <a:ext cx="12192000" cy="593959"/>
          </a:xfrm>
          <a:prstGeom prst="rect">
            <a:avLst/>
          </a:prstGeom>
          <a:solidFill>
            <a:srgbClr val="3A49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ADC2C9C-EE3B-EE0A-27D4-186DF79B2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806078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9B90E8-B12B-BD0C-1B5D-5D8F2BF84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388" y="2186186"/>
            <a:ext cx="10515600" cy="4060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240500-5809-87FF-735B-EFD1C8E69B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B232-4627-AD49-997A-33B33AF7A15E}" type="datetime1">
              <a:rPr lang="de-DE" smtClean="0"/>
              <a:t>21.02.2024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663CFB-0449-D3FB-F5E8-5ED2B7767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5BC2EE-242A-79C4-40E1-315DDA540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6BBE031B-B954-DF54-7EA0-8DCE6F488EE0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rgbClr val="3333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3EB4505-BBD2-EC85-6799-849B39B27D87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rgbClr val="FCFDFE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rgbClr val="FCFDFE"/>
                </a:solidFill>
                <a:effectLst/>
                <a:latin typeface="Helvetica" pitchFamily="2" charset="0"/>
              </a:rPr>
              <a:t> </a:t>
            </a:r>
            <a:r>
              <a:rPr lang="de-GB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SDBB | dokumentation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8C92F23-2CBF-5502-490C-68F62CE9A1C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10735" y="125111"/>
            <a:ext cx="1468683" cy="34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17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rgbClr val="373737"/>
          </a:solidFill>
          <a:latin typeface="Georgia" panose="02040502050405020303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18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6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4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0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975A743-67CA-BD5B-8098-359078B11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A490FE-57F8-1665-9206-5A3A4DB37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8CE52A-F98F-5B85-220A-CC1AEDF03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B8DCF-D3FE-9546-A664-A6FDF2A41870}" type="datetimeFigureOut">
              <a:rPr lang="de-GB" smtClean="0"/>
              <a:t>02/21/2024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E8223C-4F38-1B5E-161D-FF03B8A82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8B7C6F-7006-54A1-F7EB-D28B6D5C4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146DFE2-A68F-DC68-29CC-350FF343F63C}"/>
              </a:ext>
            </a:extLst>
          </p:cNvPr>
          <p:cNvSpPr/>
          <p:nvPr userDrawn="1"/>
        </p:nvSpPr>
        <p:spPr>
          <a:xfrm>
            <a:off x="0" y="0"/>
            <a:ext cx="12192000" cy="6810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9579F3-21A2-3F67-BB1E-86AFD3F3C203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rgbClr val="FCFDFE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rgbClr val="FCFDFE"/>
                </a:solidFill>
                <a:effectLst/>
                <a:latin typeface="Helvetica" pitchFamily="2" charset="0"/>
              </a:rPr>
              <a:t> </a:t>
            </a:r>
            <a:r>
              <a:rPr lang="de-GB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SDBB | dokumentation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13711CC-FE01-C634-C16F-F4D442B8801F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9EDB8135-EF26-3A33-AD2B-72C3408B5A9F}"/>
              </a:ext>
            </a:extLst>
          </p:cNvPr>
          <p:cNvSpPr txBox="1">
            <a:spLocks/>
          </p:cNvSpPr>
          <p:nvPr userDrawn="1"/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914F46-5675-409D-97A1-6697E91D825B}" type="slidenum">
              <a:rPr lang="de-CH" smtClean="0">
                <a:solidFill>
                  <a:schemeClr val="bg1"/>
                </a:solidFill>
              </a:rPr>
              <a:pPr/>
              <a:t>‹Nr.›</a:t>
            </a:fld>
            <a:endParaRPr lang="de-CH" dirty="0">
              <a:solidFill>
                <a:schemeClr val="bg1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C53C532-A175-14DE-D514-58BE427523C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735" y="125111"/>
            <a:ext cx="1468683" cy="34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5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8E2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1D4FBF9E-6E64-A3DF-CB55-DB71286E4041}"/>
              </a:ext>
            </a:extLst>
          </p:cNvPr>
          <p:cNvSpPr/>
          <p:nvPr userDrawn="1"/>
        </p:nvSpPr>
        <p:spPr>
          <a:xfrm>
            <a:off x="0" y="0"/>
            <a:ext cx="12192000" cy="59395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D02CEFB-6466-D1C4-F791-65B4BDD78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216" y="8713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AA41C3-5104-FEC0-77D0-E50CDBB49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1216" y="23318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C6836-0F3A-A5E8-BBF6-82BB34AA23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3B4BB-8C4D-C34C-A9B6-80D1061DAF6C}" type="datetimeFigureOut">
              <a:rPr lang="de-GB" smtClean="0"/>
              <a:t>02/21/2024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0F3D86-BEBC-A84C-AC48-7191B1AB33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GB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F0AB034-5287-6BCB-4205-BA3EE7A6B18F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chemeClr val="tx1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GB" sz="1200" b="0" i="0" dirty="0">
                <a:solidFill>
                  <a:schemeClr val="tx1"/>
                </a:solidFill>
                <a:latin typeface="Helvetica Light" panose="020B0403020202020204" pitchFamily="34" charset="0"/>
              </a:rPr>
              <a:t>SDBB | dokumentation | berufsbildung.ch</a:t>
            </a:r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0FF4A098-FA79-EE59-90F6-48D96A853D9F}"/>
              </a:ext>
            </a:extLst>
          </p:cNvPr>
          <p:cNvSpPr txBox="1">
            <a:spLocks/>
          </p:cNvSpPr>
          <p:nvPr userDrawn="1"/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914F46-5675-409D-97A1-6697E91D825B}" type="slidenum">
              <a:rPr lang="de-CH" smtClean="0">
                <a:solidFill>
                  <a:schemeClr val="tx1"/>
                </a:solidFill>
              </a:rPr>
              <a:pPr/>
              <a:t>‹Nr.›</a:t>
            </a:fld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44BE2E4-7D86-80D3-8527-78D3C21F9097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rgbClr val="3333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2B551C31-BA0D-ABF2-786D-8BC2B97FA3A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735" y="125111"/>
            <a:ext cx="1468683" cy="34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88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6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4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3E1975-AEC7-5668-61CC-90489031DA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15268"/>
            <a:ext cx="9144000" cy="1627464"/>
          </a:xfrm>
        </p:spPr>
        <p:txBody>
          <a:bodyPr>
            <a:normAutofit/>
          </a:bodyPr>
          <a:lstStyle/>
          <a:p>
            <a:r>
              <a:rPr lang="de-CH" sz="5100" dirty="0"/>
              <a:t>Berufsbildungsverantwortliche</a:t>
            </a:r>
          </a:p>
        </p:txBody>
      </p:sp>
    </p:spTree>
    <p:extLst>
      <p:ext uri="{BB962C8B-B14F-4D97-AF65-F5344CB8AC3E}">
        <p14:creationId xmlns:p14="http://schemas.microsoft.com/office/powerpoint/2010/main" val="263833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2A10AF-9F0D-BE77-8E03-181368DC7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365973"/>
            <a:ext cx="9914844" cy="1325563"/>
          </a:xfrm>
        </p:spPr>
        <p:txBody>
          <a:bodyPr/>
          <a:lstStyle/>
          <a:p>
            <a:r>
              <a:rPr lang="de-GB" dirty="0"/>
              <a:t>Der Lehrplan für den 40-stündigen Kurs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425E5D-21A1-3E02-DF60-DCE6757C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10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085DBBC-4658-6805-8013-AEC55896F64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04850" y="1400898"/>
            <a:ext cx="8059738" cy="495889"/>
          </a:xfrm>
        </p:spPr>
        <p:txBody>
          <a:bodyPr/>
          <a:lstStyle/>
          <a:p>
            <a:r>
              <a:rPr lang="de-GB" dirty="0"/>
              <a:t>Berurfsbildner/innen in Lehrbetrieben (1/4)</a:t>
            </a:r>
          </a:p>
        </p:txBody>
      </p:sp>
      <p:pic>
        <p:nvPicPr>
          <p:cNvPr id="7" name="Grafik 6" descr="Ein Bild, das Text, Screenshot, parallel, Reihe enthält.&#10;&#10;Automatisch generierte Beschreibung">
            <a:extLst>
              <a:ext uri="{FF2B5EF4-FFF2-40B4-BE49-F238E27FC236}">
                <a16:creationId xmlns:a16="http://schemas.microsoft.com/office/drawing/2014/main" id="{6D24ED5B-4958-AF16-270A-517F75506A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1" y="1825347"/>
            <a:ext cx="7772400" cy="471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532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425E5D-21A1-3E02-DF60-DCE6757C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11</a:t>
            </a:fld>
            <a:endParaRPr lang="de-CH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C59209F0-6064-91BE-2542-F395339D7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365973"/>
            <a:ext cx="9914844" cy="1325563"/>
          </a:xfrm>
        </p:spPr>
        <p:txBody>
          <a:bodyPr/>
          <a:lstStyle/>
          <a:p>
            <a:r>
              <a:rPr lang="de-GB" dirty="0"/>
              <a:t>Der Lehrplan für den 40-stündigen Kurs</a:t>
            </a:r>
          </a:p>
        </p:txBody>
      </p:sp>
      <p:sp>
        <p:nvSpPr>
          <p:cNvPr id="13" name="Inhaltsplatzhalter 4">
            <a:extLst>
              <a:ext uri="{FF2B5EF4-FFF2-40B4-BE49-F238E27FC236}">
                <a16:creationId xmlns:a16="http://schemas.microsoft.com/office/drawing/2014/main" id="{0A52642A-903D-1B54-3FDC-F08CB4AD77C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04850" y="1400898"/>
            <a:ext cx="8059738" cy="495889"/>
          </a:xfrm>
        </p:spPr>
        <p:txBody>
          <a:bodyPr/>
          <a:lstStyle/>
          <a:p>
            <a:r>
              <a:rPr lang="de-GB" dirty="0"/>
              <a:t>Berurfsbildner/innen in Lehrbetrieben (2/4)</a:t>
            </a:r>
          </a:p>
        </p:txBody>
      </p:sp>
      <p:pic>
        <p:nvPicPr>
          <p:cNvPr id="15" name="Grafik 14" descr="Ein Bild, das Text, Screenshot, parallel, Reihe enthält.&#10;&#10;Automatisch generierte Beschreibung">
            <a:extLst>
              <a:ext uri="{FF2B5EF4-FFF2-40B4-BE49-F238E27FC236}">
                <a16:creationId xmlns:a16="http://schemas.microsoft.com/office/drawing/2014/main" id="{EA8626DD-9BB6-D960-F669-F74927FA56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0" y="1791552"/>
            <a:ext cx="7139450" cy="469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742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425E5D-21A1-3E02-DF60-DCE6757C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12</a:t>
            </a:fld>
            <a:endParaRPr lang="de-CH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CBC4D1CE-AED3-A363-C626-7B5990BE8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365973"/>
            <a:ext cx="9914844" cy="1325563"/>
          </a:xfrm>
        </p:spPr>
        <p:txBody>
          <a:bodyPr/>
          <a:lstStyle/>
          <a:p>
            <a:r>
              <a:rPr lang="de-GB" dirty="0"/>
              <a:t>Der Lehrplan für den 40-stündigen Kurs</a:t>
            </a:r>
          </a:p>
        </p:txBody>
      </p:sp>
      <p:sp>
        <p:nvSpPr>
          <p:cNvPr id="11" name="Inhaltsplatzhalter 4">
            <a:extLst>
              <a:ext uri="{FF2B5EF4-FFF2-40B4-BE49-F238E27FC236}">
                <a16:creationId xmlns:a16="http://schemas.microsoft.com/office/drawing/2014/main" id="{6A2AB191-2E67-14D8-8231-3E86483F3A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04850" y="1400898"/>
            <a:ext cx="8059738" cy="495889"/>
          </a:xfrm>
        </p:spPr>
        <p:txBody>
          <a:bodyPr/>
          <a:lstStyle/>
          <a:p>
            <a:r>
              <a:rPr lang="de-GB" dirty="0"/>
              <a:t>Berurfsbildner/innen in Lehrbetrieben (3/4)</a:t>
            </a:r>
          </a:p>
        </p:txBody>
      </p:sp>
      <p:pic>
        <p:nvPicPr>
          <p:cNvPr id="14" name="Grafik 13" descr="Ein Bild, das Text, Screenshot, parallel, Reihe enthält.&#10;&#10;Automatisch generierte Beschreibung">
            <a:extLst>
              <a:ext uri="{FF2B5EF4-FFF2-40B4-BE49-F238E27FC236}">
                <a16:creationId xmlns:a16="http://schemas.microsoft.com/office/drawing/2014/main" id="{37BC7741-A648-1E03-C2F1-7FEDD345FF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4" y="1810025"/>
            <a:ext cx="8396678" cy="465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101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425E5D-21A1-3E02-DF60-DCE6757C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13</a:t>
            </a:fld>
            <a:endParaRPr lang="de-CH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CBC4D1CE-AED3-A363-C626-7B5990BE8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365973"/>
            <a:ext cx="9914844" cy="1325563"/>
          </a:xfrm>
        </p:spPr>
        <p:txBody>
          <a:bodyPr/>
          <a:lstStyle/>
          <a:p>
            <a:r>
              <a:rPr lang="de-GB" dirty="0"/>
              <a:t>Der Lehrplan für den 40-stündigen Kurs</a:t>
            </a:r>
          </a:p>
        </p:txBody>
      </p:sp>
      <p:sp>
        <p:nvSpPr>
          <p:cNvPr id="11" name="Inhaltsplatzhalter 4">
            <a:extLst>
              <a:ext uri="{FF2B5EF4-FFF2-40B4-BE49-F238E27FC236}">
                <a16:creationId xmlns:a16="http://schemas.microsoft.com/office/drawing/2014/main" id="{6A2AB191-2E67-14D8-8231-3E86483F3A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04850" y="1400898"/>
            <a:ext cx="8059738" cy="495889"/>
          </a:xfrm>
        </p:spPr>
        <p:txBody>
          <a:bodyPr/>
          <a:lstStyle/>
          <a:p>
            <a:r>
              <a:rPr lang="de-GB" dirty="0"/>
              <a:t>Berurfsbildner/innen in Lehrbetrieben (4/4)</a:t>
            </a:r>
          </a:p>
        </p:txBody>
      </p:sp>
      <p:pic>
        <p:nvPicPr>
          <p:cNvPr id="6" name="Grafik 5" descr="Ein Bild, das Text, Screenshot, parallel, Reihe enthält.&#10;&#10;Automatisch generierte Beschreibung">
            <a:extLst>
              <a:ext uri="{FF2B5EF4-FFF2-40B4-BE49-F238E27FC236}">
                <a16:creationId xmlns:a16="http://schemas.microsoft.com/office/drawing/2014/main" id="{0F1E135E-41BE-30CB-D2A8-5B8A6F2B68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4" y="1810026"/>
            <a:ext cx="7096584" cy="465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42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544544-D547-2147-499C-4CCEF8DB0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10902396" cy="1325563"/>
          </a:xfrm>
        </p:spPr>
        <p:txBody>
          <a:bodyPr>
            <a:normAutofit/>
          </a:bodyPr>
          <a:lstStyle/>
          <a:p>
            <a:r>
              <a:rPr lang="de-GB" dirty="0"/>
              <a:t>Die Berufsbildner/innen in überbetrieblichen Kursen und </a:t>
            </a:r>
            <a:r>
              <a:rPr lang="de-CH" dirty="0" err="1"/>
              <a:t>Lehrw</a:t>
            </a:r>
            <a:r>
              <a:rPr lang="de-GB" dirty="0"/>
              <a:t>erkstätten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67C6E52-D50F-104E-1EA4-FD3B88FA9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14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3B9F545-1C7E-8EDD-F48C-095C0300A15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41426" y="2029408"/>
            <a:ext cx="8059738" cy="495889"/>
          </a:xfrm>
        </p:spPr>
        <p:txBody>
          <a:bodyPr/>
          <a:lstStyle/>
          <a:p>
            <a:r>
              <a:rPr lang="de-GB" dirty="0"/>
              <a:t>BBV Art. 45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E1D37A0-3CB1-0541-67AE-3AE465C91B38}"/>
              </a:ext>
            </a:extLst>
          </p:cNvPr>
          <p:cNvSpPr/>
          <p:nvPr/>
        </p:nvSpPr>
        <p:spPr>
          <a:xfrm>
            <a:off x="814116" y="2649667"/>
            <a:ext cx="10871316" cy="54117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ctr"/>
          <a:lstStyle/>
          <a:p>
            <a:r>
              <a:rPr lang="de-CH" sz="2400" b="1" dirty="0">
                <a:solidFill>
                  <a:schemeClr val="bg1"/>
                </a:solidFill>
                <a:latin typeface="Helvetica" pitchFamily="2" charset="0"/>
              </a:rPr>
              <a:t>Hauptberufliche Tätigkeit</a:t>
            </a:r>
            <a:endParaRPr lang="de-GB" sz="2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99A45A8-0686-6EFF-464E-C4BC5E78FB95}"/>
              </a:ext>
            </a:extLst>
          </p:cNvPr>
          <p:cNvSpPr/>
          <p:nvPr/>
        </p:nvSpPr>
        <p:spPr>
          <a:xfrm>
            <a:off x="814116" y="3190845"/>
            <a:ext cx="3623772" cy="105483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Abschluss höhere</a:t>
            </a:r>
          </a:p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Berufsbildung</a:t>
            </a:r>
          </a:p>
          <a:p>
            <a:pPr>
              <a:lnSpc>
                <a:spcPct val="150000"/>
              </a:lnSpc>
            </a:pPr>
            <a:endParaRPr lang="de-DE" sz="20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FE9C038-31B0-FA1F-A619-FC3A601F9AAD}"/>
              </a:ext>
            </a:extLst>
          </p:cNvPr>
          <p:cNvSpPr/>
          <p:nvPr/>
        </p:nvSpPr>
        <p:spPr>
          <a:xfrm>
            <a:off x="4437888" y="3190844"/>
            <a:ext cx="3623772" cy="105483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Zwei Jahre berufliche</a:t>
            </a:r>
          </a:p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Praxis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62C2AAE-FAAA-0E4E-0DF6-989D94A844D9}"/>
              </a:ext>
            </a:extLst>
          </p:cNvPr>
          <p:cNvSpPr/>
          <p:nvPr/>
        </p:nvSpPr>
        <p:spPr>
          <a:xfrm>
            <a:off x="8061660" y="3190844"/>
            <a:ext cx="3623772" cy="10548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Berufspädagogische</a:t>
            </a:r>
          </a:p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Bildung von</a:t>
            </a:r>
          </a:p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600 Lernstunden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3DD1B09-18F3-37B5-DB49-7898881097AB}"/>
              </a:ext>
            </a:extLst>
          </p:cNvPr>
          <p:cNvSpPr/>
          <p:nvPr/>
        </p:nvSpPr>
        <p:spPr>
          <a:xfrm>
            <a:off x="814116" y="4516261"/>
            <a:ext cx="10871316" cy="54117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ctr"/>
          <a:lstStyle/>
          <a:p>
            <a:r>
              <a:rPr lang="de-CH" sz="2400" b="1" dirty="0">
                <a:solidFill>
                  <a:schemeClr val="bg1"/>
                </a:solidFill>
                <a:latin typeface="Helvetica" pitchFamily="2" charset="0"/>
              </a:rPr>
              <a:t>Nebenberufliche Tätigkeit</a:t>
            </a:r>
            <a:endParaRPr lang="de-GB" sz="2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FD8D1116-31AB-7765-9FFE-E975F07D5B5C}"/>
              </a:ext>
            </a:extLst>
          </p:cNvPr>
          <p:cNvSpPr/>
          <p:nvPr/>
        </p:nvSpPr>
        <p:spPr>
          <a:xfrm>
            <a:off x="814116" y="5057440"/>
            <a:ext cx="3623772" cy="105483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Abschluss höhere</a:t>
            </a:r>
          </a:p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Berufsbildung</a:t>
            </a:r>
          </a:p>
          <a:p>
            <a:pPr>
              <a:lnSpc>
                <a:spcPct val="150000"/>
              </a:lnSpc>
            </a:pPr>
            <a:endParaRPr lang="de-DE" sz="20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EFCE633-7545-8543-0DCA-B712F063D501}"/>
              </a:ext>
            </a:extLst>
          </p:cNvPr>
          <p:cNvSpPr/>
          <p:nvPr/>
        </p:nvSpPr>
        <p:spPr>
          <a:xfrm>
            <a:off x="4437888" y="5057441"/>
            <a:ext cx="3623772" cy="105483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Zwei Jahre berufliche</a:t>
            </a:r>
          </a:p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Praxis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A5229C1E-FEE8-61D8-451A-6587D8BA60A8}"/>
              </a:ext>
            </a:extLst>
          </p:cNvPr>
          <p:cNvSpPr/>
          <p:nvPr/>
        </p:nvSpPr>
        <p:spPr>
          <a:xfrm>
            <a:off x="8061660" y="5057441"/>
            <a:ext cx="3623772" cy="105483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Berufspädagogische</a:t>
            </a:r>
          </a:p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Bildung von</a:t>
            </a:r>
          </a:p>
          <a:p>
            <a:r>
              <a:rPr lang="de-DE" sz="2000" dirty="0">
                <a:solidFill>
                  <a:schemeClr val="tx1"/>
                </a:solidFill>
                <a:latin typeface="Helvetica" pitchFamily="2" charset="0"/>
              </a:rPr>
              <a:t>3</a:t>
            </a:r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00 Lernstunden</a:t>
            </a:r>
          </a:p>
        </p:txBody>
      </p:sp>
    </p:spTree>
    <p:extLst>
      <p:ext uri="{BB962C8B-B14F-4D97-AF65-F5344CB8AC3E}">
        <p14:creationId xmlns:p14="http://schemas.microsoft.com/office/powerpoint/2010/main" val="2794876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C052AA-675B-5DC3-3527-669408D41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9183"/>
            <a:ext cx="9144000" cy="1639633"/>
          </a:xfrm>
        </p:spPr>
        <p:txBody>
          <a:bodyPr>
            <a:normAutofit fontScale="90000"/>
          </a:bodyPr>
          <a:lstStyle/>
          <a:p>
            <a:r>
              <a:rPr lang="de-CH" dirty="0"/>
              <a:t>Berufsbildner/innen an Berufsfachschulen</a:t>
            </a:r>
          </a:p>
        </p:txBody>
      </p:sp>
    </p:spTree>
    <p:extLst>
      <p:ext uri="{BB962C8B-B14F-4D97-AF65-F5344CB8AC3E}">
        <p14:creationId xmlns:p14="http://schemas.microsoft.com/office/powerpoint/2010/main" val="3113061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CA8893EB-9DCB-356D-6321-497438C4F2B6}"/>
              </a:ext>
            </a:extLst>
          </p:cNvPr>
          <p:cNvSpPr/>
          <p:nvPr/>
        </p:nvSpPr>
        <p:spPr>
          <a:xfrm>
            <a:off x="8888012" y="204311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Unterricht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F5D93622-7836-CF4E-D374-2E3A437ABAFE}"/>
              </a:ext>
            </a:extLst>
          </p:cNvPr>
          <p:cNvSpPr/>
          <p:nvPr/>
        </p:nvSpPr>
        <p:spPr>
          <a:xfrm>
            <a:off x="6151566" y="204311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Studium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BE995C8-1F67-E54E-A699-0F169D8C2E88}"/>
              </a:ext>
            </a:extLst>
          </p:cNvPr>
          <p:cNvSpPr/>
          <p:nvPr/>
        </p:nvSpPr>
        <p:spPr>
          <a:xfrm>
            <a:off x="3562781" y="204311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Lehrberufliche </a:t>
            </a:r>
          </a:p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49DDCFE-26DF-633E-0593-09D470E3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16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22913DF-4BF3-6F81-4FA3-FE8A50D15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856" y="656905"/>
            <a:ext cx="10515600" cy="1325563"/>
          </a:xfrm>
        </p:spPr>
        <p:txBody>
          <a:bodyPr>
            <a:normAutofit/>
          </a:bodyPr>
          <a:lstStyle/>
          <a:p>
            <a:r>
              <a:rPr lang="de-CH" dirty="0"/>
              <a:t>Lehrpersonen </a:t>
            </a:r>
            <a:r>
              <a:rPr lang="de-GB" dirty="0"/>
              <a:t>für den berufskundlichen Unterricht im Hauptberuf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CBB793B-5A4D-0E1C-FFCF-7D77E6A0E990}"/>
              </a:ext>
            </a:extLst>
          </p:cNvPr>
          <p:cNvSpPr/>
          <p:nvPr/>
        </p:nvSpPr>
        <p:spPr>
          <a:xfrm>
            <a:off x="512310" y="204311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Fachliche </a:t>
            </a:r>
            <a:br>
              <a:rPr lang="de-GB" sz="1600" b="1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5BB00CC-2EAB-2DB5-CF52-C9AF6B639EEE}"/>
              </a:ext>
            </a:extLst>
          </p:cNvPr>
          <p:cNvSpPr/>
          <p:nvPr/>
        </p:nvSpPr>
        <p:spPr>
          <a:xfrm>
            <a:off x="646008" y="2684338"/>
            <a:ext cx="1722066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Abschluss höhere Berufsbildung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F73DA93-F891-6F77-99B7-30C82114C474}"/>
              </a:ext>
            </a:extLst>
          </p:cNvPr>
          <p:cNvSpPr/>
          <p:nvPr/>
        </p:nvSpPr>
        <p:spPr>
          <a:xfrm>
            <a:off x="646007" y="4363967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Berufsprüfung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Höhere Fachprüfung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Abschluss höhere </a:t>
            </a:r>
            <a:br>
              <a:rPr lang="de-GB" sz="16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Fachschule HF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Hochschulabschluss FH / Universität / EHT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C16A831-991C-F800-E76D-5C1E39F8962A}"/>
              </a:ext>
            </a:extLst>
          </p:cNvPr>
          <p:cNvSpPr/>
          <p:nvPr/>
        </p:nvSpPr>
        <p:spPr>
          <a:xfrm>
            <a:off x="2464242" y="2684338"/>
            <a:ext cx="822028" cy="15791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Berufsmaturität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8DD977D-8A13-BBDD-E4A9-9C82985706A6}"/>
              </a:ext>
            </a:extLst>
          </p:cNvPr>
          <p:cNvSpPr/>
          <p:nvPr/>
        </p:nvSpPr>
        <p:spPr>
          <a:xfrm>
            <a:off x="3697720" y="272468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Berufliche Erfahrung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3BBCD43-70AC-1F1D-424A-6025180B3A20}"/>
              </a:ext>
            </a:extLst>
          </p:cNvPr>
          <p:cNvSpPr/>
          <p:nvPr/>
        </p:nvSpPr>
        <p:spPr>
          <a:xfrm>
            <a:off x="4822214" y="272468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Unterrichtspraxis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Methodik- und Didaktikmodule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3729DC4-9288-34AA-B7D0-CE7BA43FC9EE}"/>
              </a:ext>
            </a:extLst>
          </p:cNvPr>
          <p:cNvSpPr/>
          <p:nvPr/>
        </p:nvSpPr>
        <p:spPr>
          <a:xfrm>
            <a:off x="6315075" y="2656020"/>
            <a:ext cx="2293839" cy="2599992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Berufspädagogische Bildung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(1800 Lernstunden)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D0113A-6C41-60E0-B18B-D995442C784A}"/>
              </a:ext>
            </a:extLst>
          </p:cNvPr>
          <p:cNvSpPr/>
          <p:nvPr/>
        </p:nvSpPr>
        <p:spPr>
          <a:xfrm>
            <a:off x="6315075" y="5346960"/>
            <a:ext cx="2293838" cy="982994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Unterrichtspraxis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8D06E61-CC3A-C6BF-D246-87FE1722CA6B}"/>
              </a:ext>
            </a:extLst>
          </p:cNvPr>
          <p:cNvSpPr/>
          <p:nvPr/>
        </p:nvSpPr>
        <p:spPr>
          <a:xfrm>
            <a:off x="9029700" y="2656020"/>
            <a:ext cx="2314575" cy="3673934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Berufsfachschulen</a:t>
            </a:r>
          </a:p>
          <a:p>
            <a:pPr algn="ctr"/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aller Bereiche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042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CA8893EB-9DCB-356D-6321-497438C4F2B6}"/>
              </a:ext>
            </a:extLst>
          </p:cNvPr>
          <p:cNvSpPr/>
          <p:nvPr/>
        </p:nvSpPr>
        <p:spPr>
          <a:xfrm>
            <a:off x="8888012" y="204311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Unterricht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F5D93622-7836-CF4E-D374-2E3A437ABAFE}"/>
              </a:ext>
            </a:extLst>
          </p:cNvPr>
          <p:cNvSpPr/>
          <p:nvPr/>
        </p:nvSpPr>
        <p:spPr>
          <a:xfrm>
            <a:off x="6151566" y="204311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Studium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BE995C8-1F67-E54E-A699-0F169D8C2E88}"/>
              </a:ext>
            </a:extLst>
          </p:cNvPr>
          <p:cNvSpPr/>
          <p:nvPr/>
        </p:nvSpPr>
        <p:spPr>
          <a:xfrm>
            <a:off x="3562781" y="204311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Lehrberufliche </a:t>
            </a:r>
          </a:p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49DDCFE-26DF-633E-0593-09D470E3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17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22913DF-4BF3-6F81-4FA3-FE8A50D15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568" y="642617"/>
            <a:ext cx="10515600" cy="1325563"/>
          </a:xfrm>
        </p:spPr>
        <p:txBody>
          <a:bodyPr>
            <a:normAutofit/>
          </a:bodyPr>
          <a:lstStyle/>
          <a:p>
            <a:r>
              <a:rPr lang="de-CH" dirty="0"/>
              <a:t>Lehrpersonen </a:t>
            </a:r>
            <a:r>
              <a:rPr lang="de-GB" dirty="0"/>
              <a:t>für den berufskundlichen Unterricht im Nebenberuf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CBB793B-5A4D-0E1C-FFCF-7D77E6A0E990}"/>
              </a:ext>
            </a:extLst>
          </p:cNvPr>
          <p:cNvSpPr/>
          <p:nvPr/>
        </p:nvSpPr>
        <p:spPr>
          <a:xfrm>
            <a:off x="512310" y="204311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Fachliche </a:t>
            </a:r>
            <a:br>
              <a:rPr lang="de-GB" sz="1600" b="1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5BB00CC-2EAB-2DB5-CF52-C9AF6B639EEE}"/>
              </a:ext>
            </a:extLst>
          </p:cNvPr>
          <p:cNvSpPr/>
          <p:nvPr/>
        </p:nvSpPr>
        <p:spPr>
          <a:xfrm>
            <a:off x="646008" y="2684338"/>
            <a:ext cx="1722066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Abschluss höhere Berufsbildung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F73DA93-F891-6F77-99B7-30C82114C474}"/>
              </a:ext>
            </a:extLst>
          </p:cNvPr>
          <p:cNvSpPr/>
          <p:nvPr/>
        </p:nvSpPr>
        <p:spPr>
          <a:xfrm>
            <a:off x="646007" y="4363967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Berufsprüfung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Höhere Fachprüfung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Abschluss höhere </a:t>
            </a:r>
            <a:br>
              <a:rPr lang="de-GB" sz="16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Fachschule HF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Hochschulabschluss FH / Universität / EHT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8DD977D-8A13-BBDD-E4A9-9C82985706A6}"/>
              </a:ext>
            </a:extLst>
          </p:cNvPr>
          <p:cNvSpPr/>
          <p:nvPr/>
        </p:nvSpPr>
        <p:spPr>
          <a:xfrm>
            <a:off x="3697720" y="272468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Berufliche Erfahrung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3BBCD43-70AC-1F1D-424A-6025180B3A20}"/>
              </a:ext>
            </a:extLst>
          </p:cNvPr>
          <p:cNvSpPr/>
          <p:nvPr/>
        </p:nvSpPr>
        <p:spPr>
          <a:xfrm>
            <a:off x="4822214" y="272468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Unterrichtspraxis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Methodik- und Didaktikmodule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8CA7D71-1203-1D61-1CCA-AAE13FE97493}"/>
              </a:ext>
            </a:extLst>
          </p:cNvPr>
          <p:cNvSpPr/>
          <p:nvPr/>
        </p:nvSpPr>
        <p:spPr>
          <a:xfrm>
            <a:off x="6315075" y="2656020"/>
            <a:ext cx="2293839" cy="2599992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Berufspädagogische Bildung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(300 Lernstunden)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6DCFDDB9-96D8-E44D-563E-B435F72122FF}"/>
              </a:ext>
            </a:extLst>
          </p:cNvPr>
          <p:cNvSpPr/>
          <p:nvPr/>
        </p:nvSpPr>
        <p:spPr>
          <a:xfrm>
            <a:off x="6315075" y="5346960"/>
            <a:ext cx="2293838" cy="982994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Unterrichtspraxis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42B3825D-F09B-8268-653D-01E4F1C7471C}"/>
              </a:ext>
            </a:extLst>
          </p:cNvPr>
          <p:cNvSpPr/>
          <p:nvPr/>
        </p:nvSpPr>
        <p:spPr>
          <a:xfrm>
            <a:off x="9029700" y="2656020"/>
            <a:ext cx="2314575" cy="3673934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Berufsfachschulen</a:t>
            </a:r>
          </a:p>
          <a:p>
            <a:pPr algn="ctr"/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aller Bereiche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624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27C4B9-1EE0-8FAF-71D6-174910567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31" y="469828"/>
            <a:ext cx="10975548" cy="1325563"/>
          </a:xfrm>
        </p:spPr>
        <p:txBody>
          <a:bodyPr>
            <a:normAutofit/>
          </a:bodyPr>
          <a:lstStyle/>
          <a:p>
            <a:r>
              <a:rPr lang="de-CH" sz="3200" dirty="0"/>
              <a:t>Lehrpersonen </a:t>
            </a:r>
            <a:r>
              <a:rPr lang="de-GB" sz="3200" dirty="0"/>
              <a:t>für den Unterricht in IKA im Hauptberuf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7539E99-2A72-FED3-D1E2-CCF08AD0B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18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F5AA147-432D-B3BE-39B1-D06917CD2E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7E126B58-394E-2B36-57F4-7D971EECF48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4031" y="1328473"/>
            <a:ext cx="8059738" cy="495889"/>
          </a:xfrm>
        </p:spPr>
        <p:txBody>
          <a:bodyPr/>
          <a:lstStyle/>
          <a:p>
            <a:r>
              <a:rPr lang="de-GB" dirty="0"/>
              <a:t>Teil des berufskundlichen Unterrichts in der kaufmännischen Grundbildung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46E1974-2EA8-685D-3E29-6EC6D58726C8}"/>
              </a:ext>
            </a:extLst>
          </p:cNvPr>
          <p:cNvSpPr/>
          <p:nvPr/>
        </p:nvSpPr>
        <p:spPr>
          <a:xfrm>
            <a:off x="8983900" y="196883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Unterricht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84015AA-C5C1-2A98-76C6-2A8A9D890D45}"/>
              </a:ext>
            </a:extLst>
          </p:cNvPr>
          <p:cNvSpPr/>
          <p:nvPr/>
        </p:nvSpPr>
        <p:spPr>
          <a:xfrm>
            <a:off x="6247454" y="196883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Studium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D991BDF-F960-4C28-BCEF-62A0E96AEA15}"/>
              </a:ext>
            </a:extLst>
          </p:cNvPr>
          <p:cNvSpPr/>
          <p:nvPr/>
        </p:nvSpPr>
        <p:spPr>
          <a:xfrm>
            <a:off x="3658669" y="196883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Lehrberufliche </a:t>
            </a:r>
          </a:p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67945A9-21A1-7CFE-65E0-4ED8215C9000}"/>
              </a:ext>
            </a:extLst>
          </p:cNvPr>
          <p:cNvSpPr/>
          <p:nvPr/>
        </p:nvSpPr>
        <p:spPr>
          <a:xfrm>
            <a:off x="608198" y="196883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Fachliche </a:t>
            </a:r>
            <a:br>
              <a:rPr lang="de-GB" sz="1600" b="1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A9C26C5-54D6-CC07-D0BA-919713A48D98}"/>
              </a:ext>
            </a:extLst>
          </p:cNvPr>
          <p:cNvSpPr/>
          <p:nvPr/>
        </p:nvSpPr>
        <p:spPr>
          <a:xfrm>
            <a:off x="741896" y="2610058"/>
            <a:ext cx="1722066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Abschluss höhere Berufsbildung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BC80904A-567E-F937-B21E-F77DB5A053AA}"/>
              </a:ext>
            </a:extLst>
          </p:cNvPr>
          <p:cNvSpPr/>
          <p:nvPr/>
        </p:nvSpPr>
        <p:spPr>
          <a:xfrm>
            <a:off x="741895" y="4289687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Berufsprüfung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Höhere Fachprüfung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Abschluss höhere </a:t>
            </a:r>
            <a:br>
              <a:rPr lang="de-GB" sz="16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Fachschule HF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Hochschulabschluss FH / Universität / EHT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2530A56F-91F2-7043-633E-107D18D52507}"/>
              </a:ext>
            </a:extLst>
          </p:cNvPr>
          <p:cNvSpPr/>
          <p:nvPr/>
        </p:nvSpPr>
        <p:spPr>
          <a:xfrm>
            <a:off x="2560130" y="2610058"/>
            <a:ext cx="822028" cy="15791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Berufsmaturität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9FCE9E5-C77C-D54A-9AAE-C8F23C96FCFE}"/>
              </a:ext>
            </a:extLst>
          </p:cNvPr>
          <p:cNvSpPr/>
          <p:nvPr/>
        </p:nvSpPr>
        <p:spPr>
          <a:xfrm>
            <a:off x="3793608" y="265040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Berufliche Erfahrung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21B3C897-BCD6-1158-6126-1818240AD915}"/>
              </a:ext>
            </a:extLst>
          </p:cNvPr>
          <p:cNvSpPr/>
          <p:nvPr/>
        </p:nvSpPr>
        <p:spPr>
          <a:xfrm>
            <a:off x="4918102" y="265040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Unterrichtspraxis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Methodik- und Didaktikmodule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4ADA706D-E0E5-CD4F-E7A3-69780BB3B282}"/>
              </a:ext>
            </a:extLst>
          </p:cNvPr>
          <p:cNvSpPr/>
          <p:nvPr/>
        </p:nvSpPr>
        <p:spPr>
          <a:xfrm>
            <a:off x="9129713" y="2650398"/>
            <a:ext cx="2320391" cy="3597601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Berufsfachschulen der kaufmännischen Grundbildung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658BA24-9858-BDCF-4899-D480489561B0}"/>
              </a:ext>
            </a:extLst>
          </p:cNvPr>
          <p:cNvSpPr/>
          <p:nvPr/>
        </p:nvSpPr>
        <p:spPr>
          <a:xfrm>
            <a:off x="6410963" y="2650399"/>
            <a:ext cx="2293839" cy="2523657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Berufspädagogische Bildung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(1800 Lernstunden)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1E8B065-2CE9-E045-5BC2-A9F2630FE540}"/>
              </a:ext>
            </a:extLst>
          </p:cNvPr>
          <p:cNvSpPr/>
          <p:nvPr/>
        </p:nvSpPr>
        <p:spPr>
          <a:xfrm>
            <a:off x="6410963" y="5293865"/>
            <a:ext cx="2293838" cy="954134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Unterrichtspraxis</a:t>
            </a:r>
          </a:p>
        </p:txBody>
      </p:sp>
    </p:spTree>
    <p:extLst>
      <p:ext uri="{BB962C8B-B14F-4D97-AF65-F5344CB8AC3E}">
        <p14:creationId xmlns:p14="http://schemas.microsoft.com/office/powerpoint/2010/main" val="36074097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27C4B9-1EE0-8FAF-71D6-174910567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31" y="469828"/>
            <a:ext cx="10975548" cy="1325563"/>
          </a:xfrm>
        </p:spPr>
        <p:txBody>
          <a:bodyPr>
            <a:normAutofit/>
          </a:bodyPr>
          <a:lstStyle/>
          <a:p>
            <a:r>
              <a:rPr lang="de-CH" sz="3200" dirty="0"/>
              <a:t>Lehrpersonen </a:t>
            </a:r>
            <a:r>
              <a:rPr lang="de-GB" sz="3200" dirty="0"/>
              <a:t>für den Unterricht in IKA im Nebenberuf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7539E99-2A72-FED3-D1E2-CCF08AD0B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19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F5AA147-432D-B3BE-39B1-D06917CD2E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7E126B58-394E-2B36-57F4-7D971EECF48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4031" y="1328473"/>
            <a:ext cx="8059738" cy="495889"/>
          </a:xfrm>
        </p:spPr>
        <p:txBody>
          <a:bodyPr/>
          <a:lstStyle/>
          <a:p>
            <a:r>
              <a:rPr lang="de-GB" dirty="0"/>
              <a:t>Teil des berufskundlichen Unterrichts in der kaufmännischen Grundbildung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46E1974-2EA8-685D-3E29-6EC6D58726C8}"/>
              </a:ext>
            </a:extLst>
          </p:cNvPr>
          <p:cNvSpPr/>
          <p:nvPr/>
        </p:nvSpPr>
        <p:spPr>
          <a:xfrm>
            <a:off x="8983900" y="196883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Unterricht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84015AA-C5C1-2A98-76C6-2A8A9D890D45}"/>
              </a:ext>
            </a:extLst>
          </p:cNvPr>
          <p:cNvSpPr/>
          <p:nvPr/>
        </p:nvSpPr>
        <p:spPr>
          <a:xfrm>
            <a:off x="6247454" y="196883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Studium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D991BDF-F960-4C28-BCEF-62A0E96AEA15}"/>
              </a:ext>
            </a:extLst>
          </p:cNvPr>
          <p:cNvSpPr/>
          <p:nvPr/>
        </p:nvSpPr>
        <p:spPr>
          <a:xfrm>
            <a:off x="3658669" y="196883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Lehrberufliche </a:t>
            </a:r>
          </a:p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67945A9-21A1-7CFE-65E0-4ED8215C9000}"/>
              </a:ext>
            </a:extLst>
          </p:cNvPr>
          <p:cNvSpPr/>
          <p:nvPr/>
        </p:nvSpPr>
        <p:spPr>
          <a:xfrm>
            <a:off x="608198" y="196883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Fachliche </a:t>
            </a:r>
            <a:br>
              <a:rPr lang="de-GB" sz="1600" b="1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A9C26C5-54D6-CC07-D0BA-919713A48D98}"/>
              </a:ext>
            </a:extLst>
          </p:cNvPr>
          <p:cNvSpPr/>
          <p:nvPr/>
        </p:nvSpPr>
        <p:spPr>
          <a:xfrm>
            <a:off x="741896" y="2610058"/>
            <a:ext cx="1722066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Abschluss höhere Berufsbildung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BC80904A-567E-F937-B21E-F77DB5A053AA}"/>
              </a:ext>
            </a:extLst>
          </p:cNvPr>
          <p:cNvSpPr/>
          <p:nvPr/>
        </p:nvSpPr>
        <p:spPr>
          <a:xfrm>
            <a:off x="741895" y="4289687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Berufsprüfung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Höhere Fachprüfung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Abschluss höhere </a:t>
            </a:r>
            <a:br>
              <a:rPr lang="de-GB" sz="16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Fachschule HF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Hochschulabschluss FH / Universität / EHT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9FCE9E5-C77C-D54A-9AAE-C8F23C96FCFE}"/>
              </a:ext>
            </a:extLst>
          </p:cNvPr>
          <p:cNvSpPr/>
          <p:nvPr/>
        </p:nvSpPr>
        <p:spPr>
          <a:xfrm>
            <a:off x="3793608" y="265040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Berufliche Erfahrung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21B3C897-BCD6-1158-6126-1818240AD915}"/>
              </a:ext>
            </a:extLst>
          </p:cNvPr>
          <p:cNvSpPr/>
          <p:nvPr/>
        </p:nvSpPr>
        <p:spPr>
          <a:xfrm>
            <a:off x="4918102" y="265040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Unterrichtspraxis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Methodik- und Didaktikmodule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009CD5D-E936-73BF-989C-A02B61233EDD}"/>
              </a:ext>
            </a:extLst>
          </p:cNvPr>
          <p:cNvSpPr/>
          <p:nvPr/>
        </p:nvSpPr>
        <p:spPr>
          <a:xfrm>
            <a:off x="9129713" y="2574066"/>
            <a:ext cx="2320391" cy="3681608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Berufsfachschulen der kaufmännischen Grundbildung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08772B7D-8082-6363-36F9-397D8C5B6D0F}"/>
              </a:ext>
            </a:extLst>
          </p:cNvPr>
          <p:cNvSpPr/>
          <p:nvPr/>
        </p:nvSpPr>
        <p:spPr>
          <a:xfrm>
            <a:off x="6410963" y="2650399"/>
            <a:ext cx="2293839" cy="2523657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Berufspädagogische Bildung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(300 Lernstunden)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6BBD37C9-1F6C-F429-555C-946B9932A29E}"/>
              </a:ext>
            </a:extLst>
          </p:cNvPr>
          <p:cNvSpPr/>
          <p:nvPr/>
        </p:nvSpPr>
        <p:spPr>
          <a:xfrm>
            <a:off x="6410963" y="5293865"/>
            <a:ext cx="2293838" cy="954134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Unterrichtspraxis</a:t>
            </a:r>
          </a:p>
        </p:txBody>
      </p:sp>
    </p:spTree>
    <p:extLst>
      <p:ext uri="{BB962C8B-B14F-4D97-AF65-F5344CB8AC3E}">
        <p14:creationId xmlns:p14="http://schemas.microsoft.com/office/powerpoint/2010/main" val="4009700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C052AA-675B-5DC3-3527-669408D41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44283"/>
            <a:ext cx="9144000" cy="1169434"/>
          </a:xfrm>
        </p:spPr>
        <p:txBody>
          <a:bodyPr/>
          <a:lstStyle/>
          <a:p>
            <a:r>
              <a:rPr lang="de-CH" dirty="0"/>
              <a:t>Übersicht</a:t>
            </a:r>
          </a:p>
        </p:txBody>
      </p:sp>
    </p:spTree>
    <p:extLst>
      <p:ext uri="{BB962C8B-B14F-4D97-AF65-F5344CB8AC3E}">
        <p14:creationId xmlns:p14="http://schemas.microsoft.com/office/powerpoint/2010/main" val="35442917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0BDE6629-C01F-4FB1-2B5B-733923CDA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08F35C6-D0D1-8FF1-07F8-9512FCEE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20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24FDA58-0846-2F9D-A4BA-307D8619C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72" y="833563"/>
            <a:ext cx="10515600" cy="1325563"/>
          </a:xfrm>
        </p:spPr>
        <p:txBody>
          <a:bodyPr>
            <a:normAutofit/>
          </a:bodyPr>
          <a:lstStyle/>
          <a:p>
            <a:r>
              <a:rPr lang="de-CH" sz="3200" dirty="0"/>
              <a:t>Lehrpersonen </a:t>
            </a:r>
            <a:r>
              <a:rPr lang="de-GB" sz="3200" dirty="0"/>
              <a:t>für den allgemeinbildenden Unterricht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AB82A26-4EA4-8B5F-9A1B-9001B16BF898}"/>
              </a:ext>
            </a:extLst>
          </p:cNvPr>
          <p:cNvSpPr/>
          <p:nvPr/>
        </p:nvSpPr>
        <p:spPr>
          <a:xfrm>
            <a:off x="8983900" y="196883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Unterricht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8F22E74-B96B-3693-3E84-08A45B1C1257}"/>
              </a:ext>
            </a:extLst>
          </p:cNvPr>
          <p:cNvSpPr/>
          <p:nvPr/>
        </p:nvSpPr>
        <p:spPr>
          <a:xfrm>
            <a:off x="6247454" y="196883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Studium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9EF3F80-20B4-90E9-9F04-028EAD212438}"/>
              </a:ext>
            </a:extLst>
          </p:cNvPr>
          <p:cNvSpPr/>
          <p:nvPr/>
        </p:nvSpPr>
        <p:spPr>
          <a:xfrm>
            <a:off x="3658669" y="196883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Lehrberufliche </a:t>
            </a:r>
          </a:p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7A3102C-8A81-C315-A32A-884AE8446882}"/>
              </a:ext>
            </a:extLst>
          </p:cNvPr>
          <p:cNvSpPr/>
          <p:nvPr/>
        </p:nvSpPr>
        <p:spPr>
          <a:xfrm>
            <a:off x="608198" y="196883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Fachliche </a:t>
            </a:r>
            <a:br>
              <a:rPr lang="de-GB" sz="1600" b="1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14B040B-535D-D7B4-C4BF-01A41EDB3AFB}"/>
              </a:ext>
            </a:extLst>
          </p:cNvPr>
          <p:cNvSpPr/>
          <p:nvPr/>
        </p:nvSpPr>
        <p:spPr>
          <a:xfrm>
            <a:off x="741895" y="2610058"/>
            <a:ext cx="2640261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Lehrbefähigung für die obligatorische Schule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0EA0DB10-E628-864F-E00E-1F08DBB0D549}"/>
              </a:ext>
            </a:extLst>
          </p:cNvPr>
          <p:cNvSpPr/>
          <p:nvPr/>
        </p:nvSpPr>
        <p:spPr>
          <a:xfrm>
            <a:off x="741895" y="4289687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Hochschulabschluss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8D26DBA6-9C47-475A-3E49-2DA386E69A9C}"/>
              </a:ext>
            </a:extLst>
          </p:cNvPr>
          <p:cNvSpPr/>
          <p:nvPr/>
        </p:nvSpPr>
        <p:spPr>
          <a:xfrm>
            <a:off x="3793608" y="265040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Berufliche Erfahrung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2FDE58FA-9734-05C0-5B22-0D4E18177F79}"/>
              </a:ext>
            </a:extLst>
          </p:cNvPr>
          <p:cNvSpPr/>
          <p:nvPr/>
        </p:nvSpPr>
        <p:spPr>
          <a:xfrm>
            <a:off x="4918102" y="265040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Unterrichtspraxis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Methodik- und Didaktikmodule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B8D6AE6-00C5-7724-1E3D-C8A52C13A3ED}"/>
              </a:ext>
            </a:extLst>
          </p:cNvPr>
          <p:cNvSpPr/>
          <p:nvPr/>
        </p:nvSpPr>
        <p:spPr>
          <a:xfrm>
            <a:off x="9136138" y="2581740"/>
            <a:ext cx="2314575" cy="3665270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Berufsfachschulen</a:t>
            </a:r>
          </a:p>
          <a:p>
            <a:pPr algn="ctr"/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aller Bereiche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6A8FE9EF-C459-68DB-4FC6-0E6102790590}"/>
              </a:ext>
            </a:extLst>
          </p:cNvPr>
          <p:cNvSpPr/>
          <p:nvPr/>
        </p:nvSpPr>
        <p:spPr>
          <a:xfrm>
            <a:off x="6410963" y="2650399"/>
            <a:ext cx="2293839" cy="2523657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Berufspädagogische Bildung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(1800 Lernstunden)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E2C79A77-BFE4-5AB2-2F05-B59DDEA9175A}"/>
              </a:ext>
            </a:extLst>
          </p:cNvPr>
          <p:cNvSpPr/>
          <p:nvPr/>
        </p:nvSpPr>
        <p:spPr>
          <a:xfrm>
            <a:off x="6410963" y="5293865"/>
            <a:ext cx="2293838" cy="954134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Unterrichtspraxis</a:t>
            </a:r>
          </a:p>
        </p:txBody>
      </p:sp>
    </p:spTree>
    <p:extLst>
      <p:ext uri="{BB962C8B-B14F-4D97-AF65-F5344CB8AC3E}">
        <p14:creationId xmlns:p14="http://schemas.microsoft.com/office/powerpoint/2010/main" val="3891990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863898-8330-7396-890D-DCAE9BB2E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788" y="436615"/>
            <a:ext cx="10782762" cy="1325563"/>
          </a:xfrm>
        </p:spPr>
        <p:txBody>
          <a:bodyPr/>
          <a:lstStyle/>
          <a:p>
            <a:r>
              <a:rPr lang="de-CH" sz="3600" dirty="0"/>
              <a:t>Lehrpersonen </a:t>
            </a:r>
            <a:r>
              <a:rPr lang="de-GB" dirty="0"/>
              <a:t>f</a:t>
            </a:r>
            <a:r>
              <a:rPr lang="de-CH" dirty="0" err="1"/>
              <a:t>ür</a:t>
            </a:r>
            <a:r>
              <a:rPr lang="de-CH" dirty="0"/>
              <a:t> </a:t>
            </a:r>
            <a:r>
              <a:rPr lang="de-GB" dirty="0"/>
              <a:t>W &amp; G im Haupberuf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1C7A820-877E-0B9E-D0A7-ABC8F5801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21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931CFA0-2EEB-2BDD-52B4-E7E38AA2B2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A4ECFCAD-2F46-74BA-D708-751E2092376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6250" y="1342723"/>
            <a:ext cx="9134094" cy="495889"/>
          </a:xfrm>
        </p:spPr>
        <p:txBody>
          <a:bodyPr>
            <a:normAutofit/>
          </a:bodyPr>
          <a:lstStyle/>
          <a:p>
            <a:r>
              <a:rPr lang="de-GB" dirty="0"/>
              <a:t>Teil der integrierten Allgemeinbildung, kaufmännischen Grundbildung und Detailhandel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9CD1C78-8A09-ACFD-476A-00EFB002E9CE}"/>
              </a:ext>
            </a:extLst>
          </p:cNvPr>
          <p:cNvSpPr/>
          <p:nvPr/>
        </p:nvSpPr>
        <p:spPr>
          <a:xfrm>
            <a:off x="8983900" y="196883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Unterricht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1147C0A-532F-E354-D033-79D9316971C0}"/>
              </a:ext>
            </a:extLst>
          </p:cNvPr>
          <p:cNvSpPr/>
          <p:nvPr/>
        </p:nvSpPr>
        <p:spPr>
          <a:xfrm>
            <a:off x="6247454" y="196883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Studium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D675AE6-2272-6935-41DD-2A57B40661D4}"/>
              </a:ext>
            </a:extLst>
          </p:cNvPr>
          <p:cNvSpPr/>
          <p:nvPr/>
        </p:nvSpPr>
        <p:spPr>
          <a:xfrm>
            <a:off x="3658669" y="196883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Lehrberufliche </a:t>
            </a:r>
          </a:p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807D9FB-E44D-7FD0-58DD-40595E36EAE8}"/>
              </a:ext>
            </a:extLst>
          </p:cNvPr>
          <p:cNvSpPr/>
          <p:nvPr/>
        </p:nvSpPr>
        <p:spPr>
          <a:xfrm>
            <a:off x="608198" y="196883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Fachliche </a:t>
            </a:r>
            <a:br>
              <a:rPr lang="de-GB" sz="1600" b="1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9755F78-A13A-8F62-E1F6-A35A91E541C3}"/>
              </a:ext>
            </a:extLst>
          </p:cNvPr>
          <p:cNvSpPr/>
          <p:nvPr/>
        </p:nvSpPr>
        <p:spPr>
          <a:xfrm>
            <a:off x="741895" y="2610058"/>
            <a:ext cx="2640261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Lehrbefähigung für die obligatorische Schule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53A90F81-0B86-BBB2-BFBB-AE9B121EC28A}"/>
              </a:ext>
            </a:extLst>
          </p:cNvPr>
          <p:cNvSpPr/>
          <p:nvPr/>
        </p:nvSpPr>
        <p:spPr>
          <a:xfrm>
            <a:off x="741895" y="2610057"/>
            <a:ext cx="2640262" cy="36456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Hochschulabschluss in Wirtschaft oder Recht und Zusatzausbildung im jeweils anderen Bereich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C7CCFE75-C2B8-A653-A50D-E5C9EC6EF300}"/>
              </a:ext>
            </a:extLst>
          </p:cNvPr>
          <p:cNvSpPr/>
          <p:nvPr/>
        </p:nvSpPr>
        <p:spPr>
          <a:xfrm>
            <a:off x="3793608" y="265040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Berufliche Erfahrung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8604429-B9D8-0E43-09CB-AED92985B6A1}"/>
              </a:ext>
            </a:extLst>
          </p:cNvPr>
          <p:cNvSpPr/>
          <p:nvPr/>
        </p:nvSpPr>
        <p:spPr>
          <a:xfrm>
            <a:off x="4918102" y="265040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Unterrichtspraxis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Methodik- und Didaktikmodule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9FB48B90-79A7-7136-8160-97A5601EC613}"/>
              </a:ext>
            </a:extLst>
          </p:cNvPr>
          <p:cNvSpPr/>
          <p:nvPr/>
        </p:nvSpPr>
        <p:spPr>
          <a:xfrm>
            <a:off x="9115425" y="2610055"/>
            <a:ext cx="2334680" cy="3637943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Berufsfachschulen der kaufmännischen Grundbildung und Detailhandel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55FB4782-AE96-873D-4FD1-E3E562DC10CC}"/>
              </a:ext>
            </a:extLst>
          </p:cNvPr>
          <p:cNvSpPr/>
          <p:nvPr/>
        </p:nvSpPr>
        <p:spPr>
          <a:xfrm>
            <a:off x="6410963" y="2650399"/>
            <a:ext cx="2293839" cy="2523657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Berufspädagogische Bildung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(1800 Lernstunden)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47DA786-033D-E862-BC60-80F32A495A38}"/>
              </a:ext>
            </a:extLst>
          </p:cNvPr>
          <p:cNvSpPr/>
          <p:nvPr/>
        </p:nvSpPr>
        <p:spPr>
          <a:xfrm>
            <a:off x="6410963" y="5293865"/>
            <a:ext cx="2293838" cy="954134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Unterrichtspraxis</a:t>
            </a:r>
          </a:p>
        </p:txBody>
      </p:sp>
    </p:spTree>
    <p:extLst>
      <p:ext uri="{BB962C8B-B14F-4D97-AF65-F5344CB8AC3E}">
        <p14:creationId xmlns:p14="http://schemas.microsoft.com/office/powerpoint/2010/main" val="2529792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BADE96D3-E885-032F-19B3-15C7F17C2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GB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87396F9-656D-008D-3C6A-7776E0DF7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22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000733D-7050-3392-6DDC-D4CD8F7A3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075" y="636979"/>
            <a:ext cx="10515600" cy="1325563"/>
          </a:xfrm>
        </p:spPr>
        <p:txBody>
          <a:bodyPr/>
          <a:lstStyle/>
          <a:p>
            <a:r>
              <a:rPr lang="de-CH" sz="3600" dirty="0"/>
              <a:t>Lehrpersonen </a:t>
            </a:r>
            <a:r>
              <a:rPr lang="de-GB" dirty="0"/>
              <a:t>für Fächer in der Berufsmaturität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1CB010F-3BAD-E0C6-575B-45FE6A879261}"/>
              </a:ext>
            </a:extLst>
          </p:cNvPr>
          <p:cNvSpPr/>
          <p:nvPr/>
        </p:nvSpPr>
        <p:spPr>
          <a:xfrm>
            <a:off x="8983900" y="196883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Unterricht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A1C78F0-96D3-1141-13C0-F90FFC1B1C28}"/>
              </a:ext>
            </a:extLst>
          </p:cNvPr>
          <p:cNvSpPr/>
          <p:nvPr/>
        </p:nvSpPr>
        <p:spPr>
          <a:xfrm>
            <a:off x="6247454" y="196883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Studium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292272F-3A3F-5054-CE30-E4FF4AB37265}"/>
              </a:ext>
            </a:extLst>
          </p:cNvPr>
          <p:cNvSpPr/>
          <p:nvPr/>
        </p:nvSpPr>
        <p:spPr>
          <a:xfrm>
            <a:off x="3658669" y="196883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Lehrberufliche </a:t>
            </a:r>
          </a:p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1920EF-6157-34FE-BF0F-4F504A9357E1}"/>
              </a:ext>
            </a:extLst>
          </p:cNvPr>
          <p:cNvSpPr/>
          <p:nvPr/>
        </p:nvSpPr>
        <p:spPr>
          <a:xfrm>
            <a:off x="608198" y="196883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Fachliche </a:t>
            </a:r>
            <a:br>
              <a:rPr lang="de-GB" sz="1600" b="1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B8CDC55C-8BE0-4D37-C9AC-FA21316D9379}"/>
              </a:ext>
            </a:extLst>
          </p:cNvPr>
          <p:cNvSpPr/>
          <p:nvPr/>
        </p:nvSpPr>
        <p:spPr>
          <a:xfrm>
            <a:off x="741895" y="2650401"/>
            <a:ext cx="2640262" cy="36052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Abschluss universitäre Hochschule oder Fachhochschule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841E14B-0756-75F7-51FE-A70FB3FFEC2B}"/>
              </a:ext>
            </a:extLst>
          </p:cNvPr>
          <p:cNvSpPr/>
          <p:nvPr/>
        </p:nvSpPr>
        <p:spPr>
          <a:xfrm>
            <a:off x="3793608" y="265040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Berufliche Erfahrung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CBBC90A-1BC8-163C-4151-BDBBEE821A50}"/>
              </a:ext>
            </a:extLst>
          </p:cNvPr>
          <p:cNvSpPr/>
          <p:nvPr/>
        </p:nvSpPr>
        <p:spPr>
          <a:xfrm>
            <a:off x="4918102" y="265040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Unterrichtspraxis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8056328-10E5-E51D-1BA0-CDCD9F77529F}"/>
              </a:ext>
            </a:extLst>
          </p:cNvPr>
          <p:cNvSpPr/>
          <p:nvPr/>
        </p:nvSpPr>
        <p:spPr>
          <a:xfrm>
            <a:off x="6373713" y="2581739"/>
            <a:ext cx="2340000" cy="3639281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Berufspädagogische Bildung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(1800 Lernstunden)</a:t>
            </a:r>
          </a:p>
          <a:p>
            <a:pPr algn="ctr"/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Mit gymnasialer Befähigung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(300 Lernstunden)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DA7C80F7-3F62-789E-8DC7-8ADA926143AA}"/>
              </a:ext>
            </a:extLst>
          </p:cNvPr>
          <p:cNvSpPr/>
          <p:nvPr/>
        </p:nvSpPr>
        <p:spPr>
          <a:xfrm>
            <a:off x="9139537" y="2610056"/>
            <a:ext cx="2310568" cy="2233407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Unterricht an Berufsfachschulen aller Bereiche (KV, Gesundheit, Soziales, Kunst, Landwirtschaft, GIB)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9BB7BE9-1BD8-4F62-4138-D8FA917440DE}"/>
              </a:ext>
            </a:extLst>
          </p:cNvPr>
          <p:cNvSpPr/>
          <p:nvPr/>
        </p:nvSpPr>
        <p:spPr>
          <a:xfrm>
            <a:off x="9139536" y="4952802"/>
            <a:ext cx="2310568" cy="1268217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Unterricht an Berufsmaturitäts-schulen</a:t>
            </a:r>
          </a:p>
        </p:txBody>
      </p:sp>
    </p:spTree>
    <p:extLst>
      <p:ext uri="{BB962C8B-B14F-4D97-AF65-F5344CB8AC3E}">
        <p14:creationId xmlns:p14="http://schemas.microsoft.com/office/powerpoint/2010/main" val="19294999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26A67C0C-3D53-3D1A-97AD-19A3CFA45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85999A5-67EE-0AD2-5740-5187F66D0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23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6FABA54B-4F86-0475-9100-F0DD51617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787" y="673299"/>
            <a:ext cx="10515600" cy="1325563"/>
          </a:xfrm>
        </p:spPr>
        <p:txBody>
          <a:bodyPr/>
          <a:lstStyle/>
          <a:p>
            <a:r>
              <a:rPr lang="de-CH" sz="3600" dirty="0"/>
              <a:t>Lehrpersonen </a:t>
            </a:r>
            <a:r>
              <a:rPr lang="de-GB" dirty="0"/>
              <a:t>für Sport in der beruflichen Grundbildung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FC53491-ADC5-FAA4-8705-60E1E725F33C}"/>
              </a:ext>
            </a:extLst>
          </p:cNvPr>
          <p:cNvSpPr/>
          <p:nvPr/>
        </p:nvSpPr>
        <p:spPr>
          <a:xfrm>
            <a:off x="8983900" y="196883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Unterricht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E919688-7F25-28F0-F263-C78E1650C837}"/>
              </a:ext>
            </a:extLst>
          </p:cNvPr>
          <p:cNvSpPr/>
          <p:nvPr/>
        </p:nvSpPr>
        <p:spPr>
          <a:xfrm>
            <a:off x="6247454" y="196883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Studium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2D2984E-E347-B060-26E6-7088D68E3F09}"/>
              </a:ext>
            </a:extLst>
          </p:cNvPr>
          <p:cNvSpPr/>
          <p:nvPr/>
        </p:nvSpPr>
        <p:spPr>
          <a:xfrm>
            <a:off x="3658669" y="196883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Lehrberufliche </a:t>
            </a:r>
          </a:p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4B93F07-42A3-AD5D-4A24-0519A15EAEB8}"/>
              </a:ext>
            </a:extLst>
          </p:cNvPr>
          <p:cNvSpPr/>
          <p:nvPr/>
        </p:nvSpPr>
        <p:spPr>
          <a:xfrm>
            <a:off x="608198" y="196883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Fachliche </a:t>
            </a:r>
            <a:br>
              <a:rPr lang="de-GB" sz="1600" b="1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4A8A52A-A43E-8103-BE71-24446E578C74}"/>
              </a:ext>
            </a:extLst>
          </p:cNvPr>
          <p:cNvSpPr/>
          <p:nvPr/>
        </p:nvSpPr>
        <p:spPr>
          <a:xfrm>
            <a:off x="3793608" y="265040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Berufliche Erfahrung</a:t>
            </a:r>
          </a:p>
          <a:p>
            <a:pPr algn="ctr"/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vo</a:t>
            </a: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n mindestens 6 Monaten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7D075AA0-44D4-3D6E-0AAA-FEAB1A9E7678}"/>
              </a:ext>
            </a:extLst>
          </p:cNvPr>
          <p:cNvSpPr/>
          <p:nvPr/>
        </p:nvSpPr>
        <p:spPr>
          <a:xfrm>
            <a:off x="6407799" y="2581740"/>
            <a:ext cx="2286391" cy="2606708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Berufspädagogische Bildung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(1800 Lernstunden)</a:t>
            </a:r>
          </a:p>
          <a:p>
            <a:pPr algn="ctr"/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Mit Lehrbefähigung für die obligatorische Schule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(300 Lernstunden)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F3692B7-BF5A-90BF-7F91-A74459D95588}"/>
              </a:ext>
            </a:extLst>
          </p:cNvPr>
          <p:cNvSpPr/>
          <p:nvPr/>
        </p:nvSpPr>
        <p:spPr>
          <a:xfrm>
            <a:off x="741895" y="2610058"/>
            <a:ext cx="2640261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Lehrbefähigung für die obligatorische Schule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055F31A0-CF81-5427-08F2-7C25B317C1A5}"/>
              </a:ext>
            </a:extLst>
          </p:cNvPr>
          <p:cNvSpPr/>
          <p:nvPr/>
        </p:nvSpPr>
        <p:spPr>
          <a:xfrm>
            <a:off x="741895" y="4289687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Hochschulabschluss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87DEEA70-32B2-658C-CB64-186F141F75DD}"/>
              </a:ext>
            </a:extLst>
          </p:cNvPr>
          <p:cNvSpPr/>
          <p:nvPr/>
        </p:nvSpPr>
        <p:spPr>
          <a:xfrm>
            <a:off x="6407799" y="5300663"/>
            <a:ext cx="2297003" cy="955011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Unterrichtspraxis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4A4F3857-7E3B-EF8B-992C-67F00855EEE0}"/>
              </a:ext>
            </a:extLst>
          </p:cNvPr>
          <p:cNvSpPr/>
          <p:nvPr/>
        </p:nvSpPr>
        <p:spPr>
          <a:xfrm>
            <a:off x="9139535" y="2610056"/>
            <a:ext cx="2296282" cy="3636954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Berufsfachschulen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C74F96D4-2867-4C2C-C1DC-CB1B1A19F056}"/>
              </a:ext>
            </a:extLst>
          </p:cNvPr>
          <p:cNvSpPr/>
          <p:nvPr/>
        </p:nvSpPr>
        <p:spPr>
          <a:xfrm>
            <a:off x="4918102" y="265040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Unterrichtspraxis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Methodik- und Didaktikmodule</a:t>
            </a:r>
          </a:p>
        </p:txBody>
      </p:sp>
    </p:spTree>
    <p:extLst>
      <p:ext uri="{BB962C8B-B14F-4D97-AF65-F5344CB8AC3E}">
        <p14:creationId xmlns:p14="http://schemas.microsoft.com/office/powerpoint/2010/main" val="31252001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C052AA-675B-5DC3-3527-669408D41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9183"/>
            <a:ext cx="9144000" cy="1639633"/>
          </a:xfrm>
        </p:spPr>
        <p:txBody>
          <a:bodyPr>
            <a:normAutofit fontScale="90000"/>
          </a:bodyPr>
          <a:lstStyle/>
          <a:p>
            <a:r>
              <a:rPr lang="de-CH" dirty="0"/>
              <a:t>Berufsbildner/innen an höheren Fachschulen</a:t>
            </a:r>
          </a:p>
        </p:txBody>
      </p:sp>
    </p:spTree>
    <p:extLst>
      <p:ext uri="{BB962C8B-B14F-4D97-AF65-F5344CB8AC3E}">
        <p14:creationId xmlns:p14="http://schemas.microsoft.com/office/powerpoint/2010/main" val="25308011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3C100B13-CAFD-FFBB-4F3B-FAD5F9897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BD16940-3481-435D-EE52-D4BE539E2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25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66F4B54-9EB6-DDF7-2D4C-0C6731376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788" y="619243"/>
            <a:ext cx="10515600" cy="1325563"/>
          </a:xfrm>
        </p:spPr>
        <p:txBody>
          <a:bodyPr/>
          <a:lstStyle/>
          <a:p>
            <a:r>
              <a:rPr lang="de-CH" sz="3600" dirty="0"/>
              <a:t>Lehrpersonen </a:t>
            </a:r>
            <a:r>
              <a:rPr lang="de-GB" dirty="0"/>
              <a:t>an höheren Fachschulen im Hauptberuf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178B4AC-E5A1-0996-E688-176C816DAB26}"/>
              </a:ext>
            </a:extLst>
          </p:cNvPr>
          <p:cNvSpPr/>
          <p:nvPr/>
        </p:nvSpPr>
        <p:spPr>
          <a:xfrm>
            <a:off x="8983900" y="196883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Unterricht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1A15CA7-CD5B-3B9F-808B-C9B35D467392}"/>
              </a:ext>
            </a:extLst>
          </p:cNvPr>
          <p:cNvSpPr/>
          <p:nvPr/>
        </p:nvSpPr>
        <p:spPr>
          <a:xfrm>
            <a:off x="6247454" y="196883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Studium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1BAD098-8C95-28A7-9E98-7FE0CEDB9043}"/>
              </a:ext>
            </a:extLst>
          </p:cNvPr>
          <p:cNvSpPr/>
          <p:nvPr/>
        </p:nvSpPr>
        <p:spPr>
          <a:xfrm>
            <a:off x="3658669" y="196883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Lehrberufliche </a:t>
            </a:r>
          </a:p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9345E45-2EA9-5021-6535-7E4304587405}"/>
              </a:ext>
            </a:extLst>
          </p:cNvPr>
          <p:cNvSpPr/>
          <p:nvPr/>
        </p:nvSpPr>
        <p:spPr>
          <a:xfrm>
            <a:off x="608198" y="196883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Fachliche </a:t>
            </a:r>
            <a:br>
              <a:rPr lang="de-GB" sz="1600" b="1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ED10D8C-9D65-612B-8375-48145C03F55F}"/>
              </a:ext>
            </a:extLst>
          </p:cNvPr>
          <p:cNvSpPr/>
          <p:nvPr/>
        </p:nvSpPr>
        <p:spPr>
          <a:xfrm>
            <a:off x="3793608" y="265040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Berufliche Erfahrung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D38ABD11-400C-5901-C9C5-F29FD92DA56C}"/>
              </a:ext>
            </a:extLst>
          </p:cNvPr>
          <p:cNvSpPr/>
          <p:nvPr/>
        </p:nvSpPr>
        <p:spPr>
          <a:xfrm>
            <a:off x="741896" y="2610058"/>
            <a:ext cx="1722066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Abschluss höhere Berufsbildung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271E9422-C456-16FF-C839-FE92FFAB5F6A}"/>
              </a:ext>
            </a:extLst>
          </p:cNvPr>
          <p:cNvSpPr/>
          <p:nvPr/>
        </p:nvSpPr>
        <p:spPr>
          <a:xfrm>
            <a:off x="741895" y="4289687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Oder eine gleichwertige Qualifikation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E9056C7-3F7E-0EFA-69BB-ED2B4EC27946}"/>
              </a:ext>
            </a:extLst>
          </p:cNvPr>
          <p:cNvSpPr/>
          <p:nvPr/>
        </p:nvSpPr>
        <p:spPr>
          <a:xfrm>
            <a:off x="2560130" y="2610058"/>
            <a:ext cx="822028" cy="15791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Berufsmaturität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C3DFB837-5709-3144-9E8E-8540CCB5E907}"/>
              </a:ext>
            </a:extLst>
          </p:cNvPr>
          <p:cNvSpPr/>
          <p:nvPr/>
        </p:nvSpPr>
        <p:spPr>
          <a:xfrm>
            <a:off x="9208927" y="2610056"/>
            <a:ext cx="2150269" cy="2233407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Höhere Fachschulen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EC49824F-3511-D16D-5A6E-0DE61AF1B134}"/>
              </a:ext>
            </a:extLst>
          </p:cNvPr>
          <p:cNvSpPr/>
          <p:nvPr/>
        </p:nvSpPr>
        <p:spPr>
          <a:xfrm>
            <a:off x="9139537" y="4952802"/>
            <a:ext cx="2310567" cy="1268217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Berufsmaturitäts-schulen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0440AC26-5B9F-6EAB-578C-4D85C3EA14AB}"/>
              </a:ext>
            </a:extLst>
          </p:cNvPr>
          <p:cNvSpPr/>
          <p:nvPr/>
        </p:nvSpPr>
        <p:spPr>
          <a:xfrm>
            <a:off x="6410963" y="2650399"/>
            <a:ext cx="2293839" cy="2523657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Berufspädagogische Bildung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(1800 Lernstunden)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9CD7776C-A457-1C70-1091-D18FA705E424}"/>
              </a:ext>
            </a:extLst>
          </p:cNvPr>
          <p:cNvSpPr/>
          <p:nvPr/>
        </p:nvSpPr>
        <p:spPr>
          <a:xfrm>
            <a:off x="6410963" y="5293865"/>
            <a:ext cx="2293838" cy="954134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Unterrichtspraxis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5A823F0C-F434-128B-AA1C-A398FF967D62}"/>
              </a:ext>
            </a:extLst>
          </p:cNvPr>
          <p:cNvSpPr/>
          <p:nvPr/>
        </p:nvSpPr>
        <p:spPr>
          <a:xfrm>
            <a:off x="9139537" y="2610056"/>
            <a:ext cx="2310568" cy="2233407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Höhere Fachschulen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8FFD06FC-395B-9518-0150-5386B9838ACB}"/>
              </a:ext>
            </a:extLst>
          </p:cNvPr>
          <p:cNvSpPr/>
          <p:nvPr/>
        </p:nvSpPr>
        <p:spPr>
          <a:xfrm>
            <a:off x="4918102" y="265040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Unterrichtspraxis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Methodik- und Didaktikmodule</a:t>
            </a:r>
          </a:p>
        </p:txBody>
      </p:sp>
    </p:spTree>
    <p:extLst>
      <p:ext uri="{BB962C8B-B14F-4D97-AF65-F5344CB8AC3E}">
        <p14:creationId xmlns:p14="http://schemas.microsoft.com/office/powerpoint/2010/main" val="34785719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3C100B13-CAFD-FFBB-4F3B-FAD5F9897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BD16940-3481-435D-EE52-D4BE539E2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26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66F4B54-9EB6-DDF7-2D4C-0C6731376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076" y="634399"/>
            <a:ext cx="10515600" cy="1325563"/>
          </a:xfrm>
        </p:spPr>
        <p:txBody>
          <a:bodyPr/>
          <a:lstStyle/>
          <a:p>
            <a:r>
              <a:rPr lang="de-CH" sz="3600" dirty="0"/>
              <a:t>Lehrpersonen </a:t>
            </a:r>
            <a:r>
              <a:rPr lang="de-GB" dirty="0"/>
              <a:t>an höheren Fachschulen im Nebenberuf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FA91C15-403E-5449-BDDD-1B2491F74AA6}"/>
              </a:ext>
            </a:extLst>
          </p:cNvPr>
          <p:cNvSpPr/>
          <p:nvPr/>
        </p:nvSpPr>
        <p:spPr>
          <a:xfrm>
            <a:off x="8983900" y="196883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Unterricht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61FAE62-159E-B3B6-26CD-6738F11EC352}"/>
              </a:ext>
            </a:extLst>
          </p:cNvPr>
          <p:cNvSpPr/>
          <p:nvPr/>
        </p:nvSpPr>
        <p:spPr>
          <a:xfrm>
            <a:off x="6247454" y="196883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Studium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3DBD7EE-16EE-598D-1E24-8D87852F15C9}"/>
              </a:ext>
            </a:extLst>
          </p:cNvPr>
          <p:cNvSpPr/>
          <p:nvPr/>
        </p:nvSpPr>
        <p:spPr>
          <a:xfrm>
            <a:off x="3658669" y="196883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Lehrberufliche </a:t>
            </a:r>
          </a:p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7D9C8AA-61E3-A22D-14EE-E93934490F68}"/>
              </a:ext>
            </a:extLst>
          </p:cNvPr>
          <p:cNvSpPr/>
          <p:nvPr/>
        </p:nvSpPr>
        <p:spPr>
          <a:xfrm>
            <a:off x="608198" y="196883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Fachliche </a:t>
            </a:r>
            <a:br>
              <a:rPr lang="de-GB" sz="1600" b="1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33593193-5032-00A3-7147-5CF5EA287019}"/>
              </a:ext>
            </a:extLst>
          </p:cNvPr>
          <p:cNvSpPr/>
          <p:nvPr/>
        </p:nvSpPr>
        <p:spPr>
          <a:xfrm>
            <a:off x="3793608" y="265040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Berufliche Erfahrung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BB79A2F1-0890-CAAC-E655-B087B62376C6}"/>
              </a:ext>
            </a:extLst>
          </p:cNvPr>
          <p:cNvSpPr/>
          <p:nvPr/>
        </p:nvSpPr>
        <p:spPr>
          <a:xfrm>
            <a:off x="4918102" y="265040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Unterrichtspraxis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Methodik- und Didaktikmodule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1E73632-43DA-779F-E91F-6135F017C8AD}"/>
              </a:ext>
            </a:extLst>
          </p:cNvPr>
          <p:cNvSpPr/>
          <p:nvPr/>
        </p:nvSpPr>
        <p:spPr>
          <a:xfrm>
            <a:off x="741896" y="2610058"/>
            <a:ext cx="1722066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Abschluss höhere Berufsbildung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A8F0C38F-4935-20D7-A854-5646B1E04AA8}"/>
              </a:ext>
            </a:extLst>
          </p:cNvPr>
          <p:cNvSpPr/>
          <p:nvPr/>
        </p:nvSpPr>
        <p:spPr>
          <a:xfrm>
            <a:off x="741895" y="4289687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Hochschulabschluss oder gleichwertige Qualifikation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E5D0913C-3E8A-1EEF-A16A-A0BA3BE7C6F9}"/>
              </a:ext>
            </a:extLst>
          </p:cNvPr>
          <p:cNvSpPr/>
          <p:nvPr/>
        </p:nvSpPr>
        <p:spPr>
          <a:xfrm>
            <a:off x="9139537" y="2610056"/>
            <a:ext cx="2310568" cy="3613545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Höhere Fachschulen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9235FB0-0B3D-370B-937C-0940F72504EE}"/>
              </a:ext>
            </a:extLst>
          </p:cNvPr>
          <p:cNvSpPr/>
          <p:nvPr/>
        </p:nvSpPr>
        <p:spPr>
          <a:xfrm>
            <a:off x="6410963" y="2650399"/>
            <a:ext cx="2293839" cy="3573202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Berufspädagogische Bildung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(300 Lernstunden)</a:t>
            </a:r>
          </a:p>
        </p:txBody>
      </p:sp>
    </p:spTree>
    <p:extLst>
      <p:ext uri="{BB962C8B-B14F-4D97-AF65-F5344CB8AC3E}">
        <p14:creationId xmlns:p14="http://schemas.microsoft.com/office/powerpoint/2010/main" val="3440516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C9B9B6D2-27F4-D795-7F2F-6C8A3C5BEA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950349"/>
              </p:ext>
            </p:extLst>
          </p:nvPr>
        </p:nvGraphicFramePr>
        <p:xfrm>
          <a:off x="823913" y="1901381"/>
          <a:ext cx="10515597" cy="409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732567110"/>
                    </a:ext>
                  </a:extLst>
                </a:gridCol>
                <a:gridCol w="5224670">
                  <a:extLst>
                    <a:ext uri="{9D8B030D-6E8A-4147-A177-3AD203B41FA5}">
                      <a16:colId xmlns:a16="http://schemas.microsoft.com/office/drawing/2014/main" val="3781716874"/>
                    </a:ext>
                  </a:extLst>
                </a:gridCol>
                <a:gridCol w="1785728">
                  <a:extLst>
                    <a:ext uri="{9D8B030D-6E8A-4147-A177-3AD203B41FA5}">
                      <a16:colId xmlns:a16="http://schemas.microsoft.com/office/drawing/2014/main" val="41814830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kern="1200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Berufsbildungsverantwortliche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kern="1200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Berufspädagogische Zusatzqualifikationen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GB" sz="1600" b="1" i="0" kern="1200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§</a:t>
                      </a:r>
                    </a:p>
                  </a:txBody>
                  <a:tcPr>
                    <a:solidFill>
                      <a:srgbClr val="4C79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30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Berufsbildner/innen in Lehrbetrieben</a:t>
                      </a:r>
                    </a:p>
                  </a:txBody>
                  <a:tcPr>
                    <a:solidFill>
                      <a:srgbClr val="EBEC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100 Lernstunden oder 40 Kursstunden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BBG Art 45 bis 48,</a:t>
                      </a: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BBV Art. 40 bis 54</a:t>
                      </a:r>
                    </a:p>
                  </a:txBody>
                  <a:tcPr>
                    <a:solidFill>
                      <a:srgbClr val="C2D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515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Andere Berufsbildner/innen in ÜK</a:t>
                      </a: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und Lehrwerkstätten</a:t>
                      </a:r>
                    </a:p>
                  </a:txBody>
                  <a:tcPr>
                    <a:solidFill>
                      <a:srgbClr val="EBEC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600 Lernstunden bei hauptberuflicher Tätigkeit</a:t>
                      </a: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300 Lernstunden bei nebenberuflicher Tätigkeit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GB" sz="1200" b="0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846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Lehrkräfte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für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die schulische</a:t>
                      </a: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Grundbildung</a:t>
                      </a: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und </a:t>
                      </a: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die Berufsmaturität</a:t>
                      </a: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Berufsfachschullehrer/innen</a:t>
                      </a:r>
                    </a:p>
                  </a:txBody>
                  <a:tcPr>
                    <a:solidFill>
                      <a:srgbClr val="EBEC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A. Berufskundlicher Unterricht: 1800 od. 300 Lernstunden</a:t>
                      </a: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B. Allgemeinbildung, Fächer, die ein Hochschulstudium</a:t>
                      </a: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voraussetzen: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Gymnasiale Lehrbefähigung: 300 Lernstunden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Tertiär A- oder Tertiär B-Abschluss ohne Lehrbefähigung: 1800 Lernstunden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Lehrbefähigung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für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die obligatorische Schule: 1500 oder 300 Lernstunden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GB" sz="1200" b="0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941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Lehrer/innen an höheren Fachschulen</a:t>
                      </a:r>
                    </a:p>
                  </a:txBody>
                  <a:tcPr>
                    <a:solidFill>
                      <a:srgbClr val="EBEC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1800 oder 300 Lernstunden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MiVo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-HF WBF</a:t>
                      </a: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Art. 12</a:t>
                      </a:r>
                    </a:p>
                  </a:txBody>
                  <a:tcPr>
                    <a:solidFill>
                      <a:srgbClr val="C2D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51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Prüfungsexpertinnen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, -experten</a:t>
                      </a:r>
                    </a:p>
                  </a:txBody>
                  <a:tcPr>
                    <a:solidFill>
                      <a:srgbClr val="EBEC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Angemessene pädagogische und</a:t>
                      </a: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methodisch-didaktische Fähigkeiten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BBG Art. 47,</a:t>
                      </a: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BBV Art. 50</a:t>
                      </a:r>
                      <a:endParaRPr lang="de-GB" sz="1400" b="0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>
                    <a:solidFill>
                      <a:srgbClr val="C2D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903988"/>
                  </a:ext>
                </a:extLst>
              </a:tr>
            </a:tbl>
          </a:graphicData>
        </a:graphic>
      </p:graphicFrame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A1F4059-890E-189C-BD72-0AC02066F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3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1D31C30-8F03-92DC-1CDF-E499E0245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10515600" cy="1325563"/>
          </a:xfrm>
        </p:spPr>
        <p:txBody>
          <a:bodyPr/>
          <a:lstStyle/>
          <a:p>
            <a:r>
              <a:rPr lang="de-GB" dirty="0"/>
              <a:t>Die verschiedenen Berufsbildungsverantwortlichen</a:t>
            </a:r>
          </a:p>
        </p:txBody>
      </p:sp>
    </p:spTree>
    <p:extLst>
      <p:ext uri="{BB962C8B-B14F-4D97-AF65-F5344CB8AC3E}">
        <p14:creationId xmlns:p14="http://schemas.microsoft.com/office/powerpoint/2010/main" val="2810891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C052AA-675B-5DC3-3527-669408D41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9183"/>
            <a:ext cx="9144000" cy="1639633"/>
          </a:xfrm>
        </p:spPr>
        <p:txBody>
          <a:bodyPr>
            <a:normAutofit fontScale="90000"/>
          </a:bodyPr>
          <a:lstStyle/>
          <a:p>
            <a:r>
              <a:rPr lang="de-CH" dirty="0"/>
              <a:t>Berufsbildner/innen in Lehrbetrieben und </a:t>
            </a:r>
            <a:r>
              <a:rPr lang="de-CH" dirty="0" err="1"/>
              <a:t>üK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11418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5197E9-DA95-7637-5196-BE1DCC77D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9866076" cy="1325563"/>
          </a:xfrm>
        </p:spPr>
        <p:txBody>
          <a:bodyPr/>
          <a:lstStyle/>
          <a:p>
            <a:r>
              <a:rPr lang="de-GB" dirty="0"/>
              <a:t>Die Berufsbildner/innen in Lehrbetrieben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58A263A-975B-B6AB-3139-81AA2D85C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5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D77FD7E-E0E5-B182-FC37-40547BDFA47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e-GB" dirty="0"/>
              <a:t>BBV Art. 44</a:t>
            </a:r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4D6FAC72-C912-34AF-E484-82C07B341E97}"/>
              </a:ext>
            </a:extLst>
          </p:cNvPr>
          <p:cNvGrpSpPr/>
          <p:nvPr/>
        </p:nvGrpSpPr>
        <p:grpSpPr>
          <a:xfrm>
            <a:off x="2258129" y="2492244"/>
            <a:ext cx="6758594" cy="1493442"/>
            <a:chOff x="704388" y="665684"/>
            <a:chExt cx="6758594" cy="1493442"/>
          </a:xfrm>
        </p:grpSpPr>
        <p:pic>
          <p:nvPicPr>
            <p:cNvPr id="7" name="Grafik 6" descr="Dirigent Silhouette">
              <a:extLst>
                <a:ext uri="{FF2B5EF4-FFF2-40B4-BE49-F238E27FC236}">
                  <a16:creationId xmlns:a16="http://schemas.microsoft.com/office/drawing/2014/main" id="{0ADC6F0C-511B-778A-0E95-C1C135B062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055202" y="751346"/>
              <a:ext cx="1407780" cy="1407780"/>
            </a:xfrm>
            <a:prstGeom prst="rect">
              <a:avLst/>
            </a:prstGeom>
          </p:spPr>
        </p:pic>
        <p:pic>
          <p:nvPicPr>
            <p:cNvPr id="13" name="Grafik 12" descr="Dozent Silhouette">
              <a:extLst>
                <a:ext uri="{FF2B5EF4-FFF2-40B4-BE49-F238E27FC236}">
                  <a16:creationId xmlns:a16="http://schemas.microsoft.com/office/drawing/2014/main" id="{9DD95F44-F325-7591-D7A9-20220A0E6D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321240" y="751346"/>
              <a:ext cx="1407780" cy="1407780"/>
            </a:xfrm>
            <a:prstGeom prst="rect">
              <a:avLst/>
            </a:prstGeom>
          </p:spPr>
        </p:pic>
        <p:pic>
          <p:nvPicPr>
            <p:cNvPr id="15" name="Grafik 14" descr="Klassenzimmer Silhouette">
              <a:extLst>
                <a:ext uri="{FF2B5EF4-FFF2-40B4-BE49-F238E27FC236}">
                  <a16:creationId xmlns:a16="http://schemas.microsoft.com/office/drawing/2014/main" id="{90CACC78-0E08-0131-BC85-61755F2E488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112168" y="751346"/>
              <a:ext cx="1407780" cy="1407780"/>
            </a:xfrm>
            <a:prstGeom prst="rect">
              <a:avLst/>
            </a:prstGeom>
          </p:spPr>
        </p:pic>
        <p:pic>
          <p:nvPicPr>
            <p:cNvPr id="17" name="Grafik 16" descr="Lehrer Silhouette">
              <a:extLst>
                <a:ext uri="{FF2B5EF4-FFF2-40B4-BE49-F238E27FC236}">
                  <a16:creationId xmlns:a16="http://schemas.microsoft.com/office/drawing/2014/main" id="{AA73B53D-AC9C-726B-E37D-5644E4C426F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530312" y="751346"/>
              <a:ext cx="1407780" cy="1407780"/>
            </a:xfrm>
            <a:prstGeom prst="rect">
              <a:avLst/>
            </a:prstGeom>
          </p:spPr>
        </p:pic>
        <p:pic>
          <p:nvPicPr>
            <p:cNvPr id="19" name="Grafik 18" descr="Professorin Silhouette">
              <a:extLst>
                <a:ext uri="{FF2B5EF4-FFF2-40B4-BE49-F238E27FC236}">
                  <a16:creationId xmlns:a16="http://schemas.microsoft.com/office/drawing/2014/main" id="{25DDB7DA-FEFB-BE4F-7863-6C79E88316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04388" y="665684"/>
              <a:ext cx="1407780" cy="1407780"/>
            </a:xfrm>
            <a:prstGeom prst="rect">
              <a:avLst/>
            </a:prstGeom>
          </p:spPr>
        </p:pic>
      </p:grpSp>
      <p:sp>
        <p:nvSpPr>
          <p:cNvPr id="20" name="Rechteck 19">
            <a:extLst>
              <a:ext uri="{FF2B5EF4-FFF2-40B4-BE49-F238E27FC236}">
                <a16:creationId xmlns:a16="http://schemas.microsoft.com/office/drawing/2014/main" id="{4E6D48CE-943C-59A2-1C0D-DFBD583D9BDB}"/>
              </a:ext>
            </a:extLst>
          </p:cNvPr>
          <p:cNvSpPr/>
          <p:nvPr/>
        </p:nvSpPr>
        <p:spPr>
          <a:xfrm>
            <a:off x="792480" y="4120727"/>
            <a:ext cx="3096768" cy="190250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GB" dirty="0">
                <a:solidFill>
                  <a:schemeClr val="bg1"/>
                </a:solidFill>
                <a:latin typeface="Helvetica" pitchFamily="2" charset="0"/>
              </a:rPr>
              <a:t>Eidg. Fähigkeitszeugnis </a:t>
            </a:r>
          </a:p>
          <a:p>
            <a:endParaRPr lang="de-GB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de-GB" dirty="0">
                <a:solidFill>
                  <a:schemeClr val="bg1"/>
                </a:solidFill>
                <a:latin typeface="Helvetica" pitchFamily="2" charset="0"/>
              </a:rPr>
              <a:t>oder eine gleichwertige Qualifikation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7A96F130-6ACE-AFAA-DA2E-E99155DEFA09}"/>
              </a:ext>
            </a:extLst>
          </p:cNvPr>
          <p:cNvSpPr/>
          <p:nvPr/>
        </p:nvSpPr>
        <p:spPr>
          <a:xfrm>
            <a:off x="3974196" y="4118737"/>
            <a:ext cx="3096768" cy="19025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GB" dirty="0">
                <a:solidFill>
                  <a:schemeClr val="bg1"/>
                </a:solidFill>
                <a:latin typeface="Helvetica" pitchFamily="2" charset="0"/>
              </a:rPr>
              <a:t>Zwei Jahre berufliche Praxis im Lehrgebiet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342CBE62-22A4-A24F-E84C-EFB7493F6B25}"/>
              </a:ext>
            </a:extLst>
          </p:cNvPr>
          <p:cNvSpPr/>
          <p:nvPr/>
        </p:nvSpPr>
        <p:spPr>
          <a:xfrm>
            <a:off x="7155912" y="4118737"/>
            <a:ext cx="3096768" cy="190250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GB" dirty="0">
                <a:solidFill>
                  <a:schemeClr val="bg1"/>
                </a:solidFill>
                <a:latin typeface="Helvetica" pitchFamily="2" charset="0"/>
              </a:rPr>
              <a:t>Berufspädagogische Qualifikation (100 Lernstunden) </a:t>
            </a:r>
          </a:p>
          <a:p>
            <a:endParaRPr lang="de-GB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de-DE" dirty="0">
                <a:solidFill>
                  <a:schemeClr val="bg1"/>
                </a:solidFill>
                <a:latin typeface="Helvetica" pitchFamily="2" charset="0"/>
              </a:rPr>
              <a:t>o</a:t>
            </a:r>
            <a:r>
              <a:rPr lang="de-GB" dirty="0">
                <a:solidFill>
                  <a:schemeClr val="bg1"/>
                </a:solidFill>
                <a:latin typeface="Helvetica" pitchFamily="2" charset="0"/>
              </a:rPr>
              <a:t>der 40 Kursstunden</a:t>
            </a:r>
          </a:p>
        </p:txBody>
      </p:sp>
    </p:spTree>
    <p:extLst>
      <p:ext uri="{BB962C8B-B14F-4D97-AF65-F5344CB8AC3E}">
        <p14:creationId xmlns:p14="http://schemas.microsoft.com/office/powerpoint/2010/main" val="145705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222774C-A313-900C-E637-75CE26713635}"/>
              </a:ext>
            </a:extLst>
          </p:cNvPr>
          <p:cNvSpPr/>
          <p:nvPr/>
        </p:nvSpPr>
        <p:spPr>
          <a:xfrm>
            <a:off x="3593892" y="2014766"/>
            <a:ext cx="5001470" cy="220903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99" rtlCol="0" anchor="ctr"/>
          <a:lstStyle/>
          <a:p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Kurs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für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Berufsbildner/innen in</a:t>
            </a:r>
          </a:p>
          <a:p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Lehrbetrieben – mit kantonalem,</a:t>
            </a:r>
          </a:p>
          <a:p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eidg. anerkanntem Kursausweis –</a:t>
            </a:r>
          </a:p>
          <a:p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im Umfang von 40 Kursstunden (KBB)</a:t>
            </a:r>
          </a:p>
          <a:p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b="1" dirty="0">
                <a:solidFill>
                  <a:schemeClr val="tx1"/>
                </a:solidFill>
                <a:effectLst/>
                <a:latin typeface="Helvetica" pitchFamily="2" charset="0"/>
              </a:rPr>
              <a:t>Kantonaler Ausweis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17603C4-C08F-F569-818B-0D77463AD2FB}"/>
              </a:ext>
            </a:extLst>
          </p:cNvPr>
          <p:cNvSpPr/>
          <p:nvPr/>
        </p:nvSpPr>
        <p:spPr>
          <a:xfrm>
            <a:off x="3593892" y="4218528"/>
            <a:ext cx="5001470" cy="220903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99" rtlCol="0" anchor="ctr"/>
          <a:lstStyle/>
          <a:p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Bildung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für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Berufsbildner/innen</a:t>
            </a:r>
          </a:p>
          <a:p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in Lehrbetrieben – mit eidgenössisch</a:t>
            </a:r>
          </a:p>
          <a:p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anerkanntem Diplom – im Umfang</a:t>
            </a:r>
          </a:p>
          <a:p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von 100 Lernstunden (BBB)</a:t>
            </a:r>
          </a:p>
          <a:p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b="1" dirty="0">
                <a:solidFill>
                  <a:schemeClr val="tx1"/>
                </a:solidFill>
                <a:effectLst/>
                <a:latin typeface="Helvetica" pitchFamily="2" charset="0"/>
              </a:rPr>
              <a:t>Eidg. Diplom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4A95058-3DC4-55D6-5C62-F2583CB9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6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9DBB90E-3C5B-657E-6044-BDEBC68E1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719047"/>
            <a:ext cx="10515600" cy="1325563"/>
          </a:xfrm>
        </p:spPr>
        <p:txBody>
          <a:bodyPr/>
          <a:lstStyle/>
          <a:p>
            <a:r>
              <a:rPr lang="de-GB" dirty="0"/>
              <a:t>Die Bildung für Berufsbildner/innen in Lehrbetrieben</a:t>
            </a:r>
          </a:p>
        </p:txBody>
      </p:sp>
      <p:sp>
        <p:nvSpPr>
          <p:cNvPr id="5" name="Richtungspfeil 4">
            <a:extLst>
              <a:ext uri="{FF2B5EF4-FFF2-40B4-BE49-F238E27FC236}">
                <a16:creationId xmlns:a16="http://schemas.microsoft.com/office/drawing/2014/main" id="{08541087-1754-EACC-4A91-CA326E62756F}"/>
              </a:ext>
            </a:extLst>
          </p:cNvPr>
          <p:cNvSpPr/>
          <p:nvPr/>
        </p:nvSpPr>
        <p:spPr>
          <a:xfrm>
            <a:off x="3048000" y="2014766"/>
            <a:ext cx="1280160" cy="4412792"/>
          </a:xfrm>
          <a:prstGeom prst="homePlat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GB">
              <a:solidFill>
                <a:schemeClr val="bg1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764023A7-4C91-8A1A-C62D-1F86B3DDAC1F}"/>
              </a:ext>
            </a:extLst>
          </p:cNvPr>
          <p:cNvSpPr/>
          <p:nvPr/>
        </p:nvSpPr>
        <p:spPr>
          <a:xfrm>
            <a:off x="804672" y="2014766"/>
            <a:ext cx="2789220" cy="44127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ctr"/>
          <a:lstStyle/>
          <a:p>
            <a:r>
              <a:rPr lang="de-DE" dirty="0">
                <a:solidFill>
                  <a:schemeClr val="bg1"/>
                </a:solidFill>
                <a:effectLst/>
                <a:latin typeface="Helvetica" pitchFamily="2" charset="0"/>
              </a:rPr>
              <a:t>Eidg. Fähigkeitszeugnis</a:t>
            </a:r>
          </a:p>
          <a:p>
            <a:r>
              <a:rPr lang="de-DE" dirty="0">
                <a:solidFill>
                  <a:schemeClr val="bg1"/>
                </a:solidFill>
                <a:effectLst/>
                <a:latin typeface="Helvetica" pitchFamily="2" charset="0"/>
              </a:rPr>
              <a:t>oder gleichwertige</a:t>
            </a:r>
          </a:p>
          <a:p>
            <a:r>
              <a:rPr lang="de-DE" dirty="0">
                <a:solidFill>
                  <a:schemeClr val="bg1"/>
                </a:solidFill>
                <a:effectLst/>
                <a:latin typeface="Helvetica" pitchFamily="2" charset="0"/>
              </a:rPr>
              <a:t>fachliche Qualifikation</a:t>
            </a:r>
          </a:p>
          <a:p>
            <a:endParaRPr lang="de-DE" dirty="0">
              <a:solidFill>
                <a:schemeClr val="bg1"/>
              </a:solidFill>
              <a:effectLst/>
              <a:latin typeface="Helvetica" pitchFamily="2" charset="0"/>
            </a:endParaRPr>
          </a:p>
          <a:p>
            <a:r>
              <a:rPr lang="de-DE" dirty="0">
                <a:solidFill>
                  <a:schemeClr val="bg1"/>
                </a:solidFill>
                <a:effectLst/>
                <a:latin typeface="Helvetica" pitchFamily="2" charset="0"/>
              </a:rPr>
              <a:t>Berufserfahrung</a:t>
            </a:r>
          </a:p>
          <a:p>
            <a:r>
              <a:rPr lang="de-DE" dirty="0">
                <a:solidFill>
                  <a:schemeClr val="bg1"/>
                </a:solidFill>
                <a:effectLst/>
                <a:latin typeface="Helvetica" pitchFamily="2" charset="0"/>
              </a:rPr>
              <a:t>mindestens zwei Jahre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F105989-2135-3700-F606-B08D1B911501}"/>
              </a:ext>
            </a:extLst>
          </p:cNvPr>
          <p:cNvSpPr/>
          <p:nvPr/>
        </p:nvSpPr>
        <p:spPr>
          <a:xfrm>
            <a:off x="7571232" y="3967860"/>
            <a:ext cx="804674" cy="499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dirty="0">
                <a:solidFill>
                  <a:schemeClr val="tx1"/>
                </a:solidFill>
                <a:latin typeface="Helvetica" pitchFamily="2" charset="0"/>
              </a:rPr>
              <a:t>oder</a:t>
            </a:r>
          </a:p>
        </p:txBody>
      </p:sp>
    </p:spTree>
    <p:extLst>
      <p:ext uri="{BB962C8B-B14F-4D97-AF65-F5344CB8AC3E}">
        <p14:creationId xmlns:p14="http://schemas.microsoft.com/office/powerpoint/2010/main" val="1860359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4A95058-3DC4-55D6-5C62-F2583CB9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7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9DBB90E-3C5B-657E-6044-BDEBC68E1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10515600" cy="1325563"/>
          </a:xfrm>
        </p:spPr>
        <p:txBody>
          <a:bodyPr/>
          <a:lstStyle/>
          <a:p>
            <a:r>
              <a:rPr lang="de-GB" dirty="0"/>
              <a:t>Die Bildung für Berufsbildner/innen in Lehrbetrieben</a:t>
            </a:r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0C18B557-36D6-0599-2993-662D3DB4C80D}"/>
              </a:ext>
            </a:extLst>
          </p:cNvPr>
          <p:cNvGrpSpPr/>
          <p:nvPr/>
        </p:nvGrpSpPr>
        <p:grpSpPr>
          <a:xfrm>
            <a:off x="814116" y="2350267"/>
            <a:ext cx="9061404" cy="4006083"/>
            <a:chOff x="704388" y="2481072"/>
            <a:chExt cx="9061404" cy="4006083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E6E093A5-807E-A18C-1DD5-8B13DB24B7B2}"/>
                </a:ext>
              </a:extLst>
            </p:cNvPr>
            <p:cNvSpPr/>
            <p:nvPr/>
          </p:nvSpPr>
          <p:spPr>
            <a:xfrm>
              <a:off x="1731264" y="2481072"/>
              <a:ext cx="2182368" cy="372897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7035F88B-36C8-DE34-F209-944FFB339D75}"/>
                </a:ext>
              </a:extLst>
            </p:cNvPr>
            <p:cNvSpPr/>
            <p:nvPr/>
          </p:nvSpPr>
          <p:spPr>
            <a:xfrm>
              <a:off x="1918716" y="2707311"/>
              <a:ext cx="1807464" cy="1151042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GB" sz="1400" dirty="0">
                  <a:solidFill>
                    <a:schemeClr val="tx1"/>
                  </a:solidFill>
                  <a:latin typeface="Helvetica" pitchFamily="2" charset="0"/>
                </a:rPr>
                <a:t>40 Kursstunden</a:t>
              </a:r>
            </a:p>
          </p:txBody>
        </p:sp>
        <p:cxnSp>
          <p:nvCxnSpPr>
            <p:cNvPr id="19" name="Gerade Verbindung mit Pfeil 18">
              <a:extLst>
                <a:ext uri="{FF2B5EF4-FFF2-40B4-BE49-F238E27FC236}">
                  <a16:creationId xmlns:a16="http://schemas.microsoft.com/office/drawing/2014/main" id="{9B2E5901-1B03-6094-807D-6653C0BA882B}"/>
                </a:ext>
              </a:extLst>
            </p:cNvPr>
            <p:cNvCxnSpPr/>
            <p:nvPr/>
          </p:nvCxnSpPr>
          <p:spPr>
            <a:xfrm>
              <a:off x="3726180" y="5449824"/>
              <a:ext cx="5434091" cy="0"/>
            </a:xfrm>
            <a:prstGeom prst="straightConnector1">
              <a:avLst/>
            </a:prstGeom>
            <a:ln w="76200">
              <a:solidFill>
                <a:schemeClr val="bg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mit Pfeil 13">
              <a:extLst>
                <a:ext uri="{FF2B5EF4-FFF2-40B4-BE49-F238E27FC236}">
                  <a16:creationId xmlns:a16="http://schemas.microsoft.com/office/drawing/2014/main" id="{0FB4DB43-4C05-EA53-A764-5FD81A45BF2B}"/>
                </a:ext>
              </a:extLst>
            </p:cNvPr>
            <p:cNvCxnSpPr>
              <a:cxnSpLocks/>
            </p:cNvCxnSpPr>
            <p:nvPr/>
          </p:nvCxnSpPr>
          <p:spPr>
            <a:xfrm>
              <a:off x="3535680" y="3291840"/>
              <a:ext cx="5624591" cy="0"/>
            </a:xfrm>
            <a:prstGeom prst="straightConnector1">
              <a:avLst/>
            </a:prstGeom>
            <a:ln w="76200">
              <a:solidFill>
                <a:schemeClr val="bg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25A94EE3-9C15-08E7-2224-50AA7C297854}"/>
                </a:ext>
              </a:extLst>
            </p:cNvPr>
            <p:cNvSpPr/>
            <p:nvPr/>
          </p:nvSpPr>
          <p:spPr>
            <a:xfrm>
              <a:off x="704388" y="2481072"/>
              <a:ext cx="1026876" cy="3728974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GB" sz="1400" dirty="0">
                  <a:solidFill>
                    <a:schemeClr val="tx1"/>
                  </a:solidFill>
                  <a:latin typeface="Helvetica" pitchFamily="2" charset="0"/>
                </a:rPr>
                <a:t>EFZ</a:t>
              </a: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r>
                <a:rPr lang="de-GB" sz="1400" dirty="0">
                  <a:solidFill>
                    <a:schemeClr val="tx1"/>
                  </a:solidFill>
                  <a:latin typeface="Helvetica" pitchFamily="2" charset="0"/>
                </a:rPr>
                <a:t>2 Jahre</a:t>
              </a:r>
            </a:p>
            <a:p>
              <a:pPr algn="ctr"/>
              <a:r>
                <a:rPr lang="de-DE" sz="1400" dirty="0">
                  <a:solidFill>
                    <a:schemeClr val="tx1"/>
                  </a:solidFill>
                  <a:latin typeface="Helvetica" pitchFamily="2" charset="0"/>
                </a:rPr>
                <a:t>B</a:t>
              </a:r>
              <a:r>
                <a:rPr lang="de-GB" sz="1400" dirty="0">
                  <a:solidFill>
                    <a:schemeClr val="tx1"/>
                  </a:solidFill>
                  <a:latin typeface="Helvetica" pitchFamily="2" charset="0"/>
                </a:rPr>
                <a:t>erufliche</a:t>
              </a:r>
            </a:p>
            <a:p>
              <a:pPr algn="ctr"/>
              <a:r>
                <a:rPr lang="de-GB" sz="1400" dirty="0">
                  <a:solidFill>
                    <a:schemeClr val="tx1"/>
                  </a:solidFill>
                  <a:latin typeface="Helvetica" pitchFamily="2" charset="0"/>
                </a:rPr>
                <a:t>Praxis</a:t>
              </a: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1FB73CAB-4797-16CC-5394-C6F85D39C053}"/>
                </a:ext>
              </a:extLst>
            </p:cNvPr>
            <p:cNvSpPr/>
            <p:nvPr/>
          </p:nvSpPr>
          <p:spPr>
            <a:xfrm>
              <a:off x="1918716" y="4873395"/>
              <a:ext cx="1807464" cy="115104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GB" sz="1400" dirty="0">
                  <a:solidFill>
                    <a:schemeClr val="tx1"/>
                  </a:solidFill>
                  <a:latin typeface="Helvetica" pitchFamily="2" charset="0"/>
                </a:rPr>
                <a:t>100</a:t>
              </a:r>
            </a:p>
            <a:p>
              <a:pPr algn="ctr"/>
              <a:r>
                <a:rPr lang="de-DE" sz="1400" dirty="0">
                  <a:solidFill>
                    <a:schemeClr val="tx1"/>
                  </a:solidFill>
                  <a:latin typeface="Helvetica" pitchFamily="2" charset="0"/>
                </a:rPr>
                <a:t>B</a:t>
              </a:r>
              <a:r>
                <a:rPr lang="de-GB" sz="1400" dirty="0">
                  <a:solidFill>
                    <a:schemeClr val="tx1"/>
                  </a:solidFill>
                  <a:latin typeface="Helvetica" pitchFamily="2" charset="0"/>
                </a:rPr>
                <a:t>erufspädagogische Lernstunden</a:t>
              </a:r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7DF6C294-8C1E-CE57-12FF-E1D8FF9F8C4B}"/>
                </a:ext>
              </a:extLst>
            </p:cNvPr>
            <p:cNvSpPr/>
            <p:nvPr/>
          </p:nvSpPr>
          <p:spPr>
            <a:xfrm>
              <a:off x="4668012" y="4376928"/>
              <a:ext cx="1427988" cy="1833118"/>
            </a:xfrm>
            <a:prstGeom prst="rect">
              <a:avLst/>
            </a:prstGeom>
            <a:solidFill>
              <a:srgbClr val="C2DAB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GB" sz="1400" dirty="0">
                  <a:solidFill>
                    <a:schemeClr val="tx1"/>
                  </a:solidFill>
                  <a:latin typeface="Helvetica" pitchFamily="2" charset="0"/>
                </a:rPr>
                <a:t>Qualifikations-verfahren</a:t>
              </a:r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F6D323E9-5E30-A515-2C0D-4B319F0DB3D7}"/>
                </a:ext>
              </a:extLst>
            </p:cNvPr>
            <p:cNvSpPr/>
            <p:nvPr/>
          </p:nvSpPr>
          <p:spPr>
            <a:xfrm>
              <a:off x="6850380" y="4376928"/>
              <a:ext cx="1427988" cy="183311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GB" sz="1400" dirty="0">
                  <a:solidFill>
                    <a:schemeClr val="tx1"/>
                  </a:solidFill>
                  <a:latin typeface="Helvetica" pitchFamily="2" charset="0"/>
                </a:rPr>
                <a:t>Diplom</a:t>
              </a:r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6D2F768B-070A-2ACB-CAF3-5740620D328C}"/>
                </a:ext>
              </a:extLst>
            </p:cNvPr>
            <p:cNvSpPr/>
            <p:nvPr/>
          </p:nvSpPr>
          <p:spPr>
            <a:xfrm>
              <a:off x="6977903" y="2481072"/>
              <a:ext cx="1172941" cy="1505712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GB" sz="1400" dirty="0">
                  <a:solidFill>
                    <a:schemeClr val="tx1"/>
                  </a:solidFill>
                  <a:latin typeface="Helvetica" pitchFamily="2" charset="0"/>
                </a:rPr>
                <a:t>Kurs-ausweis</a:t>
              </a:r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14A89645-9F74-1B87-CF42-9EE95397965F}"/>
                </a:ext>
              </a:extLst>
            </p:cNvPr>
            <p:cNvSpPr/>
            <p:nvPr/>
          </p:nvSpPr>
          <p:spPr>
            <a:xfrm>
              <a:off x="9160271" y="2481072"/>
              <a:ext cx="605521" cy="372897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CH" sz="1400" dirty="0">
                  <a:solidFill>
                    <a:schemeClr val="bg1"/>
                  </a:solidFill>
                  <a:latin typeface="Helvetica" pitchFamily="2" charset="0"/>
                </a:rPr>
                <a:t>Bildungsbewilligung</a:t>
              </a:r>
              <a:endParaRPr lang="de-GB" sz="1400" dirty="0">
                <a:solidFill>
                  <a:schemeClr val="bg1"/>
                </a:solidFill>
                <a:latin typeface="Helvetica" pitchFamily="2" charset="0"/>
              </a:endParaRPr>
            </a:p>
          </p:txBody>
        </p: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BF163371-342D-CAC3-E64A-E867EA9D2B44}"/>
                </a:ext>
              </a:extLst>
            </p:cNvPr>
            <p:cNvSpPr txBox="1"/>
            <p:nvPr/>
          </p:nvSpPr>
          <p:spPr>
            <a:xfrm>
              <a:off x="6533926" y="3996238"/>
              <a:ext cx="218842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GB" sz="1100" dirty="0">
                  <a:solidFill>
                    <a:schemeClr val="tx2"/>
                  </a:solidFill>
                  <a:latin typeface="Helvetica" pitchFamily="2" charset="0"/>
                </a:rPr>
                <a:t>(interkantonal / eidg. </a:t>
              </a:r>
              <a:r>
                <a:rPr lang="de-DE" sz="1100" dirty="0">
                  <a:solidFill>
                    <a:schemeClr val="tx2"/>
                  </a:solidFill>
                  <a:latin typeface="Helvetica" pitchFamily="2" charset="0"/>
                </a:rPr>
                <a:t>A</a:t>
              </a:r>
              <a:r>
                <a:rPr lang="de-GB" sz="1100" dirty="0">
                  <a:solidFill>
                    <a:schemeClr val="tx2"/>
                  </a:solidFill>
                  <a:latin typeface="Helvetica" pitchFamily="2" charset="0"/>
                </a:rPr>
                <a:t>nerkannt)</a:t>
              </a: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9A844B25-5269-D69F-95AB-388735C9E936}"/>
                </a:ext>
              </a:extLst>
            </p:cNvPr>
            <p:cNvSpPr txBox="1"/>
            <p:nvPr/>
          </p:nvSpPr>
          <p:spPr>
            <a:xfrm>
              <a:off x="6931828" y="6225545"/>
              <a:ext cx="126509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GB" sz="1100" dirty="0">
                  <a:solidFill>
                    <a:schemeClr val="tx2"/>
                  </a:solidFill>
                  <a:latin typeface="Helvetica" pitchFamily="2" charset="0"/>
                </a:rPr>
                <a:t>(eidg. </a:t>
              </a:r>
              <a:r>
                <a:rPr lang="de-DE" sz="1100" dirty="0">
                  <a:solidFill>
                    <a:schemeClr val="tx2"/>
                  </a:solidFill>
                  <a:latin typeface="Helvetica" pitchFamily="2" charset="0"/>
                </a:rPr>
                <a:t>A</a:t>
              </a:r>
              <a:r>
                <a:rPr lang="de-GB" sz="1100" dirty="0">
                  <a:solidFill>
                    <a:schemeClr val="tx2"/>
                  </a:solidFill>
                  <a:latin typeface="Helvetica" pitchFamily="2" charset="0"/>
                </a:rPr>
                <a:t>nerkannt)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3184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4A95058-3DC4-55D6-5C62-F2583CB9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8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9DBB90E-3C5B-657E-6044-BDEBC68E1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2392" y="2766218"/>
            <a:ext cx="5331252" cy="1325563"/>
          </a:xfrm>
        </p:spPr>
        <p:txBody>
          <a:bodyPr>
            <a:normAutofit fontScale="90000"/>
          </a:bodyPr>
          <a:lstStyle/>
          <a:p>
            <a:pPr algn="r"/>
            <a:r>
              <a:rPr lang="de-GB" dirty="0"/>
              <a:t>Die Bildung für Berufsbildner/innen in Lehrbetrieben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673DEF6-AA38-CBAA-E13D-6CD335DF4CB2}"/>
              </a:ext>
            </a:extLst>
          </p:cNvPr>
          <p:cNvSpPr/>
          <p:nvPr/>
        </p:nvSpPr>
        <p:spPr>
          <a:xfrm>
            <a:off x="448356" y="1366647"/>
            <a:ext cx="6513276" cy="54117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ctr"/>
          <a:lstStyle/>
          <a:p>
            <a:r>
              <a:rPr lang="de-CH" sz="2400" b="1" dirty="0">
                <a:solidFill>
                  <a:schemeClr val="bg1"/>
                </a:solidFill>
                <a:latin typeface="Helvetica" pitchFamily="2" charset="0"/>
              </a:rPr>
              <a:t>Kursziele</a:t>
            </a:r>
            <a:endParaRPr lang="de-GB" sz="2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7ACDF41-0EBA-FD0C-7DD4-B47FAEF89356}"/>
              </a:ext>
            </a:extLst>
          </p:cNvPr>
          <p:cNvSpPr/>
          <p:nvPr/>
        </p:nvSpPr>
        <p:spPr>
          <a:xfrm>
            <a:off x="448356" y="1907825"/>
            <a:ext cx="6513276" cy="16644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pPr>
              <a:lnSpc>
                <a:spcPct val="150000"/>
              </a:lnSpc>
            </a:pP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Bildungsziel 1: Umgang mit Lernenden</a:t>
            </a:r>
          </a:p>
          <a:p>
            <a:pPr>
              <a:lnSpc>
                <a:spcPct val="150000"/>
              </a:lnSpc>
            </a:pP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Bildungsziel 2: Planung und Umsetzung der betrieblichen Bildung</a:t>
            </a:r>
          </a:p>
          <a:p>
            <a:pPr>
              <a:lnSpc>
                <a:spcPct val="150000"/>
              </a:lnSpc>
            </a:pP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Bildungsziel 3: Berücksichtigen der individuellen Fähigkeiten</a:t>
            </a:r>
          </a:p>
          <a:p>
            <a:pPr>
              <a:lnSpc>
                <a:spcPct val="150000"/>
              </a:lnSpc>
            </a:pP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Bildungsziel 4: Rahmenbedingungen der Berufsbildung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CDEF649-0636-94C9-37EB-9A5F27A26B7B}"/>
              </a:ext>
            </a:extLst>
          </p:cNvPr>
          <p:cNvSpPr/>
          <p:nvPr/>
        </p:nvSpPr>
        <p:spPr>
          <a:xfrm>
            <a:off x="448356" y="3723386"/>
            <a:ext cx="6513276" cy="541178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ctr"/>
          <a:lstStyle/>
          <a:p>
            <a:r>
              <a:rPr lang="de-CH" sz="2400" b="1" dirty="0">
                <a:solidFill>
                  <a:schemeClr val="bg1"/>
                </a:solidFill>
                <a:latin typeface="Helvetica" pitchFamily="2" charset="0"/>
              </a:rPr>
              <a:t>Definitionen</a:t>
            </a:r>
            <a:endParaRPr lang="de-GB" sz="2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7F026F51-1EDF-0B15-E8B5-DC425D35AFE8}"/>
              </a:ext>
            </a:extLst>
          </p:cNvPr>
          <p:cNvSpPr/>
          <p:nvPr/>
        </p:nvSpPr>
        <p:spPr>
          <a:xfrm>
            <a:off x="448356" y="4264564"/>
            <a:ext cx="6513276" cy="166443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Kurs für Berufsbildner/innen in Lehrbetrieben – mit kantonalem,</a:t>
            </a:r>
          </a:p>
          <a:p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eidg. anerkanntem Kursausweis – im Umfang von 40 Kursstunden (KBB)</a:t>
            </a:r>
          </a:p>
          <a:p>
            <a:endParaRPr lang="de-DE" sz="1600" dirty="0">
              <a:solidFill>
                <a:schemeClr val="tx2"/>
              </a:solidFill>
              <a:effectLst/>
              <a:latin typeface="Helvetica" pitchFamily="2" charset="0"/>
            </a:endParaRPr>
          </a:p>
          <a:p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Bildung für Berufsbildner/innen in Lehrbetrieben – mit eidg. anerkanntem Diplom – im Umfang von 100 Lernstunden (BBB)</a:t>
            </a:r>
          </a:p>
          <a:p>
            <a:pPr>
              <a:lnSpc>
                <a:spcPct val="150000"/>
              </a:lnSpc>
            </a:pPr>
            <a:endParaRPr lang="de-DE" sz="1600" dirty="0">
              <a:solidFill>
                <a:schemeClr val="tx2"/>
              </a:solidFill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507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2A10AF-9F0D-BE77-8E03-181368DC7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9914844" cy="1325563"/>
          </a:xfrm>
        </p:spPr>
        <p:txBody>
          <a:bodyPr/>
          <a:lstStyle/>
          <a:p>
            <a:r>
              <a:rPr lang="de-GB" dirty="0"/>
              <a:t>Der Lehrplan für den 40-stündigen Kurs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425E5D-21A1-3E02-DF60-DCE6757C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9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085DBBC-4658-6805-8013-AEC55896F64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e-GB" dirty="0"/>
              <a:t>Berurfsbildner/innen in Lehrbetrieben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DBE8E955-9F98-5325-7B97-0B2CC823B1CF}"/>
              </a:ext>
            </a:extLst>
          </p:cNvPr>
          <p:cNvGrpSpPr/>
          <p:nvPr/>
        </p:nvGrpSpPr>
        <p:grpSpPr>
          <a:xfrm>
            <a:off x="816864" y="2836309"/>
            <a:ext cx="8262842" cy="2135722"/>
            <a:chOff x="1377696" y="3189877"/>
            <a:chExt cx="8262842" cy="2135722"/>
          </a:xfrm>
        </p:grpSpPr>
        <p:sp>
          <p:nvSpPr>
            <p:cNvPr id="6" name="Richtungspfeil 5">
              <a:extLst>
                <a:ext uri="{FF2B5EF4-FFF2-40B4-BE49-F238E27FC236}">
                  <a16:creationId xmlns:a16="http://schemas.microsoft.com/office/drawing/2014/main" id="{8368AC8C-D79D-5BDA-9C4B-37C99B16187B}"/>
                </a:ext>
              </a:extLst>
            </p:cNvPr>
            <p:cNvSpPr/>
            <p:nvPr/>
          </p:nvSpPr>
          <p:spPr>
            <a:xfrm>
              <a:off x="3335384" y="3189878"/>
              <a:ext cx="761128" cy="2135721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GB">
                <a:solidFill>
                  <a:schemeClr val="bg1"/>
                </a:solidFill>
              </a:endParaRP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70B41D6C-459C-137C-8836-E4D71B3BFF72}"/>
                </a:ext>
              </a:extLst>
            </p:cNvPr>
            <p:cNvSpPr/>
            <p:nvPr/>
          </p:nvSpPr>
          <p:spPr>
            <a:xfrm>
              <a:off x="1377696" y="3189877"/>
              <a:ext cx="2276570" cy="54087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tlCol="0" anchor="ctr"/>
            <a:lstStyle/>
            <a:p>
              <a:r>
                <a:rPr lang="de-GB" sz="1600" b="1" dirty="0">
                  <a:solidFill>
                    <a:schemeClr val="bg1"/>
                  </a:solidFill>
                  <a:latin typeface="Helvetica" pitchFamily="2" charset="0"/>
                </a:rPr>
                <a:t>Rahmenlehrplan</a:t>
              </a:r>
            </a:p>
            <a:p>
              <a:r>
                <a:rPr lang="de-CH" sz="1400" dirty="0">
                  <a:solidFill>
                    <a:schemeClr val="bg1"/>
                  </a:solidFill>
                  <a:latin typeface="Helvetica" pitchFamily="2" charset="0"/>
                </a:rPr>
                <a:t>SBFI</a:t>
              </a:r>
              <a:endParaRPr lang="de-GB" sz="1400" dirty="0">
                <a:solidFill>
                  <a:schemeClr val="bg1"/>
                </a:solidFill>
                <a:latin typeface="Helvetica" pitchFamily="2" charset="0"/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B7D6F9B7-20C5-EA6E-F8E9-927896210669}"/>
                </a:ext>
              </a:extLst>
            </p:cNvPr>
            <p:cNvSpPr/>
            <p:nvPr/>
          </p:nvSpPr>
          <p:spPr>
            <a:xfrm>
              <a:off x="1377696" y="3730753"/>
              <a:ext cx="2276570" cy="15948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08000" rtlCol="0" anchor="t"/>
            <a:lstStyle/>
            <a:p>
              <a:r>
                <a:rPr lang="de-GB" sz="1400" dirty="0">
                  <a:solidFill>
                    <a:schemeClr val="tx2"/>
                  </a:solidFill>
                  <a:latin typeface="Helvetica" pitchFamily="2" charset="0"/>
                </a:rPr>
                <a:t>Bildungsziele</a:t>
              </a:r>
            </a:p>
            <a:p>
              <a:r>
                <a:rPr lang="de-GB" sz="1400" dirty="0">
                  <a:solidFill>
                    <a:schemeClr val="tx2"/>
                  </a:solidFill>
                  <a:latin typeface="Helvetica" pitchFamily="2" charset="0"/>
                </a:rPr>
                <a:t>Inhalte</a:t>
              </a:r>
            </a:p>
            <a:p>
              <a:r>
                <a:rPr lang="de-GB" sz="1400" dirty="0">
                  <a:solidFill>
                    <a:schemeClr val="tx2"/>
                  </a:solidFill>
                  <a:latin typeface="Helvetica" pitchFamily="2" charset="0"/>
                </a:rPr>
                <a:t>Standards</a:t>
              </a:r>
            </a:p>
          </p:txBody>
        </p:sp>
        <p:sp>
          <p:nvSpPr>
            <p:cNvPr id="9" name="Richtungspfeil 8">
              <a:extLst>
                <a:ext uri="{FF2B5EF4-FFF2-40B4-BE49-F238E27FC236}">
                  <a16:creationId xmlns:a16="http://schemas.microsoft.com/office/drawing/2014/main" id="{2A645B79-0763-FD4C-9226-29B689461BB1}"/>
                </a:ext>
              </a:extLst>
            </p:cNvPr>
            <p:cNvSpPr/>
            <p:nvPr/>
          </p:nvSpPr>
          <p:spPr>
            <a:xfrm>
              <a:off x="6328520" y="3189878"/>
              <a:ext cx="761128" cy="2135721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GB">
                <a:solidFill>
                  <a:schemeClr val="bg1"/>
                </a:solidFill>
              </a:endParaRPr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5875ABBB-D48C-1174-A9AE-1F51FE73BCEE}"/>
                </a:ext>
              </a:extLst>
            </p:cNvPr>
            <p:cNvSpPr/>
            <p:nvPr/>
          </p:nvSpPr>
          <p:spPr>
            <a:xfrm>
              <a:off x="4370832" y="3189877"/>
              <a:ext cx="2276570" cy="54087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tlCol="0" anchor="ctr"/>
            <a:lstStyle/>
            <a:p>
              <a:r>
                <a:rPr lang="de-GB" sz="1600" b="1" dirty="0">
                  <a:solidFill>
                    <a:schemeClr val="bg1"/>
                  </a:solidFill>
                  <a:latin typeface="Helvetica" pitchFamily="2" charset="0"/>
                </a:rPr>
                <a:t>Lehrplan</a:t>
              </a:r>
            </a:p>
            <a:p>
              <a:r>
                <a:rPr lang="de-GB" sz="1400" dirty="0">
                  <a:solidFill>
                    <a:schemeClr val="bg1"/>
                  </a:solidFill>
                  <a:latin typeface="Helvetica" pitchFamily="2" charset="0"/>
                </a:rPr>
                <a:t>SBBK</a:t>
              </a:r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03282CAB-9BB8-25A9-A76D-B16AB9A698B6}"/>
                </a:ext>
              </a:extLst>
            </p:cNvPr>
            <p:cNvSpPr/>
            <p:nvPr/>
          </p:nvSpPr>
          <p:spPr>
            <a:xfrm>
              <a:off x="4370832" y="3730753"/>
              <a:ext cx="2276570" cy="15948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08000" rtlCol="0" anchor="t"/>
            <a:lstStyle/>
            <a:p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Bildungsziele</a:t>
              </a:r>
            </a:p>
            <a:p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Inhalte</a:t>
              </a:r>
            </a:p>
            <a:p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Standards</a:t>
              </a:r>
            </a:p>
            <a:p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gemäss</a:t>
              </a:r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 BBG/RLP,</a:t>
              </a:r>
            </a:p>
            <a:p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QualiCarte</a:t>
              </a:r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 und</a:t>
              </a:r>
            </a:p>
            <a:p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Handbuch</a:t>
              </a:r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E490D70D-0AE3-F936-DF9E-8E9E439C5C24}"/>
                </a:ext>
              </a:extLst>
            </p:cNvPr>
            <p:cNvSpPr/>
            <p:nvPr/>
          </p:nvSpPr>
          <p:spPr>
            <a:xfrm>
              <a:off x="7363968" y="3189877"/>
              <a:ext cx="2276570" cy="54087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tlCol="0" anchor="ctr"/>
            <a:lstStyle/>
            <a:p>
              <a:r>
                <a:rPr lang="de-GB" sz="1600" b="1" dirty="0">
                  <a:solidFill>
                    <a:schemeClr val="bg1"/>
                  </a:solidFill>
                  <a:latin typeface="Helvetica" pitchFamily="2" charset="0"/>
                </a:rPr>
                <a:t>Bildungsprogramm</a:t>
              </a:r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1799E9AC-1D94-1983-277A-9164C1A05290}"/>
                </a:ext>
              </a:extLst>
            </p:cNvPr>
            <p:cNvSpPr/>
            <p:nvPr/>
          </p:nvSpPr>
          <p:spPr>
            <a:xfrm>
              <a:off x="7363968" y="3730753"/>
              <a:ext cx="2276570" cy="15948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08000" rtlCol="0" anchor="t"/>
            <a:lstStyle/>
            <a:p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Umsetzung in</a:t>
              </a:r>
            </a:p>
            <a:p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den Kantonen</a:t>
              </a:r>
            </a:p>
            <a:p>
              <a:endParaRPr lang="de-DE" sz="1400" dirty="0">
                <a:solidFill>
                  <a:schemeClr val="tx2"/>
                </a:solidFill>
                <a:effectLst/>
                <a:latin typeface="Helvetica" pitchFamily="2" charset="0"/>
              </a:endParaRPr>
            </a:p>
            <a:p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Form, Gestaltung,</a:t>
              </a:r>
            </a:p>
            <a:p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Methoden, Zeit</a:t>
              </a:r>
            </a:p>
          </p:txBody>
        </p:sp>
      </p:grpSp>
      <p:sp>
        <p:nvSpPr>
          <p:cNvPr id="16" name="Textfeld 15">
            <a:extLst>
              <a:ext uri="{FF2B5EF4-FFF2-40B4-BE49-F238E27FC236}">
                <a16:creationId xmlns:a16="http://schemas.microsoft.com/office/drawing/2014/main" id="{621E10DC-4A26-2F46-24EA-EA198DC6BD5A}"/>
              </a:ext>
            </a:extLst>
          </p:cNvPr>
          <p:cNvSpPr txBox="1"/>
          <p:nvPr/>
        </p:nvSpPr>
        <p:spPr>
          <a:xfrm>
            <a:off x="1599923" y="516762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GB" b="1" dirty="0">
                <a:latin typeface="Helvetica" pitchFamily="2" charset="0"/>
              </a:rPr>
              <a:t>SBFI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1008EF2-5867-89D9-BFB1-648AA6110558}"/>
              </a:ext>
            </a:extLst>
          </p:cNvPr>
          <p:cNvSpPr txBox="1"/>
          <p:nvPr/>
        </p:nvSpPr>
        <p:spPr>
          <a:xfrm>
            <a:off x="4528939" y="5167622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GB" b="1" dirty="0">
                <a:latin typeface="Helvetica" pitchFamily="2" charset="0"/>
              </a:rPr>
              <a:t>SBBK</a:t>
            </a:r>
            <a:endParaRPr lang="de-GB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A8E00AC9-2CE3-6010-29F8-BBD884D35C46}"/>
              </a:ext>
            </a:extLst>
          </p:cNvPr>
          <p:cNvSpPr txBox="1"/>
          <p:nvPr/>
        </p:nvSpPr>
        <p:spPr>
          <a:xfrm>
            <a:off x="7387423" y="516762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GB" b="1" dirty="0">
                <a:latin typeface="Helvetica" pitchFamily="2" charset="0"/>
              </a:rPr>
              <a:t>Kantone</a:t>
            </a:r>
            <a:endParaRPr lang="de-GB" dirty="0"/>
          </a:p>
        </p:txBody>
      </p: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76B46D9C-46B7-E562-0A08-686F2A3F7348}"/>
              </a:ext>
            </a:extLst>
          </p:cNvPr>
          <p:cNvCxnSpPr>
            <a:cxnSpLocks/>
          </p:cNvCxnSpPr>
          <p:nvPr/>
        </p:nvCxnSpPr>
        <p:spPr>
          <a:xfrm>
            <a:off x="816864" y="5571744"/>
            <a:ext cx="826284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7866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rufsbildung_2023">
      <a:dk1>
        <a:srgbClr val="000000"/>
      </a:dk1>
      <a:lt1>
        <a:srgbClr val="FFFFFF"/>
      </a:lt1>
      <a:dk2>
        <a:srgbClr val="333333"/>
      </a:dk2>
      <a:lt2>
        <a:srgbClr val="3A49EE"/>
      </a:lt2>
      <a:accent1>
        <a:srgbClr val="E8E2DB"/>
      </a:accent1>
      <a:accent2>
        <a:srgbClr val="616DF1"/>
      </a:accent2>
      <a:accent3>
        <a:srgbClr val="8992F5"/>
      </a:accent3>
      <a:accent4>
        <a:srgbClr val="009844"/>
      </a:accent4>
      <a:accent5>
        <a:srgbClr val="D22630"/>
      </a:accent5>
      <a:accent6>
        <a:srgbClr val="B68720"/>
      </a:accent6>
      <a:hlink>
        <a:srgbClr val="4677C0"/>
      </a:hlink>
      <a:folHlink>
        <a:srgbClr val="7FA68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Berufsbildung_2023">
      <a:dk1>
        <a:srgbClr val="000000"/>
      </a:dk1>
      <a:lt1>
        <a:srgbClr val="FFFFFF"/>
      </a:lt1>
      <a:dk2>
        <a:srgbClr val="333333"/>
      </a:dk2>
      <a:lt2>
        <a:srgbClr val="3A49EE"/>
      </a:lt2>
      <a:accent1>
        <a:srgbClr val="E8E2DB"/>
      </a:accent1>
      <a:accent2>
        <a:srgbClr val="616DF1"/>
      </a:accent2>
      <a:accent3>
        <a:srgbClr val="8992F5"/>
      </a:accent3>
      <a:accent4>
        <a:srgbClr val="009844"/>
      </a:accent4>
      <a:accent5>
        <a:srgbClr val="D22630"/>
      </a:accent5>
      <a:accent6>
        <a:srgbClr val="B68720"/>
      </a:accent6>
      <a:hlink>
        <a:srgbClr val="4677C0"/>
      </a:hlink>
      <a:folHlink>
        <a:srgbClr val="7FA68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1035</Words>
  <Application>Microsoft Office PowerPoint</Application>
  <PresentationFormat>Breitbild</PresentationFormat>
  <Paragraphs>350</Paragraphs>
  <Slides>26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26</vt:i4>
      </vt:variant>
    </vt:vector>
  </HeadingPairs>
  <TitlesOfParts>
    <vt:vector size="36" baseType="lpstr">
      <vt:lpstr>Arial</vt:lpstr>
      <vt:lpstr>Calibri</vt:lpstr>
      <vt:lpstr>Calibri Light</vt:lpstr>
      <vt:lpstr>Georgia</vt:lpstr>
      <vt:lpstr>Helvetica</vt:lpstr>
      <vt:lpstr>Helvetica Light</vt:lpstr>
      <vt:lpstr>Wingdings</vt:lpstr>
      <vt:lpstr>Office</vt:lpstr>
      <vt:lpstr>Benutzerdefiniertes Design</vt:lpstr>
      <vt:lpstr>1_Benutzerdefiniertes Design</vt:lpstr>
      <vt:lpstr>Berufsbildungsverantwortliche</vt:lpstr>
      <vt:lpstr>Übersicht</vt:lpstr>
      <vt:lpstr>Die verschiedenen Berufsbildungsverantwortlichen</vt:lpstr>
      <vt:lpstr>Berufsbildner/innen in Lehrbetrieben und üK</vt:lpstr>
      <vt:lpstr>Die Berufsbildner/innen in Lehrbetrieben</vt:lpstr>
      <vt:lpstr>Die Bildung für Berufsbildner/innen in Lehrbetrieben</vt:lpstr>
      <vt:lpstr>Die Bildung für Berufsbildner/innen in Lehrbetrieben</vt:lpstr>
      <vt:lpstr>Die Bildung für Berufsbildner/innen in Lehrbetrieben</vt:lpstr>
      <vt:lpstr>Der Lehrplan für den 40-stündigen Kurs</vt:lpstr>
      <vt:lpstr>Der Lehrplan für den 40-stündigen Kurs</vt:lpstr>
      <vt:lpstr>Der Lehrplan für den 40-stündigen Kurs</vt:lpstr>
      <vt:lpstr>Der Lehrplan für den 40-stündigen Kurs</vt:lpstr>
      <vt:lpstr>Der Lehrplan für den 40-stündigen Kurs</vt:lpstr>
      <vt:lpstr>Die Berufsbildner/innen in überbetrieblichen Kursen und Lehrwerkstätten</vt:lpstr>
      <vt:lpstr>Berufsbildner/innen an Berufsfachschulen</vt:lpstr>
      <vt:lpstr>Lehrpersonen für den berufskundlichen Unterricht im Hauptberuf</vt:lpstr>
      <vt:lpstr>Lehrpersonen für den berufskundlichen Unterricht im Nebenberuf</vt:lpstr>
      <vt:lpstr>Lehrpersonen für den Unterricht in IKA im Hauptberuf</vt:lpstr>
      <vt:lpstr>Lehrpersonen für den Unterricht in IKA im Nebenberuf</vt:lpstr>
      <vt:lpstr>Lehrpersonen für den allgemeinbildenden Unterricht</vt:lpstr>
      <vt:lpstr>Lehrpersonen für W &amp; G im Haupberuf</vt:lpstr>
      <vt:lpstr>Lehrpersonen für Fächer in der Berufsmaturität</vt:lpstr>
      <vt:lpstr>Lehrpersonen für Sport in der beruflichen Grundbildung</vt:lpstr>
      <vt:lpstr>Berufsbildner/innen an höheren Fachschulen</vt:lpstr>
      <vt:lpstr>Lehrpersonen an höheren Fachschulen im Hauptberuf</vt:lpstr>
      <vt:lpstr>Lehrpersonen an höheren Fachschulen im Nebenberuf</vt:lpstr>
    </vt:vector>
  </TitlesOfParts>
  <Company>SDBB CSFO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Werlen, Joel</dc:creator>
  <cp:lastModifiedBy>Graf, Alexander</cp:lastModifiedBy>
  <cp:revision>43</cp:revision>
  <dcterms:created xsi:type="dcterms:W3CDTF">2023-08-07T08:24:15Z</dcterms:created>
  <dcterms:modified xsi:type="dcterms:W3CDTF">2024-02-21T15:12:21Z</dcterms:modified>
</cp:coreProperties>
</file>