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30"/>
  </p:notesMasterIdLst>
  <p:sldIdLst>
    <p:sldId id="286" r:id="rId4"/>
    <p:sldId id="285" r:id="rId5"/>
    <p:sldId id="261" r:id="rId6"/>
    <p:sldId id="28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88" r:id="rId18"/>
    <p:sldId id="272" r:id="rId19"/>
    <p:sldId id="283" r:id="rId20"/>
    <p:sldId id="274" r:id="rId21"/>
    <p:sldId id="284" r:id="rId22"/>
    <p:sldId id="276" r:id="rId23"/>
    <p:sldId id="277" r:id="rId24"/>
    <p:sldId id="278" r:id="rId25"/>
    <p:sldId id="279" r:id="rId26"/>
    <p:sldId id="289" r:id="rId27"/>
    <p:sldId id="280" r:id="rId28"/>
    <p:sldId id="281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0CCBF"/>
    <a:srgbClr val="C2DAB6"/>
    <a:srgbClr val="4C7936"/>
    <a:srgbClr val="EBECFE"/>
    <a:srgbClr val="EBECF3"/>
    <a:srgbClr val="D9DBFC"/>
    <a:srgbClr val="B0B6F8"/>
    <a:srgbClr val="E9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74" d="100"/>
          <a:sy n="74" d="100"/>
        </p:scale>
        <p:origin x="84" y="234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21.02.2024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21.02.2024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SDBB | dokumentation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8C92F23-2CBF-5502-490C-68F62CE9A1C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2511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SDBB | dokumentation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C53C532-A175-14DE-D514-58BE427523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2511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B551C31-BA0D-ABF2-786D-8BC2B97FA3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2511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E1975-AEC7-5668-61CC-90489031D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5268"/>
            <a:ext cx="9144000" cy="1627464"/>
          </a:xfrm>
        </p:spPr>
        <p:txBody>
          <a:bodyPr>
            <a:normAutofit/>
          </a:bodyPr>
          <a:lstStyle/>
          <a:p>
            <a:r>
              <a:rPr lang="de-CH" sz="5100" dirty="0"/>
              <a:t>Berufsbildungsverantwortliche</a:t>
            </a:r>
          </a:p>
        </p:txBody>
      </p:sp>
    </p:spTree>
    <p:extLst>
      <p:ext uri="{BB962C8B-B14F-4D97-AF65-F5344CB8AC3E}">
        <p14:creationId xmlns:p14="http://schemas.microsoft.com/office/powerpoint/2010/main" val="26383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9914844" cy="1325563"/>
          </a:xfrm>
        </p:spPr>
        <p:txBody>
          <a:bodyPr/>
          <a:lstStyle/>
          <a:p>
            <a:r>
              <a:rPr lang="de-GB" dirty="0"/>
              <a:t>Der Lehrplan für den 40-stündigen Kurs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10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85DBBC-4658-6805-8013-AEC55896F64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GB" dirty="0"/>
              <a:t>Berurfsbildner/innen in Lehrbetrieben (1/4)</a:t>
            </a:r>
          </a:p>
        </p:txBody>
      </p:sp>
      <p:pic>
        <p:nvPicPr>
          <p:cNvPr id="7" name="Grafik 6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6D24ED5B-4958-AF16-270A-517F75506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1" y="1825347"/>
            <a:ext cx="7772400" cy="47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3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11</a:t>
            </a:fld>
            <a:endParaRPr lang="de-CH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59209F0-6064-91BE-2542-F395339D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9914844" cy="1325563"/>
          </a:xfrm>
        </p:spPr>
        <p:txBody>
          <a:bodyPr/>
          <a:lstStyle/>
          <a:p>
            <a:r>
              <a:rPr lang="de-GB" dirty="0"/>
              <a:t>Der Lehrplan für den 40-stündigen Kurs</a:t>
            </a:r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0A52642A-903D-1B54-3FDC-F08CB4AD77C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GB" dirty="0"/>
              <a:t>Berurfsbildner/innen in Lehrbetrieben (2/4)</a:t>
            </a:r>
          </a:p>
        </p:txBody>
      </p:sp>
      <p:pic>
        <p:nvPicPr>
          <p:cNvPr id="15" name="Grafik 14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EA8626DD-9BB6-D960-F669-F74927FA5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0" y="1791552"/>
            <a:ext cx="7139450" cy="469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4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9914844" cy="1325563"/>
          </a:xfrm>
        </p:spPr>
        <p:txBody>
          <a:bodyPr/>
          <a:lstStyle/>
          <a:p>
            <a:r>
              <a:rPr lang="de-GB" dirty="0"/>
              <a:t>Der Lehrplan für den 40-stündigen Kurs</a:t>
            </a:r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GB" dirty="0"/>
              <a:t>Berurfsbildner/innen in Lehrbetrieben (3/4)</a:t>
            </a:r>
          </a:p>
        </p:txBody>
      </p:sp>
      <p:pic>
        <p:nvPicPr>
          <p:cNvPr id="14" name="Grafik 13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37BC7741-A648-1E03-C2F1-7FEDD345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5"/>
            <a:ext cx="8396678" cy="465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0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9914844" cy="1325563"/>
          </a:xfrm>
        </p:spPr>
        <p:txBody>
          <a:bodyPr/>
          <a:lstStyle/>
          <a:p>
            <a:r>
              <a:rPr lang="de-GB" dirty="0"/>
              <a:t>Der Lehrplan für den 40-stündigen Kurs</a:t>
            </a:r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GB" dirty="0"/>
              <a:t>Berurfsbildner/innen in Lehrbetrieben (4/4)</a:t>
            </a:r>
          </a:p>
        </p:txBody>
      </p:sp>
      <p:pic>
        <p:nvPicPr>
          <p:cNvPr id="6" name="Grafik 5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0F1E135E-41BE-30CB-D2A8-5B8A6F2B6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6"/>
            <a:ext cx="7096584" cy="46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2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44544-D547-2147-499C-4CCEF8DB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902396" cy="1325563"/>
          </a:xfrm>
        </p:spPr>
        <p:txBody>
          <a:bodyPr>
            <a:normAutofit/>
          </a:bodyPr>
          <a:lstStyle/>
          <a:p>
            <a:r>
              <a:rPr lang="de-GB" dirty="0"/>
              <a:t>Die Berufsbildner/innen in überbetrieblichen Kursen und </a:t>
            </a:r>
            <a:r>
              <a:rPr lang="de-CH" dirty="0" err="1"/>
              <a:t>Lehrw</a:t>
            </a:r>
            <a:r>
              <a:rPr lang="de-GB" dirty="0"/>
              <a:t>erkstätten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7C6E52-D50F-104E-1EA4-FD3B88FA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B9F545-1C7E-8EDD-F48C-095C0300A1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426" y="2029408"/>
            <a:ext cx="8059738" cy="495889"/>
          </a:xfrm>
        </p:spPr>
        <p:txBody>
          <a:bodyPr/>
          <a:lstStyle/>
          <a:p>
            <a:r>
              <a:rPr lang="de-GB" dirty="0"/>
              <a:t>BBV Art. 45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1D37A0-3CB1-0541-67AE-3AE465C91B38}"/>
              </a:ext>
            </a:extLst>
          </p:cNvPr>
          <p:cNvSpPr/>
          <p:nvPr/>
        </p:nvSpPr>
        <p:spPr>
          <a:xfrm>
            <a:off x="814116" y="2649667"/>
            <a:ext cx="10871316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Hauptberufliche Tätigkeit</a:t>
            </a:r>
            <a:endParaRPr lang="de-GB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9A45A8-0686-6EFF-464E-C4BC5E78FB95}"/>
              </a:ext>
            </a:extLst>
          </p:cNvPr>
          <p:cNvSpPr/>
          <p:nvPr/>
        </p:nvSpPr>
        <p:spPr>
          <a:xfrm>
            <a:off x="814116" y="3190845"/>
            <a:ext cx="3623772" cy="10548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Abschluss höhere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Berufsbildung</a:t>
            </a:r>
          </a:p>
          <a:p>
            <a:pPr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FE9C038-31B0-FA1F-A619-FC3A601F9AAD}"/>
              </a:ext>
            </a:extLst>
          </p:cNvPr>
          <p:cNvSpPr/>
          <p:nvPr/>
        </p:nvSpPr>
        <p:spPr>
          <a:xfrm>
            <a:off x="4437888" y="3190844"/>
            <a:ext cx="3623772" cy="10548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Zwei Jahre berufliche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Praxis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2C2AAE-FAAA-0E4E-0DF6-989D94A844D9}"/>
              </a:ext>
            </a:extLst>
          </p:cNvPr>
          <p:cNvSpPr/>
          <p:nvPr/>
        </p:nvSpPr>
        <p:spPr>
          <a:xfrm>
            <a:off x="8061660" y="3190844"/>
            <a:ext cx="3623772" cy="10548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Berufspädagogische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Bildung von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600 Lernstunden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3DD1B09-18F3-37B5-DB49-7898881097AB}"/>
              </a:ext>
            </a:extLst>
          </p:cNvPr>
          <p:cNvSpPr/>
          <p:nvPr/>
        </p:nvSpPr>
        <p:spPr>
          <a:xfrm>
            <a:off x="814116" y="4516261"/>
            <a:ext cx="10871316" cy="54117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Nebenberufliche Tätigkeit</a:t>
            </a:r>
            <a:endParaRPr lang="de-GB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D8D1116-31AB-7765-9FFE-E975F07D5B5C}"/>
              </a:ext>
            </a:extLst>
          </p:cNvPr>
          <p:cNvSpPr/>
          <p:nvPr/>
        </p:nvSpPr>
        <p:spPr>
          <a:xfrm>
            <a:off x="814116" y="5057440"/>
            <a:ext cx="3623772" cy="10548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Abschluss höhere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Berufsbildung</a:t>
            </a:r>
          </a:p>
          <a:p>
            <a:pPr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EFCE633-7545-8543-0DCA-B712F063D501}"/>
              </a:ext>
            </a:extLst>
          </p:cNvPr>
          <p:cNvSpPr/>
          <p:nvPr/>
        </p:nvSpPr>
        <p:spPr>
          <a:xfrm>
            <a:off x="4437888" y="5057441"/>
            <a:ext cx="3623772" cy="105483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Zwei Jahre berufliche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Praxis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5229C1E-FEE8-61D8-451A-6587D8BA60A8}"/>
              </a:ext>
            </a:extLst>
          </p:cNvPr>
          <p:cNvSpPr/>
          <p:nvPr/>
        </p:nvSpPr>
        <p:spPr>
          <a:xfrm>
            <a:off x="8061660" y="5057441"/>
            <a:ext cx="3623772" cy="10548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Berufspädagogische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Bildung von</a:t>
            </a:r>
          </a:p>
          <a:p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3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00 Lernstunden</a:t>
            </a:r>
          </a:p>
        </p:txBody>
      </p:sp>
    </p:spTree>
    <p:extLst>
      <p:ext uri="{BB962C8B-B14F-4D97-AF65-F5344CB8AC3E}">
        <p14:creationId xmlns:p14="http://schemas.microsoft.com/office/powerpoint/2010/main" val="279487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052AA-675B-5DC3-3527-669408D41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183"/>
            <a:ext cx="9144000" cy="1639633"/>
          </a:xfrm>
        </p:spPr>
        <p:txBody>
          <a:bodyPr>
            <a:normAutofit fontScale="90000"/>
          </a:bodyPr>
          <a:lstStyle/>
          <a:p>
            <a:r>
              <a:rPr lang="de-CH" dirty="0"/>
              <a:t>Berufsbildner/innen an Berufsfachschulen</a:t>
            </a:r>
          </a:p>
        </p:txBody>
      </p:sp>
    </p:spTree>
    <p:extLst>
      <p:ext uri="{BB962C8B-B14F-4D97-AF65-F5344CB8AC3E}">
        <p14:creationId xmlns:p14="http://schemas.microsoft.com/office/powerpoint/2010/main" val="311306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6" y="656905"/>
            <a:ext cx="10515600" cy="1325563"/>
          </a:xfrm>
        </p:spPr>
        <p:txBody>
          <a:bodyPr>
            <a:normAutofit/>
          </a:bodyPr>
          <a:lstStyle/>
          <a:p>
            <a:r>
              <a:rPr lang="de-CH" dirty="0"/>
              <a:t>Lehrpersonen </a:t>
            </a:r>
            <a:r>
              <a:rPr lang="de-GB" dirty="0"/>
              <a:t>für den berufskundlichen Unterricht im Hauptberuf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</a:t>
            </a:r>
            <a:br>
              <a:rPr lang="de-GB" sz="16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Fachschule HF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FH / Universität / EHT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C16A831-991C-F800-E76D-5C1E39F8962A}"/>
              </a:ext>
            </a:extLst>
          </p:cNvPr>
          <p:cNvSpPr/>
          <p:nvPr/>
        </p:nvSpPr>
        <p:spPr>
          <a:xfrm>
            <a:off x="2464242" y="268433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Berufsmaturität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3729DC4-9288-34AA-B7D0-CE7BA43FC9EE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D0113A-6C41-60E0-B18B-D995442C784A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8D06E61-CC3A-C6BF-D246-87FE1722CA6B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aller Bereiche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4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68" y="642617"/>
            <a:ext cx="10515600" cy="1325563"/>
          </a:xfrm>
        </p:spPr>
        <p:txBody>
          <a:bodyPr>
            <a:normAutofit/>
          </a:bodyPr>
          <a:lstStyle/>
          <a:p>
            <a:r>
              <a:rPr lang="de-CH" dirty="0"/>
              <a:t>Lehrpersonen </a:t>
            </a:r>
            <a:r>
              <a:rPr lang="de-GB" dirty="0"/>
              <a:t>für den berufskundlichen Unterricht im Nebenberuf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</a:t>
            </a:r>
            <a:br>
              <a:rPr lang="de-GB" sz="16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Fachschule HF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FH / Universität / EHT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8CA7D71-1203-1D61-1CCA-AAE13FE97493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Lernstunden)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DCFDDB9-96D8-E44D-563E-B435F72122FF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2B3825D-F09B-8268-653D-01E4F1C7471C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aller Bereiche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24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CH" sz="3200" dirty="0"/>
              <a:t>Lehrpersonen </a:t>
            </a:r>
            <a:r>
              <a:rPr lang="de-GB" sz="3200" dirty="0"/>
              <a:t>für den Unterricht in IKA im Hauptberuf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18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328473"/>
            <a:ext cx="8059738" cy="495889"/>
          </a:xfrm>
        </p:spPr>
        <p:txBody>
          <a:bodyPr/>
          <a:lstStyle/>
          <a:p>
            <a:r>
              <a:rPr lang="de-GB" dirty="0"/>
              <a:t>Teil des berufskundlichen Unterrichts in der kaufmännischen Grundbildung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</a:t>
            </a:r>
            <a:br>
              <a:rPr lang="de-GB" sz="16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Fachschule HF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FH / Universität / EHT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530A56F-91F2-7043-633E-107D18D52507}"/>
              </a:ext>
            </a:extLst>
          </p:cNvPr>
          <p:cNvSpPr/>
          <p:nvPr/>
        </p:nvSpPr>
        <p:spPr>
          <a:xfrm>
            <a:off x="2560130" y="261005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Berufsmaturität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DA706D-E0E5-CD4F-E7A3-69780BB3B282}"/>
              </a:ext>
            </a:extLst>
          </p:cNvPr>
          <p:cNvSpPr/>
          <p:nvPr/>
        </p:nvSpPr>
        <p:spPr>
          <a:xfrm>
            <a:off x="9129713" y="2650398"/>
            <a:ext cx="2320391" cy="3597601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 der kaufmännischen Grundbildung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58BA24-9858-BDCF-4899-D480489561B0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E8B065-2CE9-E045-5BC2-A9F2630FE540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</p:spTree>
    <p:extLst>
      <p:ext uri="{BB962C8B-B14F-4D97-AF65-F5344CB8AC3E}">
        <p14:creationId xmlns:p14="http://schemas.microsoft.com/office/powerpoint/2010/main" val="360740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CH" sz="3200" dirty="0"/>
              <a:t>Lehrpersonen </a:t>
            </a:r>
            <a:r>
              <a:rPr lang="de-GB" sz="3200" dirty="0"/>
              <a:t>für den Unterricht in IKA im Nebenberuf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19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328473"/>
            <a:ext cx="8059738" cy="495889"/>
          </a:xfrm>
        </p:spPr>
        <p:txBody>
          <a:bodyPr/>
          <a:lstStyle/>
          <a:p>
            <a:r>
              <a:rPr lang="de-GB" dirty="0"/>
              <a:t>Teil des berufskundlichen Unterrichts in der kaufmännischen Grundbildung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Fachprüfung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</a:t>
            </a:r>
            <a:br>
              <a:rPr lang="de-GB" sz="16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Fachschule HF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FH / Universität / EHT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009CD5D-E936-73BF-989C-A02B61233EDD}"/>
              </a:ext>
            </a:extLst>
          </p:cNvPr>
          <p:cNvSpPr/>
          <p:nvPr/>
        </p:nvSpPr>
        <p:spPr>
          <a:xfrm>
            <a:off x="9129713" y="2574066"/>
            <a:ext cx="2320391" cy="3681608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 der kaufmännischen Grundbildung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8772B7D-8082-6363-36F9-397D8C5B6D0F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Lernstunden)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BBD37C9-1F6C-F429-555C-946B9932A29E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</p:spTree>
    <p:extLst>
      <p:ext uri="{BB962C8B-B14F-4D97-AF65-F5344CB8AC3E}">
        <p14:creationId xmlns:p14="http://schemas.microsoft.com/office/powerpoint/2010/main" val="400970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052AA-675B-5DC3-3527-669408D41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4283"/>
            <a:ext cx="9144000" cy="1169434"/>
          </a:xfrm>
        </p:spPr>
        <p:txBody>
          <a:bodyPr/>
          <a:lstStyle/>
          <a:p>
            <a:r>
              <a:rPr lang="de-CH" dirty="0"/>
              <a:t>Übersicht</a:t>
            </a:r>
          </a:p>
        </p:txBody>
      </p:sp>
    </p:spTree>
    <p:extLst>
      <p:ext uri="{BB962C8B-B14F-4D97-AF65-F5344CB8AC3E}">
        <p14:creationId xmlns:p14="http://schemas.microsoft.com/office/powerpoint/2010/main" val="3544291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BDE6629-C01F-4FB1-2B5B-733923CD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08F35C6-D0D1-8FF1-07F8-9512FCEE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20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4FDA58-0846-2F9D-A4BA-307D8619C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72" y="833563"/>
            <a:ext cx="10515600" cy="1325563"/>
          </a:xfrm>
        </p:spPr>
        <p:txBody>
          <a:bodyPr>
            <a:normAutofit/>
          </a:bodyPr>
          <a:lstStyle/>
          <a:p>
            <a:r>
              <a:rPr lang="de-CH" sz="3200" dirty="0"/>
              <a:t>Lehrpersonen </a:t>
            </a:r>
            <a:r>
              <a:rPr lang="de-GB" sz="3200" dirty="0"/>
              <a:t>für den allgemeinbildenden Unterricht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AB82A26-4EA4-8B5F-9A1B-9001B16BF898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8F22E74-B96B-3693-3E84-08A45B1C125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9EF3F80-20B4-90E9-9F04-028EAD212438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7A3102C-8A81-C315-A32A-884AE8446882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14B040B-535D-D7B4-C4BF-01A41EDB3AFB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Lehrbefähigung für die obligatorische Schule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EA0DB10-E628-864F-E00E-1F08DBB0D549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D26DBA6-9C47-475A-3E49-2DA386E69A9C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FDE58FA-9734-05C0-5B22-0D4E18177F79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B8D6AE6-00C5-7724-1E3D-C8A52C13A3ED}"/>
              </a:ext>
            </a:extLst>
          </p:cNvPr>
          <p:cNvSpPr/>
          <p:nvPr/>
        </p:nvSpPr>
        <p:spPr>
          <a:xfrm>
            <a:off x="9136138" y="2581740"/>
            <a:ext cx="2314575" cy="3665270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aller Bereiche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A8FE9EF-C459-68DB-4FC6-0E6102790590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2C79A77-BFE4-5AB2-2F05-B59DDEA9175A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</p:spTree>
    <p:extLst>
      <p:ext uri="{BB962C8B-B14F-4D97-AF65-F5344CB8AC3E}">
        <p14:creationId xmlns:p14="http://schemas.microsoft.com/office/powerpoint/2010/main" val="3891990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63898-8330-7396-890D-DCAE9BB2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8" y="436615"/>
            <a:ext cx="10782762" cy="1325563"/>
          </a:xfrm>
        </p:spPr>
        <p:txBody>
          <a:bodyPr/>
          <a:lstStyle/>
          <a:p>
            <a:r>
              <a:rPr lang="de-CH" sz="3600" dirty="0"/>
              <a:t>Lehrpersonen </a:t>
            </a:r>
            <a:r>
              <a:rPr lang="de-GB" dirty="0"/>
              <a:t>f</a:t>
            </a:r>
            <a:r>
              <a:rPr lang="de-CH" dirty="0" err="1"/>
              <a:t>ür</a:t>
            </a:r>
            <a:r>
              <a:rPr lang="de-CH" dirty="0"/>
              <a:t> </a:t>
            </a:r>
            <a:r>
              <a:rPr lang="de-GB" dirty="0"/>
              <a:t>W &amp; G im Haupberuf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C7A820-877E-0B9E-D0A7-ABC8F58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21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31CFA0-2EEB-2BDD-52B4-E7E38AA2B2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4ECFCAD-2F46-74BA-D708-751E209237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6250" y="1342723"/>
            <a:ext cx="9134094" cy="495889"/>
          </a:xfrm>
        </p:spPr>
        <p:txBody>
          <a:bodyPr>
            <a:normAutofit/>
          </a:bodyPr>
          <a:lstStyle/>
          <a:p>
            <a:r>
              <a:rPr lang="de-GB" dirty="0"/>
              <a:t>Teil der integrierten Allgemeinbildung, kaufmännischen Grundbildung und Detailhandel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9CD1C78-8A09-ACFD-476A-00EFB002E9CE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147C0A-532F-E354-D033-79D9316971C0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75AE6-2272-6935-41DD-2A57B40661D4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07D9FB-E44D-7FD0-58DD-40595E36EAE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755F78-A13A-8F62-E1F6-A35A91E541C3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Lehrbefähigung für die obligatorische Schule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3A90F81-0B86-BBB2-BFBB-AE9B121EC28A}"/>
              </a:ext>
            </a:extLst>
          </p:cNvPr>
          <p:cNvSpPr/>
          <p:nvPr/>
        </p:nvSpPr>
        <p:spPr>
          <a:xfrm>
            <a:off x="741895" y="2610057"/>
            <a:ext cx="2640262" cy="3645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in Wirtschaft oder Recht und Zusatzausbildung im jeweils anderen Bereich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7CCFE75-C2B8-A653-A50D-E5C9EC6EF300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8604429-B9D8-0E43-09CB-AED92985B6A1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FB48B90-79A7-7136-8160-97A5601EC613}"/>
              </a:ext>
            </a:extLst>
          </p:cNvPr>
          <p:cNvSpPr/>
          <p:nvPr/>
        </p:nvSpPr>
        <p:spPr>
          <a:xfrm>
            <a:off x="9115425" y="2610055"/>
            <a:ext cx="2334680" cy="3637943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 der kaufmännischen Grundbildung und Detailhandel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5FB4782-AE96-873D-4FD1-E3E562DC10CC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7DA786-033D-E862-BC60-80F32A495A38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</p:spTree>
    <p:extLst>
      <p:ext uri="{BB962C8B-B14F-4D97-AF65-F5344CB8AC3E}">
        <p14:creationId xmlns:p14="http://schemas.microsoft.com/office/powerpoint/2010/main" val="252979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DE96D3-E885-032F-19B3-15C7F17C2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87396F9-656D-008D-3C6A-7776E0D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22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00733D-7050-3392-6DDC-D4CD8F7A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5" y="636979"/>
            <a:ext cx="10515600" cy="1325563"/>
          </a:xfrm>
        </p:spPr>
        <p:txBody>
          <a:bodyPr/>
          <a:lstStyle/>
          <a:p>
            <a:r>
              <a:rPr lang="de-CH" sz="3600" dirty="0"/>
              <a:t>Lehrpersonen </a:t>
            </a:r>
            <a:r>
              <a:rPr lang="de-GB" dirty="0"/>
              <a:t>für Fächer in der Berufsmaturität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CB010F-3BAD-E0C6-575B-45FE6A879261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A1C78F0-96D3-1141-13C0-F90FFC1B1C28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92272F-3A3F-5054-CE30-E4FF4AB37265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1920EF-6157-34FE-BF0F-4F504A9357E1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CDC55C-8BE0-4D37-C9AC-FA21316D9379}"/>
              </a:ext>
            </a:extLst>
          </p:cNvPr>
          <p:cNvSpPr/>
          <p:nvPr/>
        </p:nvSpPr>
        <p:spPr>
          <a:xfrm>
            <a:off x="741895" y="2650401"/>
            <a:ext cx="2640262" cy="3605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universitäre Hochschule oder Fachhochschule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841E14B-0756-75F7-51FE-A70FB3FFEC2B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CBBC90A-1BC8-163C-4151-BDBBEE821A50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8056328-10E5-E51D-1BA0-CDCD9F77529F}"/>
              </a:ext>
            </a:extLst>
          </p:cNvPr>
          <p:cNvSpPr/>
          <p:nvPr/>
        </p:nvSpPr>
        <p:spPr>
          <a:xfrm>
            <a:off x="6373713" y="2581739"/>
            <a:ext cx="2340000" cy="3639281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Mit gymnasialer Befähigung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Lernstunden)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A7C80F7-3F62-789E-8DC7-8ADA926143AA}"/>
              </a:ext>
            </a:extLst>
          </p:cNvPr>
          <p:cNvSpPr/>
          <p:nvPr/>
        </p:nvSpPr>
        <p:spPr>
          <a:xfrm>
            <a:off x="9139537" y="2610056"/>
            <a:ext cx="2310568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 an Berufsfachschulen aller Bereiche (KV, Gesundheit, Soziales, Kunst, Landwirtschaft, GIB)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BB7BE9-1BD8-4F62-4138-D8FA917440DE}"/>
              </a:ext>
            </a:extLst>
          </p:cNvPr>
          <p:cNvSpPr/>
          <p:nvPr/>
        </p:nvSpPr>
        <p:spPr>
          <a:xfrm>
            <a:off x="9139536" y="4952802"/>
            <a:ext cx="2310568" cy="126821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 an Berufsmaturitäts-schulen</a:t>
            </a:r>
          </a:p>
        </p:txBody>
      </p:sp>
    </p:spTree>
    <p:extLst>
      <p:ext uri="{BB962C8B-B14F-4D97-AF65-F5344CB8AC3E}">
        <p14:creationId xmlns:p14="http://schemas.microsoft.com/office/powerpoint/2010/main" val="1929499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6A67C0C-3D53-3D1A-97AD-19A3CFA4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85999A5-67EE-0AD2-5740-5187F66D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ABA54B-4F86-0475-9100-F0DD5161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7" y="673299"/>
            <a:ext cx="10515600" cy="1325563"/>
          </a:xfrm>
        </p:spPr>
        <p:txBody>
          <a:bodyPr/>
          <a:lstStyle/>
          <a:p>
            <a:r>
              <a:rPr lang="de-CH" sz="3600" dirty="0"/>
              <a:t>Lehrpersonen </a:t>
            </a:r>
            <a:r>
              <a:rPr lang="de-GB" dirty="0"/>
              <a:t>für Sport in der beruflichen Grundbildung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C53491-ADC5-FAA4-8705-60E1E725F33C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919688-7F25-28F0-F263-C78E1650C83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2D2984E-E347-B060-26E6-7088D68E3F0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4B93F07-42A3-AD5D-4A24-0519A15EAEB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4A8A52A-A43E-8103-BE71-24446E578C74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vo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n mindestens 6 Monaten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D075AA0-44D4-3D6E-0AAA-FEAB1A9E7678}"/>
              </a:ext>
            </a:extLst>
          </p:cNvPr>
          <p:cNvSpPr/>
          <p:nvPr/>
        </p:nvSpPr>
        <p:spPr>
          <a:xfrm>
            <a:off x="6407799" y="2581740"/>
            <a:ext cx="2286391" cy="2606708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Mit Lehrbefähigung für die obligatorische Schule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Lernstunden)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3692B7-BF5A-90BF-7F91-A74459D95588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Lehrbefähigung für die obligatorische Schule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55F31A0-CF81-5427-08F2-7C25B317C1A5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7DEEA70-32B2-658C-CB64-186F141F75DD}"/>
              </a:ext>
            </a:extLst>
          </p:cNvPr>
          <p:cNvSpPr/>
          <p:nvPr/>
        </p:nvSpPr>
        <p:spPr>
          <a:xfrm>
            <a:off x="6407799" y="5300663"/>
            <a:ext cx="2297003" cy="955011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4F3857-7E3B-EF8B-992C-67F00855EEE0}"/>
              </a:ext>
            </a:extLst>
          </p:cNvPr>
          <p:cNvSpPr/>
          <p:nvPr/>
        </p:nvSpPr>
        <p:spPr>
          <a:xfrm>
            <a:off x="9139535" y="2610056"/>
            <a:ext cx="2296282" cy="363695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Berufsfachschulen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74F96D4-2867-4C2C-C1DC-CB1B1A19F05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</p:spTree>
    <p:extLst>
      <p:ext uri="{BB962C8B-B14F-4D97-AF65-F5344CB8AC3E}">
        <p14:creationId xmlns:p14="http://schemas.microsoft.com/office/powerpoint/2010/main" val="3125200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052AA-675B-5DC3-3527-669408D41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183"/>
            <a:ext cx="9144000" cy="1639633"/>
          </a:xfrm>
        </p:spPr>
        <p:txBody>
          <a:bodyPr>
            <a:normAutofit fontScale="90000"/>
          </a:bodyPr>
          <a:lstStyle/>
          <a:p>
            <a:r>
              <a:rPr lang="de-CH" dirty="0"/>
              <a:t>Berufsbildner/innen an höheren Fachschulen</a:t>
            </a:r>
          </a:p>
        </p:txBody>
      </p:sp>
    </p:spTree>
    <p:extLst>
      <p:ext uri="{BB962C8B-B14F-4D97-AF65-F5344CB8AC3E}">
        <p14:creationId xmlns:p14="http://schemas.microsoft.com/office/powerpoint/2010/main" val="2530801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25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8" y="619243"/>
            <a:ext cx="10515600" cy="1325563"/>
          </a:xfrm>
        </p:spPr>
        <p:txBody>
          <a:bodyPr/>
          <a:lstStyle/>
          <a:p>
            <a:r>
              <a:rPr lang="de-CH" sz="3600" dirty="0"/>
              <a:t>Lehrpersonen </a:t>
            </a:r>
            <a:r>
              <a:rPr lang="de-GB" dirty="0"/>
              <a:t>an höheren Fachschulen im Hauptberuf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178B4AC-E5A1-0996-E688-176C816DAB2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1A15CA7-CD5B-3B9F-808B-C9B35D46739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1BAD098-8C95-28A7-9E98-7FE0CEDB9043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9345E45-2EA9-5021-6535-7E4304587405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ED10D8C-9D65-612B-8375-48145C03F55F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38ABD11-400C-5901-C9C5-F29FD92DA56C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71E9422-C456-16FF-C839-FE92FFAB5F6A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Oder eine gleichwertige Qualifikation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9056C7-3F7E-0EFA-69BB-ED2B4EC27946}"/>
              </a:ext>
            </a:extLst>
          </p:cNvPr>
          <p:cNvSpPr/>
          <p:nvPr/>
        </p:nvSpPr>
        <p:spPr>
          <a:xfrm>
            <a:off x="2560130" y="261005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Berufsmaturität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3DFB837-5709-3144-9E8E-8540CCB5E907}"/>
              </a:ext>
            </a:extLst>
          </p:cNvPr>
          <p:cNvSpPr/>
          <p:nvPr/>
        </p:nvSpPr>
        <p:spPr>
          <a:xfrm>
            <a:off x="9208927" y="2610056"/>
            <a:ext cx="2150269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Fachschulen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C49824F-3511-D16D-5A6E-0DE61AF1B134}"/>
              </a:ext>
            </a:extLst>
          </p:cNvPr>
          <p:cNvSpPr/>
          <p:nvPr/>
        </p:nvSpPr>
        <p:spPr>
          <a:xfrm>
            <a:off x="9139537" y="4952802"/>
            <a:ext cx="2310567" cy="126821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Berufsmaturitäts-schulen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440AC26-5B9F-6EAB-578C-4D85C3EA14AB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Lernstunden)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CD7776C-A457-1C70-1091-D18FA705E424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A823F0C-F434-128B-AA1C-A398FF967D62}"/>
              </a:ext>
            </a:extLst>
          </p:cNvPr>
          <p:cNvSpPr/>
          <p:nvPr/>
        </p:nvSpPr>
        <p:spPr>
          <a:xfrm>
            <a:off x="9139537" y="2610056"/>
            <a:ext cx="2310568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Fachschulen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FFD06FC-395B-9518-0150-5386B9838ACB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</p:spTree>
    <p:extLst>
      <p:ext uri="{BB962C8B-B14F-4D97-AF65-F5344CB8AC3E}">
        <p14:creationId xmlns:p14="http://schemas.microsoft.com/office/powerpoint/2010/main" val="347857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6" y="634399"/>
            <a:ext cx="10515600" cy="1325563"/>
          </a:xfrm>
        </p:spPr>
        <p:txBody>
          <a:bodyPr/>
          <a:lstStyle/>
          <a:p>
            <a:r>
              <a:rPr lang="de-CH" sz="3600" dirty="0"/>
              <a:t>Lehrpersonen </a:t>
            </a:r>
            <a:r>
              <a:rPr lang="de-GB" dirty="0"/>
              <a:t>an höheren Fachschulen im Nebenberuf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A91C15-403E-5449-BDDD-1B2491F74AA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Unterricht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61FAE62-159E-B3B6-26CD-6738F11EC35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Studium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DBD7EE-16EE-598D-1E24-8D87852F15C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Lehrberufliche </a:t>
            </a:r>
          </a:p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7D9C8AA-61E3-A22D-14EE-E93934490F6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Fachliche </a:t>
            </a:r>
            <a:br>
              <a:rPr lang="de-GB" sz="1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Voraussetzungen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3593193-5032-00A3-7147-5CF5EA287019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Berufliche Erfahrung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B79A2F1-0890-CAAC-E655-B087B62376C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Unterrichtspraxis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Methodik- und Didaktikmodule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E73632-43DA-779F-E91F-6135F017C8AD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Abschluss höhere Berufsbildung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8F0C38F-4935-20D7-A854-5646B1E04AA8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Hochschulabschluss oder gleichwertige Qualifikation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D0913C-3E8A-1EEF-A16A-A0BA3BE7C6F9}"/>
              </a:ext>
            </a:extLst>
          </p:cNvPr>
          <p:cNvSpPr/>
          <p:nvPr/>
        </p:nvSpPr>
        <p:spPr>
          <a:xfrm>
            <a:off x="9139537" y="2610056"/>
            <a:ext cx="2310568" cy="3613545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Höhere Fachschulen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9235FB0-0B3D-370B-937C-0940F72504EE}"/>
              </a:ext>
            </a:extLst>
          </p:cNvPr>
          <p:cNvSpPr/>
          <p:nvPr/>
        </p:nvSpPr>
        <p:spPr>
          <a:xfrm>
            <a:off x="6410963" y="2650399"/>
            <a:ext cx="2293839" cy="357320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Berufspädagogische Bildung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Lernstunden)</a:t>
            </a:r>
          </a:p>
        </p:txBody>
      </p:sp>
    </p:spTree>
    <p:extLst>
      <p:ext uri="{BB962C8B-B14F-4D97-AF65-F5344CB8AC3E}">
        <p14:creationId xmlns:p14="http://schemas.microsoft.com/office/powerpoint/2010/main" val="344051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9B9B6D2-27F4-D795-7F2F-6C8A3C5BE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950349"/>
              </p:ext>
            </p:extLst>
          </p:nvPr>
        </p:nvGraphicFramePr>
        <p:xfrm>
          <a:off x="823913" y="1901381"/>
          <a:ext cx="10515597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32567110"/>
                    </a:ext>
                  </a:extLst>
                </a:gridCol>
                <a:gridCol w="5224670">
                  <a:extLst>
                    <a:ext uri="{9D8B030D-6E8A-4147-A177-3AD203B41FA5}">
                      <a16:colId xmlns:a16="http://schemas.microsoft.com/office/drawing/2014/main" val="3781716874"/>
                    </a:ext>
                  </a:extLst>
                </a:gridCol>
                <a:gridCol w="1785728">
                  <a:extLst>
                    <a:ext uri="{9D8B030D-6E8A-4147-A177-3AD203B41FA5}">
                      <a16:colId xmlns:a16="http://schemas.microsoft.com/office/drawing/2014/main" val="4181483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Berufsbildungsverantwortliche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Berufspädagogische Zusatzqualifikationen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GB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§</a:t>
                      </a:r>
                    </a:p>
                  </a:txBody>
                  <a:tcPr>
                    <a:solidFill>
                      <a:srgbClr val="4C7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0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Berufsbildner/innen in Lehrbetrieben</a:t>
                      </a: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100 Lernstunden oder 40 Kursstunden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BBG Art 45 bis 48,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BBV Art. 40 bis 54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1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Andere Berufsbildner/innen in ÜK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und Lehrwerkstätten</a:t>
                      </a: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600 Lernstunden bei hauptberuflicher Tätigkeit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300 Lernstunden bei nebenberuflicher Tätigkeit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846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Lehrkräfte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für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die schulische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Grundbildung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und 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Berufsmaturität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Berufsfachschullehrer/innen</a:t>
                      </a: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A. Berufskundlicher Unterricht: 1800 od. 300 Lernstunden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B. Allgemeinbildung, Fächer, die ein Hochschulstudium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voraussetzen: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Gymnasiale Lehrbefähigung: 300 Lernstunden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Tertiär A- oder Tertiär B-Abschluss ohne Lehrbefähigung: 1800 Lernstunden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Lehrbefähigung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für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die obligatorische Schule: 1500 oder 300 Lernstunden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4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Lehrer/innen an höheren Fachschulen</a:t>
                      </a: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1800 oder 300 Lernstunden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MiVo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-HF WBF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12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5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Prüfungsexpertinnen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-experten</a:t>
                      </a: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Angemessene pädagogische und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methodisch-didaktische Fähigkeiten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BBG Art. 47,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BBV Art. 50</a:t>
                      </a:r>
                      <a:endParaRPr lang="de-GB" sz="14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03988"/>
                  </a:ext>
                </a:extLst>
              </a:tr>
            </a:tbl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1F4059-890E-189C-BD72-0AC02066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1D31C30-8F03-92DC-1CDF-E499E024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GB" dirty="0"/>
              <a:t>Die verschiedenen Berufsbildungsverantwortlichen</a:t>
            </a:r>
          </a:p>
        </p:txBody>
      </p:sp>
    </p:spTree>
    <p:extLst>
      <p:ext uri="{BB962C8B-B14F-4D97-AF65-F5344CB8AC3E}">
        <p14:creationId xmlns:p14="http://schemas.microsoft.com/office/powerpoint/2010/main" val="28108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052AA-675B-5DC3-3527-669408D41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183"/>
            <a:ext cx="9144000" cy="1639633"/>
          </a:xfrm>
        </p:spPr>
        <p:txBody>
          <a:bodyPr>
            <a:normAutofit fontScale="90000"/>
          </a:bodyPr>
          <a:lstStyle/>
          <a:p>
            <a:r>
              <a:rPr lang="de-CH" dirty="0"/>
              <a:t>Berufsbildner/innen in Lehrbetrieben und </a:t>
            </a:r>
            <a:r>
              <a:rPr lang="de-CH" dirty="0" err="1"/>
              <a:t>üK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1141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197E9-DA95-7637-5196-BE1DCC77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866076" cy="1325563"/>
          </a:xfrm>
        </p:spPr>
        <p:txBody>
          <a:bodyPr/>
          <a:lstStyle/>
          <a:p>
            <a:r>
              <a:rPr lang="de-GB" dirty="0"/>
              <a:t>Die Berufsbildner/innen in Lehrbetrieben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8A263A-975B-B6AB-3139-81AA2D85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D77FD7E-E0E5-B182-FC37-40547BDFA4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GB" dirty="0"/>
              <a:t>BBV Art. 44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D6FAC72-C912-34AF-E484-82C07B341E97}"/>
              </a:ext>
            </a:extLst>
          </p:cNvPr>
          <p:cNvGrpSpPr/>
          <p:nvPr/>
        </p:nvGrpSpPr>
        <p:grpSpPr>
          <a:xfrm>
            <a:off x="2258129" y="2492244"/>
            <a:ext cx="6758594" cy="1493442"/>
            <a:chOff x="704388" y="665684"/>
            <a:chExt cx="6758594" cy="1493442"/>
          </a:xfrm>
        </p:grpSpPr>
        <p:pic>
          <p:nvPicPr>
            <p:cNvPr id="7" name="Grafik 6" descr="Dirigent Silhouette">
              <a:extLst>
                <a:ext uri="{FF2B5EF4-FFF2-40B4-BE49-F238E27FC236}">
                  <a16:creationId xmlns:a16="http://schemas.microsoft.com/office/drawing/2014/main" id="{0ADC6F0C-511B-778A-0E95-C1C135B06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55202" y="751346"/>
              <a:ext cx="1407780" cy="1407780"/>
            </a:xfrm>
            <a:prstGeom prst="rect">
              <a:avLst/>
            </a:prstGeom>
          </p:spPr>
        </p:pic>
        <p:pic>
          <p:nvPicPr>
            <p:cNvPr id="13" name="Grafik 12" descr="Dozent Silhouette">
              <a:extLst>
                <a:ext uri="{FF2B5EF4-FFF2-40B4-BE49-F238E27FC236}">
                  <a16:creationId xmlns:a16="http://schemas.microsoft.com/office/drawing/2014/main" id="{9DD95F44-F325-7591-D7A9-20220A0E6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21240" y="751346"/>
              <a:ext cx="1407780" cy="1407780"/>
            </a:xfrm>
            <a:prstGeom prst="rect">
              <a:avLst/>
            </a:prstGeom>
          </p:spPr>
        </p:pic>
        <p:pic>
          <p:nvPicPr>
            <p:cNvPr id="15" name="Grafik 14" descr="Klassenzimmer Silhouette">
              <a:extLst>
                <a:ext uri="{FF2B5EF4-FFF2-40B4-BE49-F238E27FC236}">
                  <a16:creationId xmlns:a16="http://schemas.microsoft.com/office/drawing/2014/main" id="{90CACC78-0E08-0131-BC85-61755F2E4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2168" y="751346"/>
              <a:ext cx="1407780" cy="1407780"/>
            </a:xfrm>
            <a:prstGeom prst="rect">
              <a:avLst/>
            </a:prstGeom>
          </p:spPr>
        </p:pic>
        <p:pic>
          <p:nvPicPr>
            <p:cNvPr id="17" name="Grafik 16" descr="Lehrer Silhouette">
              <a:extLst>
                <a:ext uri="{FF2B5EF4-FFF2-40B4-BE49-F238E27FC236}">
                  <a16:creationId xmlns:a16="http://schemas.microsoft.com/office/drawing/2014/main" id="{AA73B53D-AC9C-726B-E37D-5644E4C4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30312" y="751346"/>
              <a:ext cx="1407780" cy="1407780"/>
            </a:xfrm>
            <a:prstGeom prst="rect">
              <a:avLst/>
            </a:prstGeom>
          </p:spPr>
        </p:pic>
        <p:pic>
          <p:nvPicPr>
            <p:cNvPr id="19" name="Grafik 18" descr="Professorin Silhouette">
              <a:extLst>
                <a:ext uri="{FF2B5EF4-FFF2-40B4-BE49-F238E27FC236}">
                  <a16:creationId xmlns:a16="http://schemas.microsoft.com/office/drawing/2014/main" id="{25DDB7DA-FEFB-BE4F-7863-6C79E8831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04388" y="665684"/>
              <a:ext cx="1407780" cy="1407780"/>
            </a:xfrm>
            <a:prstGeom prst="rect">
              <a:avLst/>
            </a:prstGeom>
          </p:spPr>
        </p:pic>
      </p:grpSp>
      <p:sp>
        <p:nvSpPr>
          <p:cNvPr id="20" name="Rechteck 19">
            <a:extLst>
              <a:ext uri="{FF2B5EF4-FFF2-40B4-BE49-F238E27FC236}">
                <a16:creationId xmlns:a16="http://schemas.microsoft.com/office/drawing/2014/main" id="{4E6D48CE-943C-59A2-1C0D-DFBD583D9BDB}"/>
              </a:ext>
            </a:extLst>
          </p:cNvPr>
          <p:cNvSpPr/>
          <p:nvPr/>
        </p:nvSpPr>
        <p:spPr>
          <a:xfrm>
            <a:off x="792480" y="4120727"/>
            <a:ext cx="3096768" cy="19025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dirty="0">
                <a:solidFill>
                  <a:schemeClr val="bg1"/>
                </a:solidFill>
                <a:latin typeface="Helvetica" pitchFamily="2" charset="0"/>
              </a:rPr>
              <a:t>Eidg. Fähigkeitszeugnis </a:t>
            </a:r>
          </a:p>
          <a:p>
            <a:endParaRPr lang="de-GB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GB" dirty="0">
                <a:solidFill>
                  <a:schemeClr val="bg1"/>
                </a:solidFill>
                <a:latin typeface="Helvetica" pitchFamily="2" charset="0"/>
              </a:rPr>
              <a:t>oder eine gleichwertige Qualifikation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A96F130-6ACE-AFAA-DA2E-E99155DEFA09}"/>
              </a:ext>
            </a:extLst>
          </p:cNvPr>
          <p:cNvSpPr/>
          <p:nvPr/>
        </p:nvSpPr>
        <p:spPr>
          <a:xfrm>
            <a:off x="3974196" y="4118737"/>
            <a:ext cx="3096768" cy="1902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dirty="0">
                <a:solidFill>
                  <a:schemeClr val="bg1"/>
                </a:solidFill>
                <a:latin typeface="Helvetica" pitchFamily="2" charset="0"/>
              </a:rPr>
              <a:t>Zwei Jahre berufliche Praxis im Lehrgebiet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42CBE62-22A4-A24F-E84C-EFB7493F6B25}"/>
              </a:ext>
            </a:extLst>
          </p:cNvPr>
          <p:cNvSpPr/>
          <p:nvPr/>
        </p:nvSpPr>
        <p:spPr>
          <a:xfrm>
            <a:off x="7155912" y="4118737"/>
            <a:ext cx="3096768" cy="19025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dirty="0">
                <a:solidFill>
                  <a:schemeClr val="bg1"/>
                </a:solidFill>
                <a:latin typeface="Helvetica" pitchFamily="2" charset="0"/>
              </a:rPr>
              <a:t>Berufspädagogische Qualifikation (100 Lernstunden) </a:t>
            </a:r>
          </a:p>
          <a:p>
            <a:endParaRPr lang="de-GB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Helvetica" pitchFamily="2" charset="0"/>
              </a:rPr>
              <a:t>o</a:t>
            </a:r>
            <a:r>
              <a:rPr lang="de-GB" dirty="0">
                <a:solidFill>
                  <a:schemeClr val="bg1"/>
                </a:solidFill>
                <a:latin typeface="Helvetica" pitchFamily="2" charset="0"/>
              </a:rPr>
              <a:t>der 40 Kursstunden</a:t>
            </a:r>
          </a:p>
        </p:txBody>
      </p:sp>
    </p:spTree>
    <p:extLst>
      <p:ext uri="{BB962C8B-B14F-4D97-AF65-F5344CB8AC3E}">
        <p14:creationId xmlns:p14="http://schemas.microsoft.com/office/powerpoint/2010/main" val="14570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222774C-A313-900C-E637-75CE26713635}"/>
              </a:ext>
            </a:extLst>
          </p:cNvPr>
          <p:cNvSpPr/>
          <p:nvPr/>
        </p:nvSpPr>
        <p:spPr>
          <a:xfrm>
            <a:off x="3593892" y="2014766"/>
            <a:ext cx="5001470" cy="22090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99"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Kurs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für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Berufsbildner/innen in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Lehrbetrieben – mit kantonalem,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eidg. anerkanntem Kursausweis –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im Umfang von 40 Kursstunden (KBB)</a:t>
            </a:r>
          </a:p>
          <a:p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Kantonaler Ausweis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7603C4-C08F-F569-818B-0D77463AD2FB}"/>
              </a:ext>
            </a:extLst>
          </p:cNvPr>
          <p:cNvSpPr/>
          <p:nvPr/>
        </p:nvSpPr>
        <p:spPr>
          <a:xfrm>
            <a:off x="3593892" y="4218528"/>
            <a:ext cx="5001470" cy="22090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99"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Bildung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für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Berufsbildner/innen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in Lehrbetrieben – mit eidgenössisch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anerkanntem Diplom – im Umfang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von 100 Lernstunden (BBB)</a:t>
            </a:r>
          </a:p>
          <a:p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b="1" dirty="0">
                <a:solidFill>
                  <a:schemeClr val="tx1"/>
                </a:solidFill>
                <a:effectLst/>
                <a:latin typeface="Helvetica" pitchFamily="2" charset="0"/>
              </a:rPr>
              <a:t>Eidg. Diplom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19047"/>
            <a:ext cx="10515600" cy="1325563"/>
          </a:xfrm>
        </p:spPr>
        <p:txBody>
          <a:bodyPr/>
          <a:lstStyle/>
          <a:p>
            <a:r>
              <a:rPr lang="de-GB" dirty="0"/>
              <a:t>Die Bildung für Berufsbildner/innen in Lehrbetrieben</a:t>
            </a:r>
          </a:p>
        </p:txBody>
      </p:sp>
      <p:sp>
        <p:nvSpPr>
          <p:cNvPr id="5" name="Richtungspfeil 4">
            <a:extLst>
              <a:ext uri="{FF2B5EF4-FFF2-40B4-BE49-F238E27FC236}">
                <a16:creationId xmlns:a16="http://schemas.microsoft.com/office/drawing/2014/main" id="{08541087-1754-EACC-4A91-CA326E62756F}"/>
              </a:ext>
            </a:extLst>
          </p:cNvPr>
          <p:cNvSpPr/>
          <p:nvPr/>
        </p:nvSpPr>
        <p:spPr>
          <a:xfrm>
            <a:off x="3048000" y="2014766"/>
            <a:ext cx="1280160" cy="4412792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GB">
              <a:solidFill>
                <a:schemeClr val="bg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4023A7-4C91-8A1A-C62D-1F86B3DDAC1F}"/>
              </a:ext>
            </a:extLst>
          </p:cNvPr>
          <p:cNvSpPr/>
          <p:nvPr/>
        </p:nvSpPr>
        <p:spPr>
          <a:xfrm>
            <a:off x="804672" y="2014766"/>
            <a:ext cx="2789220" cy="44127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Eidg. Fähigkeitszeugnis</a:t>
            </a: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oder gleichwertige</a:t>
            </a: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fachliche Qualifikation</a:t>
            </a:r>
          </a:p>
          <a:p>
            <a:endParaRPr lang="de-DE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Berufserfahrung</a:t>
            </a:r>
          </a:p>
          <a:p>
            <a:r>
              <a:rPr lang="de-DE" dirty="0">
                <a:solidFill>
                  <a:schemeClr val="bg1"/>
                </a:solidFill>
                <a:effectLst/>
                <a:latin typeface="Helvetica" pitchFamily="2" charset="0"/>
              </a:rPr>
              <a:t>mindestens zwei Jahre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F105989-2135-3700-F606-B08D1B911501}"/>
              </a:ext>
            </a:extLst>
          </p:cNvPr>
          <p:cNvSpPr/>
          <p:nvPr/>
        </p:nvSpPr>
        <p:spPr>
          <a:xfrm>
            <a:off x="7571232" y="3967860"/>
            <a:ext cx="804674" cy="499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dirty="0">
                <a:solidFill>
                  <a:schemeClr val="tx1"/>
                </a:solidFill>
                <a:latin typeface="Helvetica" pitchFamily="2" charset="0"/>
              </a:rPr>
              <a:t>oder</a:t>
            </a:r>
          </a:p>
        </p:txBody>
      </p:sp>
    </p:spTree>
    <p:extLst>
      <p:ext uri="{BB962C8B-B14F-4D97-AF65-F5344CB8AC3E}">
        <p14:creationId xmlns:p14="http://schemas.microsoft.com/office/powerpoint/2010/main" val="186035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GB" dirty="0"/>
              <a:t>Die Bildung für Berufsbildner/innen in Lehrbetrieben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C18B557-36D6-0599-2993-662D3DB4C80D}"/>
              </a:ext>
            </a:extLst>
          </p:cNvPr>
          <p:cNvGrpSpPr/>
          <p:nvPr/>
        </p:nvGrpSpPr>
        <p:grpSpPr>
          <a:xfrm>
            <a:off x="814116" y="2350267"/>
            <a:ext cx="9061404" cy="4006083"/>
            <a:chOff x="704388" y="2481072"/>
            <a:chExt cx="9061404" cy="4006083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6E093A5-807E-A18C-1DD5-8B13DB24B7B2}"/>
                </a:ext>
              </a:extLst>
            </p:cNvPr>
            <p:cNvSpPr/>
            <p:nvPr/>
          </p:nvSpPr>
          <p:spPr>
            <a:xfrm>
              <a:off x="1731264" y="2481072"/>
              <a:ext cx="2182368" cy="37289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35F88B-36C8-DE34-F209-944FFB339D75}"/>
                </a:ext>
              </a:extLst>
            </p:cNvPr>
            <p:cNvSpPr/>
            <p:nvPr/>
          </p:nvSpPr>
          <p:spPr>
            <a:xfrm>
              <a:off x="1918716" y="2707311"/>
              <a:ext cx="1807464" cy="1151042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40 Kursstunden</a:t>
              </a: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9B2E5901-1B03-6094-807D-6653C0BA882B}"/>
                </a:ext>
              </a:extLst>
            </p:cNvPr>
            <p:cNvCxnSpPr/>
            <p:nvPr/>
          </p:nvCxnSpPr>
          <p:spPr>
            <a:xfrm>
              <a:off x="3726180" y="5449824"/>
              <a:ext cx="54340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0FB4DB43-4C05-EA53-A764-5FD81A45BF2B}"/>
                </a:ext>
              </a:extLst>
            </p:cNvPr>
            <p:cNvCxnSpPr>
              <a:cxnSpLocks/>
            </p:cNvCxnSpPr>
            <p:nvPr/>
          </p:nvCxnSpPr>
          <p:spPr>
            <a:xfrm>
              <a:off x="3535680" y="3291840"/>
              <a:ext cx="56245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5A94EE3-9C15-08E7-2224-50AA7C297854}"/>
                </a:ext>
              </a:extLst>
            </p:cNvPr>
            <p:cNvSpPr/>
            <p:nvPr/>
          </p:nvSpPr>
          <p:spPr>
            <a:xfrm>
              <a:off x="704388" y="2481072"/>
              <a:ext cx="1026876" cy="372897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EFZ</a:t>
              </a: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2 Jahre</a:t>
              </a:r>
            </a:p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B</a:t>
              </a:r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erufliche</a:t>
              </a:r>
            </a:p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Praxis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FB73CAB-4797-16CC-5394-C6F85D39C053}"/>
                </a:ext>
              </a:extLst>
            </p:cNvPr>
            <p:cNvSpPr/>
            <p:nvPr/>
          </p:nvSpPr>
          <p:spPr>
            <a:xfrm>
              <a:off x="1918716" y="4873395"/>
              <a:ext cx="1807464" cy="11510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100</a:t>
              </a:r>
            </a:p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B</a:t>
              </a:r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erufspädagogische Lernstunden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DF6C294-8C1E-CE57-12FF-E1D8FF9F8C4B}"/>
                </a:ext>
              </a:extLst>
            </p:cNvPr>
            <p:cNvSpPr/>
            <p:nvPr/>
          </p:nvSpPr>
          <p:spPr>
            <a:xfrm>
              <a:off x="4668012" y="4376928"/>
              <a:ext cx="1427988" cy="1833118"/>
            </a:xfrm>
            <a:prstGeom prst="rect">
              <a:avLst/>
            </a:prstGeom>
            <a:solidFill>
              <a:srgbClr val="C2DA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Qualifikations-verfahren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D323E9-5E30-A515-2C0D-4B319F0DB3D7}"/>
                </a:ext>
              </a:extLst>
            </p:cNvPr>
            <p:cNvSpPr/>
            <p:nvPr/>
          </p:nvSpPr>
          <p:spPr>
            <a:xfrm>
              <a:off x="6850380" y="4376928"/>
              <a:ext cx="1427988" cy="183311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Diplom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D2F768B-070A-2ACB-CAF3-5740620D328C}"/>
                </a:ext>
              </a:extLst>
            </p:cNvPr>
            <p:cNvSpPr/>
            <p:nvPr/>
          </p:nvSpPr>
          <p:spPr>
            <a:xfrm>
              <a:off x="6977903" y="2481072"/>
              <a:ext cx="1172941" cy="150571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Kurs-ausweis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4A89645-9F74-1B87-CF42-9EE95397965F}"/>
                </a:ext>
              </a:extLst>
            </p:cNvPr>
            <p:cNvSpPr/>
            <p:nvPr/>
          </p:nvSpPr>
          <p:spPr>
            <a:xfrm>
              <a:off x="9160271" y="2481072"/>
              <a:ext cx="605521" cy="37289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CH" sz="1400" dirty="0">
                  <a:solidFill>
                    <a:schemeClr val="bg1"/>
                  </a:solidFill>
                  <a:latin typeface="Helvetica" pitchFamily="2" charset="0"/>
                </a:rPr>
                <a:t>Bildungsbewilligung</a:t>
              </a:r>
              <a:endParaRPr lang="de-GB" sz="1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F163371-342D-CAC3-E64A-E867EA9D2B44}"/>
                </a:ext>
              </a:extLst>
            </p:cNvPr>
            <p:cNvSpPr txBox="1"/>
            <p:nvPr/>
          </p:nvSpPr>
          <p:spPr>
            <a:xfrm>
              <a:off x="6533926" y="3996238"/>
              <a:ext cx="21884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GB" sz="1100" dirty="0">
                  <a:solidFill>
                    <a:schemeClr val="tx2"/>
                  </a:solidFill>
                  <a:latin typeface="Helvetica" pitchFamily="2" charset="0"/>
                </a:rPr>
                <a:t>(interkantonal / eidg. 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A</a:t>
              </a:r>
              <a:r>
                <a:rPr lang="de-GB" sz="1100" dirty="0">
                  <a:solidFill>
                    <a:schemeClr val="tx2"/>
                  </a:solidFill>
                  <a:latin typeface="Helvetica" pitchFamily="2" charset="0"/>
                </a:rPr>
                <a:t>nerkannt)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A844B25-5269-D69F-95AB-388735C9E936}"/>
                </a:ext>
              </a:extLst>
            </p:cNvPr>
            <p:cNvSpPr txBox="1"/>
            <p:nvPr/>
          </p:nvSpPr>
          <p:spPr>
            <a:xfrm>
              <a:off x="6931828" y="6225545"/>
              <a:ext cx="12650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GB" sz="1100" dirty="0">
                  <a:solidFill>
                    <a:schemeClr val="tx2"/>
                  </a:solidFill>
                  <a:latin typeface="Helvetica" pitchFamily="2" charset="0"/>
                </a:rPr>
                <a:t>(eidg. 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A</a:t>
              </a:r>
              <a:r>
                <a:rPr lang="de-GB" sz="1100" dirty="0">
                  <a:solidFill>
                    <a:schemeClr val="tx2"/>
                  </a:solidFill>
                  <a:latin typeface="Helvetica" pitchFamily="2" charset="0"/>
                </a:rPr>
                <a:t>nerkannt)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18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8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392" y="2766218"/>
            <a:ext cx="5331252" cy="1325563"/>
          </a:xfrm>
        </p:spPr>
        <p:txBody>
          <a:bodyPr>
            <a:normAutofit fontScale="90000"/>
          </a:bodyPr>
          <a:lstStyle/>
          <a:p>
            <a:pPr algn="r"/>
            <a:r>
              <a:rPr lang="de-GB" dirty="0"/>
              <a:t>Die Bildung für Berufsbildner/innen in Lehrbetrieben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673DEF6-AA38-CBAA-E13D-6CD335DF4CB2}"/>
              </a:ext>
            </a:extLst>
          </p:cNvPr>
          <p:cNvSpPr/>
          <p:nvPr/>
        </p:nvSpPr>
        <p:spPr>
          <a:xfrm>
            <a:off x="448356" y="1366647"/>
            <a:ext cx="6513276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Kursziele</a:t>
            </a:r>
            <a:endParaRPr lang="de-GB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7ACDF41-0EBA-FD0C-7DD4-B47FAEF89356}"/>
              </a:ext>
            </a:extLst>
          </p:cNvPr>
          <p:cNvSpPr/>
          <p:nvPr/>
        </p:nvSpPr>
        <p:spPr>
          <a:xfrm>
            <a:off x="448356" y="1907825"/>
            <a:ext cx="6513276" cy="16644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Bildungsziel 1: Umgang mit Lernenden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Bildungsziel 2: Planung und Umsetzung der betrieblichen Bildung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Bildungsziel 3: Berücksichtigen der individuellen Fähigkeiten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Bildungsziel 4: Rahmenbedingungen der Berufsbildung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CDEF649-0636-94C9-37EB-9A5F27A26B7B}"/>
              </a:ext>
            </a:extLst>
          </p:cNvPr>
          <p:cNvSpPr/>
          <p:nvPr/>
        </p:nvSpPr>
        <p:spPr>
          <a:xfrm>
            <a:off x="448356" y="3723386"/>
            <a:ext cx="6513276" cy="54117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Definitionen</a:t>
            </a:r>
            <a:endParaRPr lang="de-GB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F026F51-1EDF-0B15-E8B5-DC425D35AFE8}"/>
              </a:ext>
            </a:extLst>
          </p:cNvPr>
          <p:cNvSpPr/>
          <p:nvPr/>
        </p:nvSpPr>
        <p:spPr>
          <a:xfrm>
            <a:off x="448356" y="4264564"/>
            <a:ext cx="6513276" cy="16644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Kurs für Berufsbildner/innen in Lehrbetrieben – mit kantonalem,</a:t>
            </a:r>
          </a:p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eidg. anerkanntem Kursausweis – im Umfang von 40 Kursstunden (KBB)</a:t>
            </a:r>
          </a:p>
          <a:p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Bildung für Berufsbildner/innen in Lehrbetrieben – mit eidg. anerkanntem Diplom – im Umfang von 100 Lernstunden (BBB)</a:t>
            </a:r>
          </a:p>
          <a:p>
            <a:pPr>
              <a:lnSpc>
                <a:spcPct val="150000"/>
              </a:lnSpc>
            </a:pP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0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914844" cy="1325563"/>
          </a:xfrm>
        </p:spPr>
        <p:txBody>
          <a:bodyPr/>
          <a:lstStyle/>
          <a:p>
            <a:r>
              <a:rPr lang="de-GB" dirty="0"/>
              <a:t>Der Lehrplan für den 40-stündigen Kurs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9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85DBBC-4658-6805-8013-AEC55896F64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GB" dirty="0"/>
              <a:t>Berurfsbildner/innen in Lehrbetrieben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BE8E955-9F98-5325-7B97-0B2CC823B1CF}"/>
              </a:ext>
            </a:extLst>
          </p:cNvPr>
          <p:cNvGrpSpPr/>
          <p:nvPr/>
        </p:nvGrpSpPr>
        <p:grpSpPr>
          <a:xfrm>
            <a:off x="816864" y="2836309"/>
            <a:ext cx="8262842" cy="2135722"/>
            <a:chOff x="1377696" y="3189877"/>
            <a:chExt cx="8262842" cy="2135722"/>
          </a:xfrm>
        </p:grpSpPr>
        <p:sp>
          <p:nvSpPr>
            <p:cNvPr id="6" name="Richtungspfeil 5">
              <a:extLst>
                <a:ext uri="{FF2B5EF4-FFF2-40B4-BE49-F238E27FC236}">
                  <a16:creationId xmlns:a16="http://schemas.microsoft.com/office/drawing/2014/main" id="{8368AC8C-D79D-5BDA-9C4B-37C99B16187B}"/>
                </a:ext>
              </a:extLst>
            </p:cNvPr>
            <p:cNvSpPr/>
            <p:nvPr/>
          </p:nvSpPr>
          <p:spPr>
            <a:xfrm>
              <a:off x="3335384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B41D6C-459C-137C-8836-E4D71B3BFF72}"/>
                </a:ext>
              </a:extLst>
            </p:cNvPr>
            <p:cNvSpPr/>
            <p:nvPr/>
          </p:nvSpPr>
          <p:spPr>
            <a:xfrm>
              <a:off x="1377696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GB" sz="1600" b="1" dirty="0">
                  <a:solidFill>
                    <a:schemeClr val="bg1"/>
                  </a:solidFill>
                  <a:latin typeface="Helvetica" pitchFamily="2" charset="0"/>
                </a:rPr>
                <a:t>Rahmenlehrplan</a:t>
              </a:r>
            </a:p>
            <a:p>
              <a:r>
                <a:rPr lang="de-CH" sz="1400" dirty="0">
                  <a:solidFill>
                    <a:schemeClr val="bg1"/>
                  </a:solidFill>
                  <a:latin typeface="Helvetica" pitchFamily="2" charset="0"/>
                </a:rPr>
                <a:t>SBFI</a:t>
              </a:r>
              <a:endParaRPr lang="de-GB" sz="1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7D6F9B7-20C5-EA6E-F8E9-927896210669}"/>
                </a:ext>
              </a:extLst>
            </p:cNvPr>
            <p:cNvSpPr/>
            <p:nvPr/>
          </p:nvSpPr>
          <p:spPr>
            <a:xfrm>
              <a:off x="1377696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GB" sz="1400" dirty="0">
                  <a:solidFill>
                    <a:schemeClr val="tx2"/>
                  </a:solidFill>
                  <a:latin typeface="Helvetica" pitchFamily="2" charset="0"/>
                </a:rPr>
                <a:t>Bildungsziele</a:t>
              </a:r>
            </a:p>
            <a:p>
              <a:r>
                <a:rPr lang="de-GB" sz="1400" dirty="0">
                  <a:solidFill>
                    <a:schemeClr val="tx2"/>
                  </a:solidFill>
                  <a:latin typeface="Helvetica" pitchFamily="2" charset="0"/>
                </a:rPr>
                <a:t>Inhalte</a:t>
              </a:r>
            </a:p>
            <a:p>
              <a:r>
                <a:rPr lang="de-GB" sz="1400" dirty="0">
                  <a:solidFill>
                    <a:schemeClr val="tx2"/>
                  </a:solidFill>
                  <a:latin typeface="Helvetica" pitchFamily="2" charset="0"/>
                </a:rPr>
                <a:t>Standards</a:t>
              </a:r>
            </a:p>
          </p:txBody>
        </p:sp>
        <p:sp>
          <p:nvSpPr>
            <p:cNvPr id="9" name="Richtungspfeil 8">
              <a:extLst>
                <a:ext uri="{FF2B5EF4-FFF2-40B4-BE49-F238E27FC236}">
                  <a16:creationId xmlns:a16="http://schemas.microsoft.com/office/drawing/2014/main" id="{2A645B79-0763-FD4C-9226-29B689461BB1}"/>
                </a:ext>
              </a:extLst>
            </p:cNvPr>
            <p:cNvSpPr/>
            <p:nvPr/>
          </p:nvSpPr>
          <p:spPr>
            <a:xfrm>
              <a:off x="6328520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875ABBB-D48C-1174-A9AE-1F51FE73BCEE}"/>
                </a:ext>
              </a:extLst>
            </p:cNvPr>
            <p:cNvSpPr/>
            <p:nvPr/>
          </p:nvSpPr>
          <p:spPr>
            <a:xfrm>
              <a:off x="4370832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GB" sz="1600" b="1" dirty="0">
                  <a:solidFill>
                    <a:schemeClr val="bg1"/>
                  </a:solidFill>
                  <a:latin typeface="Helvetica" pitchFamily="2" charset="0"/>
                </a:rPr>
                <a:t>Lehrplan</a:t>
              </a:r>
            </a:p>
            <a:p>
              <a:r>
                <a:rPr lang="de-GB" sz="1400" dirty="0">
                  <a:solidFill>
                    <a:schemeClr val="bg1"/>
                  </a:solidFill>
                  <a:latin typeface="Helvetica" pitchFamily="2" charset="0"/>
                </a:rPr>
                <a:t>SBBK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3282CAB-9BB8-25A9-A76D-B16AB9A698B6}"/>
                </a:ext>
              </a:extLst>
            </p:cNvPr>
            <p:cNvSpPr/>
            <p:nvPr/>
          </p:nvSpPr>
          <p:spPr>
            <a:xfrm>
              <a:off x="4370832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Bildungsziele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Inhalte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Standards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gemäss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BBG/RLP,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QualiCarte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und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Handbuch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490D70D-0AE3-F936-DF9E-8E9E439C5C24}"/>
                </a:ext>
              </a:extLst>
            </p:cNvPr>
            <p:cNvSpPr/>
            <p:nvPr/>
          </p:nvSpPr>
          <p:spPr>
            <a:xfrm>
              <a:off x="7363968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GB" sz="1600" b="1" dirty="0">
                  <a:solidFill>
                    <a:schemeClr val="bg1"/>
                  </a:solidFill>
                  <a:latin typeface="Helvetica" pitchFamily="2" charset="0"/>
                </a:rPr>
                <a:t>Bildungsprogramm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799E9AC-1D94-1983-277A-9164C1A05290}"/>
                </a:ext>
              </a:extLst>
            </p:cNvPr>
            <p:cNvSpPr/>
            <p:nvPr/>
          </p:nvSpPr>
          <p:spPr>
            <a:xfrm>
              <a:off x="7363968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Umsetzung in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den Kantonen</a:t>
              </a:r>
            </a:p>
            <a:p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Form, Gestaltung,</a:t>
              </a: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Methoden, Zeit</a:t>
              </a: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621E10DC-4A26-2F46-24EA-EA198DC6BD5A}"/>
              </a:ext>
            </a:extLst>
          </p:cNvPr>
          <p:cNvSpPr txBox="1"/>
          <p:nvPr/>
        </p:nvSpPr>
        <p:spPr>
          <a:xfrm>
            <a:off x="1599923" y="51676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SBFI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1008EF2-5867-89D9-BFB1-648AA6110558}"/>
              </a:ext>
            </a:extLst>
          </p:cNvPr>
          <p:cNvSpPr txBox="1"/>
          <p:nvPr/>
        </p:nvSpPr>
        <p:spPr>
          <a:xfrm>
            <a:off x="4528939" y="516762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SBBK</a:t>
            </a:r>
            <a:endParaRPr lang="de-GB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E00AC9-2CE3-6010-29F8-BBD884D35C46}"/>
              </a:ext>
            </a:extLst>
          </p:cNvPr>
          <p:cNvSpPr txBox="1"/>
          <p:nvPr/>
        </p:nvSpPr>
        <p:spPr>
          <a:xfrm>
            <a:off x="7387423" y="51676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Kantone</a:t>
            </a:r>
            <a:endParaRPr lang="de-GB" dirty="0"/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76B46D9C-46B7-E562-0A08-686F2A3F7348}"/>
              </a:ext>
            </a:extLst>
          </p:cNvPr>
          <p:cNvCxnSpPr>
            <a:cxnSpLocks/>
          </p:cNvCxnSpPr>
          <p:nvPr/>
        </p:nvCxnSpPr>
        <p:spPr>
          <a:xfrm>
            <a:off x="816864" y="5571744"/>
            <a:ext cx="82628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86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1035</Words>
  <Application>Microsoft Office PowerPoint</Application>
  <PresentationFormat>Breitbild</PresentationFormat>
  <Paragraphs>350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Berufsbildungsverantwortliche</vt:lpstr>
      <vt:lpstr>Übersicht</vt:lpstr>
      <vt:lpstr>Die verschiedenen Berufsbildungsverantwortlichen</vt:lpstr>
      <vt:lpstr>Berufsbildner/innen in Lehrbetrieben und üK</vt:lpstr>
      <vt:lpstr>Die Berufsbildner/innen in Lehrbetrieben</vt:lpstr>
      <vt:lpstr>Die Bildung für Berufsbildner/innen in Lehrbetrieben</vt:lpstr>
      <vt:lpstr>Die Bildung für Berufsbildner/innen in Lehrbetrieben</vt:lpstr>
      <vt:lpstr>Die Bildung für Berufsbildner/innen in Lehrbetrieben</vt:lpstr>
      <vt:lpstr>Der Lehrplan für den 40-stündigen Kurs</vt:lpstr>
      <vt:lpstr>Der Lehrplan für den 40-stündigen Kurs</vt:lpstr>
      <vt:lpstr>Der Lehrplan für den 40-stündigen Kurs</vt:lpstr>
      <vt:lpstr>Der Lehrplan für den 40-stündigen Kurs</vt:lpstr>
      <vt:lpstr>Der Lehrplan für den 40-stündigen Kurs</vt:lpstr>
      <vt:lpstr>Die Berufsbildner/innen in überbetrieblichen Kursen und Lehrwerkstätten</vt:lpstr>
      <vt:lpstr>Berufsbildner/innen an Berufsfachschulen</vt:lpstr>
      <vt:lpstr>Lehrpersonen für den berufskundlichen Unterricht im Hauptberuf</vt:lpstr>
      <vt:lpstr>Lehrpersonen für den berufskundlichen Unterricht im Nebenberuf</vt:lpstr>
      <vt:lpstr>Lehrpersonen für den Unterricht in IKA im Hauptberuf</vt:lpstr>
      <vt:lpstr>Lehrpersonen für den Unterricht in IKA im Nebenberuf</vt:lpstr>
      <vt:lpstr>Lehrpersonen für den allgemeinbildenden Unterricht</vt:lpstr>
      <vt:lpstr>Lehrpersonen für W &amp; G im Haupberuf</vt:lpstr>
      <vt:lpstr>Lehrpersonen für Fächer in der Berufsmaturität</vt:lpstr>
      <vt:lpstr>Lehrpersonen für Sport in der beruflichen Grundbildung</vt:lpstr>
      <vt:lpstr>Berufsbildner/innen an höheren Fachschulen</vt:lpstr>
      <vt:lpstr>Lehrpersonen an höheren Fachschulen im Hauptberuf</vt:lpstr>
      <vt:lpstr>Lehrpersonen an höheren Fachschulen im Nebenberuf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Graf, Alexander</cp:lastModifiedBy>
  <cp:revision>43</cp:revision>
  <dcterms:created xsi:type="dcterms:W3CDTF">2023-08-07T08:24:15Z</dcterms:created>
  <dcterms:modified xsi:type="dcterms:W3CDTF">2024-02-21T15:12:21Z</dcterms:modified>
</cp:coreProperties>
</file>