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1"/>
  </p:notesMasterIdLst>
  <p:sldIdLst>
    <p:sldId id="295" r:id="rId4"/>
    <p:sldId id="296" r:id="rId5"/>
    <p:sldId id="257" r:id="rId6"/>
    <p:sldId id="258" r:id="rId7"/>
    <p:sldId id="297" r:id="rId8"/>
    <p:sldId id="259" r:id="rId9"/>
    <p:sldId id="286" r:id="rId10"/>
    <p:sldId id="261" r:id="rId11"/>
    <p:sldId id="262" r:id="rId12"/>
    <p:sldId id="289" r:id="rId13"/>
    <p:sldId id="298" r:id="rId14"/>
    <p:sldId id="264" r:id="rId15"/>
    <p:sldId id="265" r:id="rId16"/>
    <p:sldId id="290" r:id="rId17"/>
    <p:sldId id="267" r:id="rId18"/>
    <p:sldId id="299" r:id="rId19"/>
    <p:sldId id="268" r:id="rId20"/>
    <p:sldId id="269" r:id="rId21"/>
    <p:sldId id="288" r:id="rId22"/>
    <p:sldId id="294" r:id="rId23"/>
    <p:sldId id="272" r:id="rId24"/>
    <p:sldId id="300" r:id="rId25"/>
    <p:sldId id="273" r:id="rId26"/>
    <p:sldId id="274" r:id="rId27"/>
    <p:sldId id="301" r:id="rId28"/>
    <p:sldId id="291" r:id="rId29"/>
    <p:sldId id="276" r:id="rId30"/>
    <p:sldId id="277" r:id="rId31"/>
    <p:sldId id="292" r:id="rId32"/>
    <p:sldId id="279" r:id="rId33"/>
    <p:sldId id="280" r:id="rId34"/>
    <p:sldId id="281" r:id="rId35"/>
    <p:sldId id="282" r:id="rId36"/>
    <p:sldId id="302" r:id="rId37"/>
    <p:sldId id="293" r:id="rId38"/>
    <p:sldId id="284" r:id="rId39"/>
    <p:sldId id="285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DC"/>
    <a:srgbClr val="A11731"/>
    <a:srgbClr val="DAA2AD"/>
    <a:srgbClr val="C2DAB6"/>
    <a:srgbClr val="4C7936"/>
    <a:srgbClr val="EBECF3"/>
    <a:srgbClr val="D9DBFC"/>
    <a:srgbClr val="B0B6F8"/>
    <a:srgbClr val="E9EAFC"/>
    <a:srgbClr val="D8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5878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0AF2F-6A6D-4047-8942-835BC420337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F53543-D888-5946-8EF4-A4D26B7DB53C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1</a:t>
          </a:r>
        </a:p>
      </dgm:t>
    </dgm:pt>
    <dgm:pt modelId="{93B2890A-6793-DE44-9BA4-B9491746DC6F}" type="parTrans" cxnId="{6E086F50-B67F-4041-92A9-7C8EA5BA688E}">
      <dgm:prSet/>
      <dgm:spPr/>
      <dgm:t>
        <a:bodyPr/>
        <a:lstStyle/>
        <a:p>
          <a:endParaRPr lang="de-DE"/>
        </a:p>
      </dgm:t>
    </dgm:pt>
    <dgm:pt modelId="{E1B49F7B-BA06-9D4A-85BE-F68D5CEC4172}" type="sibTrans" cxnId="{6E086F50-B67F-4041-92A9-7C8EA5BA688E}">
      <dgm:prSet/>
      <dgm:spPr/>
      <dgm:t>
        <a:bodyPr/>
        <a:lstStyle/>
        <a:p>
          <a:endParaRPr lang="de-DE"/>
        </a:p>
      </dgm:t>
    </dgm:pt>
    <dgm:pt modelId="{ABD54176-804E-EC4C-9C9A-CAE1631AECF4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Tx/>
            <a:buNone/>
          </a:pPr>
          <a:r>
            <a:rPr lang="de-DE" sz="1600" b="0" i="0" dirty="0">
              <a:latin typeface="Helvetica" pitchFamily="2" charset="0"/>
            </a:rPr>
            <a:t>Formation </a:t>
          </a:r>
          <a:r>
            <a:rPr lang="de-DE" sz="1600" b="0" i="0" dirty="0" err="1">
              <a:latin typeface="Helvetica" pitchFamily="2" charset="0"/>
            </a:rPr>
            <a:t>professionnelle</a:t>
          </a:r>
          <a:r>
            <a:rPr lang="de-DE" sz="1600" b="0" i="0" dirty="0">
              <a:latin typeface="Helvetica" pitchFamily="2" charset="0"/>
            </a:rPr>
            <a:t> initiale en </a:t>
          </a:r>
          <a:r>
            <a:rPr lang="de-DE" sz="1600" b="0" i="0" dirty="0" err="1">
              <a:latin typeface="Helvetica" pitchFamily="2" charset="0"/>
            </a:rPr>
            <a:t>entreprise</a:t>
          </a:r>
          <a:endParaRPr lang="de-DE" sz="1600" b="0" i="0" dirty="0">
            <a:latin typeface="Helvetica" pitchFamily="2" charset="0"/>
          </a:endParaRPr>
        </a:p>
      </dgm:t>
    </dgm:pt>
    <dgm:pt modelId="{40998995-EAC4-0B49-AC7A-9B4CB540FC86}" type="parTrans" cxnId="{8194722B-43BC-8B42-B8D6-33E68798E6F5}">
      <dgm:prSet/>
      <dgm:spPr/>
      <dgm:t>
        <a:bodyPr/>
        <a:lstStyle/>
        <a:p>
          <a:endParaRPr lang="de-DE"/>
        </a:p>
      </dgm:t>
    </dgm:pt>
    <dgm:pt modelId="{A85EF0C5-9F2F-BE4B-8344-D730E25D29C4}" type="sibTrans" cxnId="{8194722B-43BC-8B42-B8D6-33E68798E6F5}">
      <dgm:prSet/>
      <dgm:spPr/>
      <dgm:t>
        <a:bodyPr/>
        <a:lstStyle/>
        <a:p>
          <a:endParaRPr lang="de-DE"/>
        </a:p>
      </dgm:t>
    </dgm:pt>
    <dgm:pt modelId="{6E5D79CD-D771-9C47-B813-15F7CFA718E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/>
            <a:t>2</a:t>
          </a:r>
        </a:p>
      </dgm:t>
    </dgm:pt>
    <dgm:pt modelId="{6D881A09-8FE8-3A49-BA93-414581857A92}" type="parTrans" cxnId="{7690FEF9-A19F-E848-8C1C-487FC4D91C49}">
      <dgm:prSet/>
      <dgm:spPr/>
      <dgm:t>
        <a:bodyPr/>
        <a:lstStyle/>
        <a:p>
          <a:endParaRPr lang="de-DE"/>
        </a:p>
      </dgm:t>
    </dgm:pt>
    <dgm:pt modelId="{66005776-A3EE-9D4A-9510-296AD0D4F115}" type="sibTrans" cxnId="{7690FEF9-A19F-E848-8C1C-487FC4D91C49}">
      <dgm:prSet/>
      <dgm:spPr/>
      <dgm:t>
        <a:bodyPr/>
        <a:lstStyle/>
        <a:p>
          <a:endParaRPr lang="de-DE"/>
        </a:p>
      </dgm:t>
    </dgm:pt>
    <dgm:pt modelId="{4506322C-A44B-3D4C-97F3-E471F6996313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de-DE" sz="1600" b="0" i="0" dirty="0">
              <a:latin typeface="Helvetica" pitchFamily="2" charset="0"/>
            </a:rPr>
            <a:t>Formation </a:t>
          </a:r>
          <a:r>
            <a:rPr lang="de-DE" sz="1600" b="0" i="0" dirty="0" err="1">
              <a:latin typeface="Helvetica" pitchFamily="2" charset="0"/>
            </a:rPr>
            <a:t>professionnelle</a:t>
          </a:r>
          <a:r>
            <a:rPr lang="de-DE" sz="1600" b="0" i="0" dirty="0">
              <a:latin typeface="Helvetica" pitchFamily="2" charset="0"/>
            </a:rPr>
            <a:t> initiale de </a:t>
          </a:r>
          <a:r>
            <a:rPr lang="de-DE" sz="1600" b="0" i="0" dirty="0" err="1">
              <a:latin typeface="Helvetica" pitchFamily="2" charset="0"/>
            </a:rPr>
            <a:t>durée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réduite</a:t>
          </a:r>
          <a:endParaRPr lang="de-DE" sz="1600" b="0" i="0" dirty="0">
            <a:latin typeface="Helvetica" pitchFamily="2" charset="0"/>
          </a:endParaRPr>
        </a:p>
      </dgm:t>
    </dgm:pt>
    <dgm:pt modelId="{BD2C87F7-D1CF-A943-82DE-26C8E945FDDC}" type="parTrans" cxnId="{C005CFD2-6369-C142-9445-E4C32C30665C}">
      <dgm:prSet/>
      <dgm:spPr/>
      <dgm:t>
        <a:bodyPr/>
        <a:lstStyle/>
        <a:p>
          <a:endParaRPr lang="de-DE"/>
        </a:p>
      </dgm:t>
    </dgm:pt>
    <dgm:pt modelId="{6CA722FB-15AF-E647-A7AB-7D8D36AB865A}" type="sibTrans" cxnId="{C005CFD2-6369-C142-9445-E4C32C30665C}">
      <dgm:prSet/>
      <dgm:spPr/>
      <dgm:t>
        <a:bodyPr/>
        <a:lstStyle/>
        <a:p>
          <a:endParaRPr lang="de-DE"/>
        </a:p>
      </dgm:t>
    </dgm:pt>
    <dgm:pt modelId="{7F56CE7B-D446-C14A-B2DC-380DAE778DB5}">
      <dgm:prSet phldrT="[Text]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DE" dirty="0"/>
            <a:t>3</a:t>
          </a:r>
        </a:p>
      </dgm:t>
    </dgm:pt>
    <dgm:pt modelId="{D347BA7B-2039-2140-A881-17153639D90F}" type="parTrans" cxnId="{1214063E-552B-3D4D-90D7-7142D2E7EC6E}">
      <dgm:prSet/>
      <dgm:spPr/>
      <dgm:t>
        <a:bodyPr/>
        <a:lstStyle/>
        <a:p>
          <a:endParaRPr lang="de-DE"/>
        </a:p>
      </dgm:t>
    </dgm:pt>
    <dgm:pt modelId="{7A46516D-8581-9C42-B35C-8E920B1A5829}" type="sibTrans" cxnId="{1214063E-552B-3D4D-90D7-7142D2E7EC6E}">
      <dgm:prSet/>
      <dgm:spPr/>
      <dgm:t>
        <a:bodyPr/>
        <a:lstStyle/>
        <a:p>
          <a:endParaRPr lang="de-DE"/>
        </a:p>
      </dgm:t>
    </dgm:pt>
    <dgm:pt modelId="{172772FC-3383-4444-92D4-FCA7D08E831B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de-DE" sz="1600" b="0" i="0" dirty="0">
              <a:latin typeface="Helvetica" pitchFamily="2" charset="0"/>
            </a:rPr>
            <a:t>Formation de </a:t>
          </a:r>
          <a:r>
            <a:rPr lang="de-DE" sz="1600" b="0" i="0" dirty="0" err="1">
              <a:latin typeface="Helvetica" pitchFamily="2" charset="0"/>
            </a:rPr>
            <a:t>rattrapage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selon</a:t>
          </a:r>
          <a:r>
            <a:rPr lang="de-DE" sz="1600" b="0" i="0" dirty="0">
              <a:latin typeface="Helvetica" pitchFamily="2" charset="0"/>
            </a:rPr>
            <a:t> art. 32 </a:t>
          </a:r>
          <a:r>
            <a:rPr lang="de-DE" sz="1600" b="0" i="0" dirty="0" err="1">
              <a:latin typeface="Helvetica" pitchFamily="2" charset="0"/>
            </a:rPr>
            <a:t>OFPr</a:t>
          </a:r>
          <a:endParaRPr lang="de-DE" sz="1600" b="0" i="0" dirty="0">
            <a:latin typeface="Helvetica" pitchFamily="2" charset="0"/>
          </a:endParaRPr>
        </a:p>
      </dgm:t>
    </dgm:pt>
    <dgm:pt modelId="{770ED621-B1F8-8045-A2F3-EFC49E9AC412}" type="parTrans" cxnId="{7A24CE43-89EC-334B-9803-EB1EB3C385A0}">
      <dgm:prSet/>
      <dgm:spPr/>
      <dgm:t>
        <a:bodyPr/>
        <a:lstStyle/>
        <a:p>
          <a:endParaRPr lang="de-DE"/>
        </a:p>
      </dgm:t>
    </dgm:pt>
    <dgm:pt modelId="{FD1B1C98-381B-614E-ACC7-B341D9A035A1}" type="sibTrans" cxnId="{7A24CE43-89EC-334B-9803-EB1EB3C385A0}">
      <dgm:prSet/>
      <dgm:spPr/>
      <dgm:t>
        <a:bodyPr/>
        <a:lstStyle/>
        <a:p>
          <a:endParaRPr lang="de-DE"/>
        </a:p>
      </dgm:t>
    </dgm:pt>
    <dgm:pt modelId="{B2965AB4-6004-3848-A416-0CA69180175A}">
      <dgm:prSet custT="1"/>
      <dgm:spPr/>
      <dgm:t>
        <a:bodyPr/>
        <a:lstStyle/>
        <a:p>
          <a:pPr>
            <a:buFontTx/>
            <a:buNone/>
          </a:pPr>
          <a:r>
            <a:rPr lang="de-DE" sz="1600" b="0" i="0" dirty="0">
              <a:latin typeface="Helvetica" pitchFamily="2" charset="0"/>
            </a:rPr>
            <a:t>2, 3 </a:t>
          </a:r>
          <a:r>
            <a:rPr lang="de-DE" sz="1600" b="0" i="0" dirty="0" err="1">
              <a:latin typeface="Helvetica" pitchFamily="2" charset="0"/>
            </a:rPr>
            <a:t>ou</a:t>
          </a:r>
          <a:r>
            <a:rPr lang="de-DE" sz="1600" b="0" i="0" dirty="0">
              <a:latin typeface="Helvetica" pitchFamily="2" charset="0"/>
            </a:rPr>
            <a:t> 4 ans</a:t>
          </a:r>
        </a:p>
      </dgm:t>
    </dgm:pt>
    <dgm:pt modelId="{4BF19D33-9868-1649-A629-B800293A1487}" type="parTrans" cxnId="{79ED8556-3341-CC4D-831A-95775B75B652}">
      <dgm:prSet/>
      <dgm:spPr/>
      <dgm:t>
        <a:bodyPr/>
        <a:lstStyle/>
        <a:p>
          <a:endParaRPr lang="de-DE"/>
        </a:p>
      </dgm:t>
    </dgm:pt>
    <dgm:pt modelId="{9F663F34-A9B0-3B40-8134-9F0A0EAD7B3A}" type="sibTrans" cxnId="{79ED8556-3341-CC4D-831A-95775B75B652}">
      <dgm:prSet/>
      <dgm:spPr/>
      <dgm:t>
        <a:bodyPr/>
        <a:lstStyle/>
        <a:p>
          <a:endParaRPr lang="de-DE"/>
        </a:p>
      </dgm:t>
    </dgm:pt>
    <dgm:pt modelId="{36428BEB-F6C2-2D4C-847E-95C529CD45F6}">
      <dgm:prSet custT="1"/>
      <dgm:spPr/>
      <dgm:t>
        <a:bodyPr/>
        <a:lstStyle/>
        <a:p>
          <a:pPr algn="l">
            <a:buNone/>
          </a:pPr>
          <a:r>
            <a:rPr lang="de-DE" sz="1600" b="0" i="0" dirty="0">
              <a:latin typeface="Helvetica" pitchFamily="2" charset="0"/>
            </a:rPr>
            <a:t>Validation des </a:t>
          </a:r>
          <a:r>
            <a:rPr lang="de-DE" sz="1600" b="0" i="0" dirty="0" err="1">
              <a:latin typeface="Helvetica" pitchFamily="2" charset="0"/>
            </a:rPr>
            <a:t>acquis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selon</a:t>
          </a:r>
          <a:r>
            <a:rPr lang="de-DE" sz="1600" b="0" i="0" dirty="0">
              <a:latin typeface="Helvetica" pitchFamily="2" charset="0"/>
            </a:rPr>
            <a:t> art. 31 </a:t>
          </a:r>
          <a:r>
            <a:rPr lang="de-DE" sz="1600" b="0" i="0" dirty="0" err="1">
              <a:latin typeface="Helvetica" pitchFamily="2" charset="0"/>
            </a:rPr>
            <a:t>OFPr</a:t>
          </a:r>
          <a:endParaRPr lang="de-DE" sz="1600" b="0" i="0" dirty="0">
            <a:latin typeface="Helvetica" pitchFamily="2" charset="0"/>
          </a:endParaRPr>
        </a:p>
      </dgm:t>
    </dgm:pt>
    <dgm:pt modelId="{3180E8F0-66AE-6D43-B8A7-3079CC318829}" type="parTrans" cxnId="{756581E1-C659-664E-9E01-BD4BDCE2E817}">
      <dgm:prSet/>
      <dgm:spPr/>
      <dgm:t>
        <a:bodyPr/>
        <a:lstStyle/>
        <a:p>
          <a:endParaRPr lang="de-DE"/>
        </a:p>
      </dgm:t>
    </dgm:pt>
    <dgm:pt modelId="{AA6AEDE6-11E8-CD48-83A2-4A424543E784}" type="sibTrans" cxnId="{756581E1-C659-664E-9E01-BD4BDCE2E817}">
      <dgm:prSet/>
      <dgm:spPr/>
      <dgm:t>
        <a:bodyPr/>
        <a:lstStyle/>
        <a:p>
          <a:endParaRPr lang="de-DE"/>
        </a:p>
      </dgm:t>
    </dgm:pt>
    <dgm:pt modelId="{B6838BED-BCF2-2A4C-B38C-F69382C64732}">
      <dgm:prSet custT="1"/>
      <dgm:spPr/>
      <dgm:t>
        <a:bodyPr/>
        <a:lstStyle/>
        <a:p>
          <a:pPr algn="l">
            <a:buNone/>
          </a:pPr>
          <a:endParaRPr lang="de-DE" sz="1600" b="0" i="0" dirty="0">
            <a:latin typeface="Helvetica" pitchFamily="2" charset="0"/>
          </a:endParaRPr>
        </a:p>
      </dgm:t>
    </dgm:pt>
    <dgm:pt modelId="{14126EBB-2683-5B42-AD21-BF008B664274}" type="parTrans" cxnId="{75A9B61E-A978-1449-8B70-1220BD9C3A70}">
      <dgm:prSet/>
      <dgm:spPr/>
      <dgm:t>
        <a:bodyPr/>
        <a:lstStyle/>
        <a:p>
          <a:endParaRPr lang="de-DE"/>
        </a:p>
      </dgm:t>
    </dgm:pt>
    <dgm:pt modelId="{AF1A9AB6-E4B4-8143-8E24-11F2F68C4716}" type="sibTrans" cxnId="{75A9B61E-A978-1449-8B70-1220BD9C3A70}">
      <dgm:prSet/>
      <dgm:spPr/>
      <dgm:t>
        <a:bodyPr/>
        <a:lstStyle/>
        <a:p>
          <a:endParaRPr lang="de-DE"/>
        </a:p>
      </dgm:t>
    </dgm:pt>
    <dgm:pt modelId="{1FFF8F58-D5BD-4884-AFF8-B76F9CF6D966}">
      <dgm:prSet custT="1"/>
      <dgm:spPr/>
      <dgm:t>
        <a:bodyPr/>
        <a:lstStyle/>
        <a:p>
          <a:pPr>
            <a:buFontTx/>
            <a:buNone/>
          </a:pPr>
          <a:r>
            <a:rPr lang="de-DE" sz="1600" b="0" i="0" dirty="0">
              <a:latin typeface="Helvetica" pitchFamily="2" charset="0"/>
            </a:rPr>
            <a:t>Formation initiale en </a:t>
          </a:r>
          <a:r>
            <a:rPr lang="de-DE" sz="1600" b="0" i="0" dirty="0" err="1">
              <a:latin typeface="Helvetica" pitchFamily="2" charset="0"/>
            </a:rPr>
            <a:t>école</a:t>
          </a:r>
          <a:endParaRPr lang="de-DE" sz="1600" b="0" i="0" dirty="0">
            <a:latin typeface="Helvetica" pitchFamily="2" charset="0"/>
          </a:endParaRPr>
        </a:p>
      </dgm:t>
    </dgm:pt>
    <dgm:pt modelId="{8A53A137-9707-4CAF-B1FE-1EB61D055203}" type="parTrans" cxnId="{EF99D2EA-3F7B-45E3-BA7A-8CA21609C08E}">
      <dgm:prSet/>
      <dgm:spPr/>
    </dgm:pt>
    <dgm:pt modelId="{6DAC6227-A979-46C6-A678-E5456D30D968}" type="sibTrans" cxnId="{EF99D2EA-3F7B-45E3-BA7A-8CA21609C08E}">
      <dgm:prSet/>
      <dgm:spPr/>
    </dgm:pt>
    <dgm:pt modelId="{DD65417C-686C-724D-BB2B-813F9E4F7B29}" type="pres">
      <dgm:prSet presAssocID="{CF40AF2F-6A6D-4047-8942-835BC420337C}" presName="linearFlow" presStyleCnt="0">
        <dgm:presLayoutVars>
          <dgm:dir/>
          <dgm:animLvl val="lvl"/>
          <dgm:resizeHandles val="exact"/>
        </dgm:presLayoutVars>
      </dgm:prSet>
      <dgm:spPr/>
    </dgm:pt>
    <dgm:pt modelId="{A770A6B6-FC49-1C44-B3A5-B802B9647AFA}" type="pres">
      <dgm:prSet presAssocID="{E2F53543-D888-5946-8EF4-A4D26B7DB53C}" presName="composite" presStyleCnt="0"/>
      <dgm:spPr/>
    </dgm:pt>
    <dgm:pt modelId="{01778E24-D80B-C744-BEEA-27CF4021B26C}" type="pres">
      <dgm:prSet presAssocID="{E2F53543-D888-5946-8EF4-A4D26B7DB53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76DEDF-411A-D248-B349-358783BEEAAF}" type="pres">
      <dgm:prSet presAssocID="{E2F53543-D888-5946-8EF4-A4D26B7DB53C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032C691-97EB-054C-B716-DBA38F5F6EFA}" type="pres">
      <dgm:prSet presAssocID="{E1B49F7B-BA06-9D4A-85BE-F68D5CEC4172}" presName="sp" presStyleCnt="0"/>
      <dgm:spPr/>
    </dgm:pt>
    <dgm:pt modelId="{293D5992-ECD7-B94B-8120-795C89EDE631}" type="pres">
      <dgm:prSet presAssocID="{6E5D79CD-D771-9C47-B813-15F7CFA718E4}" presName="composite" presStyleCnt="0"/>
      <dgm:spPr/>
    </dgm:pt>
    <dgm:pt modelId="{5ACAC30A-20C8-F34E-9605-563FC1A45CA7}" type="pres">
      <dgm:prSet presAssocID="{6E5D79CD-D771-9C47-B813-15F7CFA718E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43A1B4A-76DF-0A49-8761-51CDD6A05099}" type="pres">
      <dgm:prSet presAssocID="{6E5D79CD-D771-9C47-B813-15F7CFA718E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56C129B5-A17C-E74C-9844-C463B69D21C4}" type="pres">
      <dgm:prSet presAssocID="{66005776-A3EE-9D4A-9510-296AD0D4F115}" presName="sp" presStyleCnt="0"/>
      <dgm:spPr/>
    </dgm:pt>
    <dgm:pt modelId="{92920D51-071D-5B4A-BC3E-C441A5618378}" type="pres">
      <dgm:prSet presAssocID="{7F56CE7B-D446-C14A-B2DC-380DAE778DB5}" presName="composite" presStyleCnt="0"/>
      <dgm:spPr/>
    </dgm:pt>
    <dgm:pt modelId="{EE0610DC-2F17-954B-9B65-3CFC041E29F7}" type="pres">
      <dgm:prSet presAssocID="{7F56CE7B-D446-C14A-B2DC-380DAE778DB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CCE5D5-F597-C846-8B99-CD1697E3BAD9}" type="pres">
      <dgm:prSet presAssocID="{7F56CE7B-D446-C14A-B2DC-380DAE778DB5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8E6F205-2C12-594C-B49C-ADC71CCE250D}" type="presOf" srcId="{ABD54176-804E-EC4C-9C9A-CAE1631AECF4}" destId="{BF76DEDF-411A-D248-B349-358783BEEAAF}" srcOrd="0" destOrd="0" presId="urn:microsoft.com/office/officeart/2005/8/layout/chevron2"/>
    <dgm:cxn modelId="{75A9B61E-A978-1449-8B70-1220BD9C3A70}" srcId="{7F56CE7B-D446-C14A-B2DC-380DAE778DB5}" destId="{B6838BED-BCF2-2A4C-B38C-F69382C64732}" srcOrd="1" destOrd="0" parTransId="{14126EBB-2683-5B42-AD21-BF008B664274}" sibTransId="{AF1A9AB6-E4B4-8143-8E24-11F2F68C4716}"/>
    <dgm:cxn modelId="{8194722B-43BC-8B42-B8D6-33E68798E6F5}" srcId="{E2F53543-D888-5946-8EF4-A4D26B7DB53C}" destId="{ABD54176-804E-EC4C-9C9A-CAE1631AECF4}" srcOrd="0" destOrd="0" parTransId="{40998995-EAC4-0B49-AC7A-9B4CB540FC86}" sibTransId="{A85EF0C5-9F2F-BE4B-8344-D730E25D29C4}"/>
    <dgm:cxn modelId="{1214063E-552B-3D4D-90D7-7142D2E7EC6E}" srcId="{CF40AF2F-6A6D-4047-8942-835BC420337C}" destId="{7F56CE7B-D446-C14A-B2DC-380DAE778DB5}" srcOrd="2" destOrd="0" parTransId="{D347BA7B-2039-2140-A881-17153639D90F}" sibTransId="{7A46516D-8581-9C42-B35C-8E920B1A5829}"/>
    <dgm:cxn modelId="{FF970963-85A8-AD4D-A2CF-5E700747BA36}" type="presOf" srcId="{36428BEB-F6C2-2D4C-847E-95C529CD45F6}" destId="{C5CCE5D5-F597-C846-8B99-CD1697E3BAD9}" srcOrd="0" destOrd="2" presId="urn:microsoft.com/office/officeart/2005/8/layout/chevron2"/>
    <dgm:cxn modelId="{7A24CE43-89EC-334B-9803-EB1EB3C385A0}" srcId="{7F56CE7B-D446-C14A-B2DC-380DAE778DB5}" destId="{172772FC-3383-4444-92D4-FCA7D08E831B}" srcOrd="0" destOrd="0" parTransId="{770ED621-B1F8-8045-A2F3-EFC49E9AC412}" sibTransId="{FD1B1C98-381B-614E-ACC7-B341D9A035A1}"/>
    <dgm:cxn modelId="{6E086F50-B67F-4041-92A9-7C8EA5BA688E}" srcId="{CF40AF2F-6A6D-4047-8942-835BC420337C}" destId="{E2F53543-D888-5946-8EF4-A4D26B7DB53C}" srcOrd="0" destOrd="0" parTransId="{93B2890A-6793-DE44-9BA4-B9491746DC6F}" sibTransId="{E1B49F7B-BA06-9D4A-85BE-F68D5CEC4172}"/>
    <dgm:cxn modelId="{DDEEDA72-DEC2-2D45-BDC2-013EB8D89C1E}" type="presOf" srcId="{B2965AB4-6004-3848-A416-0CA69180175A}" destId="{BF76DEDF-411A-D248-B349-358783BEEAAF}" srcOrd="0" destOrd="1" presId="urn:microsoft.com/office/officeart/2005/8/layout/chevron2"/>
    <dgm:cxn modelId="{79ED8556-3341-CC4D-831A-95775B75B652}" srcId="{E2F53543-D888-5946-8EF4-A4D26B7DB53C}" destId="{B2965AB4-6004-3848-A416-0CA69180175A}" srcOrd="1" destOrd="0" parTransId="{4BF19D33-9868-1649-A629-B800293A1487}" sibTransId="{9F663F34-A9B0-3B40-8134-9F0A0EAD7B3A}"/>
    <dgm:cxn modelId="{5D2FF881-708B-8C4D-9645-903309B4DA49}" type="presOf" srcId="{E2F53543-D888-5946-8EF4-A4D26B7DB53C}" destId="{01778E24-D80B-C744-BEEA-27CF4021B26C}" srcOrd="0" destOrd="0" presId="urn:microsoft.com/office/officeart/2005/8/layout/chevron2"/>
    <dgm:cxn modelId="{64CBA98C-6B51-214D-8CF0-965036912EA1}" type="presOf" srcId="{7F56CE7B-D446-C14A-B2DC-380DAE778DB5}" destId="{EE0610DC-2F17-954B-9B65-3CFC041E29F7}" srcOrd="0" destOrd="0" presId="urn:microsoft.com/office/officeart/2005/8/layout/chevron2"/>
    <dgm:cxn modelId="{5FCFAEB9-BE2A-644C-8F1D-C85B1C4D830D}" type="presOf" srcId="{B6838BED-BCF2-2A4C-B38C-F69382C64732}" destId="{C5CCE5D5-F597-C846-8B99-CD1697E3BAD9}" srcOrd="0" destOrd="1" presId="urn:microsoft.com/office/officeart/2005/8/layout/chevron2"/>
    <dgm:cxn modelId="{50FA6FC7-69FB-0F4A-806B-C4774F19D866}" type="presOf" srcId="{6E5D79CD-D771-9C47-B813-15F7CFA718E4}" destId="{5ACAC30A-20C8-F34E-9605-563FC1A45CA7}" srcOrd="0" destOrd="0" presId="urn:microsoft.com/office/officeart/2005/8/layout/chevron2"/>
    <dgm:cxn modelId="{158437CB-A75B-1E4C-BF98-4238BB6D27A8}" type="presOf" srcId="{4506322C-A44B-3D4C-97F3-E471F6996313}" destId="{743A1B4A-76DF-0A49-8761-51CDD6A05099}" srcOrd="0" destOrd="0" presId="urn:microsoft.com/office/officeart/2005/8/layout/chevron2"/>
    <dgm:cxn modelId="{C005CFD2-6369-C142-9445-E4C32C30665C}" srcId="{6E5D79CD-D771-9C47-B813-15F7CFA718E4}" destId="{4506322C-A44B-3D4C-97F3-E471F6996313}" srcOrd="0" destOrd="0" parTransId="{BD2C87F7-D1CF-A943-82DE-26C8E945FDDC}" sibTransId="{6CA722FB-15AF-E647-A7AB-7D8D36AB865A}"/>
    <dgm:cxn modelId="{54AD54D5-8B0F-8841-B998-3C56141871E6}" type="presOf" srcId="{172772FC-3383-4444-92D4-FCA7D08E831B}" destId="{C5CCE5D5-F597-C846-8B99-CD1697E3BAD9}" srcOrd="0" destOrd="0" presId="urn:microsoft.com/office/officeart/2005/8/layout/chevron2"/>
    <dgm:cxn modelId="{6B15FCD5-BBA6-CE47-9AE8-546BB26810B4}" type="presOf" srcId="{CF40AF2F-6A6D-4047-8942-835BC420337C}" destId="{DD65417C-686C-724D-BB2B-813F9E4F7B29}" srcOrd="0" destOrd="0" presId="urn:microsoft.com/office/officeart/2005/8/layout/chevron2"/>
    <dgm:cxn modelId="{756581E1-C659-664E-9E01-BD4BDCE2E817}" srcId="{7F56CE7B-D446-C14A-B2DC-380DAE778DB5}" destId="{36428BEB-F6C2-2D4C-847E-95C529CD45F6}" srcOrd="2" destOrd="0" parTransId="{3180E8F0-66AE-6D43-B8A7-3079CC318829}" sibTransId="{AA6AEDE6-11E8-CD48-83A2-4A424543E784}"/>
    <dgm:cxn modelId="{65B221E7-B06A-4869-A9D8-D3A8BEDF8D28}" type="presOf" srcId="{1FFF8F58-D5BD-4884-AFF8-B76F9CF6D966}" destId="{BF76DEDF-411A-D248-B349-358783BEEAAF}" srcOrd="0" destOrd="2" presId="urn:microsoft.com/office/officeart/2005/8/layout/chevron2"/>
    <dgm:cxn modelId="{EF99D2EA-3F7B-45E3-BA7A-8CA21609C08E}" srcId="{E2F53543-D888-5946-8EF4-A4D26B7DB53C}" destId="{1FFF8F58-D5BD-4884-AFF8-B76F9CF6D966}" srcOrd="2" destOrd="0" parTransId="{8A53A137-9707-4CAF-B1FE-1EB61D055203}" sibTransId="{6DAC6227-A979-46C6-A678-E5456D30D968}"/>
    <dgm:cxn modelId="{7690FEF9-A19F-E848-8C1C-487FC4D91C49}" srcId="{CF40AF2F-6A6D-4047-8942-835BC420337C}" destId="{6E5D79CD-D771-9C47-B813-15F7CFA718E4}" srcOrd="1" destOrd="0" parTransId="{6D881A09-8FE8-3A49-BA93-414581857A92}" sibTransId="{66005776-A3EE-9D4A-9510-296AD0D4F115}"/>
    <dgm:cxn modelId="{17A1FDCB-8BB1-5149-B6A4-8890FD67F75D}" type="presParOf" srcId="{DD65417C-686C-724D-BB2B-813F9E4F7B29}" destId="{A770A6B6-FC49-1C44-B3A5-B802B9647AFA}" srcOrd="0" destOrd="0" presId="urn:microsoft.com/office/officeart/2005/8/layout/chevron2"/>
    <dgm:cxn modelId="{5CD90565-8DBB-0D40-8762-D32398E2CD1C}" type="presParOf" srcId="{A770A6B6-FC49-1C44-B3A5-B802B9647AFA}" destId="{01778E24-D80B-C744-BEEA-27CF4021B26C}" srcOrd="0" destOrd="0" presId="urn:microsoft.com/office/officeart/2005/8/layout/chevron2"/>
    <dgm:cxn modelId="{7493861E-39D4-F347-9308-197F5086FB5C}" type="presParOf" srcId="{A770A6B6-FC49-1C44-B3A5-B802B9647AFA}" destId="{BF76DEDF-411A-D248-B349-358783BEEAAF}" srcOrd="1" destOrd="0" presId="urn:microsoft.com/office/officeart/2005/8/layout/chevron2"/>
    <dgm:cxn modelId="{B88AD948-52E4-E846-8E54-9987DFB8B942}" type="presParOf" srcId="{DD65417C-686C-724D-BB2B-813F9E4F7B29}" destId="{E032C691-97EB-054C-B716-DBA38F5F6EFA}" srcOrd="1" destOrd="0" presId="urn:microsoft.com/office/officeart/2005/8/layout/chevron2"/>
    <dgm:cxn modelId="{022DAA93-33BA-6346-9200-5CF656379048}" type="presParOf" srcId="{DD65417C-686C-724D-BB2B-813F9E4F7B29}" destId="{293D5992-ECD7-B94B-8120-795C89EDE631}" srcOrd="2" destOrd="0" presId="urn:microsoft.com/office/officeart/2005/8/layout/chevron2"/>
    <dgm:cxn modelId="{A1E8A054-33BB-D74B-97E2-030DF89972D3}" type="presParOf" srcId="{293D5992-ECD7-B94B-8120-795C89EDE631}" destId="{5ACAC30A-20C8-F34E-9605-563FC1A45CA7}" srcOrd="0" destOrd="0" presId="urn:microsoft.com/office/officeart/2005/8/layout/chevron2"/>
    <dgm:cxn modelId="{12DB2272-12EC-AF44-98E8-9B6331725847}" type="presParOf" srcId="{293D5992-ECD7-B94B-8120-795C89EDE631}" destId="{743A1B4A-76DF-0A49-8761-51CDD6A05099}" srcOrd="1" destOrd="0" presId="urn:microsoft.com/office/officeart/2005/8/layout/chevron2"/>
    <dgm:cxn modelId="{8395A950-7C92-2F49-AB4C-ED99A903A8C4}" type="presParOf" srcId="{DD65417C-686C-724D-BB2B-813F9E4F7B29}" destId="{56C129B5-A17C-E74C-9844-C463B69D21C4}" srcOrd="3" destOrd="0" presId="urn:microsoft.com/office/officeart/2005/8/layout/chevron2"/>
    <dgm:cxn modelId="{3D3C1CBC-BF10-B249-B8E6-000C30E6C33B}" type="presParOf" srcId="{DD65417C-686C-724D-BB2B-813F9E4F7B29}" destId="{92920D51-071D-5B4A-BC3E-C441A5618378}" srcOrd="4" destOrd="0" presId="urn:microsoft.com/office/officeart/2005/8/layout/chevron2"/>
    <dgm:cxn modelId="{4B4049D8-905E-D74D-9B06-1F37B63EA2B4}" type="presParOf" srcId="{92920D51-071D-5B4A-BC3E-C441A5618378}" destId="{EE0610DC-2F17-954B-9B65-3CFC041E29F7}" srcOrd="0" destOrd="0" presId="urn:microsoft.com/office/officeart/2005/8/layout/chevron2"/>
    <dgm:cxn modelId="{C49E255C-19CD-7A43-A892-E29B088B58F7}" type="presParOf" srcId="{92920D51-071D-5B4A-BC3E-C441A5618378}" destId="{C5CCE5D5-F597-C846-8B99-CD1697E3BA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>
              <a:latin typeface="Helvetica" pitchFamily="2" charset="0"/>
            </a:rPr>
            <a:t>Examen final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 custT="1"/>
      <dgm:spPr>
        <a:solidFill>
          <a:schemeClr val="bg2"/>
        </a:solidFill>
        <a:ln>
          <a:noFill/>
        </a:ln>
      </dgm:spPr>
      <dgm:t>
        <a:bodyPr lIns="108000"/>
        <a:lstStyle/>
        <a:p>
          <a:pPr algn="l">
            <a:lnSpc>
              <a:spcPct val="100000"/>
            </a:lnSpc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épreuves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élaborées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 façon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centralisée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ou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décentralisée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portent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sur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>
              <a:latin typeface="Helvetica" pitchFamily="2" charset="0"/>
            </a:rPr>
            <a:t>Examens </a:t>
          </a:r>
          <a:r>
            <a:rPr lang="de-DE" sz="1600" b="1" i="0" dirty="0" err="1">
              <a:latin typeface="Helvetica" pitchFamily="2" charset="0"/>
            </a:rPr>
            <a:t>partiels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 custT="1"/>
      <dgm:spPr>
        <a:solidFill>
          <a:schemeClr val="accent2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Organisés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avant la fin de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formation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initiale,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examens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partiels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permettent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</a:t>
          </a: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TPP</a:t>
          </a:r>
          <a:endParaRPr lang="de-DE" sz="1600" b="1" dirty="0">
            <a:solidFill>
              <a:schemeClr val="bg1"/>
            </a:solidFill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 custT="1"/>
      <dgm:spPr>
        <a:solidFill>
          <a:schemeClr val="accent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Travail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pratique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prescrit</a:t>
          </a:r>
          <a:endParaRPr lang="de-DE" sz="1200" b="0" i="0" dirty="0">
            <a:solidFill>
              <a:schemeClr val="bg1"/>
            </a:solidFill>
            <a:latin typeface="Helvetica" pitchFamily="2" charset="0"/>
          </a:endParaRP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TPI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Notes </a:t>
          </a:r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d’expérience</a:t>
          </a:r>
          <a:endParaRPr lang="de-DE" sz="16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baseline="0" dirty="0">
              <a:solidFill>
                <a:schemeClr val="tx1"/>
              </a:solidFill>
              <a:latin typeface="Helvetica" pitchFamily="2" charset="0"/>
            </a:rPr>
            <a:t>TPA</a:t>
          </a: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 custT="1"/>
      <dgm:spPr>
        <a:solidFill>
          <a:srgbClr val="B0B6F8"/>
        </a:solidFill>
        <a:ln>
          <a:noFill/>
        </a:ln>
      </dgm:spPr>
      <dgm:t>
        <a:bodyPr lIns="108000" rIns="144000"/>
        <a:lstStyle/>
        <a:p>
          <a:pPr>
            <a:buFont typeface="Arial" panose="020B0604020202020204" pitchFamily="34" charset="0"/>
            <a:buNone/>
          </a:pP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pratique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individuel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ou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de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projet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Evaluation du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dirty="0">
              <a:solidFill>
                <a:schemeClr val="tx1"/>
              </a:solidFill>
              <a:latin typeface="Helvetica" pitchFamily="2" charset="0"/>
            </a:rPr>
            <a:t> par </a:t>
          </a:r>
          <a:r>
            <a:rPr lang="de-DE" sz="1200" b="0" i="0" dirty="0" err="1">
              <a:solidFill>
                <a:schemeClr val="tx1"/>
              </a:solidFill>
              <a:latin typeface="Helvetica" pitchFamily="2" charset="0"/>
            </a:rPr>
            <a:t>l’entreprise</a:t>
          </a:r>
          <a:endParaRPr lang="de-DE" sz="12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200" b="0" i="0" dirty="0">
              <a:latin typeface="Helvetica" pitchFamily="2" charset="0"/>
            </a:rPr>
            <a:t>Notes </a:t>
          </a:r>
          <a:r>
            <a:rPr lang="de-DE" sz="1200" b="0" i="0" dirty="0" err="1">
              <a:latin typeface="Helvetica" pitchFamily="2" charset="0"/>
            </a:rPr>
            <a:t>d’expérience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découlant</a:t>
          </a:r>
          <a:r>
            <a:rPr lang="de-DE" sz="1200" b="0" i="0" dirty="0">
              <a:latin typeface="Helvetica" pitchFamily="2" charset="0"/>
            </a:rPr>
            <a:t> des </a:t>
          </a:r>
          <a:r>
            <a:rPr lang="de-DE" sz="1200" b="0" i="0" dirty="0" err="1">
              <a:latin typeface="Helvetica" pitchFamily="2" charset="0"/>
            </a:rPr>
            <a:t>évaluations</a:t>
          </a:r>
          <a:r>
            <a:rPr lang="de-DE" sz="1200" b="0" i="0" dirty="0">
              <a:latin typeface="Helvetica" pitchFamily="2" charset="0"/>
            </a:rPr>
            <a:t> à </a:t>
          </a:r>
          <a:r>
            <a:rPr lang="de-DE" sz="1200" b="0" i="0" dirty="0" err="1">
              <a:latin typeface="Helvetica" pitchFamily="2" charset="0"/>
            </a:rPr>
            <a:t>l’école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professionnelle</a:t>
          </a:r>
          <a:r>
            <a:rPr lang="de-DE" sz="1200" b="0" i="0" dirty="0">
              <a:latin typeface="Helvetica" pitchFamily="2" charset="0"/>
            </a:rPr>
            <a:t>, </a:t>
          </a:r>
          <a:r>
            <a:rPr lang="de-DE" sz="1200" b="0" i="0" dirty="0" err="1">
              <a:latin typeface="Helvetica" pitchFamily="2" charset="0"/>
            </a:rPr>
            <a:t>dans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les</a:t>
          </a:r>
          <a:endParaRPr lang="de-DE" sz="1200" b="0" i="0" dirty="0">
            <a:latin typeface="Helvetica" pitchFamily="2" charset="0"/>
          </a:endParaRP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rgbClr val="EBECF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200" b="0" i="0" dirty="0" err="1">
              <a:latin typeface="Helvetica" pitchFamily="2" charset="0"/>
            </a:rPr>
            <a:t>Travail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personnel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d’approfondissement</a:t>
          </a:r>
          <a:r>
            <a:rPr lang="de-DE" sz="1200" b="0" i="0" dirty="0">
              <a:latin typeface="Helvetica" pitchFamily="2" charset="0"/>
            </a:rPr>
            <a:t>, </a:t>
          </a:r>
          <a:r>
            <a:rPr lang="de-DE" sz="1200" b="0" i="0" dirty="0" err="1">
              <a:latin typeface="Helvetica" pitchFamily="2" charset="0"/>
            </a:rPr>
            <a:t>partie</a:t>
          </a:r>
          <a:r>
            <a:rPr lang="de-DE" sz="1200" b="0" i="0" dirty="0">
              <a:latin typeface="Helvetica" pitchFamily="2" charset="0"/>
            </a:rPr>
            <a:t> de la </a:t>
          </a:r>
          <a:r>
            <a:rPr lang="de-DE" sz="1200" b="0" i="0" dirty="0" err="1">
              <a:latin typeface="Helvetica" pitchFamily="2" charset="0"/>
            </a:rPr>
            <a:t>culture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générale</a:t>
          </a:r>
          <a:endParaRPr lang="de-DE" sz="12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2817DF93-F916-F14A-9879-259FC25F295F}">
      <dgm:prSet phldrT="[Text]" custT="1"/>
      <dgm:spPr>
        <a:solidFill>
          <a:schemeClr val="bg2"/>
        </a:solidFill>
        <a:ln>
          <a:noFill/>
        </a:ln>
      </dgm:spPr>
      <dgm:t>
        <a:bodyPr lIns="108000"/>
        <a:lstStyle/>
        <a:p>
          <a:pPr algn="l">
            <a:lnSpc>
              <a:spcPct val="100000"/>
            </a:lnSpc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l’ensemble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formation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et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exigent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répétition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toute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matière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.</a:t>
          </a:r>
        </a:p>
      </dgm:t>
    </dgm:pt>
    <dgm:pt modelId="{FCD2EE67-8A14-6D4E-89DE-D1B31480FDE7}" type="parTrans" cxnId="{4F31346B-99F8-144F-BAE2-B3389A562454}">
      <dgm:prSet/>
      <dgm:spPr/>
      <dgm:t>
        <a:bodyPr/>
        <a:lstStyle/>
        <a:p>
          <a:endParaRPr lang="de-DE"/>
        </a:p>
      </dgm:t>
    </dgm:pt>
    <dgm:pt modelId="{085ABBE0-804B-3C42-93A0-BB12F6699D73}" type="sibTrans" cxnId="{4F31346B-99F8-144F-BAE2-B3389A562454}">
      <dgm:prSet/>
      <dgm:spPr/>
      <dgm:t>
        <a:bodyPr/>
        <a:lstStyle/>
        <a:p>
          <a:endParaRPr lang="de-DE"/>
        </a:p>
      </dgm:t>
    </dgm:pt>
    <dgm:pt modelId="{599DE8D9-2EB1-BE4E-B4E0-0D93DD30099B}">
      <dgm:prSet phldrT="[Text]" custT="1"/>
      <dgm:spPr>
        <a:solidFill>
          <a:schemeClr val="accent2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tester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aptitudes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des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apprentis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. Ils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n’exigent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pas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répétition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de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toute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dirty="0" err="1">
              <a:solidFill>
                <a:schemeClr val="bg1"/>
              </a:solidFill>
              <a:latin typeface="Helvetica" pitchFamily="2" charset="0"/>
            </a:rPr>
            <a:t>matière</a:t>
          </a:r>
          <a:r>
            <a:rPr lang="de-DE" sz="1200" b="0" i="0" dirty="0">
              <a:solidFill>
                <a:schemeClr val="bg1"/>
              </a:solidFill>
              <a:latin typeface="Helvetica" pitchFamily="2" charset="0"/>
            </a:rPr>
            <a:t>.</a:t>
          </a:r>
        </a:p>
      </dgm:t>
    </dgm:pt>
    <dgm:pt modelId="{35138336-FF64-4741-9554-2CC10D4B85EB}" type="parTrans" cxnId="{3C44CD9B-C46F-CF4B-861A-EB3289A12DB1}">
      <dgm:prSet/>
      <dgm:spPr/>
      <dgm:t>
        <a:bodyPr/>
        <a:lstStyle/>
        <a:p>
          <a:endParaRPr lang="de-DE"/>
        </a:p>
      </dgm:t>
    </dgm:pt>
    <dgm:pt modelId="{AAF2141C-9B14-F147-A62F-CA4843C6792E}" type="sibTrans" cxnId="{3C44CD9B-C46F-CF4B-861A-EB3289A12DB1}">
      <dgm:prSet/>
      <dgm:spPr/>
      <dgm:t>
        <a:bodyPr/>
        <a:lstStyle/>
        <a:p>
          <a:endParaRPr lang="de-DE"/>
        </a:p>
      </dgm:t>
    </dgm:pt>
    <dgm:pt modelId="{214663D1-3E86-A346-9580-4F80C67FE497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200" b="0" i="0" dirty="0" err="1">
              <a:latin typeface="Helvetica" pitchFamily="2" charset="0"/>
            </a:rPr>
            <a:t>centres</a:t>
          </a:r>
          <a:r>
            <a:rPr lang="de-DE" sz="1200" b="0" i="0" dirty="0">
              <a:latin typeface="Helvetica" pitchFamily="2" charset="0"/>
            </a:rPr>
            <a:t> de </a:t>
          </a:r>
          <a:r>
            <a:rPr lang="de-DE" sz="1200" b="0" i="0" dirty="0" err="1">
              <a:latin typeface="Helvetica" pitchFamily="2" charset="0"/>
            </a:rPr>
            <a:t>cours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interentreprises</a:t>
          </a:r>
          <a:r>
            <a:rPr lang="de-DE" sz="1200" b="0" i="0" dirty="0">
              <a:latin typeface="Helvetica" pitchFamily="2" charset="0"/>
            </a:rPr>
            <a:t> et </a:t>
          </a:r>
          <a:r>
            <a:rPr lang="de-DE" sz="1200" b="0" i="0" dirty="0" err="1">
              <a:latin typeface="Helvetica" pitchFamily="2" charset="0"/>
            </a:rPr>
            <a:t>l’entreprise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formatrice</a:t>
          </a:r>
          <a:endParaRPr lang="de-DE" sz="1200" b="0" i="0" dirty="0">
            <a:latin typeface="Helvetica" pitchFamily="2" charset="0"/>
          </a:endParaRPr>
        </a:p>
      </dgm:t>
    </dgm:pt>
    <dgm:pt modelId="{2CB5ABD1-FBDE-A249-8D51-8C25E04DC5B5}" type="parTrans" cxnId="{0851491B-CC0B-3F40-B1FB-6A2E64A4E85B}">
      <dgm:prSet/>
      <dgm:spPr/>
      <dgm:t>
        <a:bodyPr/>
        <a:lstStyle/>
        <a:p>
          <a:endParaRPr lang="de-DE"/>
        </a:p>
      </dgm:t>
    </dgm:pt>
    <dgm:pt modelId="{80D6F0A1-95A0-B440-926D-7209D37D2B85}" type="sibTrans" cxnId="{0851491B-CC0B-3F40-B1FB-6A2E64A4E85B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0851491B-CC0B-3F40-B1FB-6A2E64A4E85B}" srcId="{E4BCD05F-6DBD-3A49-94F1-13657DB22159}" destId="{214663D1-3E86-A346-9580-4F80C67FE497}" srcOrd="1" destOrd="0" parTransId="{2CB5ABD1-FBDE-A249-8D51-8C25E04DC5B5}" sibTransId="{80D6F0A1-95A0-B440-926D-7209D37D2B85}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236DE35E-F416-D144-A82B-3FBF8AA42E31}" type="presOf" srcId="{214663D1-3E86-A346-9580-4F80C67FE497}" destId="{45F95DF7-4716-3040-9C61-76083EE8EC37}" srcOrd="0" destOrd="1" presId="urn:microsoft.com/office/officeart/2005/8/layout/vList5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4F31346B-99F8-144F-BAE2-B3389A562454}" srcId="{08997B15-0BF0-1E46-82B7-03B47B63C963}" destId="{2817DF93-F916-F14A-9879-259FC25F295F}" srcOrd="1" destOrd="0" parTransId="{FCD2EE67-8A14-6D4E-89DE-D1B31480FDE7}" sibTransId="{085ABBE0-804B-3C42-93A0-BB12F6699D73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3C44CD9B-C46F-CF4B-861A-EB3289A12DB1}" srcId="{81A3737A-9B4C-764D-9921-B5EC50340B94}" destId="{599DE8D9-2EB1-BE4E-B4E0-0D93DD30099B}" srcOrd="1" destOrd="0" parTransId="{35138336-FF64-4741-9554-2CC10D4B85EB}" sibTransId="{AAF2141C-9B14-F147-A62F-CA4843C6792E}"/>
    <dgm:cxn modelId="{3B3435C7-92B9-344C-8D02-B5EABA7FFE49}" type="presOf" srcId="{2817DF93-F916-F14A-9879-259FC25F295F}" destId="{78FF0C6C-4856-0543-A8DA-222A072B76FB}" srcOrd="0" destOrd="1" presId="urn:microsoft.com/office/officeart/2005/8/layout/vList5"/>
    <dgm:cxn modelId="{71E380D6-68CD-814A-8298-37D3DD92CFA2}" type="presOf" srcId="{599DE8D9-2EB1-BE4E-B4E0-0D93DD30099B}" destId="{6EB5C6D8-DC78-ED42-A4C4-B674D7FBD59D}" srcOrd="0" destOrd="1" presId="urn:microsoft.com/office/officeart/2005/8/layout/vList5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78E24-D80B-C744-BEEA-27CF4021B26C}">
      <dsp:nvSpPr>
        <dsp:cNvPr id="0" name=""/>
        <dsp:cNvSpPr/>
      </dsp:nvSpPr>
      <dsp:spPr>
        <a:xfrm rot="5400000">
          <a:off x="-218938" y="220951"/>
          <a:ext cx="1459589" cy="1021712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1</a:t>
          </a:r>
        </a:p>
      </dsp:txBody>
      <dsp:txXfrm rot="-5400000">
        <a:off x="1" y="512868"/>
        <a:ext cx="1021712" cy="437877"/>
      </dsp:txXfrm>
    </dsp:sp>
    <dsp:sp modelId="{BF76DEDF-411A-D248-B349-358783BEEAAF}">
      <dsp:nvSpPr>
        <dsp:cNvPr id="0" name=""/>
        <dsp:cNvSpPr/>
      </dsp:nvSpPr>
      <dsp:spPr>
        <a:xfrm rot="5400000">
          <a:off x="3029720" y="-2005994"/>
          <a:ext cx="948733" cy="4964749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>
              <a:latin typeface="Helvetica" pitchFamily="2" charset="0"/>
            </a:rPr>
            <a:t>Formation </a:t>
          </a:r>
          <a:r>
            <a:rPr lang="de-DE" sz="1600" b="0" i="0" kern="1200" dirty="0" err="1">
              <a:latin typeface="Helvetica" pitchFamily="2" charset="0"/>
            </a:rPr>
            <a:t>professionnelle</a:t>
          </a:r>
          <a:r>
            <a:rPr lang="de-DE" sz="1600" b="0" i="0" kern="1200" dirty="0">
              <a:latin typeface="Helvetica" pitchFamily="2" charset="0"/>
            </a:rPr>
            <a:t> initiale en </a:t>
          </a:r>
          <a:r>
            <a:rPr lang="de-DE" sz="1600" b="0" i="0" kern="1200" dirty="0" err="1">
              <a:latin typeface="Helvetica" pitchFamily="2" charset="0"/>
            </a:rPr>
            <a:t>entreprise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>
              <a:latin typeface="Helvetica" pitchFamily="2" charset="0"/>
            </a:rPr>
            <a:t>2, 3 </a:t>
          </a:r>
          <a:r>
            <a:rPr lang="de-DE" sz="1600" b="0" i="0" kern="1200" dirty="0" err="1">
              <a:latin typeface="Helvetica" pitchFamily="2" charset="0"/>
            </a:rPr>
            <a:t>ou</a:t>
          </a:r>
          <a:r>
            <a:rPr lang="de-DE" sz="1600" b="0" i="0" kern="1200" dirty="0">
              <a:latin typeface="Helvetica" pitchFamily="2" charset="0"/>
            </a:rPr>
            <a:t> 4 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600" b="0" i="0" kern="1200" dirty="0">
              <a:latin typeface="Helvetica" pitchFamily="2" charset="0"/>
            </a:rPr>
            <a:t>Formation initiale en </a:t>
          </a:r>
          <a:r>
            <a:rPr lang="de-DE" sz="1600" b="0" i="0" kern="1200" dirty="0" err="1">
              <a:latin typeface="Helvetica" pitchFamily="2" charset="0"/>
            </a:rPr>
            <a:t>école</a:t>
          </a:r>
          <a:endParaRPr lang="de-DE" sz="1600" b="0" i="0" kern="1200" dirty="0">
            <a:latin typeface="Helvetica" pitchFamily="2" charset="0"/>
          </a:endParaRPr>
        </a:p>
      </dsp:txBody>
      <dsp:txXfrm rot="-5400000">
        <a:off x="1021712" y="2014"/>
        <a:ext cx="4964749" cy="948733"/>
      </dsp:txXfrm>
    </dsp:sp>
    <dsp:sp modelId="{5ACAC30A-20C8-F34E-9605-563FC1A45CA7}">
      <dsp:nvSpPr>
        <dsp:cNvPr id="0" name=""/>
        <dsp:cNvSpPr/>
      </dsp:nvSpPr>
      <dsp:spPr>
        <a:xfrm rot="5400000">
          <a:off x="-218938" y="1484631"/>
          <a:ext cx="1459589" cy="1021712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2</a:t>
          </a:r>
        </a:p>
      </dsp:txBody>
      <dsp:txXfrm rot="-5400000">
        <a:off x="1" y="1776548"/>
        <a:ext cx="1021712" cy="437877"/>
      </dsp:txXfrm>
    </dsp:sp>
    <dsp:sp modelId="{743A1B4A-76DF-0A49-8761-51CDD6A05099}">
      <dsp:nvSpPr>
        <dsp:cNvPr id="0" name=""/>
        <dsp:cNvSpPr/>
      </dsp:nvSpPr>
      <dsp:spPr>
        <a:xfrm rot="5400000">
          <a:off x="3029720" y="-742315"/>
          <a:ext cx="948733" cy="4964749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600" b="0" i="0" kern="1200" dirty="0">
              <a:latin typeface="Helvetica" pitchFamily="2" charset="0"/>
            </a:rPr>
            <a:t>Formation </a:t>
          </a:r>
          <a:r>
            <a:rPr lang="de-DE" sz="1600" b="0" i="0" kern="1200" dirty="0" err="1">
              <a:latin typeface="Helvetica" pitchFamily="2" charset="0"/>
            </a:rPr>
            <a:t>professionnelle</a:t>
          </a:r>
          <a:r>
            <a:rPr lang="de-DE" sz="1600" b="0" i="0" kern="1200" dirty="0">
              <a:latin typeface="Helvetica" pitchFamily="2" charset="0"/>
            </a:rPr>
            <a:t> initiale de </a:t>
          </a:r>
          <a:r>
            <a:rPr lang="de-DE" sz="1600" b="0" i="0" kern="1200" dirty="0" err="1">
              <a:latin typeface="Helvetica" pitchFamily="2" charset="0"/>
            </a:rPr>
            <a:t>durée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réduite</a:t>
          </a:r>
          <a:endParaRPr lang="de-DE" sz="1600" b="0" i="0" kern="1200" dirty="0">
            <a:latin typeface="Helvetica" pitchFamily="2" charset="0"/>
          </a:endParaRPr>
        </a:p>
      </dsp:txBody>
      <dsp:txXfrm rot="-5400000">
        <a:off x="1021712" y="1265693"/>
        <a:ext cx="4964749" cy="948733"/>
      </dsp:txXfrm>
    </dsp:sp>
    <dsp:sp modelId="{EE0610DC-2F17-954B-9B65-3CFC041E29F7}">
      <dsp:nvSpPr>
        <dsp:cNvPr id="0" name=""/>
        <dsp:cNvSpPr/>
      </dsp:nvSpPr>
      <dsp:spPr>
        <a:xfrm rot="5400000">
          <a:off x="-218938" y="2748310"/>
          <a:ext cx="1459589" cy="1021712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3</a:t>
          </a:r>
        </a:p>
      </dsp:txBody>
      <dsp:txXfrm rot="-5400000">
        <a:off x="1" y="3040227"/>
        <a:ext cx="1021712" cy="437877"/>
      </dsp:txXfrm>
    </dsp:sp>
    <dsp:sp modelId="{C5CCE5D5-F597-C846-8B99-CD1697E3BAD9}">
      <dsp:nvSpPr>
        <dsp:cNvPr id="0" name=""/>
        <dsp:cNvSpPr/>
      </dsp:nvSpPr>
      <dsp:spPr>
        <a:xfrm rot="5400000">
          <a:off x="3029720" y="521364"/>
          <a:ext cx="948733" cy="4964749"/>
        </a:xfrm>
        <a:prstGeom prst="rect">
          <a:avLst/>
        </a:prstGeom>
        <a:solidFill>
          <a:srgbClr val="C2DA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600" b="0" i="0" kern="1200" dirty="0">
              <a:latin typeface="Helvetica" pitchFamily="2" charset="0"/>
            </a:rPr>
            <a:t>Formation de </a:t>
          </a:r>
          <a:r>
            <a:rPr lang="de-DE" sz="1600" b="0" i="0" kern="1200" dirty="0" err="1">
              <a:latin typeface="Helvetica" pitchFamily="2" charset="0"/>
            </a:rPr>
            <a:t>rattrapage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selon</a:t>
          </a:r>
          <a:r>
            <a:rPr lang="de-DE" sz="1600" b="0" i="0" kern="1200" dirty="0">
              <a:latin typeface="Helvetica" pitchFamily="2" charset="0"/>
            </a:rPr>
            <a:t> art. 32 </a:t>
          </a:r>
          <a:r>
            <a:rPr lang="de-DE" sz="1600" b="0" i="0" kern="1200" dirty="0" err="1">
              <a:latin typeface="Helvetica" pitchFamily="2" charset="0"/>
            </a:rPr>
            <a:t>OFPr</a:t>
          </a: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600" b="0" i="0" kern="1200" dirty="0">
            <a:latin typeface="Helvetica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b="0" i="0" kern="1200" dirty="0">
              <a:latin typeface="Helvetica" pitchFamily="2" charset="0"/>
            </a:rPr>
            <a:t>Validation des </a:t>
          </a:r>
          <a:r>
            <a:rPr lang="de-DE" sz="1600" b="0" i="0" kern="1200" dirty="0" err="1">
              <a:latin typeface="Helvetica" pitchFamily="2" charset="0"/>
            </a:rPr>
            <a:t>acquis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selon</a:t>
          </a:r>
          <a:r>
            <a:rPr lang="de-DE" sz="1600" b="0" i="0" kern="1200" dirty="0">
              <a:latin typeface="Helvetica" pitchFamily="2" charset="0"/>
            </a:rPr>
            <a:t> art. 31 </a:t>
          </a:r>
          <a:r>
            <a:rPr lang="de-DE" sz="1600" b="0" i="0" kern="1200" dirty="0" err="1">
              <a:latin typeface="Helvetica" pitchFamily="2" charset="0"/>
            </a:rPr>
            <a:t>OFPr</a:t>
          </a:r>
          <a:endParaRPr lang="de-DE" sz="1600" b="0" i="0" kern="1200" dirty="0">
            <a:latin typeface="Helvetica" pitchFamily="2" charset="0"/>
          </a:endParaRPr>
        </a:p>
      </dsp:txBody>
      <dsp:txXfrm rot="-5400000">
        <a:off x="1021712" y="2529372"/>
        <a:ext cx="4964749" cy="94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188103" y="-2708480"/>
          <a:ext cx="519500" cy="6068567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épreuves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élaborées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 façon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centralisée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ou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décentralisée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,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portent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sur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l’ensemble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formation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et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exigent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répétition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toute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matière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.</a:t>
          </a:r>
        </a:p>
      </dsp:txBody>
      <dsp:txXfrm rot="-5400000">
        <a:off x="3413570" y="66053"/>
        <a:ext cx="6068567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413569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Helvetica" pitchFamily="2" charset="0"/>
            </a:rPr>
            <a:t>Examen final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115"/>
        <a:ext cx="3413569" cy="649375"/>
      </dsp:txXfrm>
    </dsp:sp>
    <dsp:sp modelId="{6EB5C6D8-DC78-ED42-A4C4-B674D7FBD59D}">
      <dsp:nvSpPr>
        <dsp:cNvPr id="0" name=""/>
        <dsp:cNvSpPr/>
      </dsp:nvSpPr>
      <dsp:spPr>
        <a:xfrm rot="5400000">
          <a:off x="6188103" y="-2026637"/>
          <a:ext cx="519500" cy="606856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Organisés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avant la fin de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formation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initiale,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examens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partiels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permettent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tester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les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aptitudes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des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apprentis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. Ils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n’exigent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pas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répétition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de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toute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la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matière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.</a:t>
          </a:r>
        </a:p>
      </dsp:txBody>
      <dsp:txXfrm rot="-5400000">
        <a:off x="3413570" y="747896"/>
        <a:ext cx="6068567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413569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Helvetica" pitchFamily="2" charset="0"/>
            </a:rPr>
            <a:t>Examens </a:t>
          </a:r>
          <a:r>
            <a:rPr lang="de-DE" sz="1600" b="1" i="0" kern="1200" dirty="0" err="1">
              <a:latin typeface="Helvetica" pitchFamily="2" charset="0"/>
            </a:rPr>
            <a:t>partiels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682959"/>
        <a:ext cx="3413569" cy="649375"/>
      </dsp:txXfrm>
    </dsp:sp>
    <dsp:sp modelId="{9783B061-4529-2048-B0CC-6B6B8166FE78}">
      <dsp:nvSpPr>
        <dsp:cNvPr id="0" name=""/>
        <dsp:cNvSpPr/>
      </dsp:nvSpPr>
      <dsp:spPr>
        <a:xfrm rot="5400000">
          <a:off x="6188103" y="-1344793"/>
          <a:ext cx="519500" cy="606856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Travail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pratique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prescrit</a:t>
          </a:r>
          <a:endParaRPr lang="de-DE" sz="1200" b="0" i="0" kern="1200" dirty="0">
            <a:solidFill>
              <a:schemeClr val="bg1"/>
            </a:solidFill>
            <a:latin typeface="Helvetica" pitchFamily="2" charset="0"/>
          </a:endParaRPr>
        </a:p>
      </dsp:txBody>
      <dsp:txXfrm rot="-5400000">
        <a:off x="3413570" y="1429740"/>
        <a:ext cx="6068567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413569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TPP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0" y="1364803"/>
        <a:ext cx="3413569" cy="649375"/>
      </dsp:txXfrm>
    </dsp:sp>
    <dsp:sp modelId="{C658FF4F-DE28-0544-AE79-39D85CEFE984}">
      <dsp:nvSpPr>
        <dsp:cNvPr id="0" name=""/>
        <dsp:cNvSpPr/>
      </dsp:nvSpPr>
      <dsp:spPr>
        <a:xfrm rot="5400000">
          <a:off x="6188103" y="-662949"/>
          <a:ext cx="519500" cy="6068567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pratique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individuel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ou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de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projet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Evaluation du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travail</a:t>
          </a: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 par </a:t>
          </a:r>
          <a:r>
            <a:rPr lang="de-DE" sz="1200" b="0" i="0" kern="1200" dirty="0" err="1">
              <a:solidFill>
                <a:schemeClr val="tx1"/>
              </a:solidFill>
              <a:latin typeface="Helvetica" pitchFamily="2" charset="0"/>
            </a:rPr>
            <a:t>l’entreprise</a:t>
          </a:r>
          <a:endParaRPr lang="de-DE" sz="12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413570" y="2111584"/>
        <a:ext cx="6068567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413569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TPI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413569" cy="649375"/>
      </dsp:txXfrm>
    </dsp:sp>
    <dsp:sp modelId="{45F95DF7-4716-3040-9C61-76083EE8EC37}">
      <dsp:nvSpPr>
        <dsp:cNvPr id="0" name=""/>
        <dsp:cNvSpPr/>
      </dsp:nvSpPr>
      <dsp:spPr>
        <a:xfrm rot="5400000">
          <a:off x="6188103" y="18894"/>
          <a:ext cx="519500" cy="6068567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200" b="0" i="0" kern="1200" dirty="0">
              <a:latin typeface="Helvetica" pitchFamily="2" charset="0"/>
            </a:rPr>
            <a:t>Notes </a:t>
          </a:r>
          <a:r>
            <a:rPr lang="de-DE" sz="1200" b="0" i="0" kern="1200" dirty="0" err="1">
              <a:latin typeface="Helvetica" pitchFamily="2" charset="0"/>
            </a:rPr>
            <a:t>d’expérience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découlant</a:t>
          </a:r>
          <a:r>
            <a:rPr lang="de-DE" sz="1200" b="0" i="0" kern="1200" dirty="0">
              <a:latin typeface="Helvetica" pitchFamily="2" charset="0"/>
            </a:rPr>
            <a:t> des </a:t>
          </a:r>
          <a:r>
            <a:rPr lang="de-DE" sz="1200" b="0" i="0" kern="1200" dirty="0" err="1">
              <a:latin typeface="Helvetica" pitchFamily="2" charset="0"/>
            </a:rPr>
            <a:t>évaluations</a:t>
          </a:r>
          <a:r>
            <a:rPr lang="de-DE" sz="1200" b="0" i="0" kern="1200" dirty="0">
              <a:latin typeface="Helvetica" pitchFamily="2" charset="0"/>
            </a:rPr>
            <a:t> à </a:t>
          </a:r>
          <a:r>
            <a:rPr lang="de-DE" sz="1200" b="0" i="0" kern="1200" dirty="0" err="1">
              <a:latin typeface="Helvetica" pitchFamily="2" charset="0"/>
            </a:rPr>
            <a:t>l’école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professionnelle</a:t>
          </a:r>
          <a:r>
            <a:rPr lang="de-DE" sz="1200" b="0" i="0" kern="1200" dirty="0">
              <a:latin typeface="Helvetica" pitchFamily="2" charset="0"/>
            </a:rPr>
            <a:t>, </a:t>
          </a:r>
          <a:r>
            <a:rPr lang="de-DE" sz="1200" b="0" i="0" kern="1200" dirty="0" err="1">
              <a:latin typeface="Helvetica" pitchFamily="2" charset="0"/>
            </a:rPr>
            <a:t>dans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les</a:t>
          </a:r>
          <a:endParaRPr lang="de-DE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200" b="0" i="0" kern="1200" dirty="0" err="1">
              <a:latin typeface="Helvetica" pitchFamily="2" charset="0"/>
            </a:rPr>
            <a:t>centres</a:t>
          </a:r>
          <a:r>
            <a:rPr lang="de-DE" sz="1200" b="0" i="0" kern="1200" dirty="0">
              <a:latin typeface="Helvetica" pitchFamily="2" charset="0"/>
            </a:rPr>
            <a:t> de </a:t>
          </a:r>
          <a:r>
            <a:rPr lang="de-DE" sz="1200" b="0" i="0" kern="1200" dirty="0" err="1">
              <a:latin typeface="Helvetica" pitchFamily="2" charset="0"/>
            </a:rPr>
            <a:t>cours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interentreprises</a:t>
          </a:r>
          <a:r>
            <a:rPr lang="de-DE" sz="1200" b="0" i="0" kern="1200" dirty="0">
              <a:latin typeface="Helvetica" pitchFamily="2" charset="0"/>
            </a:rPr>
            <a:t> et </a:t>
          </a:r>
          <a:r>
            <a:rPr lang="de-DE" sz="1200" b="0" i="0" kern="1200" dirty="0" err="1">
              <a:latin typeface="Helvetica" pitchFamily="2" charset="0"/>
            </a:rPr>
            <a:t>l’entreprise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formatrice</a:t>
          </a:r>
          <a:endParaRPr lang="de-DE" sz="1200" b="0" i="0" kern="1200" dirty="0">
            <a:latin typeface="Helvetica" pitchFamily="2" charset="0"/>
          </a:endParaRPr>
        </a:p>
      </dsp:txBody>
      <dsp:txXfrm rot="-5400000">
        <a:off x="3413570" y="2793427"/>
        <a:ext cx="6068567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413569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Notes </a:t>
          </a: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d’expérience</a:t>
          </a:r>
          <a:endParaRPr lang="de-DE" sz="16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728490"/>
        <a:ext cx="3413569" cy="649375"/>
      </dsp:txXfrm>
    </dsp:sp>
    <dsp:sp modelId="{B39D7CE4-D7FA-6749-8B9B-E11DE8B50566}">
      <dsp:nvSpPr>
        <dsp:cNvPr id="0" name=""/>
        <dsp:cNvSpPr/>
      </dsp:nvSpPr>
      <dsp:spPr>
        <a:xfrm rot="5400000">
          <a:off x="6188103" y="700738"/>
          <a:ext cx="519500" cy="6068567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Travail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personnel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d’approfondissement</a:t>
          </a:r>
          <a:r>
            <a:rPr lang="de-DE" sz="1200" b="0" i="0" kern="1200" dirty="0">
              <a:latin typeface="Helvetica" pitchFamily="2" charset="0"/>
            </a:rPr>
            <a:t>, </a:t>
          </a:r>
          <a:r>
            <a:rPr lang="de-DE" sz="1200" b="0" i="0" kern="1200" dirty="0" err="1">
              <a:latin typeface="Helvetica" pitchFamily="2" charset="0"/>
            </a:rPr>
            <a:t>partie</a:t>
          </a:r>
          <a:r>
            <a:rPr lang="de-DE" sz="1200" b="0" i="0" kern="1200" dirty="0">
              <a:latin typeface="Helvetica" pitchFamily="2" charset="0"/>
            </a:rPr>
            <a:t> de la </a:t>
          </a:r>
          <a:r>
            <a:rPr lang="de-DE" sz="1200" b="0" i="0" kern="1200" dirty="0" err="1">
              <a:latin typeface="Helvetica" pitchFamily="2" charset="0"/>
            </a:rPr>
            <a:t>culture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générale</a:t>
          </a:r>
          <a:endParaRPr lang="de-DE" sz="1200" b="0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413570" y="3475271"/>
        <a:ext cx="6068567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413569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baseline="0" dirty="0">
              <a:solidFill>
                <a:schemeClr val="tx1"/>
              </a:solidFill>
              <a:latin typeface="Helvetica" pitchFamily="2" charset="0"/>
            </a:rPr>
            <a:t>TPA</a:t>
          </a:r>
        </a:p>
      </dsp:txBody>
      <dsp:txXfrm>
        <a:off x="0" y="3410334"/>
        <a:ext cx="3413569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24.04.2024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24.04.2024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do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cumentation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591F40-218E-CF32-B703-6C620D3C09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documentation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55E05D-5480-014A-E4B2-E31D0F23F6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1D3DBE-DF70-461F-FBCC-2DEFC7C398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A6DD7-60E8-D745-9423-7CCA0F770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0753"/>
            <a:ext cx="9144000" cy="1796493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lieux</a:t>
            </a:r>
            <a:r>
              <a:rPr lang="de-CH" dirty="0"/>
              <a:t> de </a:t>
            </a:r>
            <a:r>
              <a:rPr lang="de-CH" dirty="0" err="1"/>
              <a:t>formation</a:t>
            </a:r>
            <a:r>
              <a:rPr lang="de-CH" dirty="0"/>
              <a:t> et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procédures</a:t>
            </a:r>
            <a:r>
              <a:rPr lang="de-CH" dirty="0"/>
              <a:t> de </a:t>
            </a:r>
            <a:r>
              <a:rPr lang="de-CH" dirty="0" err="1"/>
              <a:t>qualification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38085-8C10-46E6-082A-F765462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cours</a:t>
            </a:r>
            <a:r>
              <a:rPr lang="de-DE" dirty="0"/>
              <a:t> </a:t>
            </a:r>
            <a:r>
              <a:rPr lang="de-DE" dirty="0" err="1"/>
              <a:t>interentreprises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AEC41-52DC-B4F7-4740-51419DEC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91521"/>
            <a:ext cx="5354784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Blocs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cours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répartis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sur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durée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r>
              <a:rPr lang="de-DE" dirty="0">
                <a:effectLst/>
                <a:latin typeface="Helvetica" pitchFamily="2" charset="0"/>
              </a:rPr>
              <a:t> initiale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Transmission de </a:t>
            </a:r>
            <a:r>
              <a:rPr lang="de-DE" dirty="0" err="1">
                <a:effectLst/>
                <a:latin typeface="Helvetica" pitchFamily="2" charset="0"/>
              </a:rPr>
              <a:t>techniques</a:t>
            </a:r>
            <a:r>
              <a:rPr lang="de-DE" dirty="0">
                <a:effectLst/>
                <a:latin typeface="Helvetica" pitchFamily="2" charset="0"/>
              </a:rPr>
              <a:t>, de </a:t>
            </a:r>
            <a:r>
              <a:rPr lang="de-DE" dirty="0" err="1">
                <a:effectLst/>
                <a:latin typeface="Helvetica" pitchFamily="2" charset="0"/>
              </a:rPr>
              <a:t>connaissances</a:t>
            </a:r>
            <a:r>
              <a:rPr lang="de-DE" dirty="0">
                <a:effectLst/>
                <a:latin typeface="Helvetica" pitchFamily="2" charset="0"/>
              </a:rPr>
              <a:t> et de </a:t>
            </a:r>
            <a:r>
              <a:rPr lang="de-DE" dirty="0" err="1">
                <a:effectLst/>
                <a:latin typeface="Helvetica" pitchFamily="2" charset="0"/>
              </a:rPr>
              <a:t>méthodes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de </a:t>
            </a:r>
            <a:r>
              <a:rPr lang="de-DE" dirty="0" err="1">
                <a:effectLst/>
                <a:latin typeface="Helvetica" pitchFamily="2" charset="0"/>
              </a:rPr>
              <a:t>travail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fondamentales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Compléments</a:t>
            </a:r>
            <a:r>
              <a:rPr lang="de-DE" dirty="0">
                <a:effectLst/>
                <a:latin typeface="Helvetica" pitchFamily="2" charset="0"/>
              </a:rPr>
              <a:t> à la </a:t>
            </a:r>
            <a:r>
              <a:rPr lang="de-DE" dirty="0" err="1">
                <a:effectLst/>
                <a:latin typeface="Helvetica" pitchFamily="2" charset="0"/>
              </a:rPr>
              <a:t>pratique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Contrôle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l’état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endParaRPr lang="de-DE" dirty="0">
              <a:effectLst/>
              <a:latin typeface="Helvetica" pitchFamily="2" charset="0"/>
            </a:endParaRPr>
          </a:p>
        </p:txBody>
      </p:sp>
      <p:pic>
        <p:nvPicPr>
          <p:cNvPr id="5" name="Grafik 4" descr="Klassenzimmer Silhouette">
            <a:extLst>
              <a:ext uri="{FF2B5EF4-FFF2-40B4-BE49-F238E27FC236}">
                <a16:creationId xmlns:a16="http://schemas.microsoft.com/office/drawing/2014/main" id="{96412E5A-919A-939D-4E59-8D03E090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050" y="2856756"/>
            <a:ext cx="2828727" cy="2828727"/>
          </a:xfrm>
          <a:prstGeom prst="rect">
            <a:avLst/>
          </a:prstGeom>
        </p:spPr>
      </p:pic>
      <p:pic>
        <p:nvPicPr>
          <p:cNvPr id="7" name="Grafik 6" descr="Bücher Silhouette">
            <a:extLst>
              <a:ext uri="{FF2B5EF4-FFF2-40B4-BE49-F238E27FC236}">
                <a16:creationId xmlns:a16="http://schemas.microsoft.com/office/drawing/2014/main" id="{753F5BEE-7C05-4D25-8DB5-7AA40D87D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7777" y="1523012"/>
            <a:ext cx="1905988" cy="1905988"/>
          </a:xfrm>
          <a:prstGeom prst="rect">
            <a:avLst/>
          </a:prstGeom>
        </p:spPr>
      </p:pic>
      <p:pic>
        <p:nvPicPr>
          <p:cNvPr id="9" name="Grafik 8" descr="Klemmbrett gemischt Silhouette">
            <a:extLst>
              <a:ext uri="{FF2B5EF4-FFF2-40B4-BE49-F238E27FC236}">
                <a16:creationId xmlns:a16="http://schemas.microsoft.com/office/drawing/2014/main" id="{C855259E-B075-F898-76D1-37A167C56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23266">
            <a:off x="9046525" y="3688243"/>
            <a:ext cx="1658861" cy="16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894"/>
            <a:ext cx="9144000" cy="1214212"/>
          </a:xfrm>
        </p:spPr>
        <p:txBody>
          <a:bodyPr>
            <a:normAutofit/>
          </a:bodyPr>
          <a:lstStyle/>
          <a:p>
            <a:r>
              <a:rPr lang="de-CH" dirty="0" err="1"/>
              <a:t>L’école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521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5A47B8-5CBA-3738-F2F5-7E75976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20CC33-52BB-A37E-A720-527FCCFE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87512"/>
            <a:ext cx="8060789" cy="1325563"/>
          </a:xfrm>
        </p:spPr>
        <p:txBody>
          <a:bodyPr/>
          <a:lstStyle/>
          <a:p>
            <a:r>
              <a:rPr lang="de-DE" dirty="0" err="1"/>
              <a:t>L’école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011B51B-CB8D-FDC7-C0C2-08CC6BDCB31B}"/>
              </a:ext>
            </a:extLst>
          </p:cNvPr>
          <p:cNvGrpSpPr/>
          <p:nvPr/>
        </p:nvGrpSpPr>
        <p:grpSpPr>
          <a:xfrm>
            <a:off x="829734" y="1767417"/>
            <a:ext cx="7459805" cy="4588933"/>
            <a:chOff x="846667" y="1964267"/>
            <a:chExt cx="7459805" cy="458893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D0CA377-6F66-06AE-24CD-FA5C5835AEB8}"/>
                </a:ext>
              </a:extLst>
            </p:cNvPr>
            <p:cNvSpPr/>
            <p:nvPr/>
          </p:nvSpPr>
          <p:spPr>
            <a:xfrm>
              <a:off x="846667" y="1964267"/>
              <a:ext cx="677333" cy="45889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/>
                <a:t>Offres</a:t>
              </a:r>
              <a:r>
                <a:rPr lang="de-DE" sz="2000" dirty="0"/>
                <a:t> </a:t>
              </a:r>
              <a:r>
                <a:rPr lang="de-DE" sz="2000" dirty="0" err="1"/>
                <a:t>transitoires</a:t>
              </a:r>
              <a:endParaRPr lang="de-DE" sz="20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E884C33-C4A7-0526-6F52-F2A913BD8F12}"/>
                </a:ext>
              </a:extLst>
            </p:cNvPr>
            <p:cNvSpPr/>
            <p:nvPr/>
          </p:nvSpPr>
          <p:spPr>
            <a:xfrm>
              <a:off x="1666279" y="1964267"/>
              <a:ext cx="2533188" cy="1464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 err="1"/>
                <a:t>Enseignement</a:t>
              </a:r>
              <a:endParaRPr lang="de-DE" sz="2000" dirty="0"/>
            </a:p>
            <a:p>
              <a:pPr algn="ctr"/>
              <a:r>
                <a:rPr lang="de-DE" sz="2000" dirty="0" err="1"/>
                <a:t>menant</a:t>
              </a:r>
              <a:r>
                <a:rPr lang="de-DE" sz="2000" dirty="0"/>
                <a:t> à la</a:t>
              </a:r>
            </a:p>
            <a:p>
              <a:pPr algn="ctr"/>
              <a:r>
                <a:rPr lang="de-DE" sz="2000" dirty="0" err="1"/>
                <a:t>maturité</a:t>
              </a:r>
              <a:endParaRPr lang="de-DE" sz="2000" dirty="0"/>
            </a:p>
            <a:p>
              <a:pPr algn="ctr"/>
              <a:r>
                <a:rPr lang="de-DE" sz="2000" dirty="0" err="1"/>
                <a:t>professionnelle</a:t>
              </a:r>
              <a:endParaRPr lang="de-DE" sz="20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C807206-8A44-F973-20E6-81AC266AABEC}"/>
                </a:ext>
              </a:extLst>
            </p:cNvPr>
            <p:cNvSpPr/>
            <p:nvPr/>
          </p:nvSpPr>
          <p:spPr>
            <a:xfrm>
              <a:off x="1666279" y="3560232"/>
              <a:ext cx="2533188" cy="6223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/>
                <a:t>Cours </a:t>
              </a:r>
              <a:r>
                <a:rPr lang="de-DE" sz="2000" dirty="0" err="1"/>
                <a:t>d’appui</a:t>
              </a:r>
              <a:endParaRPr lang="de-DE" sz="20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8671F04-8712-6655-5FA6-61A5F06594D8}"/>
                </a:ext>
              </a:extLst>
            </p:cNvPr>
            <p:cNvSpPr/>
            <p:nvPr/>
          </p:nvSpPr>
          <p:spPr>
            <a:xfrm>
              <a:off x="1666279" y="4313765"/>
              <a:ext cx="2533188" cy="622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Cours </a:t>
              </a:r>
              <a:r>
                <a:rPr lang="de-DE" sz="2000" dirty="0" err="1">
                  <a:solidFill>
                    <a:schemeClr val="tx1"/>
                  </a:solidFill>
                </a:rPr>
                <a:t>facultatifs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FD99C92-6D9A-5BA7-ACFE-B863389ACA5E}"/>
                </a:ext>
              </a:extLst>
            </p:cNvPr>
            <p:cNvSpPr/>
            <p:nvPr/>
          </p:nvSpPr>
          <p:spPr>
            <a:xfrm>
              <a:off x="1666279" y="5067298"/>
              <a:ext cx="2533188" cy="14859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de-DE" sz="2000" dirty="0" err="1">
                  <a:solidFill>
                    <a:schemeClr val="tx1"/>
                  </a:solidFill>
                </a:rPr>
                <a:t>Enseignement</a:t>
              </a:r>
              <a:endParaRPr lang="de-DE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2000" dirty="0" err="1">
                  <a:solidFill>
                    <a:schemeClr val="tx1"/>
                  </a:solidFill>
                </a:rPr>
                <a:t>Connaissances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professionnelles</a:t>
              </a:r>
              <a:endParaRPr lang="de-DE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2000" dirty="0" err="1">
                  <a:solidFill>
                    <a:schemeClr val="tx1"/>
                  </a:solidFill>
                </a:rPr>
                <a:t>culture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générale</a:t>
              </a:r>
              <a:endParaRPr lang="de-DE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DE" sz="2000" dirty="0" err="1">
                  <a:solidFill>
                    <a:schemeClr val="tx1"/>
                  </a:solidFill>
                </a:rPr>
                <a:t>sport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FE717BE-475B-F29D-6643-006E584E6B6F}"/>
                </a:ext>
              </a:extLst>
            </p:cNvPr>
            <p:cNvSpPr/>
            <p:nvPr/>
          </p:nvSpPr>
          <p:spPr>
            <a:xfrm>
              <a:off x="4753699" y="1964267"/>
              <a:ext cx="677333" cy="4588933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 err="1"/>
                <a:t>Maturité</a:t>
              </a:r>
              <a:r>
                <a:rPr lang="de-DE" sz="2000" dirty="0"/>
                <a:t> </a:t>
              </a:r>
              <a:r>
                <a:rPr lang="de-DE" sz="2000" dirty="0" err="1"/>
                <a:t>professionnelle</a:t>
              </a:r>
              <a:endParaRPr lang="de-DE" sz="20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28B9B47-393D-59AB-83A5-8924AF3ECAAE}"/>
                </a:ext>
              </a:extLst>
            </p:cNvPr>
            <p:cNvSpPr/>
            <p:nvPr/>
          </p:nvSpPr>
          <p:spPr>
            <a:xfrm>
              <a:off x="5985265" y="1964267"/>
              <a:ext cx="677333" cy="4588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/>
                <a:t>Formation </a:t>
              </a:r>
              <a:r>
                <a:rPr lang="de-DE" sz="2000" dirty="0" err="1"/>
                <a:t>continue</a:t>
              </a:r>
              <a:r>
                <a:rPr lang="de-DE" sz="2000" dirty="0"/>
                <a:t> à</a:t>
              </a:r>
            </a:p>
            <a:p>
              <a:pPr algn="ctr"/>
              <a:r>
                <a:rPr lang="de-DE" sz="2000" dirty="0"/>
                <a:t>des </a:t>
              </a:r>
              <a:r>
                <a:rPr lang="de-DE" sz="2000" dirty="0" err="1"/>
                <a:t>fins</a:t>
              </a:r>
              <a:r>
                <a:rPr lang="de-DE" sz="2000" dirty="0"/>
                <a:t> </a:t>
              </a:r>
              <a:r>
                <a:rPr lang="de-DE" sz="2000" dirty="0" err="1"/>
                <a:t>professionnelles</a:t>
              </a:r>
              <a:endParaRPr lang="de-DE" sz="200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D658194-0C31-247E-2CAC-59B9F0EB7D0E}"/>
                </a:ext>
              </a:extLst>
            </p:cNvPr>
            <p:cNvSpPr/>
            <p:nvPr/>
          </p:nvSpPr>
          <p:spPr>
            <a:xfrm>
              <a:off x="6807202" y="1964267"/>
              <a:ext cx="677333" cy="458893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Formation </a:t>
              </a:r>
              <a:r>
                <a:rPr lang="de-DE" sz="2000" dirty="0" err="1">
                  <a:solidFill>
                    <a:schemeClr val="tx1"/>
                  </a:solidFill>
                </a:rPr>
                <a:t>professionnelle</a:t>
              </a:r>
              <a:r>
                <a:rPr lang="de-DE" sz="2000" dirty="0">
                  <a:solidFill>
                    <a:schemeClr val="tx1"/>
                  </a:solidFill>
                </a:rPr>
                <a:t> supérieure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5484CB0-1C8B-74EB-9BA6-D6CB3A9D9E22}"/>
                </a:ext>
              </a:extLst>
            </p:cNvPr>
            <p:cNvSpPr/>
            <p:nvPr/>
          </p:nvSpPr>
          <p:spPr>
            <a:xfrm>
              <a:off x="7629139" y="1964267"/>
              <a:ext cx="677333" cy="4588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Haute </a:t>
              </a:r>
              <a:r>
                <a:rPr lang="de-DE" sz="2000" dirty="0" err="1">
                  <a:solidFill>
                    <a:schemeClr val="tx1"/>
                  </a:solidFill>
                </a:rPr>
                <a:t>école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spécialisée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09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A53C2-F662-93EE-6395-02940768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4" y="2593628"/>
            <a:ext cx="373214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scolaire</a:t>
            </a:r>
            <a:r>
              <a:rPr lang="de-DE" dirty="0"/>
              <a:t> à </a:t>
            </a:r>
            <a:r>
              <a:rPr lang="de-DE" dirty="0" err="1"/>
              <a:t>l’école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852058-648C-E04A-D0E7-509522FE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1F18E9-03FA-CD9E-AF82-E9C7D440D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4238" y="3993686"/>
            <a:ext cx="8059738" cy="495889"/>
          </a:xfrm>
        </p:spPr>
        <p:txBody>
          <a:bodyPr/>
          <a:lstStyle/>
          <a:p>
            <a:r>
              <a:rPr lang="de-DE" dirty="0"/>
              <a:t>Tableau des </a:t>
            </a:r>
            <a:r>
              <a:rPr lang="de-DE" dirty="0" err="1"/>
              <a:t>leçons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EB1011-32C5-8790-E40F-6B18E0E62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386670"/>
              </p:ext>
            </p:extLst>
          </p:nvPr>
        </p:nvGraphicFramePr>
        <p:xfrm>
          <a:off x="3647395" y="1394630"/>
          <a:ext cx="8321078" cy="476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3">
                  <a:extLst>
                    <a:ext uri="{9D8B030D-6E8A-4147-A177-3AD203B41FA5}">
                      <a16:colId xmlns:a16="http://schemas.microsoft.com/office/drawing/2014/main" val="750316680"/>
                    </a:ext>
                  </a:extLst>
                </a:gridCol>
                <a:gridCol w="3734420">
                  <a:extLst>
                    <a:ext uri="{9D8B030D-6E8A-4147-A177-3AD203B41FA5}">
                      <a16:colId xmlns:a16="http://schemas.microsoft.com/office/drawing/2014/main" val="235779389"/>
                    </a:ext>
                  </a:extLst>
                </a:gridCol>
                <a:gridCol w="1092043">
                  <a:extLst>
                    <a:ext uri="{9D8B030D-6E8A-4147-A177-3AD203B41FA5}">
                      <a16:colId xmlns:a16="http://schemas.microsoft.com/office/drawing/2014/main" val="3442459442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val="186992612"/>
                    </a:ext>
                  </a:extLst>
                </a:gridCol>
                <a:gridCol w="1017286">
                  <a:extLst>
                    <a:ext uri="{9D8B030D-6E8A-4147-A177-3AD203B41FA5}">
                      <a16:colId xmlns:a16="http://schemas.microsoft.com/office/drawing/2014/main" val="1695689542"/>
                    </a:ext>
                  </a:extLst>
                </a:gridCol>
                <a:gridCol w="1159547">
                  <a:extLst>
                    <a:ext uri="{9D8B030D-6E8A-4147-A177-3AD203B41FA5}">
                      <a16:colId xmlns:a16="http://schemas.microsoft.com/office/drawing/2014/main" val="1953654866"/>
                    </a:ext>
                  </a:extLst>
                </a:gridCol>
              </a:tblGrid>
              <a:tr h="4806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Branche</a:t>
                      </a:r>
                    </a:p>
                  </a:txBody>
                  <a:tcPr marL="88129" marR="88129" marT="44065" marB="4406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</a:t>
                      </a:r>
                      <a:r>
                        <a:rPr lang="de-DE" sz="1300" b="1" i="0" baseline="300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er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année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d’appren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-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tissage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</a:t>
                      </a:r>
                      <a:r>
                        <a:rPr lang="de-DE" sz="1300" b="1" i="0" baseline="300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année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d’appren-tissage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</a:t>
                      </a:r>
                      <a:r>
                        <a:rPr lang="de-DE" sz="1300" b="1" i="0" baseline="300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année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d’appren-tissage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r"/>
                      <a:endParaRPr lang="de-GB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Nombre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total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de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leçons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4644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Connaissance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professionnelles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480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7629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1.1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Economie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d‘entreprise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structure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d‘entreprise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(70)</a:t>
                      </a: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69384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1.2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Hygiène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4724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1.3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Sécurité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au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travail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protection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de la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santé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315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1.4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Logistique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(40)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2132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1.5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Encadrement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des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hôtels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(100)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1542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1.6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Agencement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intérieur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3731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1.7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Préservation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de la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valeur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(150)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8416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1.8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Buanderie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53047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1.9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Installations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machines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appareils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utensiles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3017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Deuxième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langue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1943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Enseignement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de la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culture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générale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0484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Gymnastique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sport</a:t>
                      </a:r>
                      <a:endParaRPr lang="de-DE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46754"/>
                  </a:ext>
                </a:extLst>
              </a:tr>
              <a:tr h="278482">
                <a:tc gridSpan="2"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88129" marR="88129" marT="44065" marB="4406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1080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4553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121AB94-6736-D1B7-D078-F83015A28C9F}"/>
              </a:ext>
            </a:extLst>
          </p:cNvPr>
          <p:cNvSpPr txBox="1"/>
          <p:nvPr/>
        </p:nvSpPr>
        <p:spPr>
          <a:xfrm>
            <a:off x="3633326" y="995085"/>
            <a:ext cx="487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>
                <a:solidFill>
                  <a:schemeClr val="bg2"/>
                </a:solidFill>
                <a:latin typeface="Helvetica" pitchFamily="2" charset="0"/>
              </a:rPr>
              <a:t>Exemple</a:t>
            </a:r>
            <a:endParaRPr lang="de-DE" b="1" dirty="0">
              <a:solidFill>
                <a:schemeClr val="bg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8B088-B189-D454-9D6A-9D6F728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cours</a:t>
            </a:r>
            <a:r>
              <a:rPr lang="de-DE" dirty="0"/>
              <a:t> </a:t>
            </a:r>
            <a:r>
              <a:rPr lang="de-DE" dirty="0" err="1"/>
              <a:t>facultatifs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cours</a:t>
            </a:r>
            <a:r>
              <a:rPr lang="de-DE" dirty="0"/>
              <a:t> </a:t>
            </a:r>
            <a:r>
              <a:rPr lang="de-DE" dirty="0" err="1"/>
              <a:t>d’appui</a:t>
            </a:r>
            <a:endParaRPr lang="de-GB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41997705-4429-9CF1-53BD-A7A6E5EBC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420" y="2136776"/>
            <a:ext cx="8433175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B04DFB6-D6A9-6D0E-1F0E-0FC9B271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8" y="2316520"/>
            <a:ext cx="8559601" cy="388243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B7DA71-D0A9-6C81-7F6B-B7CB0A1A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BA6BBB-0509-DEF5-1E35-1D4134B4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modèles</a:t>
            </a:r>
            <a:r>
              <a:rPr lang="de-DE" dirty="0"/>
              <a:t> </a:t>
            </a:r>
            <a:r>
              <a:rPr lang="de-DE" dirty="0" err="1"/>
              <a:t>d’organisation</a:t>
            </a:r>
            <a:r>
              <a:rPr lang="de-DE" dirty="0"/>
              <a:t> de</a:t>
            </a:r>
            <a:br>
              <a:rPr lang="de-DE" dirty="0"/>
            </a:br>
            <a:r>
              <a:rPr lang="de-DE" dirty="0" err="1"/>
              <a:t>l’enseignement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4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195"/>
            <a:ext cx="9144000" cy="3187609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L’enseignement</a:t>
            </a:r>
            <a:r>
              <a:rPr lang="de-CH" dirty="0"/>
              <a:t> de la </a:t>
            </a:r>
            <a:r>
              <a:rPr lang="de-CH" dirty="0" err="1"/>
              <a:t>culture</a:t>
            </a:r>
            <a:r>
              <a:rPr lang="de-CH" dirty="0"/>
              <a:t> </a:t>
            </a:r>
            <a:r>
              <a:rPr lang="de-CH" dirty="0" err="1"/>
              <a:t>générale</a:t>
            </a:r>
            <a:r>
              <a:rPr lang="de-CH" dirty="0"/>
              <a:t> et </a:t>
            </a:r>
            <a:r>
              <a:rPr lang="de-CH" dirty="0" err="1"/>
              <a:t>l’enseignement</a:t>
            </a:r>
            <a:r>
              <a:rPr lang="de-CH" dirty="0"/>
              <a:t> </a:t>
            </a:r>
            <a:r>
              <a:rPr lang="de-CH" dirty="0" err="1"/>
              <a:t>menant</a:t>
            </a:r>
            <a:r>
              <a:rPr lang="de-CH" dirty="0"/>
              <a:t> à la </a:t>
            </a:r>
            <a:r>
              <a:rPr lang="de-CH" dirty="0" err="1"/>
              <a:t>maturité</a:t>
            </a:r>
            <a:r>
              <a:rPr lang="de-CH" dirty="0"/>
              <a:t> </a:t>
            </a:r>
            <a:r>
              <a:rPr lang="de-CH" dirty="0" err="1"/>
              <a:t>professionnelle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576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834C9305-7319-2547-BBBE-84BD789E361D}"/>
              </a:ext>
            </a:extLst>
          </p:cNvPr>
          <p:cNvSpPr txBox="1">
            <a:spLocks/>
          </p:cNvSpPr>
          <p:nvPr/>
        </p:nvSpPr>
        <p:spPr>
          <a:xfrm>
            <a:off x="704387" y="629097"/>
            <a:ext cx="1137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sz="3600" dirty="0"/>
              <a:t>Le plan </a:t>
            </a:r>
            <a:r>
              <a:rPr lang="de-DE" sz="3600" dirty="0" err="1"/>
              <a:t>d’études</a:t>
            </a:r>
            <a:r>
              <a:rPr lang="de-DE" sz="3600" dirty="0"/>
              <a:t> </a:t>
            </a:r>
            <a:r>
              <a:rPr lang="de-DE" sz="3600" dirty="0" err="1"/>
              <a:t>cadre</a:t>
            </a:r>
            <a:r>
              <a:rPr lang="de-DE" sz="3600" dirty="0"/>
              <a:t> </a:t>
            </a:r>
            <a:r>
              <a:rPr lang="de-DE" sz="3600" dirty="0" err="1"/>
              <a:t>pour</a:t>
            </a:r>
            <a:r>
              <a:rPr lang="de-DE" sz="3600" dirty="0"/>
              <a:t> </a:t>
            </a:r>
            <a:r>
              <a:rPr lang="de-DE" sz="3600" dirty="0" err="1"/>
              <a:t>l’enseignement</a:t>
            </a:r>
            <a:br>
              <a:rPr lang="de-DE" sz="3600" dirty="0"/>
            </a:br>
            <a:r>
              <a:rPr lang="de-DE" sz="3600" dirty="0"/>
              <a:t>de la </a:t>
            </a:r>
            <a:r>
              <a:rPr lang="de-DE" sz="3600" dirty="0" err="1"/>
              <a:t>culture</a:t>
            </a:r>
            <a:r>
              <a:rPr lang="de-DE" sz="3600" dirty="0"/>
              <a:t> </a:t>
            </a:r>
            <a:r>
              <a:rPr lang="de-DE" sz="3600" dirty="0" err="1"/>
              <a:t>générale</a:t>
            </a:r>
            <a:r>
              <a:rPr lang="de-DE" sz="3600" dirty="0"/>
              <a:t> (PEC-ECG)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C5E3FF-FB25-2848-5BF1-6C22D117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887CC-0DE4-E004-DABB-02B4ACD97802}"/>
              </a:ext>
            </a:extLst>
          </p:cNvPr>
          <p:cNvSpPr/>
          <p:nvPr/>
        </p:nvSpPr>
        <p:spPr>
          <a:xfrm>
            <a:off x="432574" y="1983851"/>
            <a:ext cx="2661173" cy="42755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Dispositions légales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Loi sur la formation professionnelle (LFPr)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Ordonnance sur la formation professionnelle (OFPr)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Ordonnance du SEFRI concernant les conditions minimales relatives à la culture générale dans la formation professionnelle initiale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411B10E-7F63-45B6-756B-14696733AEF2}"/>
              </a:ext>
            </a:extLst>
          </p:cNvPr>
          <p:cNvSpPr/>
          <p:nvPr/>
        </p:nvSpPr>
        <p:spPr>
          <a:xfrm>
            <a:off x="3237167" y="2003129"/>
            <a:ext cx="2661174" cy="4256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Plan d‘études cadre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Concept didactique et pédagogique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Promotion des compétences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Domaine „Langue et communication“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Domaine „Société“, huit aspects</a:t>
            </a:r>
            <a:br>
              <a:rPr lang="de-GB" sz="1600" dirty="0">
                <a:solidFill>
                  <a:schemeClr val="tx1"/>
                </a:solidFill>
                <a:latin typeface="Helvetica" pitchFamily="2" charset="0"/>
              </a:rPr>
            </a:b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Combinaisons des deux domaines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4B94F8-957D-C19B-6D71-F9D013B483B5}"/>
              </a:ext>
            </a:extLst>
          </p:cNvPr>
          <p:cNvSpPr/>
          <p:nvPr/>
        </p:nvSpPr>
        <p:spPr>
          <a:xfrm>
            <a:off x="6041761" y="2003129"/>
            <a:ext cx="2743200" cy="425628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Plan d‘études d‘école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Organisation de l‘enseignement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Thèmes obligatoires et à choix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Exigences minimales pour la procédure de qualification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Développement scolaire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4583B4-62CC-8204-3370-53D1DF5DB8FB}"/>
              </a:ext>
            </a:extLst>
          </p:cNvPr>
          <p:cNvSpPr/>
          <p:nvPr/>
        </p:nvSpPr>
        <p:spPr>
          <a:xfrm>
            <a:off x="8928381" y="2003129"/>
            <a:ext cx="2743200" cy="4256283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Plan d‘études individuel d‘une personne en formation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Thèmes obligatoires et à choix</a:t>
            </a:r>
          </a:p>
        </p:txBody>
      </p:sp>
    </p:spTree>
    <p:extLst>
      <p:ext uri="{BB962C8B-B14F-4D97-AF65-F5344CB8AC3E}">
        <p14:creationId xmlns:p14="http://schemas.microsoft.com/office/powerpoint/2010/main" val="224587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5DD89D-9D75-490E-BB78-E08F8885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483DF0-31FD-983C-C7EE-7A6E493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48611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voies</a:t>
            </a:r>
            <a:r>
              <a:rPr lang="de-DE" dirty="0"/>
              <a:t> </a:t>
            </a:r>
            <a:r>
              <a:rPr lang="de-DE" dirty="0" err="1"/>
              <a:t>menant</a:t>
            </a:r>
            <a:r>
              <a:rPr lang="de-DE" dirty="0"/>
              <a:t> à la </a:t>
            </a:r>
            <a:r>
              <a:rPr lang="de-DE" dirty="0" err="1"/>
              <a:t>maturité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63D4764-E83F-BFC4-0CA6-2A3D0EB80A5F}"/>
              </a:ext>
            </a:extLst>
          </p:cNvPr>
          <p:cNvGrpSpPr/>
          <p:nvPr/>
        </p:nvGrpSpPr>
        <p:grpSpPr>
          <a:xfrm>
            <a:off x="805276" y="1921979"/>
            <a:ext cx="7326353" cy="4492680"/>
            <a:chOff x="704387" y="2186186"/>
            <a:chExt cx="7326353" cy="4492680"/>
          </a:xfrm>
        </p:grpSpPr>
        <p:sp>
          <p:nvSpPr>
            <p:cNvPr id="5" name="Richtungspfeil 4">
              <a:extLst>
                <a:ext uri="{FF2B5EF4-FFF2-40B4-BE49-F238E27FC236}">
                  <a16:creationId xmlns:a16="http://schemas.microsoft.com/office/drawing/2014/main" id="{E7BA49C6-3243-8EBB-00AF-EBBF6B822A01}"/>
                </a:ext>
              </a:extLst>
            </p:cNvPr>
            <p:cNvSpPr/>
            <p:nvPr/>
          </p:nvSpPr>
          <p:spPr>
            <a:xfrm>
              <a:off x="704387" y="2186186"/>
              <a:ext cx="7326353" cy="2106386"/>
            </a:xfrm>
            <a:prstGeom prst="homePlate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4C793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Certificat de fin d‘apprentissage + Certificat de maturité  professionnelle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Préparation à la maturité professionnelle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Ecole professionnelle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Entreprise formatrice</a:t>
              </a:r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id="{25432263-723F-D776-1D72-FB5273F5C879}"/>
                </a:ext>
              </a:extLst>
            </p:cNvPr>
            <p:cNvSpPr/>
            <p:nvPr/>
          </p:nvSpPr>
          <p:spPr>
            <a:xfrm>
              <a:off x="704389" y="4432526"/>
              <a:ext cx="2887898" cy="2106386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Certificat de fin d‘apprentissage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Ecole professionnelle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Entreprise formatrice</a:t>
              </a:r>
            </a:p>
          </p:txBody>
        </p:sp>
        <p:sp>
          <p:nvSpPr>
            <p:cNvPr id="7" name="Richtungspfeil 6">
              <a:extLst>
                <a:ext uri="{FF2B5EF4-FFF2-40B4-BE49-F238E27FC236}">
                  <a16:creationId xmlns:a16="http://schemas.microsoft.com/office/drawing/2014/main" id="{5BBA9F26-E4C5-0AAB-587E-EF129201F86A}"/>
                </a:ext>
              </a:extLst>
            </p:cNvPr>
            <p:cNvSpPr/>
            <p:nvPr/>
          </p:nvSpPr>
          <p:spPr>
            <a:xfrm>
              <a:off x="3530585" y="4432526"/>
              <a:ext cx="4500155" cy="2106386"/>
            </a:xfrm>
            <a:prstGeom prst="homePlate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F3865E41-8E8F-E0EF-D555-F6B51E385056}"/>
                </a:ext>
              </a:extLst>
            </p:cNvPr>
            <p:cNvSpPr/>
            <p:nvPr/>
          </p:nvSpPr>
          <p:spPr>
            <a:xfrm>
              <a:off x="2563587" y="4432526"/>
              <a:ext cx="1933998" cy="21063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BFD367D-3B80-2230-844A-BA83DE8285D1}"/>
                </a:ext>
              </a:extLst>
            </p:cNvPr>
            <p:cNvSpPr txBox="1"/>
            <p:nvPr/>
          </p:nvSpPr>
          <p:spPr>
            <a:xfrm>
              <a:off x="4559285" y="4585985"/>
              <a:ext cx="293335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Maturité professionnelle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Préparation à la maturité professionnelle à plein temps ou à temps partiel</a:t>
              </a:r>
            </a:p>
            <a:p>
              <a:pPr algn="l"/>
              <a:endParaRPr lang="de-GB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1E4F6078-C1AB-776B-C00D-CC62A42B7E6A}"/>
              </a:ext>
            </a:extLst>
          </p:cNvPr>
          <p:cNvSpPr/>
          <p:nvPr/>
        </p:nvSpPr>
        <p:spPr>
          <a:xfrm>
            <a:off x="8498826" y="1921979"/>
            <a:ext cx="1894114" cy="4352726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2800" b="1" dirty="0">
                <a:solidFill>
                  <a:schemeClr val="bg1"/>
                </a:solidFill>
                <a:latin typeface="Helvetica" pitchFamily="2" charset="0"/>
              </a:rPr>
              <a:t>Haute école spécialisée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4D6EAB6D-F02C-0C48-84B4-7EC24DCE6CF1}"/>
              </a:ext>
            </a:extLst>
          </p:cNvPr>
          <p:cNvSpPr/>
          <p:nvPr/>
        </p:nvSpPr>
        <p:spPr>
          <a:xfrm>
            <a:off x="3631474" y="4835524"/>
            <a:ext cx="771976" cy="771976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12237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DA9F-A280-EA21-CBE5-9CDF8E25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632211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valeur</a:t>
            </a:r>
            <a:r>
              <a:rPr lang="de-DE" dirty="0"/>
              <a:t> de la </a:t>
            </a:r>
            <a:r>
              <a:rPr lang="de-DE" dirty="0" err="1"/>
              <a:t>maturité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GB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D7B16CF-F502-D988-6C65-4475AC77752D}"/>
              </a:ext>
            </a:extLst>
          </p:cNvPr>
          <p:cNvSpPr txBox="1">
            <a:spLocks/>
          </p:cNvSpPr>
          <p:nvPr/>
        </p:nvSpPr>
        <p:spPr>
          <a:xfrm>
            <a:off x="839788" y="185396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/>
              <a:t>Du </a:t>
            </a:r>
            <a:r>
              <a:rPr lang="de-DE" sz="2000" b="1" dirty="0" err="1"/>
              <a:t>point</a:t>
            </a:r>
            <a:r>
              <a:rPr lang="de-DE" sz="2000" b="1" dirty="0"/>
              <a:t> de </a:t>
            </a:r>
            <a:r>
              <a:rPr lang="de-DE" sz="2000" b="1" dirty="0" err="1"/>
              <a:t>vue</a:t>
            </a:r>
            <a:r>
              <a:rPr lang="de-DE" sz="2000" b="1" dirty="0"/>
              <a:t> des </a:t>
            </a:r>
            <a:r>
              <a:rPr lang="de-DE" sz="2000" b="1" dirty="0" err="1"/>
              <a:t>apprenti</a:t>
            </a:r>
            <a:r>
              <a:rPr lang="de-DE" sz="2000" b="1" dirty="0"/>
              <a:t>-</a:t>
            </a:r>
            <a:r>
              <a:rPr lang="de-DE" sz="2000" b="1" dirty="0" err="1"/>
              <a:t>e</a:t>
            </a:r>
            <a:r>
              <a:rPr lang="de-DE" sz="2000" b="1" dirty="0"/>
              <a:t>-s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3F4C380-27FA-031F-53A6-63592691476B}"/>
              </a:ext>
            </a:extLst>
          </p:cNvPr>
          <p:cNvSpPr txBox="1">
            <a:spLocks/>
          </p:cNvSpPr>
          <p:nvPr/>
        </p:nvSpPr>
        <p:spPr>
          <a:xfrm>
            <a:off x="839788" y="2677880"/>
            <a:ext cx="5157787" cy="3684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 err="1"/>
              <a:t>Accès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études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HES</a:t>
            </a:r>
          </a:p>
          <a:p>
            <a:pPr>
              <a:lnSpc>
                <a:spcPct val="120000"/>
              </a:lnSpc>
            </a:pPr>
            <a:r>
              <a:rPr lang="de-DE" dirty="0"/>
              <a:t>Formation </a:t>
            </a:r>
            <a:r>
              <a:rPr lang="de-DE" dirty="0" err="1"/>
              <a:t>élargie</a:t>
            </a:r>
            <a:r>
              <a:rPr lang="de-DE" dirty="0"/>
              <a:t> en </a:t>
            </a:r>
            <a:r>
              <a:rPr lang="de-DE" dirty="0" err="1"/>
              <a:t>culture</a:t>
            </a:r>
            <a:r>
              <a:rPr lang="de-DE" dirty="0"/>
              <a:t> </a:t>
            </a:r>
            <a:r>
              <a:rPr lang="de-DE" dirty="0" err="1"/>
              <a:t>générale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Choix</a:t>
            </a:r>
            <a:r>
              <a:rPr lang="de-DE" dirty="0"/>
              <a:t> entre </a:t>
            </a:r>
            <a:r>
              <a:rPr lang="de-DE" dirty="0" err="1"/>
              <a:t>l‘apprentisage</a:t>
            </a:r>
            <a:r>
              <a:rPr lang="de-DE" dirty="0"/>
              <a:t> et le </a:t>
            </a:r>
            <a:r>
              <a:rPr lang="de-DE" dirty="0" err="1"/>
              <a:t>gymnase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D’une</a:t>
            </a:r>
            <a:r>
              <a:rPr lang="de-DE" dirty="0"/>
              <a:t> </a:t>
            </a:r>
            <a:r>
              <a:rPr lang="de-DE" dirty="0" err="1"/>
              <a:t>manière</a:t>
            </a:r>
            <a:r>
              <a:rPr lang="de-DE" dirty="0"/>
              <a:t> </a:t>
            </a:r>
            <a:r>
              <a:rPr lang="de-DE" dirty="0" err="1"/>
              <a:t>générale</a:t>
            </a:r>
            <a:r>
              <a:rPr lang="de-DE" dirty="0"/>
              <a:t> </a:t>
            </a:r>
            <a:r>
              <a:rPr lang="de-DE" dirty="0" err="1"/>
              <a:t>meilleurs</a:t>
            </a:r>
            <a:r>
              <a:rPr lang="de-DE" dirty="0"/>
              <a:t> </a:t>
            </a:r>
            <a:r>
              <a:rPr lang="de-DE" dirty="0" err="1"/>
              <a:t>débouchés</a:t>
            </a:r>
            <a:r>
              <a:rPr lang="de-DE" dirty="0"/>
              <a:t> </a:t>
            </a:r>
            <a:r>
              <a:rPr lang="de-DE" dirty="0" err="1"/>
              <a:t>professionnels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Possibilités</a:t>
            </a:r>
            <a:r>
              <a:rPr lang="de-DE" dirty="0"/>
              <a:t> </a:t>
            </a:r>
            <a:r>
              <a:rPr lang="de-DE" dirty="0" err="1"/>
              <a:t>d’avancement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Accès</a:t>
            </a:r>
            <a:r>
              <a:rPr lang="de-DE" dirty="0"/>
              <a:t> à </a:t>
            </a:r>
            <a:r>
              <a:rPr lang="de-DE" dirty="0" err="1"/>
              <a:t>d’autres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 </a:t>
            </a:r>
            <a:r>
              <a:rPr lang="de-DE" dirty="0" err="1"/>
              <a:t>supérieures</a:t>
            </a:r>
            <a:r>
              <a:rPr lang="de-DE" dirty="0"/>
              <a:t> et </a:t>
            </a:r>
            <a:r>
              <a:rPr lang="de-DE" dirty="0" err="1"/>
              <a:t>universitaires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Passerelle </a:t>
            </a:r>
            <a:r>
              <a:rPr lang="de-DE" dirty="0" err="1"/>
              <a:t>vers</a:t>
            </a:r>
            <a:r>
              <a:rPr lang="de-DE" dirty="0"/>
              <a:t> la </a:t>
            </a:r>
            <a:r>
              <a:rPr lang="de-DE" dirty="0" err="1"/>
              <a:t>maturité</a:t>
            </a:r>
            <a:r>
              <a:rPr lang="de-DE" dirty="0"/>
              <a:t> gymnasiale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Ouverture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de </a:t>
            </a:r>
            <a:r>
              <a:rPr lang="de-DE" dirty="0" err="1"/>
              <a:t>nombreux</a:t>
            </a:r>
            <a:r>
              <a:rPr lang="de-DE" dirty="0"/>
              <a:t> </a:t>
            </a:r>
            <a:r>
              <a:rPr lang="de-DE" dirty="0" err="1"/>
              <a:t>domaines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Confiance</a:t>
            </a:r>
            <a:r>
              <a:rPr lang="de-DE" dirty="0"/>
              <a:t> en </a:t>
            </a:r>
            <a:r>
              <a:rPr lang="de-DE" dirty="0" err="1"/>
              <a:t>soi</a:t>
            </a:r>
            <a:r>
              <a:rPr lang="de-DE" dirty="0"/>
              <a:t> </a:t>
            </a:r>
            <a:r>
              <a:rPr lang="de-DE" dirty="0" err="1"/>
              <a:t>renforcée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Bon </a:t>
            </a:r>
            <a:r>
              <a:rPr lang="de-DE" dirty="0" err="1"/>
              <a:t>bagage</a:t>
            </a:r>
            <a:r>
              <a:rPr lang="de-DE" dirty="0"/>
              <a:t> en </a:t>
            </a:r>
            <a:r>
              <a:rPr lang="de-DE" dirty="0" err="1"/>
              <a:t>vue</a:t>
            </a:r>
            <a:r>
              <a:rPr lang="de-DE" dirty="0"/>
              <a:t> </a:t>
            </a:r>
            <a:r>
              <a:rPr lang="de-DE" dirty="0" err="1"/>
              <a:t>d’autres</a:t>
            </a:r>
            <a:r>
              <a:rPr lang="de-DE" dirty="0"/>
              <a:t> </a:t>
            </a:r>
            <a:r>
              <a:rPr lang="de-DE" dirty="0" err="1"/>
              <a:t>formations</a:t>
            </a:r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7C1DBCD-AD2A-4A5A-BF65-3001D2A1325F}"/>
              </a:ext>
            </a:extLst>
          </p:cNvPr>
          <p:cNvSpPr txBox="1">
            <a:spLocks/>
          </p:cNvSpPr>
          <p:nvPr/>
        </p:nvSpPr>
        <p:spPr>
          <a:xfrm>
            <a:off x="6172200" y="1853968"/>
            <a:ext cx="6896686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/>
              <a:t>Du </a:t>
            </a:r>
            <a:r>
              <a:rPr lang="de-DE" sz="2000" b="1" dirty="0" err="1"/>
              <a:t>point</a:t>
            </a:r>
            <a:r>
              <a:rPr lang="de-DE" sz="2000" b="1" dirty="0"/>
              <a:t> de </a:t>
            </a:r>
            <a:r>
              <a:rPr lang="de-DE" sz="2000" b="1" dirty="0" err="1"/>
              <a:t>vue</a:t>
            </a:r>
            <a:r>
              <a:rPr lang="de-DE" sz="2000" b="1" dirty="0"/>
              <a:t> de la </a:t>
            </a:r>
            <a:r>
              <a:rPr lang="de-DE" sz="2000" b="1" dirty="0" err="1"/>
              <a:t>formation</a:t>
            </a:r>
            <a:endParaRPr lang="de-DE" sz="2000" b="1" dirty="0"/>
          </a:p>
          <a:p>
            <a:pPr marL="0" indent="0">
              <a:buNone/>
            </a:pPr>
            <a:r>
              <a:rPr lang="de-DE" sz="2000" b="1" dirty="0" err="1"/>
              <a:t>professionnelle</a:t>
            </a:r>
            <a:endParaRPr lang="de-DE" sz="2000" b="1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B9A4071-1759-12DA-F730-5CFF6974920D}"/>
              </a:ext>
            </a:extLst>
          </p:cNvPr>
          <p:cNvSpPr txBox="1">
            <a:spLocks/>
          </p:cNvSpPr>
          <p:nvPr/>
        </p:nvSpPr>
        <p:spPr>
          <a:xfrm>
            <a:off x="6169024" y="2677880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/>
              <a:t>Formation </a:t>
            </a:r>
            <a:r>
              <a:rPr lang="de-DE" sz="1400" dirty="0" err="1"/>
              <a:t>approfondie</a:t>
            </a:r>
            <a:r>
              <a:rPr lang="de-DE" sz="1400" dirty="0"/>
              <a:t> et de haut </a:t>
            </a:r>
            <a:r>
              <a:rPr lang="de-DE" sz="1400" dirty="0" err="1"/>
              <a:t>niveau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/>
              <a:t>Prestige de la </a:t>
            </a:r>
            <a:r>
              <a:rPr lang="de-DE" sz="1400" dirty="0" err="1"/>
              <a:t>formation</a:t>
            </a:r>
            <a:r>
              <a:rPr lang="de-DE" sz="1400" dirty="0"/>
              <a:t> </a:t>
            </a:r>
            <a:r>
              <a:rPr lang="de-DE" sz="1400" dirty="0" err="1"/>
              <a:t>professionnelle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 err="1"/>
              <a:t>Combinaison</a:t>
            </a:r>
            <a:r>
              <a:rPr lang="de-DE" sz="1400" dirty="0"/>
              <a:t> entre </a:t>
            </a:r>
            <a:r>
              <a:rPr lang="de-DE" sz="1400" dirty="0" err="1"/>
              <a:t>pratique</a:t>
            </a:r>
            <a:r>
              <a:rPr lang="de-DE" sz="1400" dirty="0"/>
              <a:t> et </a:t>
            </a:r>
            <a:r>
              <a:rPr lang="de-DE" sz="1400" dirty="0" err="1"/>
              <a:t>formation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 err="1"/>
              <a:t>Possibilité</a:t>
            </a:r>
            <a:r>
              <a:rPr lang="de-DE" sz="1400" dirty="0"/>
              <a:t> </a:t>
            </a:r>
            <a:r>
              <a:rPr lang="de-DE" sz="1400" dirty="0" err="1"/>
              <a:t>offerte</a:t>
            </a:r>
            <a:r>
              <a:rPr lang="de-DE" sz="1400" dirty="0"/>
              <a:t> </a:t>
            </a:r>
            <a:r>
              <a:rPr lang="de-DE" sz="1400" dirty="0" err="1"/>
              <a:t>aux</a:t>
            </a:r>
            <a:r>
              <a:rPr lang="de-DE" sz="1400" dirty="0"/>
              <a:t> «</a:t>
            </a:r>
            <a:r>
              <a:rPr lang="de-DE" sz="1400" dirty="0" err="1"/>
              <a:t>vocations</a:t>
            </a:r>
            <a:r>
              <a:rPr lang="de-DE" sz="1400" dirty="0"/>
              <a:t> tardives »</a:t>
            </a:r>
          </a:p>
          <a:p>
            <a:pPr>
              <a:lnSpc>
                <a:spcPct val="100000"/>
              </a:lnSpc>
            </a:pPr>
            <a:r>
              <a:rPr lang="de-DE" sz="1400" dirty="0" err="1"/>
              <a:t>Ouverture</a:t>
            </a:r>
            <a:r>
              <a:rPr lang="de-DE" sz="1400" dirty="0"/>
              <a:t> </a:t>
            </a:r>
            <a:r>
              <a:rPr lang="de-DE" sz="1400" dirty="0" err="1"/>
              <a:t>sur</a:t>
            </a:r>
            <a:r>
              <a:rPr lang="de-DE" sz="1400" dirty="0"/>
              <a:t> des </a:t>
            </a:r>
            <a:r>
              <a:rPr lang="de-DE" sz="1400" dirty="0" err="1"/>
              <a:t>champs</a:t>
            </a:r>
            <a:r>
              <a:rPr lang="de-DE" sz="1400" dirty="0"/>
              <a:t> </a:t>
            </a:r>
            <a:r>
              <a:rPr lang="de-DE" sz="1400" dirty="0" err="1"/>
              <a:t>d’activité</a:t>
            </a:r>
            <a:r>
              <a:rPr lang="de-DE" sz="1400" dirty="0"/>
              <a:t> </a:t>
            </a:r>
            <a:r>
              <a:rPr lang="de-DE" sz="1400" dirty="0" err="1"/>
              <a:t>intéressants</a:t>
            </a:r>
            <a:r>
              <a:rPr lang="de-DE" sz="1400" dirty="0"/>
              <a:t>, p. ex. </a:t>
            </a:r>
            <a:r>
              <a:rPr lang="de-DE" sz="1400" dirty="0" err="1"/>
              <a:t>l’enseignement</a:t>
            </a:r>
            <a:r>
              <a:rPr lang="de-DE" sz="1400" dirty="0"/>
              <a:t> </a:t>
            </a:r>
            <a:r>
              <a:rPr lang="de-DE" sz="1400" dirty="0" err="1"/>
              <a:t>dans</a:t>
            </a:r>
            <a:r>
              <a:rPr lang="de-DE" sz="1400" dirty="0"/>
              <a:t> </a:t>
            </a:r>
            <a:r>
              <a:rPr lang="de-DE" sz="1400" dirty="0" err="1"/>
              <a:t>une</a:t>
            </a:r>
            <a:r>
              <a:rPr lang="de-DE" sz="1400" dirty="0"/>
              <a:t> </a:t>
            </a:r>
            <a:r>
              <a:rPr lang="de-DE" sz="1400" dirty="0" err="1"/>
              <a:t>école</a:t>
            </a:r>
            <a:r>
              <a:rPr lang="de-DE" sz="1400" dirty="0"/>
              <a:t> </a:t>
            </a:r>
            <a:r>
              <a:rPr lang="de-DE" sz="1400" dirty="0" err="1"/>
              <a:t>professionnelle</a:t>
            </a: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/>
              <a:t>Bonne </a:t>
            </a:r>
            <a:r>
              <a:rPr lang="de-DE" sz="1400" dirty="0" err="1"/>
              <a:t>prédisposition</a:t>
            </a:r>
            <a:r>
              <a:rPr lang="de-DE" sz="1400" dirty="0"/>
              <a:t> à la </a:t>
            </a:r>
            <a:r>
              <a:rPr lang="de-DE" sz="1400" dirty="0" err="1"/>
              <a:t>formation</a:t>
            </a:r>
            <a:r>
              <a:rPr lang="de-DE" sz="1400" dirty="0"/>
              <a:t> </a:t>
            </a:r>
            <a:r>
              <a:rPr lang="de-DE" sz="1400" dirty="0" err="1"/>
              <a:t>continue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666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6743"/>
            <a:ext cx="9144000" cy="1104514"/>
          </a:xfrm>
        </p:spPr>
        <p:txBody>
          <a:bodyPr/>
          <a:lstStyle/>
          <a:p>
            <a:r>
              <a:rPr lang="de-CH" dirty="0"/>
              <a:t>Le </a:t>
            </a:r>
            <a:r>
              <a:rPr lang="de-CH" dirty="0" err="1"/>
              <a:t>système</a:t>
            </a:r>
            <a:r>
              <a:rPr lang="de-CH" dirty="0"/>
              <a:t> dual</a:t>
            </a:r>
          </a:p>
        </p:txBody>
      </p:sp>
    </p:spTree>
    <p:extLst>
      <p:ext uri="{BB962C8B-B14F-4D97-AF65-F5344CB8AC3E}">
        <p14:creationId xmlns:p14="http://schemas.microsoft.com/office/powerpoint/2010/main" val="189366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E31A718-F221-F868-2EBA-163FBBC5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5327"/>
            <a:ext cx="10116012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La </a:t>
            </a:r>
            <a:r>
              <a:rPr lang="de-DE" dirty="0" err="1">
                <a:solidFill>
                  <a:schemeClr val="bg1"/>
                </a:solidFill>
              </a:rPr>
              <a:t>maturité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professionnelle</a:t>
            </a:r>
            <a:r>
              <a:rPr lang="de-DE" dirty="0">
                <a:solidFill>
                  <a:schemeClr val="bg1"/>
                </a:solidFill>
              </a:rPr>
              <a:t> du </a:t>
            </a:r>
            <a:r>
              <a:rPr lang="de-DE" dirty="0" err="1">
                <a:solidFill>
                  <a:schemeClr val="bg1"/>
                </a:solidFill>
              </a:rPr>
              <a:t>point</a:t>
            </a:r>
            <a:r>
              <a:rPr lang="de-DE" dirty="0">
                <a:solidFill>
                  <a:schemeClr val="bg1"/>
                </a:solidFill>
              </a:rPr>
              <a:t> de </a:t>
            </a:r>
            <a:r>
              <a:rPr lang="de-DE" dirty="0" err="1">
                <a:solidFill>
                  <a:schemeClr val="bg1"/>
                </a:solidFill>
              </a:rPr>
              <a:t>vue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des </a:t>
            </a:r>
            <a:r>
              <a:rPr lang="de-DE" dirty="0" err="1">
                <a:solidFill>
                  <a:schemeClr val="bg1"/>
                </a:solidFill>
              </a:rPr>
              <a:t>entreprises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formatrices</a:t>
            </a:r>
            <a:endParaRPr lang="de-GB" dirty="0">
              <a:solidFill>
                <a:schemeClr val="bg1"/>
              </a:solidFill>
            </a:endParaRPr>
          </a:p>
        </p:txBody>
      </p:sp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07D54813-ECD9-2282-D0CE-6A204FAA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6" y="2101265"/>
            <a:ext cx="8235752" cy="40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C6AB85-CC08-4716-FB9C-F8D9869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B8A6F2-EC9D-B80B-B7E8-DD5CD6F4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14613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 err="1"/>
              <a:t>L’articulation</a:t>
            </a:r>
            <a:r>
              <a:rPr lang="de-DE" dirty="0"/>
              <a:t> de </a:t>
            </a:r>
            <a:r>
              <a:rPr lang="de-DE" dirty="0" err="1"/>
              <a:t>l’enseignement</a:t>
            </a:r>
            <a:r>
              <a:rPr lang="de-DE" dirty="0"/>
              <a:t> de </a:t>
            </a:r>
            <a:r>
              <a:rPr lang="de-DE" dirty="0" err="1"/>
              <a:t>culture</a:t>
            </a:r>
            <a:r>
              <a:rPr lang="de-DE" dirty="0"/>
              <a:t> </a:t>
            </a:r>
            <a:r>
              <a:rPr lang="de-DE" dirty="0" err="1"/>
              <a:t>générale</a:t>
            </a:r>
            <a:endParaRPr lang="de-GB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EE3D9D-F732-EEAF-8EF1-09684067E632}"/>
              </a:ext>
            </a:extLst>
          </p:cNvPr>
          <p:cNvGrpSpPr/>
          <p:nvPr/>
        </p:nvGrpSpPr>
        <p:grpSpPr>
          <a:xfrm>
            <a:off x="838199" y="1988356"/>
            <a:ext cx="10515602" cy="4367994"/>
            <a:chOff x="704386" y="1988356"/>
            <a:chExt cx="10515602" cy="436799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4D0BA0B-E679-91C3-B02D-F2C7A3470F97}"/>
                </a:ext>
              </a:extLst>
            </p:cNvPr>
            <p:cNvSpPr/>
            <p:nvPr/>
          </p:nvSpPr>
          <p:spPr>
            <a:xfrm>
              <a:off x="704388" y="5649686"/>
              <a:ext cx="10515600" cy="706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  <a:latin typeface="Helvetica" pitchFamily="2" charset="0"/>
                </a:rPr>
                <a:t>Culture </a:t>
              </a:r>
              <a:r>
                <a:rPr lang="de-DE" sz="2000" b="1" dirty="0" err="1">
                  <a:solidFill>
                    <a:schemeClr val="tx1"/>
                  </a:solidFill>
                  <a:latin typeface="Helvetica" pitchFamily="2" charset="0"/>
                </a:rPr>
                <a:t>générale</a:t>
              </a:r>
              <a:endParaRPr lang="de-DE" sz="20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CBE0494-FC34-0E30-742C-3C3BD7C1C4F9}"/>
                </a:ext>
              </a:extLst>
            </p:cNvPr>
            <p:cNvSpPr/>
            <p:nvPr/>
          </p:nvSpPr>
          <p:spPr>
            <a:xfrm>
              <a:off x="704387" y="4943022"/>
              <a:ext cx="10515600" cy="706664"/>
            </a:xfrm>
            <a:prstGeom prst="rect">
              <a:avLst/>
            </a:prstGeom>
            <a:gradFill flip="none" rotWithShape="1">
              <a:gsLst>
                <a:gs pos="31000">
                  <a:srgbClr val="4C7936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Domaine</a:t>
              </a:r>
            </a:p>
            <a:p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«Langue et </a:t>
              </a:r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communication</a:t>
              </a:r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»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F9C740-0DB8-6BE3-0D68-CF9DF2EF0B0B}"/>
                </a:ext>
              </a:extLst>
            </p:cNvPr>
            <p:cNvSpPr/>
            <p:nvPr/>
          </p:nvSpPr>
          <p:spPr>
            <a:xfrm>
              <a:off x="7081160" y="4943022"/>
              <a:ext cx="4138828" cy="706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Domaine «Société»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F46D1F-4C76-A456-D320-37AAC1412E9E}"/>
                </a:ext>
              </a:extLst>
            </p:cNvPr>
            <p:cNvSpPr/>
            <p:nvPr/>
          </p:nvSpPr>
          <p:spPr>
            <a:xfrm>
              <a:off x="704386" y="1988356"/>
              <a:ext cx="10515600" cy="2954665"/>
            </a:xfrm>
            <a:prstGeom prst="rect">
              <a:avLst/>
            </a:prstGeom>
            <a:gradFill>
              <a:gsLst>
                <a:gs pos="0">
                  <a:srgbClr val="C2DAB6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personnelles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et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sociales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méthodologiques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Compétences</a:t>
              </a: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linguistiques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8DEB62A2-1ECF-2D7A-A245-8685754AFBF5}"/>
              </a:ext>
            </a:extLst>
          </p:cNvPr>
          <p:cNvSpPr/>
          <p:nvPr/>
        </p:nvSpPr>
        <p:spPr>
          <a:xfrm>
            <a:off x="7081160" y="1984060"/>
            <a:ext cx="4138828" cy="2954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Culture</a:t>
            </a:r>
          </a:p>
          <a:p>
            <a:pPr algn="r"/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Droit</a:t>
            </a: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Ecologie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Economie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Ethique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Identité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socialisation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 err="1">
                <a:solidFill>
                  <a:schemeClr val="tx1"/>
                </a:solidFill>
                <a:latin typeface="Helvetica" pitchFamily="2" charset="0"/>
              </a:rPr>
              <a:t>Politique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Technologie</a:t>
            </a:r>
          </a:p>
        </p:txBody>
      </p:sp>
    </p:spTree>
    <p:extLst>
      <p:ext uri="{BB962C8B-B14F-4D97-AF65-F5344CB8AC3E}">
        <p14:creationId xmlns:p14="http://schemas.microsoft.com/office/powerpoint/2010/main" val="385784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894"/>
            <a:ext cx="9144000" cy="1214212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formations</a:t>
            </a:r>
            <a:r>
              <a:rPr lang="de-CH" dirty="0"/>
              <a:t> initiales en </a:t>
            </a:r>
            <a:r>
              <a:rPr lang="de-CH" dirty="0" err="1"/>
              <a:t>école</a:t>
            </a:r>
            <a:r>
              <a:rPr lang="de-CH" dirty="0"/>
              <a:t> (FIE)</a:t>
            </a:r>
          </a:p>
        </p:txBody>
      </p:sp>
    </p:spTree>
    <p:extLst>
      <p:ext uri="{BB962C8B-B14F-4D97-AF65-F5344CB8AC3E}">
        <p14:creationId xmlns:p14="http://schemas.microsoft.com/office/powerpoint/2010/main" val="129971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69AEDA-48DF-29AC-ABF6-D3B2A049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C0C530-5E9B-66A5-FB07-5F6DABD1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989157"/>
            <a:ext cx="4096212" cy="2879685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 initiales en </a:t>
            </a:r>
            <a:r>
              <a:rPr lang="de-DE" dirty="0" err="1"/>
              <a:t>école</a:t>
            </a:r>
            <a:r>
              <a:rPr lang="de-DE" dirty="0"/>
              <a:t> (FIE)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2D4F9A-0445-3E99-02D3-D8C0559A90FF}"/>
              </a:ext>
            </a:extLst>
          </p:cNvPr>
          <p:cNvGrpSpPr/>
          <p:nvPr/>
        </p:nvGrpSpPr>
        <p:grpSpPr>
          <a:xfrm>
            <a:off x="4457698" y="1298512"/>
            <a:ext cx="6604725" cy="4765245"/>
            <a:chOff x="800098" y="1591105"/>
            <a:chExt cx="6604725" cy="476524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B411DEE-0551-0F65-C31A-6B2FEEEBFDDE}"/>
                </a:ext>
              </a:extLst>
            </p:cNvPr>
            <p:cNvSpPr/>
            <p:nvPr/>
          </p:nvSpPr>
          <p:spPr>
            <a:xfrm>
              <a:off x="800098" y="1600161"/>
              <a:ext cx="4922880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Certificat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fédéral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de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capacité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92587DA-D552-93EA-DB5A-C1879CED30A6}"/>
                </a:ext>
              </a:extLst>
            </p:cNvPr>
            <p:cNvSpPr/>
            <p:nvPr/>
          </p:nvSpPr>
          <p:spPr>
            <a:xfrm>
              <a:off x="800098" y="2811736"/>
              <a:ext cx="4922880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Procédure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de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qualification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9ABD0E4-D780-D079-6290-25C17E70BEB0}"/>
                </a:ext>
              </a:extLst>
            </p:cNvPr>
            <p:cNvSpPr/>
            <p:nvPr/>
          </p:nvSpPr>
          <p:spPr>
            <a:xfrm>
              <a:off x="800098" y="4023311"/>
              <a:ext cx="4922880" cy="1127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Formation initiale en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école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(FIE)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Stage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pratique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en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entreprise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069203F-D017-942D-3DEF-3417D80CF4E4}"/>
                </a:ext>
              </a:extLst>
            </p:cNvPr>
            <p:cNvSpPr/>
            <p:nvPr/>
          </p:nvSpPr>
          <p:spPr>
            <a:xfrm>
              <a:off x="800098" y="5228641"/>
              <a:ext cx="4922880" cy="112770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Ecole de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métiers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Pratique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intégrée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5F8B5E-8BF5-50F8-A07D-643FFE15A18D}"/>
                </a:ext>
              </a:extLst>
            </p:cNvPr>
            <p:cNvSpPr/>
            <p:nvPr/>
          </p:nvSpPr>
          <p:spPr>
            <a:xfrm>
              <a:off x="5818688" y="1591105"/>
              <a:ext cx="1586135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Certificat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MP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BE32770-A44F-D752-AB2D-26D53C6C7614}"/>
                </a:ext>
              </a:extLst>
            </p:cNvPr>
            <p:cNvSpPr/>
            <p:nvPr/>
          </p:nvSpPr>
          <p:spPr>
            <a:xfrm>
              <a:off x="5818688" y="2807312"/>
              <a:ext cx="1586135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Examen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EEB450E-A58E-2A42-C4F2-FFB807279810}"/>
                </a:ext>
              </a:extLst>
            </p:cNvPr>
            <p:cNvSpPr/>
            <p:nvPr/>
          </p:nvSpPr>
          <p:spPr>
            <a:xfrm>
              <a:off x="5818687" y="4023311"/>
              <a:ext cx="1586135" cy="2333039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Maturité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professionnelle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44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2BC64-644D-F927-2F33-58EEA2B1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89" y="2319478"/>
            <a:ext cx="3403155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Comparaison</a:t>
            </a:r>
            <a:r>
              <a:rPr lang="de-DE" dirty="0"/>
              <a:t> entre </a:t>
            </a:r>
            <a:r>
              <a:rPr lang="de-DE" dirty="0" err="1"/>
              <a:t>l’apprentissage</a:t>
            </a:r>
            <a:r>
              <a:rPr lang="de-DE" dirty="0"/>
              <a:t> et</a:t>
            </a:r>
            <a:br>
              <a:rPr lang="de-DE" dirty="0"/>
            </a:b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 en </a:t>
            </a:r>
            <a:r>
              <a:rPr lang="de-DE" dirty="0" err="1"/>
              <a:t>école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9CECE0-BD46-962B-8B90-8694CE0E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C51C81-24C9-F471-DE06-72A39A00A6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189" y="4156274"/>
            <a:ext cx="3118678" cy="1189850"/>
          </a:xfrm>
        </p:spPr>
        <p:txBody>
          <a:bodyPr>
            <a:normAutofit/>
          </a:bodyPr>
          <a:lstStyle/>
          <a:p>
            <a:r>
              <a:rPr lang="de-DE" dirty="0"/>
              <a:t>Part des </a:t>
            </a:r>
            <a:r>
              <a:rPr lang="de-DE" dirty="0" err="1"/>
              <a:t>nouvelles</a:t>
            </a:r>
            <a:r>
              <a:rPr lang="de-DE" dirty="0"/>
              <a:t> </a:t>
            </a:r>
            <a:r>
              <a:rPr lang="de-DE" dirty="0" err="1"/>
              <a:t>entrées</a:t>
            </a:r>
            <a:r>
              <a:rPr lang="de-DE" dirty="0"/>
              <a:t> en 2013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CF8168-41EC-5BE0-4FC1-08FD4294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345" y="1207613"/>
            <a:ext cx="8206919" cy="51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894"/>
            <a:ext cx="9144000" cy="1214212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procedures</a:t>
            </a:r>
            <a:r>
              <a:rPr lang="de-CH" dirty="0"/>
              <a:t> de </a:t>
            </a:r>
            <a:r>
              <a:rPr lang="de-CH" dirty="0" err="1"/>
              <a:t>qualification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69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3BBB46-6780-D860-5E54-7F467D91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CE7A73-90C7-AA30-93F2-6FEBED87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7" y="833563"/>
            <a:ext cx="11268537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déroulement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formes</a:t>
            </a:r>
            <a:r>
              <a:rPr lang="de-DE" dirty="0"/>
              <a:t> de </a:t>
            </a:r>
            <a:r>
              <a:rPr lang="de-DE" dirty="0" err="1"/>
              <a:t>l’examen</a:t>
            </a:r>
            <a:r>
              <a:rPr lang="de-DE" dirty="0"/>
              <a:t> final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B1695AE-9F50-E778-1970-476DDB0C9546}"/>
              </a:ext>
            </a:extLst>
          </p:cNvPr>
          <p:cNvGrpSpPr/>
          <p:nvPr/>
        </p:nvGrpSpPr>
        <p:grpSpPr>
          <a:xfrm>
            <a:off x="818862" y="2274459"/>
            <a:ext cx="11154062" cy="3547301"/>
            <a:chOff x="815502" y="1846562"/>
            <a:chExt cx="11154062" cy="3547301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E7F77FBE-28EF-2714-2CAC-E989F8983552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53" y="3029404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49646689-5786-8E3E-ABD1-522C96D9BE78}"/>
                </a:ext>
              </a:extLst>
            </p:cNvPr>
            <p:cNvCxnSpPr>
              <a:cxnSpLocks/>
            </p:cNvCxnSpPr>
            <p:nvPr/>
          </p:nvCxnSpPr>
          <p:spPr>
            <a:xfrm>
              <a:off x="5359437" y="2906501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9C7682AC-8691-7102-28A0-08543092D171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12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6D41C075-5F52-063F-7562-FAF3C96B27B5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05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23A6541-5ED7-FB27-0CB3-2CD4C24A6A09}"/>
                </a:ext>
              </a:extLst>
            </p:cNvPr>
            <p:cNvSpPr/>
            <p:nvPr/>
          </p:nvSpPr>
          <p:spPr>
            <a:xfrm>
              <a:off x="815502" y="1846563"/>
              <a:ext cx="566473" cy="253974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Inscription</a:t>
              </a:r>
              <a:endParaRPr lang="de-DE" sz="2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D530324-D6EE-98DE-863F-BAB8B2DFFC8A}"/>
                </a:ext>
              </a:extLst>
            </p:cNvPr>
            <p:cNvSpPr/>
            <p:nvPr/>
          </p:nvSpPr>
          <p:spPr>
            <a:xfrm>
              <a:off x="1505961" y="1846563"/>
              <a:ext cx="3378631" cy="253974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Examen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partiel</a:t>
              </a:r>
              <a:endParaRPr lang="de-DE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8F0C94F6-0C9B-E2A6-D5BC-571C5F2BBD86}"/>
                </a:ext>
              </a:extLst>
            </p:cNvPr>
            <p:cNvSpPr/>
            <p:nvPr/>
          </p:nvSpPr>
          <p:spPr>
            <a:xfrm>
              <a:off x="5008578" y="1846562"/>
              <a:ext cx="3983065" cy="253974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Procédure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de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qualification</a:t>
              </a:r>
              <a:endParaRPr lang="de-GB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Théorie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Pratique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dirty="0">
                  <a:solidFill>
                    <a:schemeClr val="tx1"/>
                  </a:solidFill>
                  <a:latin typeface="Helvetica" pitchFamily="2" charset="0"/>
                </a:rPr>
                <a:t>Culture </a:t>
              </a:r>
              <a:r>
                <a:rPr lang="de-DE" dirty="0" err="1">
                  <a:solidFill>
                    <a:schemeClr val="tx1"/>
                  </a:solidFill>
                  <a:latin typeface="Helvetica" pitchFamily="2" charset="0"/>
                </a:rPr>
                <a:t>générale</a:t>
              </a:r>
              <a:endParaRPr lang="de-DE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9CC52B1-0097-ADB6-49E2-89CEA1CA9FF7}"/>
                </a:ext>
              </a:extLst>
            </p:cNvPr>
            <p:cNvSpPr txBox="1"/>
            <p:nvPr/>
          </p:nvSpPr>
          <p:spPr>
            <a:xfrm>
              <a:off x="9115629" y="1846562"/>
              <a:ext cx="28539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effectLst/>
                  <a:latin typeface="Helvetica" pitchFamily="2" charset="0"/>
                </a:rPr>
                <a:t>Attestation </a:t>
              </a:r>
              <a:r>
                <a:rPr lang="de-DE" b="1" dirty="0" err="1">
                  <a:effectLst/>
                  <a:latin typeface="Helvetica" pitchFamily="2" charset="0"/>
                </a:rPr>
                <a:t>fédérale</a:t>
              </a:r>
              <a:r>
                <a:rPr lang="de-DE" b="1" dirty="0">
                  <a:effectLst/>
                  <a:latin typeface="Helvetica" pitchFamily="2" charset="0"/>
                </a:rPr>
                <a:t> de</a:t>
              </a:r>
            </a:p>
            <a:p>
              <a:r>
                <a:rPr lang="de-DE" b="1" dirty="0" err="1">
                  <a:effectLst/>
                  <a:latin typeface="Helvetica" pitchFamily="2" charset="0"/>
                </a:rPr>
                <a:t>formation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professionnelle</a:t>
              </a:r>
              <a:endParaRPr lang="de-DE" b="1" dirty="0">
                <a:effectLst/>
                <a:latin typeface="Helvetica" pitchFamily="2" charset="0"/>
              </a:endParaRPr>
            </a:p>
            <a:p>
              <a:r>
                <a:rPr lang="de-DE" dirty="0">
                  <a:effectLst/>
                  <a:latin typeface="Helvetica" pitchFamily="2" charset="0"/>
                </a:rPr>
                <a:t>(2 ans)</a:t>
              </a:r>
            </a:p>
            <a:p>
              <a:endParaRPr lang="de-DE" dirty="0">
                <a:effectLst/>
                <a:latin typeface="Helvetica" pitchFamily="2" charset="0"/>
              </a:endParaRPr>
            </a:p>
            <a:p>
              <a:r>
                <a:rPr lang="de-DE" b="1" dirty="0" err="1">
                  <a:effectLst/>
                  <a:latin typeface="Helvetica" pitchFamily="2" charset="0"/>
                </a:rPr>
                <a:t>Certificat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fédéral</a:t>
              </a:r>
              <a:r>
                <a:rPr lang="de-DE" b="1" dirty="0">
                  <a:effectLst/>
                  <a:latin typeface="Helvetica" pitchFamily="2" charset="0"/>
                </a:rPr>
                <a:t> de </a:t>
              </a:r>
              <a:r>
                <a:rPr lang="de-DE" b="1" dirty="0" err="1">
                  <a:effectLst/>
                  <a:latin typeface="Helvetica" pitchFamily="2" charset="0"/>
                </a:rPr>
                <a:t>capacité</a:t>
              </a:r>
              <a:endParaRPr lang="de-DE" b="1" dirty="0">
                <a:effectLst/>
                <a:latin typeface="Helvetica" pitchFamily="2" charset="0"/>
              </a:endParaRPr>
            </a:p>
            <a:p>
              <a:r>
                <a:rPr lang="de-DE" dirty="0">
                  <a:effectLst/>
                  <a:latin typeface="Helvetica" pitchFamily="2" charset="0"/>
                </a:rPr>
                <a:t>(3 </a:t>
              </a:r>
              <a:r>
                <a:rPr lang="de-DE" dirty="0" err="1">
                  <a:effectLst/>
                  <a:latin typeface="Helvetica" pitchFamily="2" charset="0"/>
                </a:rPr>
                <a:t>ou</a:t>
              </a:r>
              <a:r>
                <a:rPr lang="de-DE" dirty="0">
                  <a:effectLst/>
                  <a:latin typeface="Helvetica" pitchFamily="2" charset="0"/>
                </a:rPr>
                <a:t> 4 ans)</a:t>
              </a:r>
            </a:p>
            <a:p>
              <a:endParaRPr lang="de-DE" dirty="0">
                <a:effectLst/>
                <a:latin typeface="Helvetica" pitchFamily="2" charset="0"/>
              </a:endParaRPr>
            </a:p>
            <a:p>
              <a:r>
                <a:rPr lang="de-DE" b="1" dirty="0" err="1">
                  <a:effectLst/>
                  <a:latin typeface="Helvetica" pitchFamily="2" charset="0"/>
                </a:rPr>
                <a:t>Maturité</a:t>
              </a:r>
              <a:r>
                <a:rPr lang="de-DE" b="1" dirty="0">
                  <a:effectLst/>
                  <a:latin typeface="Helvetica" pitchFamily="2" charset="0"/>
                </a:rPr>
                <a:t> </a:t>
              </a:r>
              <a:r>
                <a:rPr lang="de-DE" b="1" dirty="0" err="1">
                  <a:effectLst/>
                  <a:latin typeface="Helvetica" pitchFamily="2" charset="0"/>
                </a:rPr>
                <a:t>professionnelle</a:t>
              </a:r>
              <a:endParaRPr lang="de-DE" b="1" dirty="0">
                <a:effectLst/>
                <a:latin typeface="Helvetica" pitchFamily="2" charset="0"/>
              </a:endParaRPr>
            </a:p>
            <a:p>
              <a:r>
                <a:rPr lang="de-DE" b="1" dirty="0" err="1">
                  <a:effectLst/>
                  <a:latin typeface="Helvetica" pitchFamily="2" charset="0"/>
                </a:rPr>
                <a:t>fédérale</a:t>
              </a:r>
              <a:endParaRPr lang="de-DE" b="1" dirty="0">
                <a:effectLst/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270A582-7639-DF0B-98E5-82C7FB3DBE62}"/>
                </a:ext>
              </a:extLst>
            </p:cNvPr>
            <p:cNvSpPr/>
            <p:nvPr/>
          </p:nvSpPr>
          <p:spPr>
            <a:xfrm>
              <a:off x="1505961" y="4516955"/>
              <a:ext cx="1755400" cy="8769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Consultation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travaux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Opposition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Recours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CDA856E-F19F-C726-6634-BF5CBFB42F87}"/>
                </a:ext>
              </a:extLst>
            </p:cNvPr>
            <p:cNvSpPr/>
            <p:nvPr/>
          </p:nvSpPr>
          <p:spPr>
            <a:xfrm>
              <a:off x="3372498" y="4516955"/>
              <a:ext cx="1512094" cy="8769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Répétition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de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l’examen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3F67D2D-37E2-F7DE-1DFE-47CB5D8FB370}"/>
                </a:ext>
              </a:extLst>
            </p:cNvPr>
            <p:cNvSpPr/>
            <p:nvPr/>
          </p:nvSpPr>
          <p:spPr>
            <a:xfrm>
              <a:off x="5008578" y="4516955"/>
              <a:ext cx="1755400" cy="87690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Consultation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 des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travaux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Opposition</a:t>
              </a:r>
              <a:endParaRPr lang="de-GB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Recours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AFE953B-3C5A-6B49-C773-1AB99F9632FE}"/>
                </a:ext>
              </a:extLst>
            </p:cNvPr>
            <p:cNvSpPr/>
            <p:nvPr/>
          </p:nvSpPr>
          <p:spPr>
            <a:xfrm>
              <a:off x="6875115" y="4516954"/>
              <a:ext cx="1512094" cy="876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Répétition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de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l’examen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80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B3419EB-0174-D87B-70D7-1513181D202A}"/>
              </a:ext>
            </a:extLst>
          </p:cNvPr>
          <p:cNvSpPr/>
          <p:nvPr/>
        </p:nvSpPr>
        <p:spPr>
          <a:xfrm>
            <a:off x="3235310" y="5416423"/>
            <a:ext cx="7090902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validité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égalité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fiabilité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économie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AB69C4-4DCA-BF06-FB0F-2A600643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DA5114-8444-8339-DEB4-48252D89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7" y="424527"/>
            <a:ext cx="11376877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formes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critères</a:t>
            </a:r>
            <a:r>
              <a:rPr lang="de-DE" dirty="0"/>
              <a:t> de </a:t>
            </a:r>
            <a:r>
              <a:rPr lang="de-DE" dirty="0" err="1"/>
              <a:t>qualité</a:t>
            </a:r>
            <a:r>
              <a:rPr lang="de-DE" dirty="0"/>
              <a:t> des PQ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3A9618-3AF3-21F5-AD2F-C47ED9198363}"/>
              </a:ext>
            </a:extLst>
          </p:cNvPr>
          <p:cNvSpPr/>
          <p:nvPr/>
        </p:nvSpPr>
        <p:spPr>
          <a:xfrm>
            <a:off x="810740" y="1515525"/>
            <a:ext cx="2386013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Examens </a:t>
            </a:r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écrits</a:t>
            </a:r>
            <a:endParaRPr lang="de-DE" sz="1600" b="1" dirty="0">
              <a:solidFill>
                <a:schemeClr val="tx1"/>
              </a:solidFill>
              <a:latin typeface="Helvetica" pitchFamily="2" charset="0"/>
            </a:endParaRPr>
          </a:p>
          <a:p>
            <a:pPr algn="r"/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et </a:t>
            </a:r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oraux</a:t>
            </a:r>
            <a:endParaRPr lang="de-DE" sz="1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0B8E68C-4C89-1483-364D-6B3FE640D377}"/>
              </a:ext>
            </a:extLst>
          </p:cNvPr>
          <p:cNvSpPr/>
          <p:nvPr/>
        </p:nvSpPr>
        <p:spPr>
          <a:xfrm>
            <a:off x="810740" y="2488084"/>
            <a:ext cx="2386013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Travaux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pratiques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97FF43-6B89-F760-6D68-F5D4BEF0C8F9}"/>
              </a:ext>
            </a:extLst>
          </p:cNvPr>
          <p:cNvSpPr/>
          <p:nvPr/>
        </p:nvSpPr>
        <p:spPr>
          <a:xfrm>
            <a:off x="810742" y="3464197"/>
            <a:ext cx="2386013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Note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d’expérience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1F1726-677C-BB31-4F43-33C376D4A8BD}"/>
              </a:ext>
            </a:extLst>
          </p:cNvPr>
          <p:cNvSpPr/>
          <p:nvPr/>
        </p:nvSpPr>
        <p:spPr>
          <a:xfrm>
            <a:off x="810742" y="4442954"/>
            <a:ext cx="2386013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Procédure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combinée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A7CBF6-E20D-81BC-561B-D21BBC892339}"/>
              </a:ext>
            </a:extLst>
          </p:cNvPr>
          <p:cNvSpPr/>
          <p:nvPr/>
        </p:nvSpPr>
        <p:spPr>
          <a:xfrm>
            <a:off x="810742" y="5416423"/>
            <a:ext cx="2386013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Critères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qualité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E04145-144E-122C-68CE-AE6EBF4F2952}"/>
              </a:ext>
            </a:extLst>
          </p:cNvPr>
          <p:cNvSpPr/>
          <p:nvPr/>
        </p:nvSpPr>
        <p:spPr>
          <a:xfrm>
            <a:off x="3235310" y="1515525"/>
            <a:ext cx="7090899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Examen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connaissances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et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théoriques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Epreuves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adaptées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permettant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formuler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tâches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plus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complexes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résolution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problèmes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5626CC0-B7F3-01B3-3193-FB36548E9D69}"/>
              </a:ext>
            </a:extLst>
          </p:cNvPr>
          <p:cNvSpPr/>
          <p:nvPr/>
        </p:nvSpPr>
        <p:spPr>
          <a:xfrm>
            <a:off x="3235312" y="2488084"/>
            <a:ext cx="7090899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Examen de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compétences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professionnelles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Mise en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pratique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bases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théoriques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et de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processus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8439D13-E32B-FCC5-DD88-F9E096606620}"/>
              </a:ext>
            </a:extLst>
          </p:cNvPr>
          <p:cNvSpPr/>
          <p:nvPr/>
        </p:nvSpPr>
        <p:spPr>
          <a:xfrm>
            <a:off x="3235314" y="3464197"/>
            <a:ext cx="7090899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Moyenne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arithmétique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notes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Position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calcul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note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globale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681D22-AB8A-D8CE-10F5-5D1DA33BE88A}"/>
              </a:ext>
            </a:extLst>
          </p:cNvPr>
          <p:cNvSpPr/>
          <p:nvPr/>
        </p:nvSpPr>
        <p:spPr>
          <a:xfrm>
            <a:off x="3235313" y="4440310"/>
            <a:ext cx="7090899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Examen 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compétences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opérationnelles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prestations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et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progrès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individuels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application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connaissances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fondamentales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et de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processus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2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35874CF9-58CA-6151-8193-6D53FAE0AFC9}"/>
              </a:ext>
            </a:extLst>
          </p:cNvPr>
          <p:cNvSpPr txBox="1">
            <a:spLocks/>
          </p:cNvSpPr>
          <p:nvPr/>
        </p:nvSpPr>
        <p:spPr>
          <a:xfrm>
            <a:off x="704387" y="424527"/>
            <a:ext cx="1137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de </a:t>
            </a:r>
            <a:r>
              <a:rPr lang="de-DE" dirty="0" err="1"/>
              <a:t>procédures</a:t>
            </a:r>
            <a:r>
              <a:rPr lang="de-DE" dirty="0"/>
              <a:t> de </a:t>
            </a:r>
            <a:r>
              <a:rPr lang="de-DE" dirty="0" err="1"/>
              <a:t>qualification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28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55DF97-C146-DF49-1EAF-4CF71898C28C}"/>
              </a:ext>
            </a:extLst>
          </p:cNvPr>
          <p:cNvSpPr/>
          <p:nvPr/>
        </p:nvSpPr>
        <p:spPr>
          <a:xfrm>
            <a:off x="814378" y="1520333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Procédures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centralisées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8F1279-CE87-0A74-5665-275B185D2A3F}"/>
              </a:ext>
            </a:extLst>
          </p:cNvPr>
          <p:cNvSpPr/>
          <p:nvPr/>
        </p:nvSpPr>
        <p:spPr>
          <a:xfrm>
            <a:off x="5281381" y="1520333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Procédures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décentralisées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08A2D8-6204-ABC7-3123-083F81B5A9D6}"/>
              </a:ext>
            </a:extLst>
          </p:cNvPr>
          <p:cNvSpPr/>
          <p:nvPr/>
        </p:nvSpPr>
        <p:spPr>
          <a:xfrm>
            <a:off x="814379" y="3754130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Examen final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882B94-C47A-4486-51D7-2BD67E8B1181}"/>
              </a:ext>
            </a:extLst>
          </p:cNvPr>
          <p:cNvSpPr/>
          <p:nvPr/>
        </p:nvSpPr>
        <p:spPr>
          <a:xfrm>
            <a:off x="5281381" y="3754130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Examens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partiels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7665F5D-8D2C-DCAC-3931-805A3FB6DFFA}"/>
              </a:ext>
            </a:extLst>
          </p:cNvPr>
          <p:cNvSpPr/>
          <p:nvPr/>
        </p:nvSpPr>
        <p:spPr>
          <a:xfrm>
            <a:off x="814386" y="1969148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épreuves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préparées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manière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centralisée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infrastructure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d’examen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identique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critères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d’appréciation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détaillés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prescrits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indépendamment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spécificités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régionales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locales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 algn="ctr">
              <a:buFont typeface="Wingdings" pitchFamily="2" charset="2"/>
              <a:buChar char="§"/>
            </a:pPr>
            <a:endParaRPr lang="de-GB" sz="1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90185D-F71B-69CB-AFF7-50C66215A9A7}"/>
              </a:ext>
            </a:extLst>
          </p:cNvPr>
          <p:cNvSpPr/>
          <p:nvPr/>
        </p:nvSpPr>
        <p:spPr>
          <a:xfrm>
            <a:off x="5281381" y="1967560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épreuves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préparées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façon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décentralisée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épreuves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critères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d’appréciation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adaptés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spécificités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locales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différentes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infrastructures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d’examen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critères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d’appréciation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généraux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adaptés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spécificités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régionales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caractéristiques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l’école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branche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83E467-C1C3-D4B5-DEA8-B935EB644D11}"/>
              </a:ext>
            </a:extLst>
          </p:cNvPr>
          <p:cNvSpPr/>
          <p:nvPr/>
        </p:nvSpPr>
        <p:spPr>
          <a:xfrm>
            <a:off x="814379" y="4225618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examine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formation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dans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sa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globalité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ne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tient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que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peu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compte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chronologie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d’acquisition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contenus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formation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implique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travaux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d’organisation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relativement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peu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importants</a:t>
            </a:r>
            <a:endParaRPr lang="de-DE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76688D-242F-E0DA-5CEA-54BFAE289DE2}"/>
              </a:ext>
            </a:extLst>
          </p:cNvPr>
          <p:cNvSpPr/>
          <p:nvPr/>
        </p:nvSpPr>
        <p:spPr>
          <a:xfrm>
            <a:off x="5281378" y="4200819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n’exigent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pas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répéter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l’ensemble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matière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à la fin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initiale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permettent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structurée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tous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lieux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impliquent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travaux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d’organisation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supplémentaires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0F88E5-3D08-AD75-00B4-08C9FD838A2F}"/>
              </a:ext>
            </a:extLst>
          </p:cNvPr>
          <p:cNvSpPr/>
          <p:nvPr/>
        </p:nvSpPr>
        <p:spPr>
          <a:xfrm>
            <a:off x="814377" y="5991815"/>
            <a:ext cx="8662313" cy="4048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Autres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procédures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de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qualification</a:t>
            </a:r>
            <a:endParaRPr lang="de-DE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43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81" y="1874599"/>
            <a:ext cx="5266506" cy="3295525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différentes</a:t>
            </a:r>
            <a:r>
              <a:rPr lang="de-DE" dirty="0"/>
              <a:t> </a:t>
            </a:r>
            <a:r>
              <a:rPr lang="de-DE" dirty="0" err="1"/>
              <a:t>voies</a:t>
            </a:r>
            <a:r>
              <a:rPr lang="de-DE" dirty="0"/>
              <a:t> </a:t>
            </a:r>
            <a:r>
              <a:rPr lang="de-DE" dirty="0" err="1"/>
              <a:t>d‘accès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procédures</a:t>
            </a:r>
            <a:r>
              <a:rPr lang="de-DE" dirty="0"/>
              <a:t> de </a:t>
            </a:r>
            <a:r>
              <a:rPr lang="de-DE" dirty="0" err="1"/>
              <a:t>qualification</a:t>
            </a:r>
            <a:endParaRPr lang="de-GB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35833E2-8765-761B-EBA6-96AAD425C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192904"/>
              </p:ext>
            </p:extLst>
          </p:nvPr>
        </p:nvGraphicFramePr>
        <p:xfrm>
          <a:off x="5843587" y="2033462"/>
          <a:ext cx="5986462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36DDFAB-79E5-4FF4-51DC-41B432801DBD}"/>
              </a:ext>
            </a:extLst>
          </p:cNvPr>
          <p:cNvSpPr txBox="1"/>
          <p:nvPr/>
        </p:nvSpPr>
        <p:spPr>
          <a:xfrm>
            <a:off x="5757859" y="1501494"/>
            <a:ext cx="546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err="1">
                <a:latin typeface="Helvetica" pitchFamily="2" charset="0"/>
              </a:rPr>
              <a:t>Quatre</a:t>
            </a:r>
            <a:r>
              <a:rPr lang="de-DE" sz="2000" b="1" dirty="0">
                <a:latin typeface="Helvetica" pitchFamily="2" charset="0"/>
              </a:rPr>
              <a:t> </a:t>
            </a:r>
            <a:r>
              <a:rPr lang="de-DE" sz="2000" b="1" dirty="0" err="1">
                <a:latin typeface="Helvetica" pitchFamily="2" charset="0"/>
              </a:rPr>
              <a:t>voies</a:t>
            </a:r>
            <a:r>
              <a:rPr lang="de-DE" sz="2000" b="1" dirty="0">
                <a:latin typeface="Helvetica" pitchFamily="2" charset="0"/>
              </a:rPr>
              <a:t> </a:t>
            </a:r>
            <a:r>
              <a:rPr lang="de-DE" sz="2000" b="1" dirty="0" err="1">
                <a:latin typeface="Helvetica" pitchFamily="2" charset="0"/>
              </a:rPr>
              <a:t>conduisent</a:t>
            </a:r>
            <a:r>
              <a:rPr lang="de-DE" sz="2000" b="1" dirty="0">
                <a:latin typeface="Helvetica" pitchFamily="2" charset="0"/>
              </a:rPr>
              <a:t> au CFC </a:t>
            </a:r>
            <a:r>
              <a:rPr lang="de-DE" sz="2000" b="1" dirty="0" err="1">
                <a:latin typeface="Helvetica" pitchFamily="2" charset="0"/>
              </a:rPr>
              <a:t>ou</a:t>
            </a:r>
            <a:r>
              <a:rPr lang="de-DE" sz="2000" b="1" dirty="0">
                <a:latin typeface="Helvetica" pitchFamily="2" charset="0"/>
              </a:rPr>
              <a:t> à </a:t>
            </a:r>
            <a:r>
              <a:rPr lang="de-DE" sz="2000" b="1" dirty="0" err="1">
                <a:latin typeface="Helvetica" pitchFamily="2" charset="0"/>
              </a:rPr>
              <a:t>l’AFP</a:t>
            </a:r>
            <a:endParaRPr lang="de-DE" sz="20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343255C-5C42-BEDD-FEBE-F6C5945E9568}"/>
              </a:ext>
            </a:extLst>
          </p:cNvPr>
          <p:cNvGrpSpPr/>
          <p:nvPr/>
        </p:nvGrpSpPr>
        <p:grpSpPr>
          <a:xfrm>
            <a:off x="878347" y="2280809"/>
            <a:ext cx="2036618" cy="2036618"/>
            <a:chOff x="878347" y="2280809"/>
            <a:chExt cx="2036618" cy="203661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757E7BF-DA0E-A87B-B99B-78A7D561CBA1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9" name="Inhaltsplatzhalter 5" descr="Schulgebäude Silhouette">
              <a:extLst>
                <a:ext uri="{FF2B5EF4-FFF2-40B4-BE49-F238E27FC236}">
                  <a16:creationId xmlns:a16="http://schemas.microsoft.com/office/drawing/2014/main" id="{35FC0D98-59ED-9238-3F8E-CCF5CB3907B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28795795-1E9A-2F8B-DFC4-CF05E002F971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58762BB7-258E-725B-8600-27A779ACEF5C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8F42377B-52D7-4A44-9945-3C9B751CA82B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01D93B92-AA97-A5DD-37AE-F56D28BCEADB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2D10CF27-E50D-3CFA-BE24-5B9A873C02E3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5996C74A-945A-5F26-79DB-03141DD9C5DD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A2642858-4021-EC8A-001A-5B417B2BB7B4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B60CD104-F70C-9545-28EF-535F9BD42594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1C9B4F92-42DD-8C6B-ADF6-C4D7FB0D52C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DF768AA4-A389-E090-9B3F-0D18DBD297A0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2D1CD372-92F6-AE4D-75E0-43942F34AB6A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400D2DCB-8FF6-5EB6-72CB-1A079E368BC0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80D64723-D104-7FD3-0948-A4C08185934A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4D5798EA-31E7-9AA2-5958-B43EC8C48AE9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ECF27192-288C-D577-7764-319D219F60AA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D9B155-B320-4DE7-E3E0-68F0935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E36589-989A-DA7D-F122-E3D44F57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trois</a:t>
            </a:r>
            <a:r>
              <a:rPr lang="de-DE" dirty="0"/>
              <a:t> </a:t>
            </a:r>
            <a:r>
              <a:rPr lang="de-DE" dirty="0" err="1"/>
              <a:t>lieux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endParaRPr lang="de-GB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71798C6-506E-D500-F97A-6C913C384755}"/>
              </a:ext>
            </a:extLst>
          </p:cNvPr>
          <p:cNvGrpSpPr/>
          <p:nvPr/>
        </p:nvGrpSpPr>
        <p:grpSpPr>
          <a:xfrm>
            <a:off x="3426824" y="2280809"/>
            <a:ext cx="2036618" cy="2036618"/>
            <a:chOff x="3426824" y="2280809"/>
            <a:chExt cx="2036618" cy="203661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EFE06A3-3443-1648-497C-6A632812C803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8" name="Grafik 7" descr="Telearbeit Silhouette">
              <a:extLst>
                <a:ext uri="{FF2B5EF4-FFF2-40B4-BE49-F238E27FC236}">
                  <a16:creationId xmlns:a16="http://schemas.microsoft.com/office/drawing/2014/main" id="{DA9A86FA-7E0E-D49A-A2AE-D8C280E3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34EBF1-DEAC-5427-32B7-0A59B708BB55}"/>
              </a:ext>
            </a:extLst>
          </p:cNvPr>
          <p:cNvGrpSpPr/>
          <p:nvPr/>
        </p:nvGrpSpPr>
        <p:grpSpPr>
          <a:xfrm>
            <a:off x="5975301" y="2269558"/>
            <a:ext cx="2036618" cy="2036618"/>
            <a:chOff x="5975301" y="2269558"/>
            <a:chExt cx="2036618" cy="203661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F578C5C-FCAB-B76D-026F-66EAE226EFDF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10" name="Grafik 9" descr="Klassenzimmer Silhouette">
              <a:extLst>
                <a:ext uri="{FF2B5EF4-FFF2-40B4-BE49-F238E27FC236}">
                  <a16:creationId xmlns:a16="http://schemas.microsoft.com/office/drawing/2014/main" id="{C2ED6157-7B96-C05E-447E-99C72A5C2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1D3020B3-A534-18AC-714F-07743755D9A6}"/>
              </a:ext>
            </a:extLst>
          </p:cNvPr>
          <p:cNvSpPr txBox="1"/>
          <p:nvPr/>
        </p:nvSpPr>
        <p:spPr>
          <a:xfrm>
            <a:off x="767506" y="4447309"/>
            <a:ext cx="257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Ecole </a:t>
            </a:r>
            <a:r>
              <a:rPr lang="de-DE" b="1" dirty="0" err="1"/>
              <a:t>professionnelle</a:t>
            </a:r>
            <a:endParaRPr lang="de-GB" b="1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/>
              <a:t>Formation </a:t>
            </a:r>
            <a:r>
              <a:rPr lang="de-DE" dirty="0" err="1"/>
              <a:t>scolaire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C3C675-C79C-E92E-F099-28D1A55D82EE}"/>
              </a:ext>
            </a:extLst>
          </p:cNvPr>
          <p:cNvSpPr txBox="1"/>
          <p:nvPr/>
        </p:nvSpPr>
        <p:spPr>
          <a:xfrm>
            <a:off x="3339524" y="4448346"/>
            <a:ext cx="238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Entreprise </a:t>
            </a:r>
            <a:r>
              <a:rPr lang="de-DE" b="1" dirty="0" err="1"/>
              <a:t>formatrice</a:t>
            </a:r>
            <a:endParaRPr lang="de-GB" b="1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/>
              <a:t>Formation à la </a:t>
            </a:r>
            <a:r>
              <a:rPr lang="de-DE" dirty="0" err="1"/>
              <a:t>pratique</a:t>
            </a:r>
            <a:endParaRPr lang="de-DE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err="1"/>
              <a:t>professionnelle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3186D-7BA9-E176-8521-BCE4B78EA10F}"/>
              </a:ext>
            </a:extLst>
          </p:cNvPr>
          <p:cNvSpPr txBox="1"/>
          <p:nvPr/>
        </p:nvSpPr>
        <p:spPr>
          <a:xfrm>
            <a:off x="5975301" y="4447309"/>
            <a:ext cx="33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/>
              <a:t>Centres</a:t>
            </a:r>
            <a:r>
              <a:rPr lang="de-DE" b="1" dirty="0"/>
              <a:t> de </a:t>
            </a:r>
            <a:r>
              <a:rPr lang="de-DE" b="1" dirty="0" err="1"/>
              <a:t>cours</a:t>
            </a:r>
            <a:r>
              <a:rPr lang="de-DE" b="1" dirty="0"/>
              <a:t> </a:t>
            </a:r>
            <a:r>
              <a:rPr lang="de-DE" b="1" dirty="0" err="1"/>
              <a:t>interentreprises</a:t>
            </a:r>
            <a:endParaRPr lang="de-DE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fondamentales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83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7BD4EE7-C19D-13F5-092C-57CC32646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42484"/>
              </p:ext>
            </p:extLst>
          </p:nvPr>
        </p:nvGraphicFramePr>
        <p:xfrm>
          <a:off x="862013" y="2057400"/>
          <a:ext cx="9482137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6675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différentes</a:t>
            </a:r>
            <a:r>
              <a:rPr lang="de-DE" dirty="0"/>
              <a:t> </a:t>
            </a:r>
            <a:r>
              <a:rPr lang="de-DE" dirty="0" err="1"/>
              <a:t>composantes</a:t>
            </a:r>
            <a:r>
              <a:rPr lang="de-DE" dirty="0"/>
              <a:t> des </a:t>
            </a:r>
            <a:r>
              <a:rPr lang="de-DE" dirty="0" err="1"/>
              <a:t>procédures</a:t>
            </a:r>
            <a:r>
              <a:rPr lang="de-DE" dirty="0"/>
              <a:t> de </a:t>
            </a:r>
            <a:r>
              <a:rPr lang="de-DE" dirty="0" err="1"/>
              <a:t>qualification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218729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BFD3107D-9FE2-177B-BA8E-FACA6161B3C1}"/>
              </a:ext>
            </a:extLst>
          </p:cNvPr>
          <p:cNvSpPr txBox="1">
            <a:spLocks/>
          </p:cNvSpPr>
          <p:nvPr/>
        </p:nvSpPr>
        <p:spPr>
          <a:xfrm>
            <a:off x="704387" y="424527"/>
            <a:ext cx="1137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formes</a:t>
            </a:r>
            <a:r>
              <a:rPr lang="de-DE" dirty="0"/>
              <a:t> de </a:t>
            </a:r>
            <a:r>
              <a:rPr lang="de-DE" dirty="0" err="1"/>
              <a:t>l’examen</a:t>
            </a:r>
            <a:r>
              <a:rPr lang="de-DE" dirty="0"/>
              <a:t> final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EB7B8D-4890-637A-8E66-C920060E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31</a:t>
            </a:fld>
            <a:endParaRPr lang="de-CH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69098DE-4D10-498B-23D4-18DFACFC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73848"/>
              </p:ext>
            </p:extLst>
          </p:nvPr>
        </p:nvGraphicFramePr>
        <p:xfrm>
          <a:off x="828630" y="1475430"/>
          <a:ext cx="10002156" cy="50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026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525573498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478623751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993299628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Pratique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Théorie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Culture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générale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Maturité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professionnelle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Cours</a:t>
                      </a:r>
                    </a:p>
                    <a:p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interentreprises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Oral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Ecrit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Pratique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Réponse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exécution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40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Application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Travail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de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projet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Travail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productif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Individuel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collectif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38904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Parties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de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l’examen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avancé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/</a:t>
                      </a: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examen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 final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70539"/>
                  </a:ext>
                </a:extLst>
              </a:tr>
              <a:tr h="952309">
                <a:tc>
                  <a:txBody>
                    <a:bodyPr/>
                    <a:lstStyle/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Appréciation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entreprise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école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professionnelle</a:t>
                      </a:r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, CIE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0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Nahaufnahme einer Person, die in ein Notizbuch schreibt, während sie auf einem Laptop tippt">
            <a:extLst>
              <a:ext uri="{FF2B5EF4-FFF2-40B4-BE49-F238E27FC236}">
                <a16:creationId xmlns:a16="http://schemas.microsoft.com/office/drawing/2014/main" id="{96C9BD9D-3620-CE35-FC81-4B2B8260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8" y="2001184"/>
            <a:ext cx="6371366" cy="42475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A1298E-C80E-0179-D0E9-971E0FE3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724615"/>
            <a:ext cx="12019719" cy="1325563"/>
          </a:xfrm>
        </p:spPr>
        <p:txBody>
          <a:bodyPr>
            <a:no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Les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experts</a:t>
            </a:r>
            <a:r>
              <a:rPr lang="de-DE" dirty="0">
                <a:solidFill>
                  <a:schemeClr val="tx2"/>
                </a:solidFill>
              </a:rPr>
              <a:t> et expertes </a:t>
            </a:r>
            <a:r>
              <a:rPr lang="de-DE" dirty="0" err="1">
                <a:solidFill>
                  <a:schemeClr val="tx2"/>
                </a:solidFill>
              </a:rPr>
              <a:t>aux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procédures</a:t>
            </a:r>
            <a:r>
              <a:rPr lang="de-DE" dirty="0">
                <a:solidFill>
                  <a:schemeClr val="tx2"/>
                </a:solidFill>
              </a:rPr>
              <a:t> de </a:t>
            </a:r>
            <a:r>
              <a:rPr lang="de-DE" dirty="0" err="1">
                <a:solidFill>
                  <a:schemeClr val="tx2"/>
                </a:solidFill>
              </a:rPr>
              <a:t>qualification</a:t>
            </a:r>
            <a:br>
              <a:rPr lang="de-DE" dirty="0">
                <a:solidFill>
                  <a:schemeClr val="tx2"/>
                </a:solidFill>
              </a:rPr>
            </a:br>
            <a:endParaRPr lang="de-GB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54DC16-B948-5C00-4B4F-48BE1359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3A3AD4-FEFF-7666-F63D-7EFF246411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677" y="1463730"/>
            <a:ext cx="8059738" cy="495889"/>
          </a:xfrm>
        </p:spPr>
        <p:txBody>
          <a:bodyPr/>
          <a:lstStyle/>
          <a:p>
            <a:r>
              <a:rPr lang="de-DE" dirty="0"/>
              <a:t>Art. 50 </a:t>
            </a:r>
            <a:r>
              <a:rPr lang="de-DE" dirty="0" err="1"/>
              <a:t>LFPr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46FE-0B03-50E7-8DD7-771173CBB929}"/>
              </a:ext>
            </a:extLst>
          </p:cNvPr>
          <p:cNvSpPr/>
          <p:nvPr/>
        </p:nvSpPr>
        <p:spPr>
          <a:xfrm>
            <a:off x="7409307" y="2001184"/>
            <a:ext cx="2372383" cy="1349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CFC </a:t>
            </a:r>
            <a:r>
              <a:rPr lang="de-DE" sz="1600" dirty="0" err="1">
                <a:solidFill>
                  <a:schemeClr val="tx1"/>
                </a:solidFill>
                <a:latin typeface="Helvetica" pitchFamily="2" charset="0"/>
              </a:rPr>
              <a:t>ou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Helvetica" pitchFamily="2" charset="0"/>
              </a:rPr>
              <a:t>qualification</a:t>
            </a:r>
            <a:endParaRPr lang="de-DE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600" dirty="0" err="1">
                <a:solidFill>
                  <a:schemeClr val="tx1"/>
                </a:solidFill>
                <a:latin typeface="Helvetica" pitchFamily="2" charset="0"/>
              </a:rPr>
              <a:t>équivalente</a:t>
            </a:r>
            <a:endParaRPr lang="de-DE" sz="16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13FC6-18F6-196A-6EC2-536FB0428492}"/>
              </a:ext>
            </a:extLst>
          </p:cNvPr>
          <p:cNvSpPr/>
          <p:nvPr/>
        </p:nvSpPr>
        <p:spPr>
          <a:xfrm>
            <a:off x="7409307" y="3418376"/>
            <a:ext cx="2372383" cy="1349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Savoir-faire</a:t>
            </a:r>
          </a:p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pédagogique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</a:t>
            </a:r>
          </a:p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méthodologique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et</a:t>
            </a:r>
          </a:p>
          <a:p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didactique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adéquat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1F98AD-008A-87B8-6F44-EABB398434F8}"/>
              </a:ext>
            </a:extLst>
          </p:cNvPr>
          <p:cNvSpPr/>
          <p:nvPr/>
        </p:nvSpPr>
        <p:spPr>
          <a:xfrm>
            <a:off x="7409307" y="4899638"/>
            <a:ext cx="2372383" cy="1349124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Formation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continue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3A375-5BAD-FE2B-5FBA-73A67F4D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689" y="2571039"/>
            <a:ext cx="3119467" cy="1325563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/>
              <a:t>La </a:t>
            </a:r>
            <a:r>
              <a:rPr lang="de-DE" dirty="0" err="1"/>
              <a:t>répartition</a:t>
            </a:r>
            <a:r>
              <a:rPr lang="de-DE" dirty="0"/>
              <a:t> des </a:t>
            </a:r>
            <a:r>
              <a:rPr lang="de-DE" dirty="0" err="1"/>
              <a:t>tâches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coûts</a:t>
            </a:r>
            <a:r>
              <a:rPr lang="de-DE" dirty="0"/>
              <a:t> des</a:t>
            </a:r>
            <a:br>
              <a:rPr lang="de-DE" dirty="0"/>
            </a:br>
            <a:r>
              <a:rPr lang="de-DE" dirty="0" err="1"/>
              <a:t>procédures</a:t>
            </a:r>
            <a:r>
              <a:rPr lang="de-DE" dirty="0"/>
              <a:t> de </a:t>
            </a:r>
            <a:r>
              <a:rPr lang="de-DE" dirty="0" err="1"/>
              <a:t>qualification</a:t>
            </a:r>
            <a:br>
              <a:rPr lang="de-DE" dirty="0"/>
            </a:b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BA7B1F-3247-3136-6F60-B6A2E310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ACF277-4BEE-4FD2-842A-C99A534203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56339" y="4221156"/>
            <a:ext cx="2898166" cy="960444"/>
          </a:xfrm>
        </p:spPr>
        <p:txBody>
          <a:bodyPr/>
          <a:lstStyle/>
          <a:p>
            <a:pPr algn="r"/>
            <a:r>
              <a:rPr lang="de-DE" dirty="0" err="1"/>
              <a:t>Partenaires</a:t>
            </a:r>
            <a:r>
              <a:rPr lang="de-DE" dirty="0"/>
              <a:t>, </a:t>
            </a:r>
            <a:r>
              <a:rPr lang="de-DE" dirty="0" err="1"/>
              <a:t>entreprises</a:t>
            </a:r>
            <a:r>
              <a:rPr lang="de-DE" dirty="0"/>
              <a:t> </a:t>
            </a:r>
            <a:r>
              <a:rPr lang="de-DE" dirty="0" err="1"/>
              <a:t>formatrices</a:t>
            </a:r>
            <a:r>
              <a:rPr lang="de-DE" dirty="0"/>
              <a:t> et </a:t>
            </a:r>
            <a:r>
              <a:rPr lang="de-DE" dirty="0" err="1"/>
              <a:t>personnes</a:t>
            </a:r>
            <a:r>
              <a:rPr lang="de-DE" dirty="0"/>
              <a:t> en </a:t>
            </a:r>
            <a:r>
              <a:rPr lang="de-DE" dirty="0" err="1"/>
              <a:t>formation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B647A4-DA68-D4B4-4CF2-A0563B40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6091"/>
          <a:stretch/>
        </p:blipFill>
        <p:spPr>
          <a:xfrm>
            <a:off x="376061" y="1232042"/>
            <a:ext cx="8169628" cy="43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433"/>
            <a:ext cx="9144000" cy="1647133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autres</a:t>
            </a:r>
            <a:r>
              <a:rPr lang="de-CH" dirty="0"/>
              <a:t> </a:t>
            </a:r>
            <a:r>
              <a:rPr lang="de-CH" dirty="0" err="1"/>
              <a:t>procedures</a:t>
            </a:r>
            <a:r>
              <a:rPr lang="de-CH" dirty="0"/>
              <a:t> de </a:t>
            </a:r>
            <a:r>
              <a:rPr lang="de-CH" dirty="0" err="1"/>
              <a:t>qualification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2861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944BA-68AF-BE30-49B8-9EEE863C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de-DE" sz="3600" dirty="0"/>
              <a:t>La </a:t>
            </a:r>
            <a:r>
              <a:rPr lang="de-DE" sz="3600" dirty="0" err="1"/>
              <a:t>reconnaissance</a:t>
            </a:r>
            <a:r>
              <a:rPr lang="de-DE" sz="3600" dirty="0"/>
              <a:t> des </a:t>
            </a:r>
            <a:r>
              <a:rPr lang="de-DE" sz="3600" dirty="0" err="1"/>
              <a:t>acquis</a:t>
            </a:r>
            <a:endParaRPr lang="de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59D626-9810-CFA3-E6D6-4FAAE9EF376D}"/>
              </a:ext>
            </a:extLst>
          </p:cNvPr>
          <p:cNvSpPr txBox="1"/>
          <p:nvPr/>
        </p:nvSpPr>
        <p:spPr>
          <a:xfrm>
            <a:off x="704388" y="2574347"/>
            <a:ext cx="72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Dessinateur CFC,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orientation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architecture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maçon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CFC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535316-E7D6-33D2-41A5-45AC45B5724C}"/>
              </a:ext>
            </a:extLst>
          </p:cNvPr>
          <p:cNvSpPr txBox="1"/>
          <p:nvPr/>
        </p:nvSpPr>
        <p:spPr>
          <a:xfrm>
            <a:off x="5564287" y="3530496"/>
            <a:ext cx="653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Spécialiste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en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restauration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CFC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cuisinière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CFC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28D787-A8F1-CC35-9C4D-CEC020A75995}"/>
              </a:ext>
            </a:extLst>
          </p:cNvPr>
          <p:cNvSpPr txBox="1"/>
          <p:nvPr/>
        </p:nvSpPr>
        <p:spPr>
          <a:xfrm>
            <a:off x="528761" y="4428923"/>
            <a:ext cx="57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Employé de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commerce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CFC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informaticien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CFC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8F6B6-1C47-B82C-47BC-0929F2DD3391}"/>
              </a:ext>
            </a:extLst>
          </p:cNvPr>
          <p:cNvSpPr txBox="1"/>
          <p:nvPr/>
        </p:nvSpPr>
        <p:spPr>
          <a:xfrm>
            <a:off x="2478684" y="5520756"/>
            <a:ext cx="9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Aide en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soins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accompagnement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CFC &gt;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assistante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médicale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CFC</a:t>
            </a:r>
          </a:p>
        </p:txBody>
      </p:sp>
      <p:pic>
        <p:nvPicPr>
          <p:cNvPr id="9" name="Grafik 8" descr="Gebäudesteinmauer Silhouette">
            <a:extLst>
              <a:ext uri="{FF2B5EF4-FFF2-40B4-BE49-F238E27FC236}">
                <a16:creationId xmlns:a16="http://schemas.microsoft.com/office/drawing/2014/main" id="{786FC79E-AA01-7072-509F-3BF8BF92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576" y="1696050"/>
            <a:ext cx="914400" cy="914400"/>
          </a:xfrm>
          <a:prstGeom prst="rect">
            <a:avLst/>
          </a:prstGeom>
        </p:spPr>
      </p:pic>
      <p:pic>
        <p:nvPicPr>
          <p:cNvPr id="11" name="Grafik 10" descr="Küchenchefin Silhouette">
            <a:extLst>
              <a:ext uri="{FF2B5EF4-FFF2-40B4-BE49-F238E27FC236}">
                <a16:creationId xmlns:a16="http://schemas.microsoft.com/office/drawing/2014/main" id="{190B378E-7C40-4365-6D57-94671B756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1072" y="2640712"/>
            <a:ext cx="914400" cy="914400"/>
          </a:xfrm>
          <a:prstGeom prst="rect">
            <a:avLst/>
          </a:prstGeom>
        </p:spPr>
      </p:pic>
      <p:pic>
        <p:nvPicPr>
          <p:cNvPr id="13" name="Grafik 12" descr="Programmierer Silhouette">
            <a:extLst>
              <a:ext uri="{FF2B5EF4-FFF2-40B4-BE49-F238E27FC236}">
                <a16:creationId xmlns:a16="http://schemas.microsoft.com/office/drawing/2014/main" id="{BB08CE09-6B17-98C5-D604-7AECF8F8C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8574" y="3507676"/>
            <a:ext cx="914400" cy="914400"/>
          </a:xfrm>
          <a:prstGeom prst="rect">
            <a:avLst/>
          </a:prstGeom>
        </p:spPr>
      </p:pic>
      <p:pic>
        <p:nvPicPr>
          <p:cNvPr id="15" name="Grafik 14" descr="Nadel Silhouette">
            <a:extLst>
              <a:ext uri="{FF2B5EF4-FFF2-40B4-BE49-F238E27FC236}">
                <a16:creationId xmlns:a16="http://schemas.microsoft.com/office/drawing/2014/main" id="{F0F306B2-192C-AAE7-EA54-E6EC96983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6995" y="4579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657254-C659-C5CF-D93B-E6E1B1A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C4606-3E78-B10E-B265-C238EBBB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15835"/>
            <a:ext cx="10282267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validation</a:t>
            </a:r>
            <a:r>
              <a:rPr lang="de-DE" dirty="0"/>
              <a:t> des </a:t>
            </a:r>
            <a:r>
              <a:rPr lang="de-DE" dirty="0" err="1"/>
              <a:t>acquis</a:t>
            </a:r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CF7105B-8C5E-0730-815F-5A57BB7C422E}"/>
              </a:ext>
            </a:extLst>
          </p:cNvPr>
          <p:cNvGrpSpPr/>
          <p:nvPr/>
        </p:nvGrpSpPr>
        <p:grpSpPr>
          <a:xfrm>
            <a:off x="859367" y="1522573"/>
            <a:ext cx="8633677" cy="4950135"/>
            <a:chOff x="704388" y="1300297"/>
            <a:chExt cx="8652394" cy="4960866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663AF-2C9D-814F-8456-91E0AC803F9F}"/>
                </a:ext>
              </a:extLst>
            </p:cNvPr>
            <p:cNvGrpSpPr/>
            <p:nvPr/>
          </p:nvGrpSpPr>
          <p:grpSpPr>
            <a:xfrm>
              <a:off x="704388" y="2940239"/>
              <a:ext cx="2606115" cy="3320924"/>
              <a:chOff x="704388" y="2940239"/>
              <a:chExt cx="2606115" cy="3320924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A5DD812-A30F-A162-8A4C-EBE5B6865F7F}"/>
                  </a:ext>
                </a:extLst>
              </p:cNvPr>
              <p:cNvSpPr/>
              <p:nvPr/>
            </p:nvSpPr>
            <p:spPr>
              <a:xfrm>
                <a:off x="723438" y="2940239"/>
                <a:ext cx="1988012" cy="2705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b="1" dirty="0">
                    <a:solidFill>
                      <a:schemeClr val="bg1"/>
                    </a:solidFill>
                    <a:latin typeface="Helvetica" pitchFamily="2" charset="0"/>
                  </a:rPr>
                  <a:t>1. Information</a:t>
                </a:r>
              </a:p>
              <a:p>
                <a:r>
                  <a:rPr lang="de-DE" b="1" dirty="0">
                    <a:solidFill>
                      <a:schemeClr val="bg1"/>
                    </a:solidFill>
                    <a:latin typeface="Helvetica" pitchFamily="2" charset="0"/>
                  </a:rPr>
                  <a:t>et </a:t>
                </a:r>
                <a:r>
                  <a:rPr lang="de-DE" b="1" dirty="0" err="1">
                    <a:solidFill>
                      <a:schemeClr val="bg1"/>
                    </a:solidFill>
                    <a:latin typeface="Helvetica" pitchFamily="2" charset="0"/>
                  </a:rPr>
                  <a:t>conseil</a:t>
                </a:r>
                <a:endParaRPr lang="de-DE" b="1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9672F07-16B2-BC35-A050-9942DEE4740E}"/>
                  </a:ext>
                </a:extLst>
              </p:cNvPr>
              <p:cNvSpPr/>
              <p:nvPr/>
            </p:nvSpPr>
            <p:spPr>
              <a:xfrm>
                <a:off x="704388" y="5765989"/>
                <a:ext cx="1988012" cy="4951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Mesures</a:t>
                </a:r>
                <a:r>
                  <a:rPr lang="de-DE" sz="12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complémentaires</a:t>
                </a:r>
                <a:endParaRPr lang="de-DE" sz="12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CBCDA82-880E-B791-A3C1-75676E2CAA64}"/>
                  </a:ext>
                </a:extLst>
              </p:cNvPr>
              <p:cNvSpPr/>
              <p:nvPr/>
            </p:nvSpPr>
            <p:spPr>
              <a:xfrm>
                <a:off x="839441" y="4851573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Portail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d’entrée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B0F4743-F356-32AB-2637-BBEA401BC84B}"/>
                  </a:ext>
                </a:extLst>
              </p:cNvPr>
              <p:cNvSpPr/>
              <p:nvPr/>
            </p:nvSpPr>
            <p:spPr>
              <a:xfrm>
                <a:off x="858491" y="3981607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Inscription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à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une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autre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procédure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</a:t>
                </a:r>
              </a:p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qualification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pic>
            <p:nvPicPr>
              <p:cNvPr id="21" name="Grafik 20" descr="Pfeil mit einer Linie: Gerade mit einfarbiger Füllung">
                <a:extLst>
                  <a:ext uri="{FF2B5EF4-FFF2-40B4-BE49-F238E27FC236}">
                    <a16:creationId xmlns:a16="http://schemas.microsoft.com/office/drawing/2014/main" id="{B4B45D2F-734C-938B-48E3-9CF69091E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26901" y="4730939"/>
                <a:ext cx="755289" cy="914400"/>
              </a:xfrm>
              <a:prstGeom prst="rect">
                <a:avLst/>
              </a:prstGeom>
            </p:spPr>
          </p:pic>
          <p:pic>
            <p:nvPicPr>
              <p:cNvPr id="22" name="Grafik 21" descr="Pfeil mit einer Linie: Gerade mit einfarbiger Füllung">
                <a:extLst>
                  <a:ext uri="{FF2B5EF4-FFF2-40B4-BE49-F238E27FC236}">
                    <a16:creationId xmlns:a16="http://schemas.microsoft.com/office/drawing/2014/main" id="{A4CF871B-6DCA-022B-3F1C-A02BD9088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55214" y="3843032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3C61A61-EAB9-167E-CEEB-57FA6EC1FD87}"/>
                </a:ext>
              </a:extLst>
            </p:cNvPr>
            <p:cNvGrpSpPr/>
            <p:nvPr/>
          </p:nvGrpSpPr>
          <p:grpSpPr>
            <a:xfrm>
              <a:off x="5836613" y="2159126"/>
              <a:ext cx="3520169" cy="4102037"/>
              <a:chOff x="5836613" y="2159126"/>
              <a:chExt cx="3520169" cy="4102037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9CB7CFB4-4797-85E4-F8C7-F71351DF1FF6}"/>
                  </a:ext>
                </a:extLst>
              </p:cNvPr>
              <p:cNvSpPr/>
              <p:nvPr/>
            </p:nvSpPr>
            <p:spPr>
              <a:xfrm>
                <a:off x="6485429" y="3194050"/>
                <a:ext cx="2844800" cy="90170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Complément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latin typeface="Helvetica" pitchFamily="2" charset="0"/>
                  </a:rPr>
                  <a:t>de </a:t>
                </a:r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formation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8BC9AA7-DCC8-1CB3-F634-50701726C1B3}"/>
                  </a:ext>
                </a:extLst>
              </p:cNvPr>
              <p:cNvSpPr/>
              <p:nvPr/>
            </p:nvSpPr>
            <p:spPr>
              <a:xfrm>
                <a:off x="6460029" y="2159126"/>
                <a:ext cx="2870200" cy="901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chemeClr val="tx1"/>
                    </a:solidFill>
                    <a:latin typeface="Helvetica" pitchFamily="2" charset="0"/>
                  </a:rPr>
                  <a:t>Examen </a:t>
                </a:r>
                <a:r>
                  <a:rPr lang="de-DE" b="1" dirty="0" err="1">
                    <a:solidFill>
                      <a:schemeClr val="tx1"/>
                    </a:solidFill>
                    <a:latin typeface="Helvetica" pitchFamily="2" charset="0"/>
                  </a:rPr>
                  <a:t>partiel</a:t>
                </a:r>
                <a:endParaRPr lang="de-DE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30480D12-7FB1-822A-F674-46C12D17DB37}"/>
                  </a:ext>
                </a:extLst>
              </p:cNvPr>
              <p:cNvSpPr/>
              <p:nvPr/>
            </p:nvSpPr>
            <p:spPr>
              <a:xfrm>
                <a:off x="6486583" y="5765989"/>
                <a:ext cx="2870199" cy="4951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Mesures</a:t>
                </a:r>
                <a:r>
                  <a:rPr lang="de-DE" sz="1200" dirty="0">
                    <a:solidFill>
                      <a:schemeClr val="bg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bg1"/>
                    </a:solidFill>
                    <a:latin typeface="Helvetica" pitchFamily="2" charset="0"/>
                  </a:rPr>
                  <a:t>complémentaires</a:t>
                </a:r>
                <a:endParaRPr lang="de-DE" sz="12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pic>
            <p:nvPicPr>
              <p:cNvPr id="27" name="Grafik 26" descr="Pfeil mit einer Linie: Gerade mit einfarbiger Füllung">
                <a:extLst>
                  <a:ext uri="{FF2B5EF4-FFF2-40B4-BE49-F238E27FC236}">
                    <a16:creationId xmlns:a16="http://schemas.microsoft.com/office/drawing/2014/main" id="{ED0CA936-9B90-7660-7A12-C576F2C96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7608083" y="2587316"/>
                <a:ext cx="627197" cy="914400"/>
              </a:xfrm>
              <a:prstGeom prst="rect">
                <a:avLst/>
              </a:prstGeom>
            </p:spPr>
          </p:pic>
          <p:pic>
            <p:nvPicPr>
              <p:cNvPr id="28" name="Grafik 27" descr="Pfeil mit einer Linie: Gerade mit einfarbiger Füllung">
                <a:extLst>
                  <a:ext uri="{FF2B5EF4-FFF2-40B4-BE49-F238E27FC236}">
                    <a16:creationId xmlns:a16="http://schemas.microsoft.com/office/drawing/2014/main" id="{BB25A90A-4FE0-5EE2-2D36-3B6B7F856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800000">
                <a:off x="5836613" y="3759734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8B4638B-A417-ECC0-34BB-AE259622075A}"/>
                </a:ext>
              </a:extLst>
            </p:cNvPr>
            <p:cNvGrpSpPr/>
            <p:nvPr/>
          </p:nvGrpSpPr>
          <p:grpSpPr>
            <a:xfrm>
              <a:off x="3047998" y="1300297"/>
              <a:ext cx="3567375" cy="4960866"/>
              <a:chOff x="3047998" y="1300297"/>
              <a:chExt cx="3567375" cy="4960866"/>
            </a:xfrm>
          </p:grpSpPr>
          <p:pic>
            <p:nvPicPr>
              <p:cNvPr id="26" name="Grafik 25" descr="Pfeil mit einer Linie: Gerade mit einfarbiger Füllung">
                <a:extLst>
                  <a:ext uri="{FF2B5EF4-FFF2-40B4-BE49-F238E27FC236}">
                    <a16:creationId xmlns:a16="http://schemas.microsoft.com/office/drawing/2014/main" id="{9C369E9F-B0B5-FCA7-9EE5-50F57CD1A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5860084" y="3241417"/>
                <a:ext cx="755289" cy="91440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875546-53A1-2123-0B52-8EB992E79C76}"/>
                  </a:ext>
                </a:extLst>
              </p:cNvPr>
              <p:cNvGrpSpPr/>
              <p:nvPr/>
            </p:nvGrpSpPr>
            <p:grpSpPr>
              <a:xfrm>
                <a:off x="3047998" y="1300297"/>
                <a:ext cx="2844802" cy="4960866"/>
                <a:chOff x="3047998" y="1300297"/>
                <a:chExt cx="2844802" cy="4960866"/>
              </a:xfrm>
            </p:grpSpPr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ABD7EFE0-F9C4-F043-154C-3947FC81AF11}"/>
                    </a:ext>
                  </a:extLst>
                </p:cNvPr>
                <p:cNvSpPr/>
                <p:nvPr/>
              </p:nvSpPr>
              <p:spPr>
                <a:xfrm>
                  <a:off x="3047998" y="1300297"/>
                  <a:ext cx="2844800" cy="901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5.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Certification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8BFAFB8F-6F93-1121-1E5F-74ADFAC3C705}"/>
                    </a:ext>
                  </a:extLst>
                </p:cNvPr>
                <p:cNvSpPr/>
                <p:nvPr/>
              </p:nvSpPr>
              <p:spPr>
                <a:xfrm>
                  <a:off x="3048000" y="2940239"/>
                  <a:ext cx="2844800" cy="9017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4. </a:t>
                  </a:r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Validation</a:t>
                  </a:r>
                </a:p>
              </p:txBody>
            </p:sp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7F00E408-9BE2-6D4E-4F9A-12701F3FE0CE}"/>
                    </a:ext>
                  </a:extLst>
                </p:cNvPr>
                <p:cNvSpPr/>
                <p:nvPr/>
              </p:nvSpPr>
              <p:spPr>
                <a:xfrm>
                  <a:off x="3048000" y="38419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3. </a:t>
                  </a:r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Evaluation</a:t>
                  </a:r>
                </a:p>
              </p:txBody>
            </p: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E37DE40A-CF2A-6D04-287E-DF4B3BF1ADE3}"/>
                    </a:ext>
                  </a:extLst>
                </p:cNvPr>
                <p:cNvSpPr/>
                <p:nvPr/>
              </p:nvSpPr>
              <p:spPr>
                <a:xfrm>
                  <a:off x="3048000" y="47436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>
                      <a:solidFill>
                        <a:schemeClr val="tx1"/>
                      </a:solidFill>
                      <a:latin typeface="Helvetica" pitchFamily="2" charset="0"/>
                    </a:rPr>
                    <a:t>2. </a:t>
                  </a:r>
                  <a:r>
                    <a:rPr lang="de-DE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Bilan</a:t>
                  </a:r>
                  <a:endParaRPr lang="de-DE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E98DB61F-EE39-AAF4-D103-60F90B92DFD6}"/>
                    </a:ext>
                  </a:extLst>
                </p:cNvPr>
                <p:cNvSpPr/>
                <p:nvPr/>
              </p:nvSpPr>
              <p:spPr>
                <a:xfrm>
                  <a:off x="3048000" y="5765989"/>
                  <a:ext cx="2844800" cy="49517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Eléments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centraux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de la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procédure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de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validation</a:t>
                  </a:r>
                  <a:r>
                    <a:rPr lang="de-DE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 des </a:t>
                  </a:r>
                  <a:r>
                    <a:rPr lang="de-DE" sz="12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acquis</a:t>
                  </a:r>
                  <a:endParaRPr lang="de-DE" sz="12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2B1C9DCA-A8E2-91CF-EEA2-57A7717FDDBE}"/>
                    </a:ext>
                  </a:extLst>
                </p:cNvPr>
                <p:cNvSpPr/>
                <p:nvPr/>
              </p:nvSpPr>
              <p:spPr>
                <a:xfrm>
                  <a:off x="5020232" y="3541657"/>
                  <a:ext cx="872568" cy="308211"/>
                </a:xfrm>
                <a:prstGeom prst="rect">
                  <a:avLst/>
                </a:prstGeom>
                <a:solidFill>
                  <a:srgbClr val="A1173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Attestation</a:t>
                  </a:r>
                </a:p>
                <a:p>
                  <a:pPr algn="ctr"/>
                  <a:r>
                    <a:rPr lang="de-DE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des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acquis</a:t>
                  </a:r>
                  <a:endParaRPr lang="de-DE" sz="9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23" name="Grafik 22" descr="Pfeil mit einer Linie: Gerade mit einfarbiger Füllung">
                  <a:extLst>
                    <a:ext uri="{FF2B5EF4-FFF2-40B4-BE49-F238E27FC236}">
                      <a16:creationId xmlns:a16="http://schemas.microsoft.com/office/drawing/2014/main" id="{A9CA672E-A64F-FB88-699D-F88F543EBF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1" y="4299139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4" name="Grafik 23" descr="Pfeil mit einer Linie: Gerade mit einfarbiger Füllung">
                  <a:extLst>
                    <a:ext uri="{FF2B5EF4-FFF2-40B4-BE49-F238E27FC236}">
                      <a16:creationId xmlns:a16="http://schemas.microsoft.com/office/drawing/2014/main" id="{15B355D9-48EE-03CE-A8DD-CDC19F03A7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0" y="3398056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5" name="Grafik 24" descr="Pfeil mit einer Linie: Gerade mit einfarbiger Füllung">
                  <a:extLst>
                    <a:ext uri="{FF2B5EF4-FFF2-40B4-BE49-F238E27FC236}">
                      <a16:creationId xmlns:a16="http://schemas.microsoft.com/office/drawing/2014/main" id="{E341CAAE-C5B8-B6DB-B9F4-A84E7083B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058406" y="2113920"/>
                  <a:ext cx="823983" cy="914400"/>
                </a:xfrm>
                <a:prstGeom prst="rect">
                  <a:avLst/>
                </a:prstGeom>
              </p:spPr>
            </p:pic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643D050C-4BF0-107F-C3A1-3DFC01FA6288}"/>
                    </a:ext>
                  </a:extLst>
                </p:cNvPr>
                <p:cNvSpPr/>
                <p:nvPr/>
              </p:nvSpPr>
              <p:spPr>
                <a:xfrm>
                  <a:off x="3047998" y="2940239"/>
                  <a:ext cx="2844800" cy="2705100"/>
                </a:xfrm>
                <a:prstGeom prst="rect">
                  <a:avLst/>
                </a:prstGeom>
                <a:noFill/>
                <a:ln w="28575">
                  <a:solidFill>
                    <a:srgbClr val="A1173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9135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131DD8-5D65-5F90-0428-6D939AF0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err="1"/>
              <a:t>Certificat</a:t>
            </a:r>
            <a:r>
              <a:rPr lang="de-DE" sz="2000" b="1" dirty="0"/>
              <a:t> </a:t>
            </a:r>
            <a:r>
              <a:rPr lang="de-DE" sz="2000" b="1" dirty="0" err="1"/>
              <a:t>fédéral</a:t>
            </a:r>
            <a:r>
              <a:rPr lang="de-DE" sz="2000" b="1" dirty="0"/>
              <a:t> de </a:t>
            </a:r>
            <a:r>
              <a:rPr lang="de-DE" sz="2000" b="1" dirty="0" err="1"/>
              <a:t>capacité</a:t>
            </a:r>
            <a:endParaRPr lang="de-DE" sz="2000" b="1" dirty="0"/>
          </a:p>
          <a:p>
            <a:r>
              <a:rPr lang="de-DE" sz="2000" b="1" dirty="0"/>
              <a:t>Attestation </a:t>
            </a:r>
            <a:r>
              <a:rPr lang="de-DE" sz="2000" b="1" dirty="0" err="1"/>
              <a:t>fédérale</a:t>
            </a:r>
            <a:r>
              <a:rPr lang="de-DE" sz="2000" b="1" dirty="0"/>
              <a:t> de </a:t>
            </a:r>
            <a:r>
              <a:rPr lang="de-DE" sz="2000" b="1" dirty="0" err="1"/>
              <a:t>formation</a:t>
            </a:r>
            <a:r>
              <a:rPr lang="de-DE" sz="2000" b="1" dirty="0"/>
              <a:t> </a:t>
            </a:r>
            <a:r>
              <a:rPr lang="de-DE" sz="2000" b="1" dirty="0" err="1"/>
              <a:t>professionnelle</a:t>
            </a:r>
            <a:endParaRPr lang="de-DE" sz="2000" b="1" dirty="0"/>
          </a:p>
          <a:p>
            <a:endParaRPr lang="de-GB" dirty="0"/>
          </a:p>
          <a:p>
            <a:endParaRPr lang="de-GB" dirty="0"/>
          </a:p>
          <a:p>
            <a:pPr marL="0" indent="0">
              <a:buNone/>
            </a:pPr>
            <a:endParaRPr lang="de-GB" dirty="0"/>
          </a:p>
          <a:p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A92500-2167-0CE5-31EA-F95D13BF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9FD1EE-D66B-9052-EFFB-4EBC1237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 err="1"/>
              <a:t>L’examen</a:t>
            </a:r>
            <a:r>
              <a:rPr lang="de-DE" dirty="0"/>
              <a:t> final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apprentissage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A573FF-F5B6-01B7-AAEB-0EC6357AE78A}"/>
              </a:ext>
            </a:extLst>
          </p:cNvPr>
          <p:cNvSpPr/>
          <p:nvPr/>
        </p:nvSpPr>
        <p:spPr>
          <a:xfrm>
            <a:off x="835016" y="3429001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Art. 34 </a:t>
            </a:r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LFPr</a:t>
            </a:r>
            <a:endParaRPr lang="de-DE" b="1" dirty="0">
              <a:solidFill>
                <a:schemeClr val="bg2"/>
              </a:solidFill>
              <a:latin typeface="Helvetica" pitchFamily="2" charset="0"/>
            </a:endParaRPr>
          </a:p>
          <a:p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Art. 32 </a:t>
            </a:r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OFPr</a:t>
            </a:r>
            <a:endParaRPr lang="de-DE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Si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acquis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qualifications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autre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cadre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celui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d’une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filière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réglementée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cette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devra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justifier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d’une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expérience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d’au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moins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cinq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ans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être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admise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à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procédure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4385FF-6A1B-BD51-6A23-382F71BAEAA5}"/>
              </a:ext>
            </a:extLst>
          </p:cNvPr>
          <p:cNvSpPr/>
          <p:nvPr/>
        </p:nvSpPr>
        <p:spPr>
          <a:xfrm>
            <a:off x="6490144" y="3429000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>
                <a:solidFill>
                  <a:schemeClr val="bg2"/>
                </a:solidFill>
                <a:latin typeface="Helvetica" pitchFamily="2" charset="0"/>
              </a:rPr>
              <a:t>Art. 15 </a:t>
            </a:r>
            <a:r>
              <a:rPr lang="de-DE" b="1" dirty="0" err="1">
                <a:solidFill>
                  <a:schemeClr val="bg2"/>
                </a:solidFill>
                <a:latin typeface="Helvetica" pitchFamily="2" charset="0"/>
              </a:rPr>
              <a:t>OFPr</a:t>
            </a:r>
            <a:endParaRPr lang="de-DE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étudiants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privées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commerce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sont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admis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à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l’examen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final si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leur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correspond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aux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dispositions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légales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réglementaires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stage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pratique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0F0B-CE89-1C8E-D455-F95CFBC8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07308"/>
            <a:ext cx="8060789" cy="1325563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trois</a:t>
            </a:r>
            <a:r>
              <a:rPr lang="de-DE" dirty="0"/>
              <a:t> </a:t>
            </a:r>
            <a:r>
              <a:rPr lang="de-DE" dirty="0" err="1"/>
              <a:t>lieux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36C98-148B-1EAB-4654-5159C78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CE5283-E38D-BEFA-E124-17502304B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913" y="1304187"/>
            <a:ext cx="8059738" cy="495889"/>
          </a:xfrm>
        </p:spPr>
        <p:txBody>
          <a:bodyPr/>
          <a:lstStyle/>
          <a:p>
            <a:r>
              <a:rPr lang="de-DE" dirty="0" err="1"/>
              <a:t>Moyens</a:t>
            </a:r>
            <a:r>
              <a:rPr lang="de-DE" dirty="0"/>
              <a:t> de </a:t>
            </a:r>
            <a:r>
              <a:rPr lang="de-DE" dirty="0" err="1"/>
              <a:t>planification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CE8F44-B001-00F3-75F2-725CB9C5D892}"/>
              </a:ext>
            </a:extLst>
          </p:cNvPr>
          <p:cNvGrpSpPr/>
          <p:nvPr/>
        </p:nvGrpSpPr>
        <p:grpSpPr>
          <a:xfrm>
            <a:off x="1483153" y="1749075"/>
            <a:ext cx="1584932" cy="1584932"/>
            <a:chOff x="878347" y="2280809"/>
            <a:chExt cx="2036618" cy="203661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FA62D7B-AABC-0DF1-2FB9-EE46768BD13B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5" name="Inhaltsplatzhalter 5" descr="Schulgebäude Silhouette">
              <a:extLst>
                <a:ext uri="{FF2B5EF4-FFF2-40B4-BE49-F238E27FC236}">
                  <a16:creationId xmlns:a16="http://schemas.microsoft.com/office/drawing/2014/main" id="{BA836C7C-1E16-0B90-1AC0-1B8AA991EAA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10CB2513-F273-C1AF-552B-E996F59B698E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:a16="http://schemas.microsoft.com/office/drawing/2014/main" id="{BADE7DB4-239F-467B-140F-47E99B66B7D6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8" name="Freihandform 17">
                <a:extLst>
                  <a:ext uri="{FF2B5EF4-FFF2-40B4-BE49-F238E27FC236}">
                    <a16:creationId xmlns:a16="http://schemas.microsoft.com/office/drawing/2014/main" id="{82C9FC0F-D55A-0D87-6BCC-E8287C670254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13E97CBE-5DC4-4B9A-129B-570A14EC7AC8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FAF1F462-46DA-1A70-8D3D-9D0AEBD4492A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1789FD19-0EB1-7B37-4705-63ECE34797DE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D4E93FE0-EF8F-C6F3-EA88-4B881861DE99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C99A29EC-8F97-7B54-515F-7B450738C9DA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396AA6B8-799C-341E-3EEC-446C53A3FEB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3E6BAC3F-CF35-1601-8509-534EBADB77D4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75C21131-30B5-FABA-94E3-057074B44D64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E1D3C70B-321E-D9FC-7AA7-1F2F22B6EEDF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8E81816B-9095-A90B-7C1A-3BC434B06E0C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A4D65C59-1F6A-65F5-443C-58B9963F2C2B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02263738-D12A-5B63-9DA8-E6F57ACDECE8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8F4294-89F6-C28A-FB99-EF7ED6738701}"/>
              </a:ext>
            </a:extLst>
          </p:cNvPr>
          <p:cNvGrpSpPr/>
          <p:nvPr/>
        </p:nvGrpSpPr>
        <p:grpSpPr>
          <a:xfrm>
            <a:off x="1483153" y="3334007"/>
            <a:ext cx="1584932" cy="1584932"/>
            <a:chOff x="3426824" y="2280809"/>
            <a:chExt cx="2036618" cy="2036618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5DE14BB-0744-67A0-5E66-BCA654FED7A7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3" name="Grafik 32" descr="Telearbeit Silhouette">
              <a:extLst>
                <a:ext uri="{FF2B5EF4-FFF2-40B4-BE49-F238E27FC236}">
                  <a16:creationId xmlns:a16="http://schemas.microsoft.com/office/drawing/2014/main" id="{68B4FAD6-7D1D-B1C7-5BDE-68B3A7C5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8E8F86C-5C88-776E-B1D4-34290DC8F72F}"/>
              </a:ext>
            </a:extLst>
          </p:cNvPr>
          <p:cNvGrpSpPr/>
          <p:nvPr/>
        </p:nvGrpSpPr>
        <p:grpSpPr>
          <a:xfrm>
            <a:off x="1483152" y="4937047"/>
            <a:ext cx="1584932" cy="1584932"/>
            <a:chOff x="5975301" y="2269558"/>
            <a:chExt cx="2036618" cy="203661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7018FAD-32C7-BDE4-A9F5-0D0A8249045A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6" name="Grafik 35" descr="Klassenzimmer Silhouette">
              <a:extLst>
                <a:ext uri="{FF2B5EF4-FFF2-40B4-BE49-F238E27FC236}">
                  <a16:creationId xmlns:a16="http://schemas.microsoft.com/office/drawing/2014/main" id="{BCE2B07C-15FA-938D-6BCF-57B68610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404E98E5-367E-7127-9D92-BBF0A5A96423}"/>
              </a:ext>
            </a:extLst>
          </p:cNvPr>
          <p:cNvSpPr/>
          <p:nvPr/>
        </p:nvSpPr>
        <p:spPr>
          <a:xfrm>
            <a:off x="3180515" y="1749075"/>
            <a:ext cx="4310303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Plan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d’étude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Plan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d’étude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d’école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066BC6F-675E-0CA3-4586-B30F55EE0D9C}"/>
              </a:ext>
            </a:extLst>
          </p:cNvPr>
          <p:cNvSpPr/>
          <p:nvPr/>
        </p:nvSpPr>
        <p:spPr>
          <a:xfrm>
            <a:off x="7603248" y="1749075"/>
            <a:ext cx="3951570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l’OrTra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, en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collaboration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avec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écoles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l’école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F40F4DA-D80E-45C9-F62D-92B3C475C5E9}"/>
              </a:ext>
            </a:extLst>
          </p:cNvPr>
          <p:cNvSpPr/>
          <p:nvPr/>
        </p:nvSpPr>
        <p:spPr>
          <a:xfrm>
            <a:off x="3180515" y="3334007"/>
            <a:ext cx="4310303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Programme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entreprises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(Le plan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sert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moyen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planification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nombreuses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.)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Programme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l’entreprise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Programme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individuel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endParaRPr lang="de-GB" sz="1200" dirty="0">
              <a:solidFill>
                <a:schemeClr val="tx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C7F56B8-4B5B-304F-99FA-444550DF522F}"/>
              </a:ext>
            </a:extLst>
          </p:cNvPr>
          <p:cNvSpPr/>
          <p:nvPr/>
        </p:nvSpPr>
        <p:spPr>
          <a:xfrm>
            <a:off x="7603248" y="3337061"/>
            <a:ext cx="3951571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l’OrTra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Approuvé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la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Confédération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Plan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élaboré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l’OrTra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approuvé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la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Confédération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le / la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formateur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/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trice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entreprise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le / la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formateur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/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trice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entreprise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et la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6165F04-2066-71CA-F5A0-DA9CA1305370}"/>
              </a:ext>
            </a:extLst>
          </p:cNvPr>
          <p:cNvSpPr/>
          <p:nvPr/>
        </p:nvSpPr>
        <p:spPr>
          <a:xfrm>
            <a:off x="3180515" y="4918939"/>
            <a:ext cx="4310303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Programme de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interentreprises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Programme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détaillé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9D2899E-E591-A0CC-1D70-E25D4A7262EE}"/>
              </a:ext>
            </a:extLst>
          </p:cNvPr>
          <p:cNvSpPr/>
          <p:nvPr/>
        </p:nvSpPr>
        <p:spPr>
          <a:xfrm>
            <a:off x="7603248" y="4918939"/>
            <a:ext cx="3951571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l’OrTra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avec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concours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des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cantons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et des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centres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de CIE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Elaboré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responsables des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B121FE1-33EC-5427-30E6-6561AD4FE6E6}"/>
              </a:ext>
            </a:extLst>
          </p:cNvPr>
          <p:cNvSpPr txBox="1"/>
          <p:nvPr/>
        </p:nvSpPr>
        <p:spPr>
          <a:xfrm>
            <a:off x="858018" y="1841197"/>
            <a:ext cx="615553" cy="14132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>
                <a:latin typeface="Helvetica" pitchFamily="2" charset="0"/>
              </a:rPr>
              <a:t>Ecole</a:t>
            </a:r>
          </a:p>
          <a:p>
            <a:pPr algn="ctr"/>
            <a:r>
              <a:rPr lang="de-DE" sz="1400" b="1" dirty="0" err="1">
                <a:latin typeface="Helvetica" pitchFamily="2" charset="0"/>
              </a:rPr>
              <a:t>professionnelle</a:t>
            </a:r>
            <a:endParaRPr lang="de-DE" sz="1400" b="1" dirty="0">
              <a:latin typeface="Helvetica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C51EFE3-35BC-B06D-87A2-B5C44E6C63D6}"/>
              </a:ext>
            </a:extLst>
          </p:cNvPr>
          <p:cNvSpPr txBox="1"/>
          <p:nvPr/>
        </p:nvSpPr>
        <p:spPr>
          <a:xfrm>
            <a:off x="858017" y="3592723"/>
            <a:ext cx="830997" cy="9787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>
                <a:latin typeface="Helvetica" pitchFamily="2" charset="0"/>
              </a:rPr>
              <a:t>Entreprise</a:t>
            </a:r>
          </a:p>
          <a:p>
            <a:pPr algn="ctr"/>
            <a:r>
              <a:rPr lang="de-DE" sz="1400" b="1" dirty="0" err="1">
                <a:latin typeface="Helvetica" pitchFamily="2" charset="0"/>
              </a:rPr>
              <a:t>formatrice</a:t>
            </a:r>
            <a:endParaRPr lang="de-DE" sz="1400" b="1" dirty="0">
              <a:latin typeface="Helvetica" pitchFamily="2" charset="0"/>
            </a:endParaRPr>
          </a:p>
          <a:p>
            <a:pPr algn="ctr"/>
            <a:endParaRPr lang="de-GB" sz="1400" b="1" dirty="0">
              <a:latin typeface="Helvetica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655C29-4C3E-80AE-DA89-A48385D2A742}"/>
              </a:ext>
            </a:extLst>
          </p:cNvPr>
          <p:cNvSpPr txBox="1"/>
          <p:nvPr/>
        </p:nvSpPr>
        <p:spPr>
          <a:xfrm>
            <a:off x="883533" y="5009566"/>
            <a:ext cx="615553" cy="14452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DE" sz="1400" b="1" dirty="0">
                <a:latin typeface="Helvetica" pitchFamily="2" charset="0"/>
              </a:rPr>
              <a:t>Cours</a:t>
            </a:r>
          </a:p>
          <a:p>
            <a:pPr algn="ctr"/>
            <a:r>
              <a:rPr lang="de-DE" sz="1400" b="1" dirty="0" err="1">
                <a:latin typeface="Helvetica" pitchFamily="2" charset="0"/>
              </a:rPr>
              <a:t>interentreprises</a:t>
            </a:r>
            <a:endParaRPr lang="de-DE" sz="1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9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F93A8-D621-BADD-FD77-49BDAAAF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5788"/>
            <a:ext cx="9144000" cy="1666424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L’entreprise</a:t>
            </a:r>
            <a:r>
              <a:rPr lang="de-CH" dirty="0"/>
              <a:t> </a:t>
            </a:r>
            <a:r>
              <a:rPr lang="de-CH" dirty="0" err="1"/>
              <a:t>formatrice</a:t>
            </a:r>
            <a:r>
              <a:rPr lang="de-CH" dirty="0"/>
              <a:t> et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cours</a:t>
            </a:r>
            <a:r>
              <a:rPr lang="de-CH" dirty="0"/>
              <a:t> </a:t>
            </a:r>
            <a:r>
              <a:rPr lang="de-CH" dirty="0" err="1"/>
              <a:t>interentreprises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00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D3FA16-88CE-1AD7-A777-9B081C32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8" y="1644034"/>
            <a:ext cx="4968279" cy="457199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Conditions</a:t>
            </a:r>
            <a:r>
              <a:rPr lang="de-DE" b="1" dirty="0"/>
              <a:t> à </a:t>
            </a:r>
            <a:r>
              <a:rPr lang="de-DE" b="1" dirty="0" err="1"/>
              <a:t>remplir</a:t>
            </a:r>
            <a:r>
              <a:rPr lang="de-DE" b="1" dirty="0"/>
              <a:t> </a:t>
            </a:r>
            <a:r>
              <a:rPr lang="de-DE" b="1" dirty="0" err="1"/>
              <a:t>pour</a:t>
            </a:r>
            <a:r>
              <a:rPr lang="de-DE" b="1" dirty="0"/>
              <a:t> </a:t>
            </a:r>
            <a:r>
              <a:rPr lang="de-DE" b="1" dirty="0" err="1"/>
              <a:t>obtenir</a:t>
            </a:r>
            <a:r>
              <a:rPr lang="de-DE" b="1" dirty="0"/>
              <a:t> </a:t>
            </a:r>
            <a:r>
              <a:rPr lang="de-DE" b="1" dirty="0" err="1"/>
              <a:t>l’autorisation</a:t>
            </a:r>
            <a:r>
              <a:rPr lang="de-DE" b="1" dirty="0"/>
              <a:t> de </a:t>
            </a:r>
            <a:r>
              <a:rPr lang="de-DE" b="1" dirty="0" err="1"/>
              <a:t>former</a:t>
            </a:r>
            <a:endParaRPr lang="de-DE" b="1" dirty="0"/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A </a:t>
            </a:r>
            <a:r>
              <a:rPr lang="de-DE" dirty="0" err="1">
                <a:effectLst/>
                <a:latin typeface="Helvetica" pitchFamily="2" charset="0"/>
              </a:rPr>
              <a:t>titre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personnel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certificat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fédéral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capacité</a:t>
            </a:r>
            <a:r>
              <a:rPr lang="de-DE" dirty="0">
                <a:effectLst/>
                <a:latin typeface="Helvetica" pitchFamily="2" charset="0"/>
              </a:rPr>
              <a:t> (CFC)</a:t>
            </a:r>
          </a:p>
          <a:p>
            <a:r>
              <a:rPr lang="de-DE" dirty="0">
                <a:effectLst/>
                <a:latin typeface="Helvetica" pitchFamily="2" charset="0"/>
              </a:rPr>
              <a:t>au </a:t>
            </a:r>
            <a:r>
              <a:rPr lang="de-DE" dirty="0" err="1">
                <a:effectLst/>
                <a:latin typeface="Helvetica" pitchFamily="2" charset="0"/>
              </a:rPr>
              <a:t>moins</a:t>
            </a:r>
            <a:r>
              <a:rPr lang="de-DE" dirty="0">
                <a:effectLst/>
                <a:latin typeface="Helvetica" pitchFamily="2" charset="0"/>
              </a:rPr>
              <a:t> deux ans </a:t>
            </a:r>
            <a:r>
              <a:rPr lang="de-DE" dirty="0" err="1">
                <a:effectLst/>
                <a:latin typeface="Helvetica" pitchFamily="2" charset="0"/>
              </a:rPr>
              <a:t>d’expérience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qualités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personnelles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formateurs</a:t>
            </a:r>
            <a:r>
              <a:rPr lang="de-DE" dirty="0">
                <a:effectLst/>
                <a:latin typeface="Helvetica" pitchFamily="2" charset="0"/>
              </a:rPr>
              <a:t>/</a:t>
            </a:r>
            <a:r>
              <a:rPr lang="de-DE" dirty="0" err="1">
                <a:effectLst/>
                <a:latin typeface="Helvetica" pitchFamily="2" charset="0"/>
              </a:rPr>
              <a:t>trices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en </a:t>
            </a:r>
            <a:r>
              <a:rPr lang="de-DE" dirty="0" err="1">
                <a:effectLst/>
                <a:latin typeface="Helvetica" pitchFamily="2" charset="0"/>
              </a:rPr>
              <a:t>entreprise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diplôme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fédéral</a:t>
            </a:r>
            <a:r>
              <a:rPr lang="de-DE" dirty="0">
                <a:effectLst/>
                <a:latin typeface="Helvetica" pitchFamily="2" charset="0"/>
              </a:rPr>
              <a:t> (100 </a:t>
            </a:r>
            <a:r>
              <a:rPr lang="de-DE" dirty="0" err="1">
                <a:effectLst/>
                <a:latin typeface="Helvetica" pitchFamily="2" charset="0"/>
              </a:rPr>
              <a:t>heures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attestation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cours</a:t>
            </a:r>
            <a:r>
              <a:rPr lang="de-DE" dirty="0">
                <a:effectLst/>
                <a:latin typeface="Helvetica" pitchFamily="2" charset="0"/>
              </a:rPr>
              <a:t> (40 </a:t>
            </a:r>
            <a:r>
              <a:rPr lang="de-DE" dirty="0" err="1">
                <a:effectLst/>
                <a:latin typeface="Helvetica" pitchFamily="2" charset="0"/>
              </a:rPr>
              <a:t>heures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cours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 err="1">
                <a:effectLst/>
                <a:latin typeface="Helvetica" pitchFamily="2" charset="0"/>
              </a:rPr>
              <a:t>Sur</a:t>
            </a:r>
            <a:r>
              <a:rPr lang="de-DE" dirty="0">
                <a:effectLst/>
                <a:latin typeface="Helvetica" pitchFamily="2" charset="0"/>
              </a:rPr>
              <a:t> le plan </a:t>
            </a:r>
            <a:r>
              <a:rPr lang="de-DE" dirty="0" err="1">
                <a:effectLst/>
                <a:latin typeface="Helvetica" pitchFamily="2" charset="0"/>
              </a:rPr>
              <a:t>technique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équipements</a:t>
            </a:r>
            <a:r>
              <a:rPr lang="de-DE" dirty="0">
                <a:effectLst/>
                <a:latin typeface="Helvetica" pitchFamily="2" charset="0"/>
              </a:rPr>
              <a:t>, poste de </a:t>
            </a:r>
            <a:r>
              <a:rPr lang="de-DE" dirty="0" err="1">
                <a:effectLst/>
                <a:latin typeface="Helvetica" pitchFamily="2" charset="0"/>
              </a:rPr>
              <a:t>travail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aménagé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organisation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commandes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services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produits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assurance-qualité</a:t>
            </a:r>
            <a:endParaRPr lang="de-DE" dirty="0">
              <a:effectLst/>
              <a:latin typeface="Helvetica" pitchFamily="2" charset="0"/>
            </a:endParaRPr>
          </a:p>
          <a:p>
            <a:endParaRPr lang="de-DE" dirty="0">
              <a:effectLst/>
              <a:latin typeface="Helvetica" pitchFamily="2" charset="0"/>
            </a:endParaRPr>
          </a:p>
          <a:p>
            <a:pPr marL="457200" lvl="1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EE49A7-4B9C-E581-3AAF-05D82195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D5BC24-0825-33F9-3475-69D4152B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87904"/>
            <a:ext cx="8060789" cy="1325563"/>
          </a:xfrm>
        </p:spPr>
        <p:txBody>
          <a:bodyPr/>
          <a:lstStyle/>
          <a:p>
            <a:r>
              <a:rPr lang="de-DE" dirty="0" err="1"/>
              <a:t>L’entreprise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GB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FCEE3811-1599-CA1F-923B-BEE91BED1CA0}"/>
              </a:ext>
            </a:extLst>
          </p:cNvPr>
          <p:cNvSpPr txBox="1">
            <a:spLocks/>
          </p:cNvSpPr>
          <p:nvPr/>
        </p:nvSpPr>
        <p:spPr>
          <a:xfrm>
            <a:off x="6096000" y="1678343"/>
            <a:ext cx="4481689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b="1" dirty="0"/>
              <a:t>Formation </a:t>
            </a:r>
            <a:r>
              <a:rPr lang="de-DE" sz="1500" b="1" dirty="0" err="1"/>
              <a:t>fondée</a:t>
            </a:r>
            <a:r>
              <a:rPr lang="de-DE" sz="1500" b="1" dirty="0"/>
              <a:t> </a:t>
            </a:r>
            <a:r>
              <a:rPr lang="de-DE" sz="1500" b="1" dirty="0" err="1"/>
              <a:t>sur</a:t>
            </a:r>
            <a:r>
              <a:rPr lang="de-DE" sz="1500" b="1" dirty="0"/>
              <a:t> </a:t>
            </a:r>
            <a:r>
              <a:rPr lang="de-DE" sz="1500" b="1" dirty="0" err="1"/>
              <a:t>les</a:t>
            </a:r>
            <a:r>
              <a:rPr lang="de-DE" sz="1500" b="1" dirty="0"/>
              <a:t> </a:t>
            </a:r>
            <a:r>
              <a:rPr lang="de-DE" sz="1500" b="1" dirty="0" err="1"/>
              <a:t>documents</a:t>
            </a:r>
            <a:r>
              <a:rPr lang="de-DE" sz="1500" b="1" dirty="0"/>
              <a:t> </a:t>
            </a:r>
            <a:r>
              <a:rPr lang="de-DE" sz="1500" b="1" dirty="0" err="1"/>
              <a:t>suivants</a:t>
            </a:r>
            <a:r>
              <a:rPr lang="de-DE" sz="1500" b="1" dirty="0"/>
              <a:t>:</a:t>
            </a:r>
          </a:p>
          <a:p>
            <a:pPr marL="0" indent="0">
              <a:buNone/>
            </a:pPr>
            <a:endParaRPr lang="de-DE" sz="1500" dirty="0"/>
          </a:p>
          <a:p>
            <a:pPr marL="457200" lvl="1" indent="0">
              <a:buFont typeface="Wingdings" pitchFamily="2" charset="2"/>
              <a:buNone/>
            </a:pPr>
            <a:endParaRPr lang="de-DE" sz="1500" dirty="0"/>
          </a:p>
          <a:p>
            <a:pPr marL="0" indent="0">
              <a:buFont typeface="Wingdings" pitchFamily="2" charset="2"/>
              <a:buNone/>
            </a:pPr>
            <a:endParaRPr lang="de-GB" sz="15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3E15CFE-5AB8-791A-B187-541861D32F55}"/>
              </a:ext>
            </a:extLst>
          </p:cNvPr>
          <p:cNvSpPr/>
          <p:nvPr/>
        </p:nvSpPr>
        <p:spPr>
          <a:xfrm>
            <a:off x="6208244" y="1982702"/>
            <a:ext cx="2669177" cy="3386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err="1">
                <a:latin typeface="Helvetica" pitchFamily="2" charset="0"/>
              </a:rPr>
              <a:t>Ordonnance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sur</a:t>
            </a:r>
            <a:r>
              <a:rPr lang="de-DE" sz="1200" dirty="0">
                <a:latin typeface="Helvetica" pitchFamily="2" charset="0"/>
              </a:rPr>
              <a:t> la </a:t>
            </a:r>
            <a:r>
              <a:rPr lang="de-DE" sz="1200" dirty="0" err="1">
                <a:latin typeface="Helvetica" pitchFamily="2" charset="0"/>
              </a:rPr>
              <a:t>formation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 err="1">
                <a:latin typeface="Helvetica" pitchFamily="2" charset="0"/>
              </a:rPr>
              <a:t>professionnelle</a:t>
            </a:r>
            <a:r>
              <a:rPr lang="de-DE" sz="1200" dirty="0">
                <a:latin typeface="Helvetica" pitchFamily="2" charset="0"/>
              </a:rPr>
              <a:t> initiale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2053FE-ECD6-0CCC-09C0-3543C27FF6F1}"/>
              </a:ext>
            </a:extLst>
          </p:cNvPr>
          <p:cNvSpPr/>
          <p:nvPr/>
        </p:nvSpPr>
        <p:spPr>
          <a:xfrm>
            <a:off x="6490774" y="2571751"/>
            <a:ext cx="2669177" cy="3386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Helvetica" pitchFamily="2" charset="0"/>
              </a:rPr>
              <a:t>Plan de </a:t>
            </a:r>
            <a:r>
              <a:rPr lang="de-DE" sz="1200" dirty="0" err="1">
                <a:latin typeface="Helvetica" pitchFamily="2" charset="0"/>
              </a:rPr>
              <a:t>formation</a:t>
            </a:r>
            <a:endParaRPr lang="de-DE" sz="1200" dirty="0">
              <a:latin typeface="Helvetica" pitchFamily="2" charset="0"/>
            </a:endParaRPr>
          </a:p>
          <a:p>
            <a:endParaRPr lang="de-GB" sz="1200" dirty="0"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BD423B-3836-1520-8C85-4218EB4D3970}"/>
              </a:ext>
            </a:extLst>
          </p:cNvPr>
          <p:cNvSpPr/>
          <p:nvPr/>
        </p:nvSpPr>
        <p:spPr>
          <a:xfrm>
            <a:off x="6789773" y="3152247"/>
            <a:ext cx="2669177" cy="3386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latin typeface="Helvetica" pitchFamily="2" charset="0"/>
              </a:rPr>
              <a:t>Programme de </a:t>
            </a:r>
            <a:r>
              <a:rPr lang="de-DE" sz="1200" dirty="0" err="1">
                <a:latin typeface="Helvetica" pitchFamily="2" charset="0"/>
              </a:rPr>
              <a:t>formation</a:t>
            </a:r>
            <a:endParaRPr lang="de-DE" sz="1200" dirty="0">
              <a:latin typeface="Helvetica" pitchFamily="2" charset="0"/>
            </a:endParaRPr>
          </a:p>
          <a:p>
            <a:r>
              <a:rPr lang="de-DE" sz="1200" dirty="0" err="1">
                <a:latin typeface="Helvetica" pitchFamily="2" charset="0"/>
              </a:rPr>
              <a:t>établi</a:t>
            </a:r>
            <a:r>
              <a:rPr lang="de-DE" sz="1200" dirty="0">
                <a:latin typeface="Helvetica" pitchFamily="2" charset="0"/>
              </a:rPr>
              <a:t> par </a:t>
            </a:r>
            <a:r>
              <a:rPr lang="de-DE" sz="1200" dirty="0" err="1">
                <a:latin typeface="Helvetica" pitchFamily="2" charset="0"/>
              </a:rPr>
              <a:t>l’entreprise</a:t>
            </a:r>
            <a:endParaRPr lang="de-DE" sz="1200" dirty="0">
              <a:latin typeface="Helvetica" pitchFamily="2" charset="0"/>
            </a:endParaRPr>
          </a:p>
          <a:p>
            <a:r>
              <a:rPr lang="de-DE" sz="1200" dirty="0" err="1">
                <a:latin typeface="Helvetica" pitchFamily="2" charset="0"/>
              </a:rPr>
              <a:t>formatrice</a:t>
            </a:r>
            <a:endParaRPr lang="de-DE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rufsbildung.ch">
            <a:extLst>
              <a:ext uri="{FF2B5EF4-FFF2-40B4-BE49-F238E27FC236}">
                <a16:creationId xmlns:a16="http://schemas.microsoft.com/office/drawing/2014/main" id="{6DEBA647-B0D1-A35B-6F40-06A5A0E5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032" y="2687634"/>
            <a:ext cx="1920441" cy="19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gnette pour entreprise formatrice | État de Fribourg">
            <a:extLst>
              <a:ext uri="{FF2B5EF4-FFF2-40B4-BE49-F238E27FC236}">
                <a16:creationId xmlns:a16="http://schemas.microsoft.com/office/drawing/2014/main" id="{B574D863-C32A-B529-DC6E-227B97BE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9" y="2135958"/>
            <a:ext cx="3240809" cy="32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azioneprof.ch">
            <a:extLst>
              <a:ext uri="{FF2B5EF4-FFF2-40B4-BE49-F238E27FC236}">
                <a16:creationId xmlns:a16="http://schemas.microsoft.com/office/drawing/2014/main" id="{8F68A156-8078-B225-302B-A13FC494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437" y="4664762"/>
            <a:ext cx="1879221" cy="1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rmaziunprof.ch">
            <a:extLst>
              <a:ext uri="{FF2B5EF4-FFF2-40B4-BE49-F238E27FC236}">
                <a16:creationId xmlns:a16="http://schemas.microsoft.com/office/drawing/2014/main" id="{1F125F4F-7001-8B92-E639-4A4436F6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39" y="862467"/>
            <a:ext cx="1866387" cy="1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D04BF6-1BDC-536E-D1A8-45F8501F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 </a:t>
            </a:r>
            <a:r>
              <a:rPr lang="de-DE" dirty="0" err="1"/>
              <a:t>l’entreprise</a:t>
            </a:r>
            <a:r>
              <a:rPr lang="de-DE" dirty="0"/>
              <a:t> à </a:t>
            </a:r>
            <a:r>
              <a:rPr lang="de-DE" dirty="0" err="1"/>
              <a:t>l’entreprise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05D76B-841B-D189-0E5F-5A3D0054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3857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 err="1">
                <a:effectLst/>
                <a:latin typeface="Helvetica" pitchFamily="2" charset="0"/>
              </a:rPr>
              <a:t>Participer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tâche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commune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Assumer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part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responsabilité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Maintenir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tradition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Former la </a:t>
            </a:r>
            <a:r>
              <a:rPr lang="de-DE" dirty="0" err="1">
                <a:effectLst/>
                <a:latin typeface="Helvetica" pitchFamily="2" charset="0"/>
              </a:rPr>
              <a:t>relève</a:t>
            </a:r>
            <a:r>
              <a:rPr lang="de-DE" dirty="0">
                <a:effectLst/>
                <a:latin typeface="Helvetica" pitchFamily="2" charset="0"/>
              </a:rPr>
              <a:t> par la </a:t>
            </a:r>
            <a:r>
              <a:rPr lang="de-DE" dirty="0" err="1">
                <a:effectLst/>
                <a:latin typeface="Helvetica" pitchFamily="2" charset="0"/>
              </a:rPr>
              <a:t>pratique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Participer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un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dispositif</a:t>
            </a:r>
            <a:r>
              <a:rPr lang="de-DE" dirty="0">
                <a:effectLst/>
                <a:latin typeface="Helvetica" pitchFamily="2" charset="0"/>
              </a:rPr>
              <a:t> de</a:t>
            </a:r>
          </a:p>
          <a:p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souple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Donner </a:t>
            </a:r>
            <a:r>
              <a:rPr lang="de-DE" dirty="0" err="1">
                <a:effectLst/>
                <a:latin typeface="Helvetica" pitchFamily="2" charset="0"/>
              </a:rPr>
              <a:t>leur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chance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aux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jeunes</a:t>
            </a:r>
            <a:r>
              <a:rPr lang="de-DE" dirty="0">
                <a:effectLst/>
                <a:latin typeface="Helvetica" pitchFamily="2" charset="0"/>
              </a:rPr>
              <a:t>,</a:t>
            </a:r>
          </a:p>
          <a:p>
            <a:r>
              <a:rPr lang="de-DE" dirty="0" err="1">
                <a:effectLst/>
                <a:latin typeface="Helvetica" pitchFamily="2" charset="0"/>
              </a:rPr>
              <a:t>investir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l’avenir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Donner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image</a:t>
            </a:r>
            <a:r>
              <a:rPr lang="de-DE" dirty="0">
                <a:effectLst/>
                <a:latin typeface="Helvetica" pitchFamily="2" charset="0"/>
              </a:rPr>
              <a:t> positive</a:t>
            </a:r>
          </a:p>
          <a:p>
            <a:r>
              <a:rPr lang="de-DE" dirty="0" err="1">
                <a:effectLst/>
                <a:latin typeface="Helvetica" pitchFamily="2" charset="0"/>
              </a:rPr>
              <a:t>Assumer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responsabilité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sociale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Agir</a:t>
            </a:r>
            <a:r>
              <a:rPr lang="de-DE" dirty="0">
                <a:effectLst/>
                <a:latin typeface="Helvetica" pitchFamily="2" charset="0"/>
              </a:rPr>
              <a:t> en </a:t>
            </a:r>
            <a:r>
              <a:rPr lang="de-DE" dirty="0" err="1">
                <a:effectLst/>
                <a:latin typeface="Helvetica" pitchFamily="2" charset="0"/>
              </a:rPr>
              <a:t>partenariat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Donner et </a:t>
            </a:r>
            <a:r>
              <a:rPr lang="de-DE" dirty="0" err="1">
                <a:effectLst/>
                <a:latin typeface="Helvetica" pitchFamily="2" charset="0"/>
              </a:rPr>
              <a:t>recevoir</a:t>
            </a:r>
            <a:endParaRPr lang="de-D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8A0E83-9148-3246-B2B8-5135BCE1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73901D-6EC8-06E9-3AA8-45AE3F2A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2" y="565300"/>
            <a:ext cx="8060789" cy="1325563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réseaux</a:t>
            </a:r>
            <a:r>
              <a:rPr lang="de-DE" dirty="0"/>
              <a:t> </a:t>
            </a:r>
            <a:r>
              <a:rPr lang="de-DE" dirty="0" err="1"/>
              <a:t>d’entreprises</a:t>
            </a:r>
            <a:r>
              <a:rPr lang="de-DE" dirty="0"/>
              <a:t> </a:t>
            </a:r>
            <a:r>
              <a:rPr lang="de-DE" dirty="0" err="1"/>
              <a:t>formatrices</a:t>
            </a:r>
            <a:endParaRPr lang="de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84793B-5D6B-0ECB-FFC2-54ADA48CAC05}"/>
              </a:ext>
            </a:extLst>
          </p:cNvPr>
          <p:cNvGrpSpPr/>
          <p:nvPr/>
        </p:nvGrpSpPr>
        <p:grpSpPr>
          <a:xfrm>
            <a:off x="-911812" y="1874126"/>
            <a:ext cx="12795751" cy="4682952"/>
            <a:chOff x="-911812" y="1874126"/>
            <a:chExt cx="12795751" cy="4682952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4BC0C2CD-00E6-28E1-1AF0-E18FA9FD52CA}"/>
                </a:ext>
              </a:extLst>
            </p:cNvPr>
            <p:cNvGrpSpPr/>
            <p:nvPr/>
          </p:nvGrpSpPr>
          <p:grpSpPr>
            <a:xfrm>
              <a:off x="-911812" y="1874126"/>
              <a:ext cx="12795751" cy="4682952"/>
              <a:chOff x="-832982" y="1905658"/>
              <a:chExt cx="12795751" cy="4682952"/>
            </a:xfrm>
          </p:grpSpPr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63785A49-A575-0E99-E0F5-D8A447637A2D}"/>
                  </a:ext>
                </a:extLst>
              </p:cNvPr>
              <p:cNvGrpSpPr/>
              <p:nvPr/>
            </p:nvGrpSpPr>
            <p:grpSpPr>
              <a:xfrm>
                <a:off x="-832982" y="2418666"/>
                <a:ext cx="5819294" cy="3888000"/>
                <a:chOff x="-675322" y="2418666"/>
                <a:chExt cx="5819294" cy="3888000"/>
              </a:xfrm>
            </p:grpSpPr>
            <p:pic>
              <p:nvPicPr>
                <p:cNvPr id="20" name="Grafik 19" descr="Ein Bild, das Text, Screenshot, Logo, Schrift enthält.&#10;&#10;Automatisch generierte Beschreibung">
                  <a:extLst>
                    <a:ext uri="{FF2B5EF4-FFF2-40B4-BE49-F238E27FC236}">
                      <a16:creationId xmlns:a16="http://schemas.microsoft.com/office/drawing/2014/main" id="{1B69BBCF-F4B3-2D72-F978-BBB526C74F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75322" y="2418666"/>
                  <a:ext cx="5819294" cy="3888000"/>
                </a:xfrm>
                <a:prstGeom prst="rect">
                  <a:avLst/>
                </a:prstGeom>
              </p:spPr>
            </p:pic>
            <p:pic>
              <p:nvPicPr>
                <p:cNvPr id="66" name="Grafik 65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D5A55043-B368-5109-925D-C7BEC3B68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551259" flipV="1">
                  <a:off x="1747391" y="3841374"/>
                  <a:ext cx="644557" cy="644557"/>
                </a:xfrm>
                <a:prstGeom prst="rect">
                  <a:avLst/>
                </a:prstGeom>
              </p:spPr>
            </p:pic>
          </p:grp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2C8809C-80FA-29CA-F17A-C522D33F2BB3}"/>
                  </a:ext>
                </a:extLst>
              </p:cNvPr>
              <p:cNvSpPr txBox="1"/>
              <p:nvPr/>
            </p:nvSpPr>
            <p:spPr>
              <a:xfrm>
                <a:off x="2906674" y="1905658"/>
                <a:ext cx="21932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b="1" dirty="0" err="1">
                    <a:latin typeface="Helvetica" pitchFamily="2" charset="0"/>
                  </a:rPr>
                  <a:t>Réseau</a:t>
                </a:r>
                <a:r>
                  <a:rPr lang="de-DE" sz="2000" b="1" dirty="0">
                    <a:latin typeface="Helvetica" pitchFamily="2" charset="0"/>
                  </a:rPr>
                  <a:t> </a:t>
                </a:r>
                <a:r>
                  <a:rPr lang="de-DE" sz="2000" b="1" dirty="0" err="1">
                    <a:latin typeface="Helvetica" pitchFamily="2" charset="0"/>
                  </a:rPr>
                  <a:t>restreint</a:t>
                </a:r>
                <a:endParaRPr lang="de-DE" sz="2000" b="1" dirty="0">
                  <a:latin typeface="Helvetica" pitchFamily="2" charset="0"/>
                </a:endParaRP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F68DB1C8-C88D-5FB4-77E2-9979ACF7F101}"/>
                  </a:ext>
                </a:extLst>
              </p:cNvPr>
              <p:cNvCxnSpPr/>
              <p:nvPr/>
            </p:nvCxnSpPr>
            <p:spPr>
              <a:xfrm>
                <a:off x="3790368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7D9607F0-7BC9-D038-0029-47CE0E3A5CFB}"/>
                  </a:ext>
                </a:extLst>
              </p:cNvPr>
              <p:cNvCxnSpPr/>
              <p:nvPr/>
            </p:nvCxnSpPr>
            <p:spPr>
              <a:xfrm>
                <a:off x="7758629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41339866-4F05-CBB4-BC7A-16BE30BEAD98}"/>
                  </a:ext>
                </a:extLst>
              </p:cNvPr>
              <p:cNvSpPr txBox="1"/>
              <p:nvPr/>
            </p:nvSpPr>
            <p:spPr>
              <a:xfrm>
                <a:off x="8893025" y="1905658"/>
                <a:ext cx="1851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err="1">
                    <a:latin typeface="Helvetica" pitchFamily="2" charset="0"/>
                  </a:rPr>
                  <a:t>Réseau</a:t>
                </a:r>
                <a:r>
                  <a:rPr lang="de-DE" sz="2000" b="1" dirty="0">
                    <a:latin typeface="Helvetica" pitchFamily="2" charset="0"/>
                  </a:rPr>
                  <a:t> </a:t>
                </a:r>
                <a:r>
                  <a:rPr lang="de-DE" sz="2000" b="1" dirty="0" err="1">
                    <a:latin typeface="Helvetica" pitchFamily="2" charset="0"/>
                  </a:rPr>
                  <a:t>élargi</a:t>
                </a:r>
                <a:endParaRPr lang="de-DE" sz="2000" b="1" dirty="0">
                  <a:latin typeface="Helvetica" pitchFamily="2" charset="0"/>
                </a:endParaRP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9D417007-2A29-A08C-1E1C-BCFEF409C54C}"/>
                  </a:ext>
                </a:extLst>
              </p:cNvPr>
              <p:cNvCxnSpPr/>
              <p:nvPr/>
            </p:nvCxnSpPr>
            <p:spPr>
              <a:xfrm>
                <a:off x="373091" y="2382274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uppieren 67">
                <a:extLst>
                  <a:ext uri="{FF2B5EF4-FFF2-40B4-BE49-F238E27FC236}">
                    <a16:creationId xmlns:a16="http://schemas.microsoft.com/office/drawing/2014/main" id="{4DE07525-F9B2-1D56-FB29-8D107458AA82}"/>
                  </a:ext>
                </a:extLst>
              </p:cNvPr>
              <p:cNvGrpSpPr/>
              <p:nvPr/>
            </p:nvGrpSpPr>
            <p:grpSpPr>
              <a:xfrm>
                <a:off x="7746167" y="2717038"/>
                <a:ext cx="4002544" cy="3416658"/>
                <a:chOff x="7903827" y="2717038"/>
                <a:chExt cx="4002544" cy="3416658"/>
              </a:xfrm>
            </p:grpSpPr>
            <p:grpSp>
              <p:nvGrpSpPr>
                <p:cNvPr id="38" name="Gruppieren 37">
                  <a:extLst>
                    <a:ext uri="{FF2B5EF4-FFF2-40B4-BE49-F238E27FC236}">
                      <a16:creationId xmlns:a16="http://schemas.microsoft.com/office/drawing/2014/main" id="{80EBCEE7-95EF-CCE8-AD21-27178CC214B2}"/>
                    </a:ext>
                  </a:extLst>
                </p:cNvPr>
                <p:cNvGrpSpPr/>
                <p:nvPr/>
              </p:nvGrpSpPr>
              <p:grpSpPr>
                <a:xfrm rot="18912193">
                  <a:off x="8361519" y="4644989"/>
                  <a:ext cx="1325563" cy="1325563"/>
                  <a:chOff x="8146541" y="4931334"/>
                  <a:chExt cx="1325563" cy="1325563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2B3D1E47-9B77-D6D1-A6AA-47F80CB4AB67}"/>
                      </a:ext>
                    </a:extLst>
                  </p:cNvPr>
                  <p:cNvSpPr/>
                  <p:nvPr/>
                </p:nvSpPr>
                <p:spPr>
                  <a:xfrm>
                    <a:off x="8146541" y="4931334"/>
                    <a:ext cx="1325563" cy="1325563"/>
                  </a:xfrm>
                  <a:prstGeom prst="ellipse">
                    <a:avLst/>
                  </a:prstGeom>
                  <a:solidFill>
                    <a:srgbClr val="C2DA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0998DAC-2BD2-AB25-13E5-6F58010645C1}"/>
                      </a:ext>
                    </a:extLst>
                  </p:cNvPr>
                  <p:cNvSpPr/>
                  <p:nvPr/>
                </p:nvSpPr>
                <p:spPr>
                  <a:xfrm>
                    <a:off x="8314190" y="5251346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E745E1AE-CF78-33EA-328E-91E1CF9423D3}"/>
                      </a:ext>
                    </a:extLst>
                  </p:cNvPr>
                  <p:cNvSpPr/>
                  <p:nvPr/>
                </p:nvSpPr>
                <p:spPr>
                  <a:xfrm>
                    <a:off x="8432348" y="5752385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11534E0B-58ED-54AD-446A-C2021BA4AE0B}"/>
                      </a:ext>
                    </a:extLst>
                  </p:cNvPr>
                  <p:cNvSpPr/>
                  <p:nvPr/>
                </p:nvSpPr>
                <p:spPr>
                  <a:xfrm>
                    <a:off x="8915101" y="5551592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621E30EA-4E8C-6283-BD5F-5D301EAB93B2}"/>
                      </a:ext>
                    </a:extLst>
                  </p:cNvPr>
                  <p:cNvSpPr/>
                  <p:nvPr/>
                </p:nvSpPr>
                <p:spPr>
                  <a:xfrm>
                    <a:off x="8806941" y="5050553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</p:grpSp>
            <p:grpSp>
              <p:nvGrpSpPr>
                <p:cNvPr id="39" name="Gruppieren 38">
                  <a:extLst>
                    <a:ext uri="{FF2B5EF4-FFF2-40B4-BE49-F238E27FC236}">
                      <a16:creationId xmlns:a16="http://schemas.microsoft.com/office/drawing/2014/main" id="{6844849E-A661-45F2-85CF-AB2DCF873ECC}"/>
                    </a:ext>
                  </a:extLst>
                </p:cNvPr>
                <p:cNvGrpSpPr/>
                <p:nvPr/>
              </p:nvGrpSpPr>
              <p:grpSpPr>
                <a:xfrm rot="18912193">
                  <a:off x="10151011" y="4808133"/>
                  <a:ext cx="1325563" cy="1325563"/>
                  <a:chOff x="8146541" y="4931334"/>
                  <a:chExt cx="1325563" cy="1325563"/>
                </a:xfrm>
              </p:grpSpPr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10E227D7-A95E-FA2A-4ABC-9C698411AE1C}"/>
                      </a:ext>
                    </a:extLst>
                  </p:cNvPr>
                  <p:cNvSpPr/>
                  <p:nvPr/>
                </p:nvSpPr>
                <p:spPr>
                  <a:xfrm>
                    <a:off x="8146541" y="4931334"/>
                    <a:ext cx="1325563" cy="1325563"/>
                  </a:xfrm>
                  <a:prstGeom prst="ellipse">
                    <a:avLst/>
                  </a:prstGeom>
                  <a:solidFill>
                    <a:srgbClr val="C2DA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D18E2B5B-7E2E-0E21-5431-A49336FA320B}"/>
                      </a:ext>
                    </a:extLst>
                  </p:cNvPr>
                  <p:cNvSpPr/>
                  <p:nvPr/>
                </p:nvSpPr>
                <p:spPr>
                  <a:xfrm>
                    <a:off x="8314190" y="5251346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C00F92D-F09B-9B8D-FE1F-3F485FC45569}"/>
                      </a:ext>
                    </a:extLst>
                  </p:cNvPr>
                  <p:cNvSpPr/>
                  <p:nvPr/>
                </p:nvSpPr>
                <p:spPr>
                  <a:xfrm>
                    <a:off x="8432348" y="5752385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0715B90B-7AC8-4D89-E8CD-254F4A88E3FC}"/>
                      </a:ext>
                    </a:extLst>
                  </p:cNvPr>
                  <p:cNvSpPr/>
                  <p:nvPr/>
                </p:nvSpPr>
                <p:spPr>
                  <a:xfrm>
                    <a:off x="8915101" y="5551592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6175EC1-C28D-8E47-2138-CDD6D07FB89B}"/>
                      </a:ext>
                    </a:extLst>
                  </p:cNvPr>
                  <p:cNvSpPr/>
                  <p:nvPr/>
                </p:nvSpPr>
                <p:spPr>
                  <a:xfrm>
                    <a:off x="8806941" y="5050553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</p:grpSp>
            <p:grpSp>
              <p:nvGrpSpPr>
                <p:cNvPr id="45" name="Gruppieren 44">
                  <a:extLst>
                    <a:ext uri="{FF2B5EF4-FFF2-40B4-BE49-F238E27FC236}">
                      <a16:creationId xmlns:a16="http://schemas.microsoft.com/office/drawing/2014/main" id="{7B9D5126-395E-B70E-E790-085DBE355D32}"/>
                    </a:ext>
                  </a:extLst>
                </p:cNvPr>
                <p:cNvGrpSpPr/>
                <p:nvPr/>
              </p:nvGrpSpPr>
              <p:grpSpPr>
                <a:xfrm rot="18912193">
                  <a:off x="9437732" y="3478297"/>
                  <a:ext cx="1325563" cy="1325563"/>
                  <a:chOff x="8146541" y="4931334"/>
                  <a:chExt cx="1325563" cy="1325563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5C09E706-0F42-E94A-4AEE-336B456D9581}"/>
                      </a:ext>
                    </a:extLst>
                  </p:cNvPr>
                  <p:cNvSpPr/>
                  <p:nvPr/>
                </p:nvSpPr>
                <p:spPr>
                  <a:xfrm>
                    <a:off x="8146541" y="4931334"/>
                    <a:ext cx="1325563" cy="1325563"/>
                  </a:xfrm>
                  <a:prstGeom prst="ellipse">
                    <a:avLst/>
                  </a:prstGeom>
                  <a:solidFill>
                    <a:srgbClr val="C2DAB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F169BD9-88D8-D487-9F08-B4419BCA2A08}"/>
                      </a:ext>
                    </a:extLst>
                  </p:cNvPr>
                  <p:cNvSpPr/>
                  <p:nvPr/>
                </p:nvSpPr>
                <p:spPr>
                  <a:xfrm>
                    <a:off x="8314190" y="5251346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A8CF1B4B-B6F0-59C4-0130-C809263EA760}"/>
                      </a:ext>
                    </a:extLst>
                  </p:cNvPr>
                  <p:cNvSpPr/>
                  <p:nvPr/>
                </p:nvSpPr>
                <p:spPr>
                  <a:xfrm>
                    <a:off x="8432348" y="5752385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1C4B679F-E38C-DC13-AFD0-7742BC449034}"/>
                      </a:ext>
                    </a:extLst>
                  </p:cNvPr>
                  <p:cNvSpPr/>
                  <p:nvPr/>
                </p:nvSpPr>
                <p:spPr>
                  <a:xfrm>
                    <a:off x="8915101" y="5551592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B575354-D0BE-6C17-07A9-8364952DA3BF}"/>
                      </a:ext>
                    </a:extLst>
                  </p:cNvPr>
                  <p:cNvSpPr/>
                  <p:nvPr/>
                </p:nvSpPr>
                <p:spPr>
                  <a:xfrm>
                    <a:off x="8806941" y="5050553"/>
                    <a:ext cx="401586" cy="40158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GB" b="1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9E3CA75D-70BC-EEFE-C66C-AA87472E23DB}"/>
                    </a:ext>
                  </a:extLst>
                </p:cNvPr>
                <p:cNvSpPr txBox="1"/>
                <p:nvPr/>
              </p:nvSpPr>
              <p:spPr>
                <a:xfrm>
                  <a:off x="8273997" y="2717038"/>
                  <a:ext cx="3491726" cy="523220"/>
                </a:xfrm>
                <a:prstGeom prst="rect">
                  <a:avLst/>
                </a:prstGeom>
                <a:solidFill>
                  <a:srgbClr val="A1173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>
                      <a:solidFill>
                        <a:schemeClr val="bg1"/>
                      </a:solidFill>
                      <a:latin typeface="Helvetica" pitchFamily="2" charset="0"/>
                    </a:rPr>
                    <a:t>Organisation </a:t>
                  </a:r>
                  <a:r>
                    <a:rPr lang="de-DE" sz="1400" b="1" dirty="0" err="1">
                      <a:solidFill>
                        <a:schemeClr val="bg1"/>
                      </a:solidFill>
                      <a:latin typeface="Helvetica" pitchFamily="2" charset="0"/>
                    </a:rPr>
                    <a:t>principale</a:t>
                  </a:r>
                  <a:endParaRPr lang="de-DE" sz="1400" b="1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  <a:p>
                  <a:pPr algn="ctr"/>
                  <a:r>
                    <a:rPr lang="de-DE" sz="1400" b="1" dirty="0">
                      <a:solidFill>
                        <a:schemeClr val="bg1"/>
                      </a:solidFill>
                      <a:latin typeface="Helvetica" pitchFamily="2" charset="0"/>
                    </a:rPr>
                    <a:t>(p. ex. </a:t>
                  </a:r>
                  <a:r>
                    <a:rPr lang="de-DE" sz="1400" b="1" dirty="0" err="1">
                      <a:solidFill>
                        <a:schemeClr val="bg1"/>
                      </a:solidFill>
                      <a:latin typeface="Helvetica" pitchFamily="2" charset="0"/>
                    </a:rPr>
                    <a:t>association</a:t>
                  </a:r>
                  <a:r>
                    <a:rPr lang="de-DE" sz="1400" b="1" dirty="0">
                      <a:solidFill>
                        <a:schemeClr val="bg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  <p:pic>
              <p:nvPicPr>
                <p:cNvPr id="54" name="Grafik 53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FC6798C7-9133-C253-F01E-F5E641C622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3284050">
                  <a:off x="10612630" y="3556642"/>
                  <a:ext cx="1293741" cy="1293741"/>
                </a:xfrm>
                <a:prstGeom prst="rect">
                  <a:avLst/>
                </a:prstGeom>
              </p:spPr>
            </p:pic>
            <p:pic>
              <p:nvPicPr>
                <p:cNvPr id="58" name="Grafik 57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D2742E9D-0D7E-96E2-1838-C3415D3B6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7814937" flipV="1">
                  <a:off x="8666989" y="336981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9" name="Grafik 58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D30B6E1E-52DD-7749-7604-CB9AFB5BB8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9020069" flipV="1">
                  <a:off x="7903827" y="3476497"/>
                  <a:ext cx="1215535" cy="1215535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99F80CC1-A66D-2629-2516-FD061430AE8D}"/>
                  </a:ext>
                </a:extLst>
              </p:cNvPr>
              <p:cNvGrpSpPr/>
              <p:nvPr/>
            </p:nvGrpSpPr>
            <p:grpSpPr>
              <a:xfrm>
                <a:off x="3544578" y="2359812"/>
                <a:ext cx="4334748" cy="4228798"/>
                <a:chOff x="3702238" y="2359812"/>
                <a:chExt cx="4334748" cy="4228798"/>
              </a:xfrm>
            </p:grpSpPr>
            <p:pic>
              <p:nvPicPr>
                <p:cNvPr id="22" name="Grafik 21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84A2ABCB-62A5-D77D-E114-FC2B66DC4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390" y="5017061"/>
                  <a:ext cx="2280531" cy="1520354"/>
                </a:xfrm>
                <a:prstGeom prst="rect">
                  <a:avLst/>
                </a:prstGeom>
              </p:spPr>
            </p:pic>
            <p:pic>
              <p:nvPicPr>
                <p:cNvPr id="23" name="Grafik 22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4B4FAF98-CDBD-20A2-604A-473717987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6453" y="4544773"/>
                  <a:ext cx="2280533" cy="1520355"/>
                </a:xfrm>
                <a:prstGeom prst="rect">
                  <a:avLst/>
                </a:prstGeom>
              </p:spPr>
            </p:pic>
            <p:pic>
              <p:nvPicPr>
                <p:cNvPr id="24" name="Grafik 23" descr="Ein Bild, das Kreis, Screenshot, Farbigkeit, Grafiken enthält.&#10;&#10;Automatisch generierte Beschreibung">
                  <a:extLst>
                    <a:ext uri="{FF2B5EF4-FFF2-40B4-BE49-F238E27FC236}">
                      <a16:creationId xmlns:a16="http://schemas.microsoft.com/office/drawing/2014/main" id="{65FEFB96-2C0A-C258-E61C-F07086928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2238" y="3518543"/>
                  <a:ext cx="2280532" cy="1520354"/>
                </a:xfrm>
                <a:prstGeom prst="rect">
                  <a:avLst/>
                </a:prstGeom>
              </p:spPr>
            </p:pic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87DA55B-84CA-2772-25F3-3515930F64D9}"/>
                    </a:ext>
                  </a:extLst>
                </p:cNvPr>
                <p:cNvSpPr/>
                <p:nvPr/>
              </p:nvSpPr>
              <p:spPr>
                <a:xfrm>
                  <a:off x="5435438" y="2359812"/>
                  <a:ext cx="2064731" cy="2064731"/>
                </a:xfrm>
                <a:prstGeom prst="ellipse">
                  <a:avLst/>
                </a:prstGeom>
                <a:solidFill>
                  <a:srgbClr val="C2DAB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400" b="1" dirty="0">
                      <a:solidFill>
                        <a:schemeClr val="tx1"/>
                      </a:solidFill>
                      <a:latin typeface="Helvetica" pitchFamily="2" charset="0"/>
                    </a:rPr>
                    <a:t>Entreprise </a:t>
                  </a:r>
                  <a:r>
                    <a:rPr lang="de-DE" sz="1400" b="1" dirty="0" err="1">
                      <a:solidFill>
                        <a:schemeClr val="tx1"/>
                      </a:solidFill>
                      <a:latin typeface="Helvetica" pitchFamily="2" charset="0"/>
                    </a:rPr>
                    <a:t>principale</a:t>
                  </a:r>
                  <a:endParaRPr lang="de-DE" sz="1400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60" name="Grafik 59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8214D9EE-DFA2-CEFF-E738-6243439801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913952" flipV="1">
                  <a:off x="4404298" y="28375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" name="Grafik 60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3FD9C6D7-B46E-F240-3AC2-ECFE0458B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8601481" flipV="1">
                  <a:off x="3910235" y="466094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2" name="Grafik 61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ACC376F9-A4F4-6C68-8DA4-D08473268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2878135" flipV="1">
                  <a:off x="5805330" y="567421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3" name="Grafik 62" descr="Pfeil mit einer Linie: Kurve im Uhrzeigersinn mit einfarbiger Füllung">
                  <a:extLst>
                    <a:ext uri="{FF2B5EF4-FFF2-40B4-BE49-F238E27FC236}">
                      <a16:creationId xmlns:a16="http://schemas.microsoft.com/office/drawing/2014/main" id="{85161A5D-D796-9442-CD32-EADC5DD1D4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9502220" flipV="1">
                  <a:off x="7044547" y="3869486"/>
                  <a:ext cx="91440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64B26344-1F7D-72C2-E23D-6323E1B61E94}"/>
                  </a:ext>
                </a:extLst>
              </p:cNvPr>
              <p:cNvCxnSpPr/>
              <p:nvPr/>
            </p:nvCxnSpPr>
            <p:spPr>
              <a:xfrm>
                <a:off x="11962769" y="2383423"/>
                <a:ext cx="0" cy="39740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F4FD6C44-BDFE-B35F-F96C-2AC70346E381}"/>
                </a:ext>
              </a:extLst>
            </p:cNvPr>
            <p:cNvSpPr txBox="1"/>
            <p:nvPr/>
          </p:nvSpPr>
          <p:spPr>
            <a:xfrm>
              <a:off x="855097" y="4689353"/>
              <a:ext cx="1771853" cy="5232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Helvetica" pitchFamily="2" charset="0"/>
                </a:rPr>
                <a:t>Entreprise</a:t>
              </a: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partenaire</a:t>
              </a:r>
              <a:endParaRPr lang="de-DE" sz="1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F4DF6B8-7650-1616-D534-CAB1F9BA148E}"/>
                </a:ext>
              </a:extLst>
            </p:cNvPr>
            <p:cNvSpPr txBox="1"/>
            <p:nvPr/>
          </p:nvSpPr>
          <p:spPr>
            <a:xfrm>
              <a:off x="2216343" y="3608900"/>
              <a:ext cx="1085531" cy="523220"/>
            </a:xfrm>
            <a:prstGeom prst="rect">
              <a:avLst/>
            </a:prstGeom>
            <a:solidFill>
              <a:srgbClr val="E9E2D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latin typeface="Helvetica" pitchFamily="2" charset="0"/>
                </a:rPr>
                <a:t>Entreprise</a:t>
              </a:r>
            </a:p>
            <a:p>
              <a:pPr algn="ctr"/>
              <a:r>
                <a:rPr lang="de-DE" sz="1400" b="1" dirty="0" err="1">
                  <a:latin typeface="Helvetica" pitchFamily="2" charset="0"/>
                </a:rPr>
                <a:t>formatrice</a:t>
              </a:r>
              <a:endParaRPr lang="de-DE" sz="1400" b="1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3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3456B-F016-F638-5BF4-72FB6AE7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86" y="2799075"/>
            <a:ext cx="6141222" cy="1325563"/>
          </a:xfrm>
        </p:spPr>
        <p:txBody>
          <a:bodyPr>
            <a:noAutofit/>
          </a:bodyPr>
          <a:lstStyle/>
          <a:p>
            <a:pPr algn="r"/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réseaux</a:t>
            </a:r>
            <a:r>
              <a:rPr lang="de-DE" dirty="0"/>
              <a:t> </a:t>
            </a:r>
            <a:r>
              <a:rPr lang="de-DE" dirty="0" err="1"/>
              <a:t>d’entreprises</a:t>
            </a:r>
            <a:r>
              <a:rPr lang="de-DE" dirty="0"/>
              <a:t> </a:t>
            </a:r>
            <a:r>
              <a:rPr lang="de-DE" dirty="0" err="1"/>
              <a:t>formatrices</a:t>
            </a:r>
            <a:br>
              <a:rPr lang="de-DE" dirty="0"/>
            </a:b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6DD2A0-5D1A-9086-57C4-1F630232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38FBA5-62AA-0896-486E-933BF30540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4981" y="3785122"/>
            <a:ext cx="8059738" cy="495889"/>
          </a:xfrm>
        </p:spPr>
        <p:txBody>
          <a:bodyPr/>
          <a:lstStyle/>
          <a:p>
            <a:pPr algn="r"/>
            <a:r>
              <a:rPr lang="de-DE" dirty="0" err="1"/>
              <a:t>Réseau</a:t>
            </a:r>
            <a:r>
              <a:rPr lang="de-DE" dirty="0"/>
              <a:t> </a:t>
            </a:r>
            <a:r>
              <a:rPr lang="de-DE" dirty="0" err="1"/>
              <a:t>élargi</a:t>
            </a:r>
            <a:endParaRPr lang="de-DE" dirty="0"/>
          </a:p>
          <a:p>
            <a:pPr algn="r"/>
            <a:endParaRPr lang="de-GB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B99013E-4079-9E85-9CA8-E56FABF2B029}"/>
              </a:ext>
            </a:extLst>
          </p:cNvPr>
          <p:cNvGrpSpPr/>
          <p:nvPr/>
        </p:nvGrpSpPr>
        <p:grpSpPr>
          <a:xfrm>
            <a:off x="331075" y="1586410"/>
            <a:ext cx="5247369" cy="4385056"/>
            <a:chOff x="361956" y="2737027"/>
            <a:chExt cx="4002544" cy="3344796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08488D4-D22F-47F5-343C-9377E7995F2F}"/>
                </a:ext>
              </a:extLst>
            </p:cNvPr>
            <p:cNvGrpSpPr/>
            <p:nvPr/>
          </p:nvGrpSpPr>
          <p:grpSpPr>
            <a:xfrm rot="18912193">
              <a:off x="819648" y="4593116"/>
              <a:ext cx="1325563" cy="1325563"/>
              <a:chOff x="8146541" y="4931334"/>
              <a:chExt cx="1325563" cy="132556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394838F-94B4-7AF7-DDCE-F1DB241745F5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2812B3D-65EE-F281-1683-0A9D28A465F0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131FEC8-5C29-72EC-7F5B-54E2847B6ADB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CD98D96-6D3B-FD8F-9850-5CA61B27E3DC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5155C9-F2FF-1DA7-2A91-6DA5F8A1E500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F1E38AE2-5FF9-CE7D-604B-54F2707243DE}"/>
                </a:ext>
              </a:extLst>
            </p:cNvPr>
            <p:cNvGrpSpPr/>
            <p:nvPr/>
          </p:nvGrpSpPr>
          <p:grpSpPr>
            <a:xfrm rot="18912193">
              <a:off x="2609140" y="4756260"/>
              <a:ext cx="1325563" cy="1325563"/>
              <a:chOff x="8146541" y="4931334"/>
              <a:chExt cx="1325563" cy="132556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890C624-734F-CA41-4C92-FF4DA4715660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F92AA42-89DE-3D5C-C3F2-4C265BFCBA1B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2C038E4-8E82-546A-3DC2-11B4EE1D0A52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04D31BF-C3A5-A6D6-B3A3-6EDF08154FBB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404A15-B985-3FD0-D723-93E749D5742B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9895FC8-9357-BF92-3DCB-C559A617636E}"/>
                </a:ext>
              </a:extLst>
            </p:cNvPr>
            <p:cNvGrpSpPr/>
            <p:nvPr/>
          </p:nvGrpSpPr>
          <p:grpSpPr>
            <a:xfrm rot="18912193">
              <a:off x="1895861" y="3426424"/>
              <a:ext cx="1325563" cy="1325563"/>
              <a:chOff x="8146541" y="4931334"/>
              <a:chExt cx="1325563" cy="132556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0DD5C4-38B3-D4E4-8E50-B60ECA075027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A2963C-BF75-52FB-C14E-702F1B747624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460974E-2EB2-B2C7-23E5-668560755A17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94D3BF6-3814-D5D7-6470-D5B31284214B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F4D3A05-2B5E-3B03-9DB7-93C8DE8B4B9B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F3BCEC-0BE4-966F-7125-07F67C2FEEBF}"/>
                </a:ext>
              </a:extLst>
            </p:cNvPr>
            <p:cNvSpPr txBox="1"/>
            <p:nvPr/>
          </p:nvSpPr>
          <p:spPr>
            <a:xfrm>
              <a:off x="732126" y="2737027"/>
              <a:ext cx="3491726" cy="493003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Organisation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principale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(p. ex. </a:t>
              </a:r>
              <a:r>
                <a:rPr lang="de-DE" b="1" dirty="0" err="1">
                  <a:solidFill>
                    <a:schemeClr val="bg1"/>
                  </a:solidFill>
                  <a:latin typeface="Helvetica" pitchFamily="2" charset="0"/>
                </a:rPr>
                <a:t>association</a:t>
              </a:r>
              <a:r>
                <a:rPr lang="de-DE" b="1" dirty="0">
                  <a:solidFill>
                    <a:schemeClr val="bg1"/>
                  </a:solidFill>
                  <a:latin typeface="Helvetica" pitchFamily="2" charset="0"/>
                </a:rPr>
                <a:t>)</a:t>
              </a:r>
            </a:p>
          </p:txBody>
        </p:sp>
        <p:pic>
          <p:nvPicPr>
            <p:cNvPr id="29" name="Grafik 28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830192C9-639A-8A80-4602-607FFF22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84050">
              <a:off x="3070759" y="3504769"/>
              <a:ext cx="1293741" cy="1293741"/>
            </a:xfrm>
            <a:prstGeom prst="rect">
              <a:avLst/>
            </a:prstGeom>
          </p:spPr>
        </p:pic>
        <p:pic>
          <p:nvPicPr>
            <p:cNvPr id="30" name="Grafik 29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E50FA4A7-8187-B6B3-56FF-EFD77195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814937" flipV="1">
              <a:off x="1125118" y="3317940"/>
              <a:ext cx="914400" cy="914400"/>
            </a:xfrm>
            <a:prstGeom prst="rect">
              <a:avLst/>
            </a:prstGeom>
          </p:spPr>
        </p:pic>
        <p:pic>
          <p:nvPicPr>
            <p:cNvPr id="31" name="Grafik 30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02A6E1F4-DE7A-3E5D-0A45-14A90BA0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020069" flipV="1">
              <a:off x="361956" y="3424624"/>
              <a:ext cx="1215535" cy="1215535"/>
            </a:xfrm>
            <a:prstGeom prst="rect">
              <a:avLst/>
            </a:prstGeom>
          </p:spPr>
        </p:pic>
      </p:grp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7AF98896-287C-DECA-75DB-6C8F99C14E9A}"/>
              </a:ext>
            </a:extLst>
          </p:cNvPr>
          <p:cNvSpPr txBox="1">
            <a:spLocks/>
          </p:cNvSpPr>
          <p:nvPr/>
        </p:nvSpPr>
        <p:spPr>
          <a:xfrm>
            <a:off x="644161" y="5859745"/>
            <a:ext cx="10566385" cy="65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Groupement</a:t>
            </a:r>
            <a:r>
              <a:rPr lang="de-DE" dirty="0"/>
              <a:t> </a:t>
            </a:r>
            <a:r>
              <a:rPr lang="de-DE" dirty="0" err="1"/>
              <a:t>d’entreprises</a:t>
            </a:r>
            <a:endParaRPr lang="de-DE" dirty="0"/>
          </a:p>
          <a:p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202590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1750</Words>
  <Application>Microsoft Office PowerPoint</Application>
  <PresentationFormat>Breitbild</PresentationFormat>
  <Paragraphs>465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Les lieux de formation et les procédures de qualification</vt:lpstr>
      <vt:lpstr>Le système dual</vt:lpstr>
      <vt:lpstr>Les trois lieux de formation</vt:lpstr>
      <vt:lpstr>Les trois lieux de formation</vt:lpstr>
      <vt:lpstr>L’entreprise formatrice et les cours interentreprises</vt:lpstr>
      <vt:lpstr>L’entreprise formatrice</vt:lpstr>
      <vt:lpstr>De l’entreprise à l’entreprise formatrice</vt:lpstr>
      <vt:lpstr>Les réseaux d’entreprises formatrices</vt:lpstr>
      <vt:lpstr>Les réseaux d’entreprises formatrices </vt:lpstr>
      <vt:lpstr>Les cours interentreprises</vt:lpstr>
      <vt:lpstr>L’école professionnelle</vt:lpstr>
      <vt:lpstr>L’école professionnelle</vt:lpstr>
      <vt:lpstr>La formation scolaire à l’école professionnelle</vt:lpstr>
      <vt:lpstr>Les cours facultatifs et les cours d’appui</vt:lpstr>
      <vt:lpstr>Les différents modèles d’organisation de l’enseignement</vt:lpstr>
      <vt:lpstr>L’enseignement de la culture générale et l’enseignement menant à la maturité professionnelle</vt:lpstr>
      <vt:lpstr>PowerPoint-Präsentation</vt:lpstr>
      <vt:lpstr>Les voies menant à la maturité professionnelle</vt:lpstr>
      <vt:lpstr>La valeur de la maturité professionnelle</vt:lpstr>
      <vt:lpstr>La maturité professionnelle du point de vue des entreprises formatrices</vt:lpstr>
      <vt:lpstr>L’articulation de l’enseignement de culture générale</vt:lpstr>
      <vt:lpstr>Les formations initiales en école (FIE)</vt:lpstr>
      <vt:lpstr>Les formations initiales en école (FIE)</vt:lpstr>
      <vt:lpstr>Comparaison entre l’apprentissage et les formations en école</vt:lpstr>
      <vt:lpstr>Les procedures de qualification</vt:lpstr>
      <vt:lpstr>Le déroulement et les formes de l’examen final</vt:lpstr>
      <vt:lpstr>Les formes et les critères de qualité des PQ</vt:lpstr>
      <vt:lpstr>PowerPoint-Präsentation</vt:lpstr>
      <vt:lpstr>Les différentes voies d‘accès aux procédures de qualification</vt:lpstr>
      <vt:lpstr>Les différentes composantes des procédures de qualification</vt:lpstr>
      <vt:lpstr>PowerPoint-Präsentation</vt:lpstr>
      <vt:lpstr>Les experts et expertes aux procédures de qualification </vt:lpstr>
      <vt:lpstr>La répartition des tâches et les coûts des procédures de qualification </vt:lpstr>
      <vt:lpstr>Les autres procedures de qualification</vt:lpstr>
      <vt:lpstr>La reconnaissance des acquis</vt:lpstr>
      <vt:lpstr>La validation des acquis</vt:lpstr>
      <vt:lpstr>L’examen final sans apprentissage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46</cp:revision>
  <dcterms:created xsi:type="dcterms:W3CDTF">2023-08-07T08:24:15Z</dcterms:created>
  <dcterms:modified xsi:type="dcterms:W3CDTF">2024-04-24T14:35:23Z</dcterms:modified>
</cp:coreProperties>
</file>