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41"/>
  </p:notesMasterIdLst>
  <p:sldIdLst>
    <p:sldId id="295" r:id="rId4"/>
    <p:sldId id="296" r:id="rId5"/>
    <p:sldId id="257" r:id="rId6"/>
    <p:sldId id="258" r:id="rId7"/>
    <p:sldId id="297" r:id="rId8"/>
    <p:sldId id="259" r:id="rId9"/>
    <p:sldId id="286" r:id="rId10"/>
    <p:sldId id="261" r:id="rId11"/>
    <p:sldId id="262" r:id="rId12"/>
    <p:sldId id="289" r:id="rId13"/>
    <p:sldId id="298" r:id="rId14"/>
    <p:sldId id="264" r:id="rId15"/>
    <p:sldId id="265" r:id="rId16"/>
    <p:sldId id="290" r:id="rId17"/>
    <p:sldId id="267" r:id="rId18"/>
    <p:sldId id="299" r:id="rId19"/>
    <p:sldId id="268" r:id="rId20"/>
    <p:sldId id="269" r:id="rId21"/>
    <p:sldId id="288" r:id="rId22"/>
    <p:sldId id="294" r:id="rId23"/>
    <p:sldId id="272" r:id="rId24"/>
    <p:sldId id="300" r:id="rId25"/>
    <p:sldId id="273" r:id="rId26"/>
    <p:sldId id="274" r:id="rId27"/>
    <p:sldId id="301" r:id="rId28"/>
    <p:sldId id="291" r:id="rId29"/>
    <p:sldId id="276" r:id="rId30"/>
    <p:sldId id="277" r:id="rId31"/>
    <p:sldId id="292" r:id="rId32"/>
    <p:sldId id="279" r:id="rId33"/>
    <p:sldId id="280" r:id="rId34"/>
    <p:sldId id="281" r:id="rId35"/>
    <p:sldId id="282" r:id="rId36"/>
    <p:sldId id="302" r:id="rId37"/>
    <p:sldId id="293" r:id="rId38"/>
    <p:sldId id="284" r:id="rId39"/>
    <p:sldId id="285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2DC"/>
    <a:srgbClr val="A11731"/>
    <a:srgbClr val="DAA2AD"/>
    <a:srgbClr val="C2DAB6"/>
    <a:srgbClr val="4C7936"/>
    <a:srgbClr val="EBECF3"/>
    <a:srgbClr val="D9DBFC"/>
    <a:srgbClr val="B0B6F8"/>
    <a:srgbClr val="E9EAFC"/>
    <a:srgbClr val="D8D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5878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0AF2F-6A6D-4047-8942-835BC420337C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2F53543-D888-5946-8EF4-A4D26B7DB53C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/>
            <a:t>1</a:t>
          </a:r>
        </a:p>
      </dgm:t>
    </dgm:pt>
    <dgm:pt modelId="{93B2890A-6793-DE44-9BA4-B9491746DC6F}" type="parTrans" cxnId="{6E086F50-B67F-4041-92A9-7C8EA5BA688E}">
      <dgm:prSet/>
      <dgm:spPr/>
      <dgm:t>
        <a:bodyPr/>
        <a:lstStyle/>
        <a:p>
          <a:endParaRPr lang="de-DE"/>
        </a:p>
      </dgm:t>
    </dgm:pt>
    <dgm:pt modelId="{E1B49F7B-BA06-9D4A-85BE-F68D5CEC4172}" type="sibTrans" cxnId="{6E086F50-B67F-4041-92A9-7C8EA5BA688E}">
      <dgm:prSet/>
      <dgm:spPr/>
      <dgm:t>
        <a:bodyPr/>
        <a:lstStyle/>
        <a:p>
          <a:endParaRPr lang="de-DE"/>
        </a:p>
      </dgm:t>
    </dgm:pt>
    <dgm:pt modelId="{ABD54176-804E-EC4C-9C9A-CAE1631AECF4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de-DE" sz="1600" b="0" i="0" dirty="0" err="1">
              <a:latin typeface="Helvetica" pitchFamily="2" charset="0"/>
            </a:rPr>
            <a:t>Formazione</a:t>
          </a:r>
          <a:r>
            <a:rPr lang="de-DE" sz="1600" b="0" i="0" dirty="0">
              <a:latin typeface="Helvetica" pitchFamily="2" charset="0"/>
            </a:rPr>
            <a:t> professionale di </a:t>
          </a:r>
          <a:r>
            <a:rPr lang="de-DE" sz="1600" b="0" i="0" dirty="0" err="1">
              <a:latin typeface="Helvetica" pitchFamily="2" charset="0"/>
            </a:rPr>
            <a:t>base</a:t>
          </a:r>
          <a:r>
            <a:rPr lang="de-DE" sz="1600" b="0" i="0" dirty="0">
              <a:latin typeface="Helvetica" pitchFamily="2" charset="0"/>
            </a:rPr>
            <a:t> 1,3 o 4 </a:t>
          </a:r>
          <a:r>
            <a:rPr lang="de-DE" sz="1600" b="0" i="0" dirty="0" err="1">
              <a:latin typeface="Helvetica" pitchFamily="2" charset="0"/>
            </a:rPr>
            <a:t>anni</a:t>
          </a:r>
          <a:endParaRPr lang="de-DE" sz="1600" b="0" i="0" dirty="0">
            <a:latin typeface="Helvetica" pitchFamily="2" charset="0"/>
          </a:endParaRPr>
        </a:p>
      </dgm:t>
    </dgm:pt>
    <dgm:pt modelId="{40998995-EAC4-0B49-AC7A-9B4CB540FC86}" type="parTrans" cxnId="{8194722B-43BC-8B42-B8D6-33E68798E6F5}">
      <dgm:prSet/>
      <dgm:spPr/>
      <dgm:t>
        <a:bodyPr/>
        <a:lstStyle/>
        <a:p>
          <a:endParaRPr lang="de-DE"/>
        </a:p>
      </dgm:t>
    </dgm:pt>
    <dgm:pt modelId="{A85EF0C5-9F2F-BE4B-8344-D730E25D29C4}" type="sibTrans" cxnId="{8194722B-43BC-8B42-B8D6-33E68798E6F5}">
      <dgm:prSet/>
      <dgm:spPr/>
      <dgm:t>
        <a:bodyPr/>
        <a:lstStyle/>
        <a:p>
          <a:endParaRPr lang="de-DE"/>
        </a:p>
      </dgm:t>
    </dgm:pt>
    <dgm:pt modelId="{6E5D79CD-D771-9C47-B813-15F7CFA718E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/>
            <a:t>2</a:t>
          </a:r>
        </a:p>
      </dgm:t>
    </dgm:pt>
    <dgm:pt modelId="{6D881A09-8FE8-3A49-BA93-414581857A92}" type="parTrans" cxnId="{7690FEF9-A19F-E848-8C1C-487FC4D91C49}">
      <dgm:prSet/>
      <dgm:spPr/>
      <dgm:t>
        <a:bodyPr/>
        <a:lstStyle/>
        <a:p>
          <a:endParaRPr lang="de-DE"/>
        </a:p>
      </dgm:t>
    </dgm:pt>
    <dgm:pt modelId="{66005776-A3EE-9D4A-9510-296AD0D4F115}" type="sibTrans" cxnId="{7690FEF9-A19F-E848-8C1C-487FC4D91C49}">
      <dgm:prSet/>
      <dgm:spPr/>
      <dgm:t>
        <a:bodyPr/>
        <a:lstStyle/>
        <a:p>
          <a:endParaRPr lang="de-DE"/>
        </a:p>
      </dgm:t>
    </dgm:pt>
    <dgm:pt modelId="{4506322C-A44B-3D4C-97F3-E471F6996313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de-DE" sz="1600" b="0" i="0" dirty="0" err="1">
              <a:latin typeface="Helvetica" pitchFamily="2" charset="0"/>
            </a:rPr>
            <a:t>Formazione</a:t>
          </a:r>
          <a:r>
            <a:rPr lang="de-DE" sz="1600" b="0" i="0" dirty="0">
              <a:latin typeface="Helvetica" pitchFamily="2" charset="0"/>
            </a:rPr>
            <a:t> professionale di </a:t>
          </a:r>
          <a:r>
            <a:rPr lang="de-DE" sz="1600" b="0" i="0" dirty="0" err="1">
              <a:latin typeface="Helvetica" pitchFamily="2" charset="0"/>
            </a:rPr>
            <a:t>base</a:t>
          </a:r>
          <a:r>
            <a:rPr lang="de-DE" sz="1600" b="0" i="0" dirty="0">
              <a:latin typeface="Helvetica" pitchFamily="2" charset="0"/>
            </a:rPr>
            <a:t> a </a:t>
          </a:r>
          <a:r>
            <a:rPr lang="de-DE" sz="1600" b="0" i="0" dirty="0" err="1">
              <a:latin typeface="Helvetica" pitchFamily="2" charset="0"/>
            </a:rPr>
            <a:t>impostazione</a:t>
          </a:r>
          <a:endParaRPr lang="de-DE" sz="1600" b="0" i="0" dirty="0">
            <a:latin typeface="Helvetica" pitchFamily="2" charset="0"/>
          </a:endParaRPr>
        </a:p>
      </dgm:t>
    </dgm:pt>
    <dgm:pt modelId="{BD2C87F7-D1CF-A943-82DE-26C8E945FDDC}" type="parTrans" cxnId="{C005CFD2-6369-C142-9445-E4C32C30665C}">
      <dgm:prSet/>
      <dgm:spPr/>
      <dgm:t>
        <a:bodyPr/>
        <a:lstStyle/>
        <a:p>
          <a:endParaRPr lang="de-DE"/>
        </a:p>
      </dgm:t>
    </dgm:pt>
    <dgm:pt modelId="{6CA722FB-15AF-E647-A7AB-7D8D36AB865A}" type="sibTrans" cxnId="{C005CFD2-6369-C142-9445-E4C32C30665C}">
      <dgm:prSet/>
      <dgm:spPr/>
      <dgm:t>
        <a:bodyPr/>
        <a:lstStyle/>
        <a:p>
          <a:endParaRPr lang="de-DE"/>
        </a:p>
      </dgm:t>
    </dgm:pt>
    <dgm:pt modelId="{7F56CE7B-D446-C14A-B2DC-380DAE778DB5}">
      <dgm:prSet phldrT="[Text]"/>
      <dgm:spPr>
        <a:solidFill>
          <a:srgbClr val="4C7936"/>
        </a:solidFill>
        <a:ln>
          <a:noFill/>
        </a:ln>
      </dgm:spPr>
      <dgm:t>
        <a:bodyPr/>
        <a:lstStyle/>
        <a:p>
          <a:r>
            <a:rPr lang="de-DE" dirty="0"/>
            <a:t>3</a:t>
          </a:r>
        </a:p>
      </dgm:t>
    </dgm:pt>
    <dgm:pt modelId="{D347BA7B-2039-2140-A881-17153639D90F}" type="parTrans" cxnId="{1214063E-552B-3D4D-90D7-7142D2E7EC6E}">
      <dgm:prSet/>
      <dgm:spPr/>
      <dgm:t>
        <a:bodyPr/>
        <a:lstStyle/>
        <a:p>
          <a:endParaRPr lang="de-DE"/>
        </a:p>
      </dgm:t>
    </dgm:pt>
    <dgm:pt modelId="{7A46516D-8581-9C42-B35C-8E920B1A5829}" type="sibTrans" cxnId="{1214063E-552B-3D4D-90D7-7142D2E7EC6E}">
      <dgm:prSet/>
      <dgm:spPr/>
      <dgm:t>
        <a:bodyPr/>
        <a:lstStyle/>
        <a:p>
          <a:endParaRPr lang="de-DE"/>
        </a:p>
      </dgm:t>
    </dgm:pt>
    <dgm:pt modelId="{79C1CF63-9A62-C742-A085-3F74EB700E87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de-DE" sz="1600" b="0" i="0" dirty="0">
              <a:latin typeface="Helvetica" pitchFamily="2" charset="0"/>
            </a:rPr>
            <a:t>(di </a:t>
          </a:r>
          <a:r>
            <a:rPr lang="de-DE" sz="1600" b="0" i="0" dirty="0" err="1">
              <a:latin typeface="Helvetica" pitchFamily="2" charset="0"/>
            </a:rPr>
            <a:t>formazione</a:t>
          </a:r>
          <a:r>
            <a:rPr lang="de-DE" sz="1600" b="0" i="0" dirty="0">
              <a:latin typeface="Helvetica" pitchFamily="2" charset="0"/>
            </a:rPr>
            <a:t>)</a:t>
          </a:r>
        </a:p>
      </dgm:t>
    </dgm:pt>
    <dgm:pt modelId="{A71CB17B-3365-4A49-9523-0F69972BD454}" type="parTrans" cxnId="{054AA21D-5834-274D-8B36-22F559CEE1E8}">
      <dgm:prSet/>
      <dgm:spPr/>
      <dgm:t>
        <a:bodyPr/>
        <a:lstStyle/>
        <a:p>
          <a:endParaRPr lang="de-DE"/>
        </a:p>
      </dgm:t>
    </dgm:pt>
    <dgm:pt modelId="{DB67D385-9F08-6842-BB01-5A03133D13B3}" type="sibTrans" cxnId="{054AA21D-5834-274D-8B36-22F559CEE1E8}">
      <dgm:prSet/>
      <dgm:spPr/>
      <dgm:t>
        <a:bodyPr/>
        <a:lstStyle/>
        <a:p>
          <a:endParaRPr lang="de-DE"/>
        </a:p>
      </dgm:t>
    </dgm:pt>
    <dgm:pt modelId="{B98B3B65-14D7-5D47-800E-6F42D1590533}">
      <dgm:prSet custT="1"/>
      <dgm:spPr/>
      <dgm:t>
        <a:bodyPr/>
        <a:lstStyle/>
        <a:p>
          <a:pPr>
            <a:buFontTx/>
            <a:buNone/>
          </a:pPr>
          <a:r>
            <a:rPr lang="de-DE" sz="1600" b="0" i="0" dirty="0" err="1">
              <a:latin typeface="Helvetica" pitchFamily="2" charset="0"/>
            </a:rPr>
            <a:t>scolastica</a:t>
          </a:r>
          <a:r>
            <a:rPr lang="de-DE" sz="1600" b="0" i="0" dirty="0">
              <a:latin typeface="Helvetica" pitchFamily="2" charset="0"/>
            </a:rPr>
            <a:t> FBS</a:t>
          </a:r>
        </a:p>
      </dgm:t>
    </dgm:pt>
    <dgm:pt modelId="{898A7E6E-A404-8541-8633-0579F35C16D5}" type="parTrans" cxnId="{CDFBC18A-D4E8-814C-A900-418CD0D1E2A6}">
      <dgm:prSet/>
      <dgm:spPr/>
      <dgm:t>
        <a:bodyPr/>
        <a:lstStyle/>
        <a:p>
          <a:endParaRPr lang="de-DE"/>
        </a:p>
      </dgm:t>
    </dgm:pt>
    <dgm:pt modelId="{088A7E6B-2740-C64C-A3F6-B010367B6203}" type="sibTrans" cxnId="{CDFBC18A-D4E8-814C-A900-418CD0D1E2A6}">
      <dgm:prSet/>
      <dgm:spPr/>
      <dgm:t>
        <a:bodyPr/>
        <a:lstStyle/>
        <a:p>
          <a:endParaRPr lang="de-DE"/>
        </a:p>
      </dgm:t>
    </dgm:pt>
    <dgm:pt modelId="{172772FC-3383-4444-92D4-FCA7D08E831B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 algn="l">
            <a:buFontTx/>
            <a:buNone/>
          </a:pPr>
          <a:r>
            <a:rPr lang="de-DE" sz="1600" b="0" i="0" dirty="0" err="1">
              <a:latin typeface="Helvetica" pitchFamily="2" charset="0"/>
            </a:rPr>
            <a:t>Formazione</a:t>
          </a:r>
          <a:r>
            <a:rPr lang="de-DE" sz="1600" b="0" i="0" dirty="0">
              <a:latin typeface="Helvetica" pitchFamily="2" charset="0"/>
            </a:rPr>
            <a:t> di </a:t>
          </a:r>
          <a:r>
            <a:rPr lang="de-DE" sz="1600" b="0" i="0" dirty="0" err="1">
              <a:latin typeface="Helvetica" pitchFamily="2" charset="0"/>
            </a:rPr>
            <a:t>recupero</a:t>
          </a:r>
          <a:r>
            <a:rPr lang="de-DE" sz="1600" b="0" i="0" dirty="0">
              <a:latin typeface="Helvetica" pitchFamily="2" charset="0"/>
            </a:rPr>
            <a:t> ai </a:t>
          </a:r>
          <a:r>
            <a:rPr lang="de-DE" sz="1600" b="0" i="0" dirty="0" err="1">
              <a:latin typeface="Helvetica" pitchFamily="2" charset="0"/>
            </a:rPr>
            <a:t>sensi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dell’art</a:t>
          </a:r>
          <a:r>
            <a:rPr lang="de-DE" sz="1600" b="0" i="0" dirty="0">
              <a:latin typeface="Helvetica" pitchFamily="2" charset="0"/>
            </a:rPr>
            <a:t>. 32 </a:t>
          </a:r>
          <a:r>
            <a:rPr lang="de-DE" sz="1600" b="0" i="0" dirty="0" err="1">
              <a:latin typeface="Helvetica" pitchFamily="2" charset="0"/>
            </a:rPr>
            <a:t>OFPr</a:t>
          </a:r>
          <a:endParaRPr lang="de-DE" sz="1600" b="0" i="0" dirty="0">
            <a:latin typeface="Helvetica" pitchFamily="2" charset="0"/>
          </a:endParaRPr>
        </a:p>
      </dgm:t>
    </dgm:pt>
    <dgm:pt modelId="{FD1B1C98-381B-614E-ACC7-B341D9A035A1}" type="sibTrans" cxnId="{7A24CE43-89EC-334B-9803-EB1EB3C385A0}">
      <dgm:prSet/>
      <dgm:spPr/>
      <dgm:t>
        <a:bodyPr/>
        <a:lstStyle/>
        <a:p>
          <a:endParaRPr lang="de-DE"/>
        </a:p>
      </dgm:t>
    </dgm:pt>
    <dgm:pt modelId="{770ED621-B1F8-8045-A2F3-EFC49E9AC412}" type="parTrans" cxnId="{7A24CE43-89EC-334B-9803-EB1EB3C385A0}">
      <dgm:prSet/>
      <dgm:spPr/>
      <dgm:t>
        <a:bodyPr/>
        <a:lstStyle/>
        <a:p>
          <a:endParaRPr lang="de-DE"/>
        </a:p>
      </dgm:t>
    </dgm:pt>
    <dgm:pt modelId="{43B3AE41-18B0-E748-8092-7E24ABFAB111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 algn="l">
            <a:buFontTx/>
            <a:buNone/>
          </a:pPr>
          <a:r>
            <a:rPr lang="de-DE" sz="1600" b="0" i="0" dirty="0" err="1">
              <a:latin typeface="Helvetica" pitchFamily="2" charset="0"/>
            </a:rPr>
            <a:t>Formazione</a:t>
          </a:r>
          <a:r>
            <a:rPr lang="de-DE" sz="1600" b="0" i="0" dirty="0">
              <a:latin typeface="Helvetica" pitchFamily="2" charset="0"/>
            </a:rPr>
            <a:t> di </a:t>
          </a:r>
          <a:r>
            <a:rPr lang="de-DE" sz="1600" b="0" i="0" dirty="0" err="1">
              <a:latin typeface="Helvetica" pitchFamily="2" charset="0"/>
            </a:rPr>
            <a:t>recupero</a:t>
          </a:r>
          <a:r>
            <a:rPr lang="de-DE" sz="1600" b="0" i="0" dirty="0">
              <a:latin typeface="Helvetica" pitchFamily="2" charset="0"/>
            </a:rPr>
            <a:t> ai </a:t>
          </a:r>
          <a:r>
            <a:rPr lang="de-DE" sz="1600" b="0" i="0" dirty="0" err="1">
              <a:latin typeface="Helvetica" pitchFamily="2" charset="0"/>
            </a:rPr>
            <a:t>sensi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dell’art</a:t>
          </a:r>
          <a:r>
            <a:rPr lang="de-DE" sz="1600" b="0" i="0" dirty="0">
              <a:latin typeface="Helvetica" pitchFamily="2" charset="0"/>
            </a:rPr>
            <a:t>. 31 </a:t>
          </a:r>
          <a:r>
            <a:rPr lang="de-DE" sz="1600" b="0" i="0" dirty="0" err="1">
              <a:latin typeface="Helvetica" pitchFamily="2" charset="0"/>
            </a:rPr>
            <a:t>OFPr</a:t>
          </a:r>
          <a:endParaRPr lang="de-DE" sz="1600" b="0" i="0" dirty="0">
            <a:latin typeface="Helvetica" pitchFamily="2" charset="0"/>
          </a:endParaRPr>
        </a:p>
      </dgm:t>
    </dgm:pt>
    <dgm:pt modelId="{AA02995A-4CEB-8440-A465-931BC361B3C2}" type="parTrans" cxnId="{F69F9DB9-7619-EA41-946C-3B1AF940C417}">
      <dgm:prSet/>
      <dgm:spPr/>
      <dgm:t>
        <a:bodyPr/>
        <a:lstStyle/>
        <a:p>
          <a:endParaRPr lang="de-DE"/>
        </a:p>
      </dgm:t>
    </dgm:pt>
    <dgm:pt modelId="{87CDB241-2789-F848-A345-46A7EA679FDD}" type="sibTrans" cxnId="{F69F9DB9-7619-EA41-946C-3B1AF940C417}">
      <dgm:prSet/>
      <dgm:spPr/>
      <dgm:t>
        <a:bodyPr/>
        <a:lstStyle/>
        <a:p>
          <a:endParaRPr lang="de-DE"/>
        </a:p>
      </dgm:t>
    </dgm:pt>
    <dgm:pt modelId="{A88509E3-E4C4-014F-8CF1-985D02AF2513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 algn="l">
            <a:buFontTx/>
            <a:buNone/>
          </a:pPr>
          <a:r>
            <a:rPr lang="de-DE" sz="1600" b="0" i="0" dirty="0">
              <a:latin typeface="Helvetica" pitchFamily="2" charset="0"/>
            </a:rPr>
            <a:t>(</a:t>
          </a:r>
          <a:r>
            <a:rPr lang="de-DE" sz="1600" b="0" i="0" dirty="0" err="1">
              <a:latin typeface="Helvetica" pitchFamily="2" charset="0"/>
            </a:rPr>
            <a:t>validazione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degli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apprendimenti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acquisiti</a:t>
          </a:r>
          <a:r>
            <a:rPr lang="de-DE" sz="1600" b="0" i="0" dirty="0">
              <a:latin typeface="Helvetica" pitchFamily="2" charset="0"/>
            </a:rPr>
            <a:t>)</a:t>
          </a:r>
        </a:p>
      </dgm:t>
    </dgm:pt>
    <dgm:pt modelId="{8EB5590E-615D-1C49-93A3-12E36B0260CA}" type="parTrans" cxnId="{45BEF888-E094-AD42-9FEC-14FA52992DC1}">
      <dgm:prSet/>
      <dgm:spPr/>
      <dgm:t>
        <a:bodyPr/>
        <a:lstStyle/>
        <a:p>
          <a:endParaRPr lang="de-DE"/>
        </a:p>
      </dgm:t>
    </dgm:pt>
    <dgm:pt modelId="{997286DD-6564-194B-BB69-A5E9845F4A00}" type="sibTrans" cxnId="{45BEF888-E094-AD42-9FEC-14FA52992DC1}">
      <dgm:prSet/>
      <dgm:spPr/>
      <dgm:t>
        <a:bodyPr/>
        <a:lstStyle/>
        <a:p>
          <a:endParaRPr lang="de-DE"/>
        </a:p>
      </dgm:t>
    </dgm:pt>
    <dgm:pt modelId="{62DCAB69-D02D-B147-A695-34E1FB8B12BB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 algn="l">
            <a:buFontTx/>
            <a:buNone/>
          </a:pPr>
          <a:endParaRPr lang="de-DE" sz="1600" b="0" i="0" dirty="0">
            <a:latin typeface="Helvetica" pitchFamily="2" charset="0"/>
          </a:endParaRPr>
        </a:p>
      </dgm:t>
    </dgm:pt>
    <dgm:pt modelId="{3F2B7659-C95E-DB44-88F2-C47392B1A570}" type="parTrans" cxnId="{E7DB450A-3971-0740-9F04-186AC165C22C}">
      <dgm:prSet/>
      <dgm:spPr/>
      <dgm:t>
        <a:bodyPr/>
        <a:lstStyle/>
        <a:p>
          <a:endParaRPr lang="de-DE"/>
        </a:p>
      </dgm:t>
    </dgm:pt>
    <dgm:pt modelId="{7E16863D-874B-144C-A4E7-ECCDDA26D379}" type="sibTrans" cxnId="{E7DB450A-3971-0740-9F04-186AC165C22C}">
      <dgm:prSet/>
      <dgm:spPr/>
      <dgm:t>
        <a:bodyPr/>
        <a:lstStyle/>
        <a:p>
          <a:endParaRPr lang="de-DE"/>
        </a:p>
      </dgm:t>
    </dgm:pt>
    <dgm:pt modelId="{DD65417C-686C-724D-BB2B-813F9E4F7B29}" type="pres">
      <dgm:prSet presAssocID="{CF40AF2F-6A6D-4047-8942-835BC420337C}" presName="linearFlow" presStyleCnt="0">
        <dgm:presLayoutVars>
          <dgm:dir/>
          <dgm:animLvl val="lvl"/>
          <dgm:resizeHandles val="exact"/>
        </dgm:presLayoutVars>
      </dgm:prSet>
      <dgm:spPr/>
    </dgm:pt>
    <dgm:pt modelId="{A770A6B6-FC49-1C44-B3A5-B802B9647AFA}" type="pres">
      <dgm:prSet presAssocID="{E2F53543-D888-5946-8EF4-A4D26B7DB53C}" presName="composite" presStyleCnt="0"/>
      <dgm:spPr/>
    </dgm:pt>
    <dgm:pt modelId="{01778E24-D80B-C744-BEEA-27CF4021B26C}" type="pres">
      <dgm:prSet presAssocID="{E2F53543-D888-5946-8EF4-A4D26B7DB53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F76DEDF-411A-D248-B349-358783BEEAAF}" type="pres">
      <dgm:prSet presAssocID="{E2F53543-D888-5946-8EF4-A4D26B7DB53C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032C691-97EB-054C-B716-DBA38F5F6EFA}" type="pres">
      <dgm:prSet presAssocID="{E1B49F7B-BA06-9D4A-85BE-F68D5CEC4172}" presName="sp" presStyleCnt="0"/>
      <dgm:spPr/>
    </dgm:pt>
    <dgm:pt modelId="{293D5992-ECD7-B94B-8120-795C89EDE631}" type="pres">
      <dgm:prSet presAssocID="{6E5D79CD-D771-9C47-B813-15F7CFA718E4}" presName="composite" presStyleCnt="0"/>
      <dgm:spPr/>
    </dgm:pt>
    <dgm:pt modelId="{5ACAC30A-20C8-F34E-9605-563FC1A45CA7}" type="pres">
      <dgm:prSet presAssocID="{6E5D79CD-D771-9C47-B813-15F7CFA718E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43A1B4A-76DF-0A49-8761-51CDD6A05099}" type="pres">
      <dgm:prSet presAssocID="{6E5D79CD-D771-9C47-B813-15F7CFA718E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56C129B5-A17C-E74C-9844-C463B69D21C4}" type="pres">
      <dgm:prSet presAssocID="{66005776-A3EE-9D4A-9510-296AD0D4F115}" presName="sp" presStyleCnt="0"/>
      <dgm:spPr/>
    </dgm:pt>
    <dgm:pt modelId="{92920D51-071D-5B4A-BC3E-C441A5618378}" type="pres">
      <dgm:prSet presAssocID="{7F56CE7B-D446-C14A-B2DC-380DAE778DB5}" presName="composite" presStyleCnt="0"/>
      <dgm:spPr/>
    </dgm:pt>
    <dgm:pt modelId="{EE0610DC-2F17-954B-9B65-3CFC041E29F7}" type="pres">
      <dgm:prSet presAssocID="{7F56CE7B-D446-C14A-B2DC-380DAE778DB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5CCE5D5-F597-C846-8B99-CD1697E3BAD9}" type="pres">
      <dgm:prSet presAssocID="{7F56CE7B-D446-C14A-B2DC-380DAE778DB5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8E6F205-2C12-594C-B49C-ADC71CCE250D}" type="presOf" srcId="{ABD54176-804E-EC4C-9C9A-CAE1631AECF4}" destId="{BF76DEDF-411A-D248-B349-358783BEEAAF}" srcOrd="0" destOrd="0" presId="urn:microsoft.com/office/officeart/2005/8/layout/chevron2"/>
    <dgm:cxn modelId="{E7DB450A-3971-0740-9F04-186AC165C22C}" srcId="{7F56CE7B-D446-C14A-B2DC-380DAE778DB5}" destId="{62DCAB69-D02D-B147-A695-34E1FB8B12BB}" srcOrd="1" destOrd="0" parTransId="{3F2B7659-C95E-DB44-88F2-C47392B1A570}" sibTransId="{7E16863D-874B-144C-A4E7-ECCDDA26D379}"/>
    <dgm:cxn modelId="{054AA21D-5834-274D-8B36-22F559CEE1E8}" srcId="{E2F53543-D888-5946-8EF4-A4D26B7DB53C}" destId="{79C1CF63-9A62-C742-A085-3F74EB700E87}" srcOrd="1" destOrd="0" parTransId="{A71CB17B-3365-4A49-9523-0F69972BD454}" sibTransId="{DB67D385-9F08-6842-BB01-5A03133D13B3}"/>
    <dgm:cxn modelId="{8194722B-43BC-8B42-B8D6-33E68798E6F5}" srcId="{E2F53543-D888-5946-8EF4-A4D26B7DB53C}" destId="{ABD54176-804E-EC4C-9C9A-CAE1631AECF4}" srcOrd="0" destOrd="0" parTransId="{40998995-EAC4-0B49-AC7A-9B4CB540FC86}" sibTransId="{A85EF0C5-9F2F-BE4B-8344-D730E25D29C4}"/>
    <dgm:cxn modelId="{1214063E-552B-3D4D-90D7-7142D2E7EC6E}" srcId="{CF40AF2F-6A6D-4047-8942-835BC420337C}" destId="{7F56CE7B-D446-C14A-B2DC-380DAE778DB5}" srcOrd="2" destOrd="0" parTransId="{D347BA7B-2039-2140-A881-17153639D90F}" sibTransId="{7A46516D-8581-9C42-B35C-8E920B1A5829}"/>
    <dgm:cxn modelId="{7A24CE43-89EC-334B-9803-EB1EB3C385A0}" srcId="{7F56CE7B-D446-C14A-B2DC-380DAE778DB5}" destId="{172772FC-3383-4444-92D4-FCA7D08E831B}" srcOrd="0" destOrd="0" parTransId="{770ED621-B1F8-8045-A2F3-EFC49E9AC412}" sibTransId="{FD1B1C98-381B-614E-ACC7-B341D9A035A1}"/>
    <dgm:cxn modelId="{6E086F50-B67F-4041-92A9-7C8EA5BA688E}" srcId="{CF40AF2F-6A6D-4047-8942-835BC420337C}" destId="{E2F53543-D888-5946-8EF4-A4D26B7DB53C}" srcOrd="0" destOrd="0" parTransId="{93B2890A-6793-DE44-9BA4-B9491746DC6F}" sibTransId="{E1B49F7B-BA06-9D4A-85BE-F68D5CEC4172}"/>
    <dgm:cxn modelId="{82179876-A823-F24B-A4AF-4623EF73A02C}" type="presOf" srcId="{43B3AE41-18B0-E748-8092-7E24ABFAB111}" destId="{C5CCE5D5-F597-C846-8B99-CD1697E3BAD9}" srcOrd="0" destOrd="2" presId="urn:microsoft.com/office/officeart/2005/8/layout/chevron2"/>
    <dgm:cxn modelId="{33159F78-E81E-5D49-A031-58A30B72C1CB}" type="presOf" srcId="{B98B3B65-14D7-5D47-800E-6F42D1590533}" destId="{743A1B4A-76DF-0A49-8761-51CDD6A05099}" srcOrd="0" destOrd="1" presId="urn:microsoft.com/office/officeart/2005/8/layout/chevron2"/>
    <dgm:cxn modelId="{5D2FF881-708B-8C4D-9645-903309B4DA49}" type="presOf" srcId="{E2F53543-D888-5946-8EF4-A4D26B7DB53C}" destId="{01778E24-D80B-C744-BEEA-27CF4021B26C}" srcOrd="0" destOrd="0" presId="urn:microsoft.com/office/officeart/2005/8/layout/chevron2"/>
    <dgm:cxn modelId="{45BEF888-E094-AD42-9FEC-14FA52992DC1}" srcId="{7F56CE7B-D446-C14A-B2DC-380DAE778DB5}" destId="{A88509E3-E4C4-014F-8CF1-985D02AF2513}" srcOrd="3" destOrd="0" parTransId="{8EB5590E-615D-1C49-93A3-12E36B0260CA}" sibTransId="{997286DD-6564-194B-BB69-A5E9845F4A00}"/>
    <dgm:cxn modelId="{CDFBC18A-D4E8-814C-A900-418CD0D1E2A6}" srcId="{6E5D79CD-D771-9C47-B813-15F7CFA718E4}" destId="{B98B3B65-14D7-5D47-800E-6F42D1590533}" srcOrd="1" destOrd="0" parTransId="{898A7E6E-A404-8541-8633-0579F35C16D5}" sibTransId="{088A7E6B-2740-C64C-A3F6-B010367B6203}"/>
    <dgm:cxn modelId="{64CBA98C-6B51-214D-8CF0-965036912EA1}" type="presOf" srcId="{7F56CE7B-D446-C14A-B2DC-380DAE778DB5}" destId="{EE0610DC-2F17-954B-9B65-3CFC041E29F7}" srcOrd="0" destOrd="0" presId="urn:microsoft.com/office/officeart/2005/8/layout/chevron2"/>
    <dgm:cxn modelId="{53F1FF9F-D8A1-7E41-9736-BA6994D5DA5B}" type="presOf" srcId="{79C1CF63-9A62-C742-A085-3F74EB700E87}" destId="{BF76DEDF-411A-D248-B349-358783BEEAAF}" srcOrd="0" destOrd="1" presId="urn:microsoft.com/office/officeart/2005/8/layout/chevron2"/>
    <dgm:cxn modelId="{F84F74A8-468E-B44B-9D87-B2DA5D96D9FC}" type="presOf" srcId="{62DCAB69-D02D-B147-A695-34E1FB8B12BB}" destId="{C5CCE5D5-F597-C846-8B99-CD1697E3BAD9}" srcOrd="0" destOrd="1" presId="urn:microsoft.com/office/officeart/2005/8/layout/chevron2"/>
    <dgm:cxn modelId="{85C5B8B3-DC00-DE43-8554-451DFCD3A050}" type="presOf" srcId="{A88509E3-E4C4-014F-8CF1-985D02AF2513}" destId="{C5CCE5D5-F597-C846-8B99-CD1697E3BAD9}" srcOrd="0" destOrd="3" presId="urn:microsoft.com/office/officeart/2005/8/layout/chevron2"/>
    <dgm:cxn modelId="{F69F9DB9-7619-EA41-946C-3B1AF940C417}" srcId="{7F56CE7B-D446-C14A-B2DC-380DAE778DB5}" destId="{43B3AE41-18B0-E748-8092-7E24ABFAB111}" srcOrd="2" destOrd="0" parTransId="{AA02995A-4CEB-8440-A465-931BC361B3C2}" sibTransId="{87CDB241-2789-F848-A345-46A7EA679FDD}"/>
    <dgm:cxn modelId="{50FA6FC7-69FB-0F4A-806B-C4774F19D866}" type="presOf" srcId="{6E5D79CD-D771-9C47-B813-15F7CFA718E4}" destId="{5ACAC30A-20C8-F34E-9605-563FC1A45CA7}" srcOrd="0" destOrd="0" presId="urn:microsoft.com/office/officeart/2005/8/layout/chevron2"/>
    <dgm:cxn modelId="{158437CB-A75B-1E4C-BF98-4238BB6D27A8}" type="presOf" srcId="{4506322C-A44B-3D4C-97F3-E471F6996313}" destId="{743A1B4A-76DF-0A49-8761-51CDD6A05099}" srcOrd="0" destOrd="0" presId="urn:microsoft.com/office/officeart/2005/8/layout/chevron2"/>
    <dgm:cxn modelId="{C005CFD2-6369-C142-9445-E4C32C30665C}" srcId="{6E5D79CD-D771-9C47-B813-15F7CFA718E4}" destId="{4506322C-A44B-3D4C-97F3-E471F6996313}" srcOrd="0" destOrd="0" parTransId="{BD2C87F7-D1CF-A943-82DE-26C8E945FDDC}" sibTransId="{6CA722FB-15AF-E647-A7AB-7D8D36AB865A}"/>
    <dgm:cxn modelId="{54AD54D5-8B0F-8841-B998-3C56141871E6}" type="presOf" srcId="{172772FC-3383-4444-92D4-FCA7D08E831B}" destId="{C5CCE5D5-F597-C846-8B99-CD1697E3BAD9}" srcOrd="0" destOrd="0" presId="urn:microsoft.com/office/officeart/2005/8/layout/chevron2"/>
    <dgm:cxn modelId="{6B15FCD5-BBA6-CE47-9AE8-546BB26810B4}" type="presOf" srcId="{CF40AF2F-6A6D-4047-8942-835BC420337C}" destId="{DD65417C-686C-724D-BB2B-813F9E4F7B29}" srcOrd="0" destOrd="0" presId="urn:microsoft.com/office/officeart/2005/8/layout/chevron2"/>
    <dgm:cxn modelId="{7690FEF9-A19F-E848-8C1C-487FC4D91C49}" srcId="{CF40AF2F-6A6D-4047-8942-835BC420337C}" destId="{6E5D79CD-D771-9C47-B813-15F7CFA718E4}" srcOrd="1" destOrd="0" parTransId="{6D881A09-8FE8-3A49-BA93-414581857A92}" sibTransId="{66005776-A3EE-9D4A-9510-296AD0D4F115}"/>
    <dgm:cxn modelId="{17A1FDCB-8BB1-5149-B6A4-8890FD67F75D}" type="presParOf" srcId="{DD65417C-686C-724D-BB2B-813F9E4F7B29}" destId="{A770A6B6-FC49-1C44-B3A5-B802B9647AFA}" srcOrd="0" destOrd="0" presId="urn:microsoft.com/office/officeart/2005/8/layout/chevron2"/>
    <dgm:cxn modelId="{5CD90565-8DBB-0D40-8762-D32398E2CD1C}" type="presParOf" srcId="{A770A6B6-FC49-1C44-B3A5-B802B9647AFA}" destId="{01778E24-D80B-C744-BEEA-27CF4021B26C}" srcOrd="0" destOrd="0" presId="urn:microsoft.com/office/officeart/2005/8/layout/chevron2"/>
    <dgm:cxn modelId="{7493861E-39D4-F347-9308-197F5086FB5C}" type="presParOf" srcId="{A770A6B6-FC49-1C44-B3A5-B802B9647AFA}" destId="{BF76DEDF-411A-D248-B349-358783BEEAAF}" srcOrd="1" destOrd="0" presId="urn:microsoft.com/office/officeart/2005/8/layout/chevron2"/>
    <dgm:cxn modelId="{B88AD948-52E4-E846-8E54-9987DFB8B942}" type="presParOf" srcId="{DD65417C-686C-724D-BB2B-813F9E4F7B29}" destId="{E032C691-97EB-054C-B716-DBA38F5F6EFA}" srcOrd="1" destOrd="0" presId="urn:microsoft.com/office/officeart/2005/8/layout/chevron2"/>
    <dgm:cxn modelId="{022DAA93-33BA-6346-9200-5CF656379048}" type="presParOf" srcId="{DD65417C-686C-724D-BB2B-813F9E4F7B29}" destId="{293D5992-ECD7-B94B-8120-795C89EDE631}" srcOrd="2" destOrd="0" presId="urn:microsoft.com/office/officeart/2005/8/layout/chevron2"/>
    <dgm:cxn modelId="{A1E8A054-33BB-D74B-97E2-030DF89972D3}" type="presParOf" srcId="{293D5992-ECD7-B94B-8120-795C89EDE631}" destId="{5ACAC30A-20C8-F34E-9605-563FC1A45CA7}" srcOrd="0" destOrd="0" presId="urn:microsoft.com/office/officeart/2005/8/layout/chevron2"/>
    <dgm:cxn modelId="{12DB2272-12EC-AF44-98E8-9B6331725847}" type="presParOf" srcId="{293D5992-ECD7-B94B-8120-795C89EDE631}" destId="{743A1B4A-76DF-0A49-8761-51CDD6A05099}" srcOrd="1" destOrd="0" presId="urn:microsoft.com/office/officeart/2005/8/layout/chevron2"/>
    <dgm:cxn modelId="{8395A950-7C92-2F49-AB4C-ED99A903A8C4}" type="presParOf" srcId="{DD65417C-686C-724D-BB2B-813F9E4F7B29}" destId="{56C129B5-A17C-E74C-9844-C463B69D21C4}" srcOrd="3" destOrd="0" presId="urn:microsoft.com/office/officeart/2005/8/layout/chevron2"/>
    <dgm:cxn modelId="{3D3C1CBC-BF10-B249-B8E6-000C30E6C33B}" type="presParOf" srcId="{DD65417C-686C-724D-BB2B-813F9E4F7B29}" destId="{92920D51-071D-5B4A-BC3E-C441A5618378}" srcOrd="4" destOrd="0" presId="urn:microsoft.com/office/officeart/2005/8/layout/chevron2"/>
    <dgm:cxn modelId="{4B4049D8-905E-D74D-9B06-1F37B63EA2B4}" type="presParOf" srcId="{92920D51-071D-5B4A-BC3E-C441A5618378}" destId="{EE0610DC-2F17-954B-9B65-3CFC041E29F7}" srcOrd="0" destOrd="0" presId="urn:microsoft.com/office/officeart/2005/8/layout/chevron2"/>
    <dgm:cxn modelId="{C49E255C-19CD-7A43-A892-E29B088B58F7}" type="presParOf" srcId="{92920D51-071D-5B4A-BC3E-C441A5618378}" destId="{C5CCE5D5-F597-C846-8B99-CD1697E3BA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26909-A025-734F-A138-57BFD2E295B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8997B15-0BF0-1E46-82B7-03B47B63C963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DE" sz="1600" b="1" i="0" dirty="0" err="1">
              <a:latin typeface="Helvetica" pitchFamily="2" charset="0"/>
            </a:rPr>
            <a:t>Procedura</a:t>
          </a:r>
          <a:r>
            <a:rPr lang="de-DE" sz="1600" b="1" i="0" dirty="0">
              <a:latin typeface="Helvetica" pitchFamily="2" charset="0"/>
            </a:rPr>
            <a:t> di</a:t>
          </a:r>
        </a:p>
        <a:p>
          <a:r>
            <a:rPr lang="de-DE" sz="1600" b="1" i="0" dirty="0" err="1">
              <a:latin typeface="Helvetica" pitchFamily="2" charset="0"/>
            </a:rPr>
            <a:t>qualificazione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1E606FA5-2E5C-F241-950B-C2B6DD3B04E1}" type="parTrans" cxnId="{8E9E9638-03F9-6548-9FAD-DA6B4BE0BE44}">
      <dgm:prSet/>
      <dgm:spPr/>
      <dgm:t>
        <a:bodyPr/>
        <a:lstStyle/>
        <a:p>
          <a:endParaRPr lang="de-DE"/>
        </a:p>
      </dgm:t>
    </dgm:pt>
    <dgm:pt modelId="{F299D0B8-22EA-2545-B108-C4984F1D4C6E}" type="sibTrans" cxnId="{8E9E9638-03F9-6548-9FAD-DA6B4BE0BE44}">
      <dgm:prSet/>
      <dgm:spPr/>
      <dgm:t>
        <a:bodyPr/>
        <a:lstStyle/>
        <a:p>
          <a:endParaRPr lang="de-DE"/>
        </a:p>
      </dgm:t>
    </dgm:pt>
    <dgm:pt modelId="{112DD9B1-63EC-824E-A60D-9BB16DC7BD58}">
      <dgm:prSet phldrT="[Text]" custT="1"/>
      <dgm:spPr>
        <a:solidFill>
          <a:schemeClr val="bg2"/>
        </a:solidFill>
        <a:ln>
          <a:noFill/>
        </a:ln>
      </dgm:spPr>
      <dgm:t>
        <a:bodyPr lIns="108000"/>
        <a:lstStyle/>
        <a:p>
          <a:pPr algn="l">
            <a:lnSpc>
              <a:spcPct val="100000"/>
            </a:lnSpc>
            <a:buFontTx/>
            <a:buNone/>
          </a:pPr>
          <a:r>
            <a:rPr lang="de-DE" sz="1200" b="0" i="0">
              <a:solidFill>
                <a:schemeClr val="bg1"/>
              </a:solidFill>
              <a:latin typeface="Helvetica" pitchFamily="2" charset="0"/>
            </a:rPr>
            <a:t>Con problema a impostazione centrale o decentralizzata, valuta l’insieme degli</a:t>
          </a:r>
          <a:endParaRPr lang="de-DE" sz="1200" b="0" i="0" dirty="0">
            <a:solidFill>
              <a:schemeClr val="bg1"/>
            </a:solidFill>
            <a:latin typeface="Helvetica" pitchFamily="2" charset="0"/>
          </a:endParaRPr>
        </a:p>
      </dgm:t>
    </dgm:pt>
    <dgm:pt modelId="{3B49B179-9E78-184D-B5CA-15F776106C32}" type="parTrans" cxnId="{6ED159FD-C296-0F49-92DB-EA59B1F3D5E8}">
      <dgm:prSet/>
      <dgm:spPr/>
      <dgm:t>
        <a:bodyPr/>
        <a:lstStyle/>
        <a:p>
          <a:endParaRPr lang="de-DE"/>
        </a:p>
      </dgm:t>
    </dgm:pt>
    <dgm:pt modelId="{9DC06A05-3B3A-5B4A-80C4-ECDFA5841C6D}" type="sibTrans" cxnId="{6ED159FD-C296-0F49-92DB-EA59B1F3D5E8}">
      <dgm:prSet/>
      <dgm:spPr/>
      <dgm:t>
        <a:bodyPr/>
        <a:lstStyle/>
        <a:p>
          <a:endParaRPr lang="de-DE"/>
        </a:p>
      </dgm:t>
    </dgm:pt>
    <dgm:pt modelId="{81A3737A-9B4C-764D-9921-B5EC50340B9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sz="1600" b="1" i="0" dirty="0" err="1">
              <a:latin typeface="Helvetica" pitchFamily="2" charset="0"/>
            </a:rPr>
            <a:t>Esame</a:t>
          </a:r>
          <a:r>
            <a:rPr lang="de-DE" sz="1600" b="1" i="0" dirty="0">
              <a:latin typeface="Helvetica" pitchFamily="2" charset="0"/>
            </a:rPr>
            <a:t> </a:t>
          </a:r>
          <a:r>
            <a:rPr lang="de-DE" sz="1600" b="1" i="0" dirty="0" err="1">
              <a:latin typeface="Helvetica" pitchFamily="2" charset="0"/>
            </a:rPr>
            <a:t>parziale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E31D3EA8-63AD-5142-8348-A45945B5D26F}" type="parTrans" cxnId="{66605314-0BCB-854B-9A4F-589A31636021}">
      <dgm:prSet/>
      <dgm:spPr/>
      <dgm:t>
        <a:bodyPr/>
        <a:lstStyle/>
        <a:p>
          <a:endParaRPr lang="de-DE"/>
        </a:p>
      </dgm:t>
    </dgm:pt>
    <dgm:pt modelId="{A232190D-B506-2143-8218-3C1E878B255C}" type="sibTrans" cxnId="{66605314-0BCB-854B-9A4F-589A31636021}">
      <dgm:prSet/>
      <dgm:spPr/>
      <dgm:t>
        <a:bodyPr/>
        <a:lstStyle/>
        <a:p>
          <a:endParaRPr lang="de-DE"/>
        </a:p>
      </dgm:t>
    </dgm:pt>
    <dgm:pt modelId="{3F065F22-2237-444A-9069-8C9612BD6734}">
      <dgm:prSet phldrT="[Text]" custT="1"/>
      <dgm:spPr>
        <a:solidFill>
          <a:schemeClr val="accent2"/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Tx/>
            <a:buNone/>
          </a:pP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Alla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fine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della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formazione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professionale di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base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non si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ripetono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tutti i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contenuti</a:t>
          </a:r>
          <a:endParaRPr lang="de-DE" sz="1200" b="0" i="0" dirty="0">
            <a:solidFill>
              <a:schemeClr val="bg1"/>
            </a:solidFill>
            <a:latin typeface="Helvetica" pitchFamily="2" charset="0"/>
          </a:endParaRPr>
        </a:p>
      </dgm:t>
    </dgm:pt>
    <dgm:pt modelId="{1114E877-A272-E243-B19E-80550AB5E833}" type="parTrans" cxnId="{CB225C4B-EA86-5846-AC99-0C92A26E4178}">
      <dgm:prSet/>
      <dgm:spPr/>
      <dgm:t>
        <a:bodyPr/>
        <a:lstStyle/>
        <a:p>
          <a:endParaRPr lang="de-DE"/>
        </a:p>
      </dgm:t>
    </dgm:pt>
    <dgm:pt modelId="{0B76A23D-1E28-0046-B24E-F2B85A5FDF59}" type="sibTrans" cxnId="{CB225C4B-EA86-5846-AC99-0C92A26E4178}">
      <dgm:prSet/>
      <dgm:spPr/>
      <dgm:t>
        <a:bodyPr/>
        <a:lstStyle/>
        <a:p>
          <a:endParaRPr lang="de-DE"/>
        </a:p>
      </dgm:t>
    </dgm:pt>
    <dgm:pt modelId="{A24695C5-ECA5-AA4E-A0CA-371F1F1DAFFE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bg1"/>
              </a:solidFill>
              <a:latin typeface="Helvetica" pitchFamily="2" charset="0"/>
            </a:rPr>
            <a:t>LPP</a:t>
          </a:r>
          <a:endParaRPr lang="de-DE" sz="1600" b="1" dirty="0">
            <a:solidFill>
              <a:schemeClr val="bg1"/>
            </a:solidFill>
          </a:endParaRPr>
        </a:p>
      </dgm:t>
    </dgm:pt>
    <dgm:pt modelId="{B21C2913-D7A2-EC4B-B7C3-AD7F3A2D3402}" type="parTrans" cxnId="{CCFF6541-D07B-C94B-A0FE-97788E048794}">
      <dgm:prSet/>
      <dgm:spPr/>
      <dgm:t>
        <a:bodyPr/>
        <a:lstStyle/>
        <a:p>
          <a:endParaRPr lang="de-DE"/>
        </a:p>
      </dgm:t>
    </dgm:pt>
    <dgm:pt modelId="{EECF652D-D5D3-464D-9E3A-4A283ADDA039}" type="sibTrans" cxnId="{CCFF6541-D07B-C94B-A0FE-97788E048794}">
      <dgm:prSet/>
      <dgm:spPr/>
      <dgm:t>
        <a:bodyPr/>
        <a:lstStyle/>
        <a:p>
          <a:endParaRPr lang="de-DE"/>
        </a:p>
      </dgm:t>
    </dgm:pt>
    <dgm:pt modelId="{10B3156A-57EF-6D48-A87E-B3E5E8DB07C6}">
      <dgm:prSet phldrT="[Text]" custT="1"/>
      <dgm:spPr>
        <a:solidFill>
          <a:schemeClr val="accent3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Lavoro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pratico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prestabilito</a:t>
          </a:r>
          <a:endParaRPr lang="de-DE" sz="1200" b="0" i="0" dirty="0">
            <a:solidFill>
              <a:schemeClr val="bg1"/>
            </a:solidFill>
            <a:latin typeface="Helvetica" pitchFamily="2" charset="0"/>
          </a:endParaRPr>
        </a:p>
      </dgm:t>
    </dgm:pt>
    <dgm:pt modelId="{0C4A9B52-EA46-B443-B58F-8778AFC338C2}" type="parTrans" cxnId="{63C7C57D-007B-B34D-87CE-CD42E37E8254}">
      <dgm:prSet/>
      <dgm:spPr/>
      <dgm:t>
        <a:bodyPr/>
        <a:lstStyle/>
        <a:p>
          <a:endParaRPr lang="de-DE"/>
        </a:p>
      </dgm:t>
    </dgm:pt>
    <dgm:pt modelId="{EAA120F5-9C30-124F-B5B0-FA949F3C809C}" type="sibTrans" cxnId="{63C7C57D-007B-B34D-87CE-CD42E37E8254}">
      <dgm:prSet/>
      <dgm:spPr/>
      <dgm:t>
        <a:bodyPr/>
        <a:lstStyle/>
        <a:p>
          <a:endParaRPr lang="de-DE"/>
        </a:p>
      </dgm:t>
    </dgm:pt>
    <dgm:pt modelId="{54FB6E2E-4C52-DC4E-820C-0A4F533B0B83}">
      <dgm:prSet custT="1"/>
      <dgm:spPr>
        <a:solidFill>
          <a:srgbClr val="B0B6F8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LPI</a:t>
          </a:r>
          <a:endParaRPr lang="de-DE" sz="28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4152C98E-3664-EF4D-ABC9-D7B7A5FB249A}" type="parTrans" cxnId="{AB03BD6A-4981-274E-9778-C0D9DF4B033D}">
      <dgm:prSet/>
      <dgm:spPr/>
      <dgm:t>
        <a:bodyPr/>
        <a:lstStyle/>
        <a:p>
          <a:endParaRPr lang="de-DE"/>
        </a:p>
      </dgm:t>
    </dgm:pt>
    <dgm:pt modelId="{7B0FE7DD-F63D-6240-85A8-5878E3A7097B}" type="sibTrans" cxnId="{AB03BD6A-4981-274E-9778-C0D9DF4B033D}">
      <dgm:prSet/>
      <dgm:spPr/>
      <dgm:t>
        <a:bodyPr/>
        <a:lstStyle/>
        <a:p>
          <a:endParaRPr lang="de-DE"/>
        </a:p>
      </dgm:t>
    </dgm:pt>
    <dgm:pt modelId="{E4BCD05F-6DBD-3A49-94F1-13657DB22159}">
      <dgm:prSet custT="1"/>
      <dgm:spPr>
        <a:solidFill>
          <a:srgbClr val="D9DBFC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NLF</a:t>
          </a:r>
        </a:p>
      </dgm:t>
    </dgm:pt>
    <dgm:pt modelId="{D82AD68D-3E53-5145-B1BF-8487D504FBF5}" type="parTrans" cxnId="{5C5E957B-384F-014F-8A2E-5A6E16CC5F94}">
      <dgm:prSet/>
      <dgm:spPr/>
      <dgm:t>
        <a:bodyPr/>
        <a:lstStyle/>
        <a:p>
          <a:endParaRPr lang="de-DE"/>
        </a:p>
      </dgm:t>
    </dgm:pt>
    <dgm:pt modelId="{E01C93B3-A037-8947-A714-754C07D11C9B}" type="sibTrans" cxnId="{5C5E957B-384F-014F-8A2E-5A6E16CC5F94}">
      <dgm:prSet/>
      <dgm:spPr/>
      <dgm:t>
        <a:bodyPr/>
        <a:lstStyle/>
        <a:p>
          <a:endParaRPr lang="de-DE"/>
        </a:p>
      </dgm:t>
    </dgm:pt>
    <dgm:pt modelId="{37CB58AA-F32E-C24F-A684-A8BBEC03728A}">
      <dgm:prSet custT="1"/>
      <dgm:spPr>
        <a:solidFill>
          <a:srgbClr val="EBECF3"/>
        </a:solidFill>
        <a:ln>
          <a:noFill/>
        </a:ln>
      </dgm:spPr>
      <dgm:t>
        <a:bodyPr/>
        <a:lstStyle/>
        <a:p>
          <a:r>
            <a:rPr lang="de-DE" sz="1600" b="1" i="0" baseline="0" dirty="0">
              <a:solidFill>
                <a:schemeClr val="tx1"/>
              </a:solidFill>
              <a:latin typeface="Helvetica" pitchFamily="2" charset="0"/>
            </a:rPr>
            <a:t>LA</a:t>
          </a:r>
        </a:p>
      </dgm:t>
    </dgm:pt>
    <dgm:pt modelId="{1FFEF14D-316A-724C-800B-39345E44E5E6}" type="parTrans" cxnId="{89361E61-6279-EC48-A62C-DEE447828810}">
      <dgm:prSet/>
      <dgm:spPr/>
      <dgm:t>
        <a:bodyPr/>
        <a:lstStyle/>
        <a:p>
          <a:endParaRPr lang="de-DE"/>
        </a:p>
      </dgm:t>
    </dgm:pt>
    <dgm:pt modelId="{C9F2980B-4775-5645-804B-0AF18B4DC2CC}" type="sibTrans" cxnId="{89361E61-6279-EC48-A62C-DEE447828810}">
      <dgm:prSet/>
      <dgm:spPr/>
      <dgm:t>
        <a:bodyPr/>
        <a:lstStyle/>
        <a:p>
          <a:endParaRPr lang="de-DE"/>
        </a:p>
      </dgm:t>
    </dgm:pt>
    <dgm:pt modelId="{CD9EDF57-1726-B448-B679-1E48BB6AADE8}">
      <dgm:prSet custT="1"/>
      <dgm:spPr>
        <a:solidFill>
          <a:srgbClr val="B0B6F8"/>
        </a:solidFill>
        <a:ln>
          <a:noFill/>
        </a:ln>
      </dgm:spPr>
      <dgm:t>
        <a:bodyPr lIns="108000" rIns="144000"/>
        <a:lstStyle/>
        <a:p>
          <a:pPr>
            <a:buFontTx/>
            <a:buNone/>
          </a:pPr>
          <a:r>
            <a:rPr lang="de-DE" sz="1200" b="0" i="0" dirty="0">
              <a:latin typeface="Helvetica" pitchFamily="2" charset="0"/>
            </a:rPr>
            <a:t>Lavoro </a:t>
          </a:r>
          <a:r>
            <a:rPr lang="de-DE" sz="1200" b="0" i="0" dirty="0" err="1">
              <a:latin typeface="Helvetica" pitchFamily="2" charset="0"/>
            </a:rPr>
            <a:t>pratico</a:t>
          </a:r>
          <a:r>
            <a:rPr lang="de-DE" sz="1200" b="0" i="0" dirty="0">
              <a:latin typeface="Helvetica" pitchFamily="2" charset="0"/>
            </a:rPr>
            <a:t> individuale o </a:t>
          </a:r>
          <a:r>
            <a:rPr lang="de-DE" sz="1200" b="0" i="0" dirty="0" err="1">
              <a:latin typeface="Helvetica" pitchFamily="2" charset="0"/>
            </a:rPr>
            <a:t>lavoro</a:t>
          </a:r>
          <a:r>
            <a:rPr lang="de-DE" sz="1200" b="0" i="0" dirty="0">
              <a:latin typeface="Helvetica" pitchFamily="2" charset="0"/>
            </a:rPr>
            <a:t> di </a:t>
          </a:r>
          <a:r>
            <a:rPr lang="de-DE" sz="1200" b="0" i="0" dirty="0" err="1">
              <a:latin typeface="Helvetica" pitchFamily="2" charset="0"/>
            </a:rPr>
            <a:t>progetto</a:t>
          </a:r>
          <a:r>
            <a:rPr lang="de-DE" sz="1200" b="0" i="0" dirty="0">
              <a:latin typeface="Helvetica" pitchFamily="2" charset="0"/>
            </a:rPr>
            <a:t>, </a:t>
          </a:r>
          <a:r>
            <a:rPr lang="de-DE" sz="1200" b="0" i="0" dirty="0" err="1">
              <a:latin typeface="Helvetica" pitchFamily="2" charset="0"/>
            </a:rPr>
            <a:t>valutazione</a:t>
          </a:r>
          <a:r>
            <a:rPr lang="de-DE" sz="1200" b="0" i="0" dirty="0">
              <a:latin typeface="Helvetica" pitchFamily="2" charset="0"/>
            </a:rPr>
            <a:t> da </a:t>
          </a:r>
          <a:r>
            <a:rPr lang="de-DE" sz="1200" b="0" i="0" dirty="0" err="1">
              <a:latin typeface="Helvetica" pitchFamily="2" charset="0"/>
            </a:rPr>
            <a:t>parte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dell’azienda</a:t>
          </a:r>
          <a:endParaRPr lang="de-DE" sz="12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81DFE164-F1CB-FF40-BA89-A993F0A494C6}" type="parTrans" cxnId="{3A7FB5E2-85DD-764A-B167-9EA5B2225749}">
      <dgm:prSet/>
      <dgm:spPr/>
      <dgm:t>
        <a:bodyPr/>
        <a:lstStyle/>
        <a:p>
          <a:endParaRPr lang="de-DE"/>
        </a:p>
      </dgm:t>
    </dgm:pt>
    <dgm:pt modelId="{06FE6382-7D48-BA45-9C57-90EA80CF1DC7}" type="sibTrans" cxnId="{3A7FB5E2-85DD-764A-B167-9EA5B2225749}">
      <dgm:prSet/>
      <dgm:spPr/>
      <dgm:t>
        <a:bodyPr/>
        <a:lstStyle/>
        <a:p>
          <a:endParaRPr lang="de-DE"/>
        </a:p>
      </dgm:t>
    </dgm:pt>
    <dgm:pt modelId="{AA15685D-7E5C-F143-8245-660A8302EE35}">
      <dgm:prSet custT="1"/>
      <dgm:spPr>
        <a:solidFill>
          <a:srgbClr val="D9DBFC"/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Tx/>
            <a:buNone/>
          </a:pPr>
          <a:r>
            <a:rPr lang="de-DE" sz="1200" b="0" i="0" dirty="0">
              <a:latin typeface="Helvetica" pitchFamily="2" charset="0"/>
            </a:rPr>
            <a:t>Note </a:t>
          </a:r>
          <a:r>
            <a:rPr lang="de-DE" sz="1200" b="0" i="0" dirty="0" err="1">
              <a:latin typeface="Helvetica" pitchFamily="2" charset="0"/>
            </a:rPr>
            <a:t>dei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luoghi</a:t>
          </a:r>
          <a:r>
            <a:rPr lang="de-DE" sz="1200" b="0" i="0" dirty="0">
              <a:latin typeface="Helvetica" pitchFamily="2" charset="0"/>
            </a:rPr>
            <a:t> di </a:t>
          </a:r>
          <a:r>
            <a:rPr lang="de-DE" sz="1200" b="0" i="0" dirty="0" err="1">
              <a:latin typeface="Helvetica" pitchFamily="2" charset="0"/>
            </a:rPr>
            <a:t>formazione</a:t>
          </a:r>
          <a:r>
            <a:rPr lang="de-DE" sz="1200" b="0" i="0" dirty="0">
              <a:latin typeface="Helvetica" pitchFamily="2" charset="0"/>
            </a:rPr>
            <a:t>, </a:t>
          </a:r>
          <a:r>
            <a:rPr lang="de-DE" sz="1200" b="0" i="0" dirty="0" err="1">
              <a:latin typeface="Helvetica" pitchFamily="2" charset="0"/>
            </a:rPr>
            <a:t>scuola</a:t>
          </a:r>
          <a:r>
            <a:rPr lang="de-DE" sz="1200" b="0" i="0" dirty="0">
              <a:latin typeface="Helvetica" pitchFamily="2" charset="0"/>
            </a:rPr>
            <a:t> professionale, </a:t>
          </a:r>
          <a:r>
            <a:rPr lang="de-DE" sz="1200" b="0" i="0" dirty="0" err="1">
              <a:latin typeface="Helvetica" pitchFamily="2" charset="0"/>
            </a:rPr>
            <a:t>corsi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interaziendali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azienda</a:t>
          </a:r>
          <a:r>
            <a:rPr lang="de-DE" sz="1200" b="0" i="0" dirty="0">
              <a:latin typeface="Helvetica" pitchFamily="2" charset="0"/>
            </a:rPr>
            <a:t> (ad</a:t>
          </a:r>
        </a:p>
      </dgm:t>
    </dgm:pt>
    <dgm:pt modelId="{B6CF3812-B315-5645-9914-BBFABBE52442}" type="parTrans" cxnId="{5AAD8A21-863D-554A-A0E7-22AAB19923A6}">
      <dgm:prSet/>
      <dgm:spPr/>
      <dgm:t>
        <a:bodyPr/>
        <a:lstStyle/>
        <a:p>
          <a:endParaRPr lang="de-DE"/>
        </a:p>
      </dgm:t>
    </dgm:pt>
    <dgm:pt modelId="{1F93ECB4-8CA5-5C4B-ADF1-DB68A320BC6A}" type="sibTrans" cxnId="{5AAD8A21-863D-554A-A0E7-22AAB19923A6}">
      <dgm:prSet/>
      <dgm:spPr/>
      <dgm:t>
        <a:bodyPr/>
        <a:lstStyle/>
        <a:p>
          <a:endParaRPr lang="de-DE"/>
        </a:p>
      </dgm:t>
    </dgm:pt>
    <dgm:pt modelId="{A5D51CF7-6DC8-494D-929A-DB7324DAE5D4}">
      <dgm:prSet custT="1"/>
      <dgm:spPr>
        <a:solidFill>
          <a:srgbClr val="EBECF3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sz="1200" b="0" i="0" dirty="0">
              <a:latin typeface="Helvetica" pitchFamily="2" charset="0"/>
            </a:rPr>
            <a:t>Lavoro di </a:t>
          </a:r>
          <a:r>
            <a:rPr lang="de-DE" sz="1200" b="0" i="0" dirty="0" err="1">
              <a:latin typeface="Helvetica" pitchFamily="2" charset="0"/>
            </a:rPr>
            <a:t>approfondimento</a:t>
          </a:r>
          <a:r>
            <a:rPr lang="de-DE" sz="1200" b="0" i="0" dirty="0">
              <a:latin typeface="Helvetica" pitchFamily="2" charset="0"/>
            </a:rPr>
            <a:t>, </a:t>
          </a:r>
          <a:r>
            <a:rPr lang="de-DE" sz="1200" b="0" i="0" dirty="0" err="1">
              <a:latin typeface="Helvetica" pitchFamily="2" charset="0"/>
            </a:rPr>
            <a:t>parte</a:t>
          </a:r>
          <a:r>
            <a:rPr lang="de-DE" sz="1200" b="0" i="0" dirty="0">
              <a:latin typeface="Helvetica" pitchFamily="2" charset="0"/>
            </a:rPr>
            <a:t> della </a:t>
          </a:r>
          <a:r>
            <a:rPr lang="de-DE" sz="1200" b="0" i="0" dirty="0" err="1">
              <a:latin typeface="Helvetica" pitchFamily="2" charset="0"/>
            </a:rPr>
            <a:t>formazione</a:t>
          </a:r>
          <a:r>
            <a:rPr lang="de-DE" sz="1200" b="0" i="0" dirty="0">
              <a:latin typeface="Helvetica" pitchFamily="2" charset="0"/>
            </a:rPr>
            <a:t> di </a:t>
          </a:r>
          <a:r>
            <a:rPr lang="de-DE" sz="1200" b="0" i="0" dirty="0" err="1">
              <a:latin typeface="Helvetica" pitchFamily="2" charset="0"/>
            </a:rPr>
            <a:t>cultura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generale</a:t>
          </a:r>
          <a:endParaRPr lang="de-DE" sz="1200" b="0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EF2323E0-ADBA-8C42-9765-9B9019AD23CB}" type="parTrans" cxnId="{D9C901EB-CC81-4D4E-8D4D-C1DF238D4506}">
      <dgm:prSet/>
      <dgm:spPr/>
      <dgm:t>
        <a:bodyPr/>
        <a:lstStyle/>
        <a:p>
          <a:endParaRPr lang="de-DE"/>
        </a:p>
      </dgm:t>
    </dgm:pt>
    <dgm:pt modelId="{25BBC873-7183-8F40-A0D2-1E9227D15EB3}" type="sibTrans" cxnId="{D9C901EB-CC81-4D4E-8D4D-C1DF238D4506}">
      <dgm:prSet/>
      <dgm:spPr/>
      <dgm:t>
        <a:bodyPr/>
        <a:lstStyle/>
        <a:p>
          <a:endParaRPr lang="de-DE"/>
        </a:p>
      </dgm:t>
    </dgm:pt>
    <dgm:pt modelId="{92255019-52EB-F247-A9B1-BC6EB839FC9F}">
      <dgm:prSet custT="1"/>
      <dgm:spPr/>
      <dgm:t>
        <a:bodyPr/>
        <a:lstStyle/>
        <a:p>
          <a:pPr>
            <a:buFontTx/>
            <a:buNone/>
          </a:pP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apprendimenti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acquisiti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durante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formazione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,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ripetizione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di tutti i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contenuti</a:t>
          </a:r>
          <a:endParaRPr lang="de-DE" sz="1200" b="0" i="0" dirty="0">
            <a:solidFill>
              <a:schemeClr val="bg1"/>
            </a:solidFill>
            <a:latin typeface="Helvetica" pitchFamily="2" charset="0"/>
          </a:endParaRPr>
        </a:p>
      </dgm:t>
    </dgm:pt>
    <dgm:pt modelId="{2ABCCAA6-76E4-3D4F-BD54-0B930E0AA96D}" type="parTrans" cxnId="{2385493C-0806-DE48-B335-7BC04D60E3AB}">
      <dgm:prSet/>
      <dgm:spPr/>
      <dgm:t>
        <a:bodyPr/>
        <a:lstStyle/>
        <a:p>
          <a:endParaRPr lang="de-DE"/>
        </a:p>
      </dgm:t>
    </dgm:pt>
    <dgm:pt modelId="{951DDEE9-59C9-8941-A70D-AE8271D97F5A}" type="sibTrans" cxnId="{2385493C-0806-DE48-B335-7BC04D60E3AB}">
      <dgm:prSet/>
      <dgm:spPr/>
      <dgm:t>
        <a:bodyPr/>
        <a:lstStyle/>
        <a:p>
          <a:endParaRPr lang="de-DE"/>
        </a:p>
      </dgm:t>
    </dgm:pt>
    <dgm:pt modelId="{67D8100F-1479-4940-853A-E066F67F89C7}">
      <dgm:prSet custT="1"/>
      <dgm:spPr>
        <a:solidFill>
          <a:srgbClr val="D9DBFC"/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Tx/>
            <a:buNone/>
          </a:pPr>
          <a:r>
            <a:rPr lang="de-DE" sz="1200" b="0" i="0" dirty="0">
              <a:latin typeface="Helvetica" pitchFamily="2" charset="0"/>
            </a:rPr>
            <a:t>es: SAL, UP)</a:t>
          </a:r>
        </a:p>
      </dgm:t>
    </dgm:pt>
    <dgm:pt modelId="{DDE5110F-C7AF-6143-AFF6-EB573A9841D0}" type="parTrans" cxnId="{80AC1F15-065B-A440-9818-06D33B9D23DC}">
      <dgm:prSet/>
      <dgm:spPr/>
      <dgm:t>
        <a:bodyPr/>
        <a:lstStyle/>
        <a:p>
          <a:endParaRPr lang="de-DE"/>
        </a:p>
      </dgm:t>
    </dgm:pt>
    <dgm:pt modelId="{152F3229-3C7C-F545-809B-63ECE9E7EFD0}" type="sibTrans" cxnId="{80AC1F15-065B-A440-9818-06D33B9D23DC}">
      <dgm:prSet/>
      <dgm:spPr/>
      <dgm:t>
        <a:bodyPr/>
        <a:lstStyle/>
        <a:p>
          <a:endParaRPr lang="de-DE"/>
        </a:p>
      </dgm:t>
    </dgm:pt>
    <dgm:pt modelId="{BDE803B6-D74C-DA46-ACDA-E6AC5419DF22}" type="pres">
      <dgm:prSet presAssocID="{04C26909-A025-734F-A138-57BFD2E295BB}" presName="Name0" presStyleCnt="0">
        <dgm:presLayoutVars>
          <dgm:dir/>
          <dgm:animLvl val="lvl"/>
          <dgm:resizeHandles val="exact"/>
        </dgm:presLayoutVars>
      </dgm:prSet>
      <dgm:spPr/>
    </dgm:pt>
    <dgm:pt modelId="{803A2490-C3BA-3C46-AED1-F405E57B44A2}" type="pres">
      <dgm:prSet presAssocID="{08997B15-0BF0-1E46-82B7-03B47B63C963}" presName="linNode" presStyleCnt="0"/>
      <dgm:spPr/>
    </dgm:pt>
    <dgm:pt modelId="{C2C0A9CC-3370-6840-81E7-014E53424D76}" type="pres">
      <dgm:prSet presAssocID="{08997B15-0BF0-1E46-82B7-03B47B63C963}" presName="parentText" presStyleLbl="node1" presStyleIdx="0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8FF0C6C-4856-0543-A8DA-222A072B76FB}" type="pres">
      <dgm:prSet presAssocID="{08997B15-0BF0-1E46-82B7-03B47B63C963}" presName="descendantText" presStyleLbl="alignAccFollow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D760CCB-6650-4B44-BBBC-13990C26184D}" type="pres">
      <dgm:prSet presAssocID="{F299D0B8-22EA-2545-B108-C4984F1D4C6E}" presName="sp" presStyleCnt="0"/>
      <dgm:spPr/>
    </dgm:pt>
    <dgm:pt modelId="{A5ADF48D-DA7C-C148-A3D6-CD8286513764}" type="pres">
      <dgm:prSet presAssocID="{81A3737A-9B4C-764D-9921-B5EC50340B94}" presName="linNode" presStyleCnt="0"/>
      <dgm:spPr/>
    </dgm:pt>
    <dgm:pt modelId="{67136C26-918B-4D48-B861-CA10593C1A06}" type="pres">
      <dgm:prSet presAssocID="{81A3737A-9B4C-764D-9921-B5EC50340B94}" presName="parentText" presStyleLbl="node1" presStyleIdx="1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EB5C6D8-DC78-ED42-A4C4-B674D7FBD59D}" type="pres">
      <dgm:prSet presAssocID="{81A3737A-9B4C-764D-9921-B5EC50340B94}" presName="descendantText" presStyleLbl="alignAccFollow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41F7D72-3FE2-CB46-8B05-0FA402086AEE}" type="pres">
      <dgm:prSet presAssocID="{A232190D-B506-2143-8218-3C1E878B255C}" presName="sp" presStyleCnt="0"/>
      <dgm:spPr/>
    </dgm:pt>
    <dgm:pt modelId="{CF9585D5-A3AB-0046-B90B-E27A5C737C79}" type="pres">
      <dgm:prSet presAssocID="{A24695C5-ECA5-AA4E-A0CA-371F1F1DAFFE}" presName="linNode" presStyleCnt="0"/>
      <dgm:spPr/>
    </dgm:pt>
    <dgm:pt modelId="{ED9E0738-1993-F848-B6FA-05100BA26CEB}" type="pres">
      <dgm:prSet presAssocID="{A24695C5-ECA5-AA4E-A0CA-371F1F1DAFFE}" presName="parentText" presStyleLbl="node1" presStyleIdx="2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9783B061-4529-2048-B0CC-6B6B8166FE78}" type="pres">
      <dgm:prSet presAssocID="{A24695C5-ECA5-AA4E-A0CA-371F1F1DAFFE}" presName="descendantText" presStyleLbl="align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0DDC3F3F-B7B2-1942-B1D4-44A639F07AA2}" type="pres">
      <dgm:prSet presAssocID="{EECF652D-D5D3-464D-9E3A-4A283ADDA039}" presName="sp" presStyleCnt="0"/>
      <dgm:spPr/>
    </dgm:pt>
    <dgm:pt modelId="{2D0E65F0-F1B5-154D-9659-C706433AE9C3}" type="pres">
      <dgm:prSet presAssocID="{54FB6E2E-4C52-DC4E-820C-0A4F533B0B83}" presName="linNode" presStyleCnt="0"/>
      <dgm:spPr/>
    </dgm:pt>
    <dgm:pt modelId="{99804DCF-EC22-1D45-873E-E4CE3A6F9EB1}" type="pres">
      <dgm:prSet presAssocID="{54FB6E2E-4C52-DC4E-820C-0A4F533B0B83}" presName="parentText" presStyleLbl="node1" presStyleIdx="3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658FF4F-DE28-0544-AE79-39D85CEFE984}" type="pres">
      <dgm:prSet presAssocID="{54FB6E2E-4C52-DC4E-820C-0A4F533B0B83}" presName="descendantText" presStyleLbl="alignAccFollow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99F3892-3185-4649-B55B-726BB5434628}" type="pres">
      <dgm:prSet presAssocID="{7B0FE7DD-F63D-6240-85A8-5878E3A7097B}" presName="sp" presStyleCnt="0"/>
      <dgm:spPr/>
    </dgm:pt>
    <dgm:pt modelId="{D58B5306-EAA1-E840-BE09-A358FAAEDE61}" type="pres">
      <dgm:prSet presAssocID="{E4BCD05F-6DBD-3A49-94F1-13657DB22159}" presName="linNode" presStyleCnt="0"/>
      <dgm:spPr/>
    </dgm:pt>
    <dgm:pt modelId="{4338D97C-6018-F844-9EAB-44A8EAD7160B}" type="pres">
      <dgm:prSet presAssocID="{E4BCD05F-6DBD-3A49-94F1-13657DB22159}" presName="parentText" presStyleLbl="node1" presStyleIdx="4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5F95DF7-4716-3040-9C61-76083EE8EC37}" type="pres">
      <dgm:prSet presAssocID="{E4BCD05F-6DBD-3A49-94F1-13657DB22159}" presName="descendantText" presStyleLbl="align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FD0B18E-BC4F-9E47-8D86-4491905949C6}" type="pres">
      <dgm:prSet presAssocID="{E01C93B3-A037-8947-A714-754C07D11C9B}" presName="sp" presStyleCnt="0"/>
      <dgm:spPr/>
    </dgm:pt>
    <dgm:pt modelId="{C67CE343-C2E1-C74D-9415-9735EB1E79C5}" type="pres">
      <dgm:prSet presAssocID="{37CB58AA-F32E-C24F-A684-A8BBEC03728A}" presName="linNode" presStyleCnt="0"/>
      <dgm:spPr/>
    </dgm:pt>
    <dgm:pt modelId="{BC40B4C6-1AE6-1D45-AA73-F4DF17DF3CB1}" type="pres">
      <dgm:prSet presAssocID="{37CB58AA-F32E-C24F-A684-A8BBEC03728A}" presName="parentText" presStyleLbl="node1" presStyleIdx="5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B39D7CE4-D7FA-6749-8B9B-E11DE8B50566}" type="pres">
      <dgm:prSet presAssocID="{37CB58AA-F32E-C24F-A684-A8BBEC03728A}" presName="descendantText" presStyleLbl="align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A456A13-7699-D446-8C73-53886F9C011A}" type="presOf" srcId="{10B3156A-57EF-6D48-A87E-B3E5E8DB07C6}" destId="{9783B061-4529-2048-B0CC-6B6B8166FE78}" srcOrd="0" destOrd="0" presId="urn:microsoft.com/office/officeart/2005/8/layout/vList5"/>
    <dgm:cxn modelId="{66605314-0BCB-854B-9A4F-589A31636021}" srcId="{04C26909-A025-734F-A138-57BFD2E295BB}" destId="{81A3737A-9B4C-764D-9921-B5EC50340B94}" srcOrd="1" destOrd="0" parTransId="{E31D3EA8-63AD-5142-8348-A45945B5D26F}" sibTransId="{A232190D-B506-2143-8218-3C1E878B255C}"/>
    <dgm:cxn modelId="{80AC1F15-065B-A440-9818-06D33B9D23DC}" srcId="{E4BCD05F-6DBD-3A49-94F1-13657DB22159}" destId="{67D8100F-1479-4940-853A-E066F67F89C7}" srcOrd="1" destOrd="0" parTransId="{DDE5110F-C7AF-6143-AFF6-EB573A9841D0}" sibTransId="{152F3229-3C7C-F545-809B-63ECE9E7EFD0}"/>
    <dgm:cxn modelId="{5AAD8A21-863D-554A-A0E7-22AAB19923A6}" srcId="{E4BCD05F-6DBD-3A49-94F1-13657DB22159}" destId="{AA15685D-7E5C-F143-8245-660A8302EE35}" srcOrd="0" destOrd="0" parTransId="{B6CF3812-B315-5645-9914-BBFABBE52442}" sibTransId="{1F93ECB4-8CA5-5C4B-ADF1-DB68A320BC6A}"/>
    <dgm:cxn modelId="{7573FA26-AB0B-BF43-BBFB-EC71A0F54D97}" type="presOf" srcId="{3F065F22-2237-444A-9069-8C9612BD6734}" destId="{6EB5C6D8-DC78-ED42-A4C4-B674D7FBD59D}" srcOrd="0" destOrd="0" presId="urn:microsoft.com/office/officeart/2005/8/layout/vList5"/>
    <dgm:cxn modelId="{B9CC7F38-3ABA-4046-8F33-C27CE4B85D3F}" type="presOf" srcId="{A24695C5-ECA5-AA4E-A0CA-371F1F1DAFFE}" destId="{ED9E0738-1993-F848-B6FA-05100BA26CEB}" srcOrd="0" destOrd="0" presId="urn:microsoft.com/office/officeart/2005/8/layout/vList5"/>
    <dgm:cxn modelId="{8E9E9638-03F9-6548-9FAD-DA6B4BE0BE44}" srcId="{04C26909-A025-734F-A138-57BFD2E295BB}" destId="{08997B15-0BF0-1E46-82B7-03B47B63C963}" srcOrd="0" destOrd="0" parTransId="{1E606FA5-2E5C-F241-950B-C2B6DD3B04E1}" sibTransId="{F299D0B8-22EA-2545-B108-C4984F1D4C6E}"/>
    <dgm:cxn modelId="{2385493C-0806-DE48-B335-7BC04D60E3AB}" srcId="{08997B15-0BF0-1E46-82B7-03B47B63C963}" destId="{92255019-52EB-F247-A9B1-BC6EB839FC9F}" srcOrd="1" destOrd="0" parTransId="{2ABCCAA6-76E4-3D4F-BD54-0B930E0AA96D}" sibTransId="{951DDEE9-59C9-8941-A70D-AE8271D97F5A}"/>
    <dgm:cxn modelId="{89361E61-6279-EC48-A62C-DEE447828810}" srcId="{04C26909-A025-734F-A138-57BFD2E295BB}" destId="{37CB58AA-F32E-C24F-A684-A8BBEC03728A}" srcOrd="5" destOrd="0" parTransId="{1FFEF14D-316A-724C-800B-39345E44E5E6}" sibTransId="{C9F2980B-4775-5645-804B-0AF18B4DC2CC}"/>
    <dgm:cxn modelId="{CCFF6541-D07B-C94B-A0FE-97788E048794}" srcId="{04C26909-A025-734F-A138-57BFD2E295BB}" destId="{A24695C5-ECA5-AA4E-A0CA-371F1F1DAFFE}" srcOrd="2" destOrd="0" parTransId="{B21C2913-D7A2-EC4B-B7C3-AD7F3A2D3402}" sibTransId="{EECF652D-D5D3-464D-9E3A-4A283ADDA039}"/>
    <dgm:cxn modelId="{AAF23E43-8336-B746-BAA1-A19D10D77054}" type="presOf" srcId="{04C26909-A025-734F-A138-57BFD2E295BB}" destId="{BDE803B6-D74C-DA46-ACDA-E6AC5419DF22}" srcOrd="0" destOrd="0" presId="urn:microsoft.com/office/officeart/2005/8/layout/vList5"/>
    <dgm:cxn modelId="{AB03BD6A-4981-274E-9778-C0D9DF4B033D}" srcId="{04C26909-A025-734F-A138-57BFD2E295BB}" destId="{54FB6E2E-4C52-DC4E-820C-0A4F533B0B83}" srcOrd="3" destOrd="0" parTransId="{4152C98E-3664-EF4D-ABC9-D7B7A5FB249A}" sibTransId="{7B0FE7DD-F63D-6240-85A8-5878E3A7097B}"/>
    <dgm:cxn modelId="{CB225C4B-EA86-5846-AC99-0C92A26E4178}" srcId="{81A3737A-9B4C-764D-9921-B5EC50340B94}" destId="{3F065F22-2237-444A-9069-8C9612BD6734}" srcOrd="0" destOrd="0" parTransId="{1114E877-A272-E243-B19E-80550AB5E833}" sibTransId="{0B76A23D-1E28-0046-B24E-F2B85A5FDF59}"/>
    <dgm:cxn modelId="{F5E8DF78-2459-644E-B0DF-E85596A53B6F}" type="presOf" srcId="{54FB6E2E-4C52-DC4E-820C-0A4F533B0B83}" destId="{99804DCF-EC22-1D45-873E-E4CE3A6F9EB1}" srcOrd="0" destOrd="0" presId="urn:microsoft.com/office/officeart/2005/8/layout/vList5"/>
    <dgm:cxn modelId="{5C5E957B-384F-014F-8A2E-5A6E16CC5F94}" srcId="{04C26909-A025-734F-A138-57BFD2E295BB}" destId="{E4BCD05F-6DBD-3A49-94F1-13657DB22159}" srcOrd="4" destOrd="0" parTransId="{D82AD68D-3E53-5145-B1BF-8487D504FBF5}" sibTransId="{E01C93B3-A037-8947-A714-754C07D11C9B}"/>
    <dgm:cxn modelId="{63C7C57D-007B-B34D-87CE-CD42E37E8254}" srcId="{A24695C5-ECA5-AA4E-A0CA-371F1F1DAFFE}" destId="{10B3156A-57EF-6D48-A87E-B3E5E8DB07C6}" srcOrd="0" destOrd="0" parTransId="{0C4A9B52-EA46-B443-B58F-8778AFC338C2}" sibTransId="{EAA120F5-9C30-124F-B5B0-FA949F3C809C}"/>
    <dgm:cxn modelId="{EE8BAA84-63F0-CD49-B2E1-39B34156E05C}" type="presOf" srcId="{112DD9B1-63EC-824E-A60D-9BB16DC7BD58}" destId="{78FF0C6C-4856-0543-A8DA-222A072B76FB}" srcOrd="0" destOrd="0" presId="urn:microsoft.com/office/officeart/2005/8/layout/vList5"/>
    <dgm:cxn modelId="{F078D584-BDD4-1743-9DDD-8196C155B569}" type="presOf" srcId="{A5D51CF7-6DC8-494D-929A-DB7324DAE5D4}" destId="{B39D7CE4-D7FA-6749-8B9B-E11DE8B50566}" srcOrd="0" destOrd="0" presId="urn:microsoft.com/office/officeart/2005/8/layout/vList5"/>
    <dgm:cxn modelId="{99634D85-DC0A-3749-A925-CDC7E6BDAF60}" type="presOf" srcId="{37CB58AA-F32E-C24F-A684-A8BBEC03728A}" destId="{BC40B4C6-1AE6-1D45-AA73-F4DF17DF3CB1}" srcOrd="0" destOrd="0" presId="urn:microsoft.com/office/officeart/2005/8/layout/vList5"/>
    <dgm:cxn modelId="{2621B29A-2093-5544-B8D6-18227CA45E85}" type="presOf" srcId="{08997B15-0BF0-1E46-82B7-03B47B63C963}" destId="{C2C0A9CC-3370-6840-81E7-014E53424D76}" srcOrd="0" destOrd="0" presId="urn:microsoft.com/office/officeart/2005/8/layout/vList5"/>
    <dgm:cxn modelId="{46ADD5D8-BEBF-B14D-A474-1B6E995AB4C5}" type="presOf" srcId="{67D8100F-1479-4940-853A-E066F67F89C7}" destId="{45F95DF7-4716-3040-9C61-76083EE8EC37}" srcOrd="0" destOrd="1" presId="urn:microsoft.com/office/officeart/2005/8/layout/vList5"/>
    <dgm:cxn modelId="{7E233ADE-D5C7-7140-BE61-787EE2483C95}" type="presOf" srcId="{81A3737A-9B4C-764D-9921-B5EC50340B94}" destId="{67136C26-918B-4D48-B861-CA10593C1A06}" srcOrd="0" destOrd="0" presId="urn:microsoft.com/office/officeart/2005/8/layout/vList5"/>
    <dgm:cxn modelId="{188139DF-DB39-C742-919C-A879DB1066D3}" type="presOf" srcId="{CD9EDF57-1726-B448-B679-1E48BB6AADE8}" destId="{C658FF4F-DE28-0544-AE79-39D85CEFE984}" srcOrd="0" destOrd="0" presId="urn:microsoft.com/office/officeart/2005/8/layout/vList5"/>
    <dgm:cxn modelId="{3A7FB5E2-85DD-764A-B167-9EA5B2225749}" srcId="{54FB6E2E-4C52-DC4E-820C-0A4F533B0B83}" destId="{CD9EDF57-1726-B448-B679-1E48BB6AADE8}" srcOrd="0" destOrd="0" parTransId="{81DFE164-F1CB-FF40-BA89-A993F0A494C6}" sibTransId="{06FE6382-7D48-BA45-9C57-90EA80CF1DC7}"/>
    <dgm:cxn modelId="{D9C901EB-CC81-4D4E-8D4D-C1DF238D4506}" srcId="{37CB58AA-F32E-C24F-A684-A8BBEC03728A}" destId="{A5D51CF7-6DC8-494D-929A-DB7324DAE5D4}" srcOrd="0" destOrd="0" parTransId="{EF2323E0-ADBA-8C42-9765-9B9019AD23CB}" sibTransId="{25BBC873-7183-8F40-A0D2-1E9227D15EB3}"/>
    <dgm:cxn modelId="{74BEDEF2-8A64-E240-A9BB-EF00BBB89FCE}" type="presOf" srcId="{E4BCD05F-6DBD-3A49-94F1-13657DB22159}" destId="{4338D97C-6018-F844-9EAB-44A8EAD7160B}" srcOrd="0" destOrd="0" presId="urn:microsoft.com/office/officeart/2005/8/layout/vList5"/>
    <dgm:cxn modelId="{F0FEC6F9-3FD4-0A4B-84F0-662936699C9C}" type="presOf" srcId="{92255019-52EB-F247-A9B1-BC6EB839FC9F}" destId="{78FF0C6C-4856-0543-A8DA-222A072B76FB}" srcOrd="0" destOrd="1" presId="urn:microsoft.com/office/officeart/2005/8/layout/vList5"/>
    <dgm:cxn modelId="{6ED159FD-C296-0F49-92DB-EA59B1F3D5E8}" srcId="{08997B15-0BF0-1E46-82B7-03B47B63C963}" destId="{112DD9B1-63EC-824E-A60D-9BB16DC7BD58}" srcOrd="0" destOrd="0" parTransId="{3B49B179-9E78-184D-B5CA-15F776106C32}" sibTransId="{9DC06A05-3B3A-5B4A-80C4-ECDFA5841C6D}"/>
    <dgm:cxn modelId="{9C7050FE-F662-7A48-903C-8085EAAA3013}" type="presOf" srcId="{AA15685D-7E5C-F143-8245-660A8302EE35}" destId="{45F95DF7-4716-3040-9C61-76083EE8EC37}" srcOrd="0" destOrd="0" presId="urn:microsoft.com/office/officeart/2005/8/layout/vList5"/>
    <dgm:cxn modelId="{7E22699B-457B-4B44-9A9E-16B341A4F4EF}" type="presParOf" srcId="{BDE803B6-D74C-DA46-ACDA-E6AC5419DF22}" destId="{803A2490-C3BA-3C46-AED1-F405E57B44A2}" srcOrd="0" destOrd="0" presId="urn:microsoft.com/office/officeart/2005/8/layout/vList5"/>
    <dgm:cxn modelId="{44435521-38BB-7B44-A980-F18654B6A287}" type="presParOf" srcId="{803A2490-C3BA-3C46-AED1-F405E57B44A2}" destId="{C2C0A9CC-3370-6840-81E7-014E53424D76}" srcOrd="0" destOrd="0" presId="urn:microsoft.com/office/officeart/2005/8/layout/vList5"/>
    <dgm:cxn modelId="{F6235FB8-5260-DB44-A84D-075537C81A82}" type="presParOf" srcId="{803A2490-C3BA-3C46-AED1-F405E57B44A2}" destId="{78FF0C6C-4856-0543-A8DA-222A072B76FB}" srcOrd="1" destOrd="0" presId="urn:microsoft.com/office/officeart/2005/8/layout/vList5"/>
    <dgm:cxn modelId="{5BEBA047-7726-EE40-854D-6A92A1732CAE}" type="presParOf" srcId="{BDE803B6-D74C-DA46-ACDA-E6AC5419DF22}" destId="{CD760CCB-6650-4B44-BBBC-13990C26184D}" srcOrd="1" destOrd="0" presId="urn:microsoft.com/office/officeart/2005/8/layout/vList5"/>
    <dgm:cxn modelId="{14A350E2-6F42-C44B-B0DD-ED76C8ABA5ED}" type="presParOf" srcId="{BDE803B6-D74C-DA46-ACDA-E6AC5419DF22}" destId="{A5ADF48D-DA7C-C148-A3D6-CD8286513764}" srcOrd="2" destOrd="0" presId="urn:microsoft.com/office/officeart/2005/8/layout/vList5"/>
    <dgm:cxn modelId="{D9C7AC79-A7FA-F249-AC0C-18967A450AB7}" type="presParOf" srcId="{A5ADF48D-DA7C-C148-A3D6-CD8286513764}" destId="{67136C26-918B-4D48-B861-CA10593C1A06}" srcOrd="0" destOrd="0" presId="urn:microsoft.com/office/officeart/2005/8/layout/vList5"/>
    <dgm:cxn modelId="{062E6D88-CD70-D443-8EC0-EAC35A3674BC}" type="presParOf" srcId="{A5ADF48D-DA7C-C148-A3D6-CD8286513764}" destId="{6EB5C6D8-DC78-ED42-A4C4-B674D7FBD59D}" srcOrd="1" destOrd="0" presId="urn:microsoft.com/office/officeart/2005/8/layout/vList5"/>
    <dgm:cxn modelId="{B41A8DAE-C911-4E45-BCE6-FF9CD95B3A9D}" type="presParOf" srcId="{BDE803B6-D74C-DA46-ACDA-E6AC5419DF22}" destId="{141F7D72-3FE2-CB46-8B05-0FA402086AEE}" srcOrd="3" destOrd="0" presId="urn:microsoft.com/office/officeart/2005/8/layout/vList5"/>
    <dgm:cxn modelId="{2B6E3E86-BA1B-FA4C-B7B5-BF15175094E9}" type="presParOf" srcId="{BDE803B6-D74C-DA46-ACDA-E6AC5419DF22}" destId="{CF9585D5-A3AB-0046-B90B-E27A5C737C79}" srcOrd="4" destOrd="0" presId="urn:microsoft.com/office/officeart/2005/8/layout/vList5"/>
    <dgm:cxn modelId="{324F9064-8D76-0845-858B-9AB59AAF2A76}" type="presParOf" srcId="{CF9585D5-A3AB-0046-B90B-E27A5C737C79}" destId="{ED9E0738-1993-F848-B6FA-05100BA26CEB}" srcOrd="0" destOrd="0" presId="urn:microsoft.com/office/officeart/2005/8/layout/vList5"/>
    <dgm:cxn modelId="{2BC367D7-4A9D-8244-B965-15E0867063A6}" type="presParOf" srcId="{CF9585D5-A3AB-0046-B90B-E27A5C737C79}" destId="{9783B061-4529-2048-B0CC-6B6B8166FE78}" srcOrd="1" destOrd="0" presId="urn:microsoft.com/office/officeart/2005/8/layout/vList5"/>
    <dgm:cxn modelId="{A64CCE1C-3E37-FE43-ADF1-2A26F4F00647}" type="presParOf" srcId="{BDE803B6-D74C-DA46-ACDA-E6AC5419DF22}" destId="{0DDC3F3F-B7B2-1942-B1D4-44A639F07AA2}" srcOrd="5" destOrd="0" presId="urn:microsoft.com/office/officeart/2005/8/layout/vList5"/>
    <dgm:cxn modelId="{35646A14-4252-2745-A493-D41DBA760CE4}" type="presParOf" srcId="{BDE803B6-D74C-DA46-ACDA-E6AC5419DF22}" destId="{2D0E65F0-F1B5-154D-9659-C706433AE9C3}" srcOrd="6" destOrd="0" presId="urn:microsoft.com/office/officeart/2005/8/layout/vList5"/>
    <dgm:cxn modelId="{93189C1A-0C8D-CA4A-87A1-67DC712B719E}" type="presParOf" srcId="{2D0E65F0-F1B5-154D-9659-C706433AE9C3}" destId="{99804DCF-EC22-1D45-873E-E4CE3A6F9EB1}" srcOrd="0" destOrd="0" presId="urn:microsoft.com/office/officeart/2005/8/layout/vList5"/>
    <dgm:cxn modelId="{133513AA-C97A-004A-8D66-9280645C74AB}" type="presParOf" srcId="{2D0E65F0-F1B5-154D-9659-C706433AE9C3}" destId="{C658FF4F-DE28-0544-AE79-39D85CEFE984}" srcOrd="1" destOrd="0" presId="urn:microsoft.com/office/officeart/2005/8/layout/vList5"/>
    <dgm:cxn modelId="{16FEBD11-7364-444B-9A27-1396F4A25AFA}" type="presParOf" srcId="{BDE803B6-D74C-DA46-ACDA-E6AC5419DF22}" destId="{399F3892-3185-4649-B55B-726BB5434628}" srcOrd="7" destOrd="0" presId="urn:microsoft.com/office/officeart/2005/8/layout/vList5"/>
    <dgm:cxn modelId="{3F6B0725-1F73-4F49-A5ED-E7E86F4CBB66}" type="presParOf" srcId="{BDE803B6-D74C-DA46-ACDA-E6AC5419DF22}" destId="{D58B5306-EAA1-E840-BE09-A358FAAEDE61}" srcOrd="8" destOrd="0" presId="urn:microsoft.com/office/officeart/2005/8/layout/vList5"/>
    <dgm:cxn modelId="{BBA914E6-7199-5B48-8AFB-3B81B712E749}" type="presParOf" srcId="{D58B5306-EAA1-E840-BE09-A358FAAEDE61}" destId="{4338D97C-6018-F844-9EAB-44A8EAD7160B}" srcOrd="0" destOrd="0" presId="urn:microsoft.com/office/officeart/2005/8/layout/vList5"/>
    <dgm:cxn modelId="{69F688AA-C2A9-5B41-85D8-F49411B13966}" type="presParOf" srcId="{D58B5306-EAA1-E840-BE09-A358FAAEDE61}" destId="{45F95DF7-4716-3040-9C61-76083EE8EC37}" srcOrd="1" destOrd="0" presId="urn:microsoft.com/office/officeart/2005/8/layout/vList5"/>
    <dgm:cxn modelId="{1F2FC5FA-53F7-A04C-B085-FB6339547276}" type="presParOf" srcId="{BDE803B6-D74C-DA46-ACDA-E6AC5419DF22}" destId="{8FD0B18E-BC4F-9E47-8D86-4491905949C6}" srcOrd="9" destOrd="0" presId="urn:microsoft.com/office/officeart/2005/8/layout/vList5"/>
    <dgm:cxn modelId="{6B746FFA-FB6F-2640-AF67-53ED96CC294B}" type="presParOf" srcId="{BDE803B6-D74C-DA46-ACDA-E6AC5419DF22}" destId="{C67CE343-C2E1-C74D-9415-9735EB1E79C5}" srcOrd="10" destOrd="0" presId="urn:microsoft.com/office/officeart/2005/8/layout/vList5"/>
    <dgm:cxn modelId="{CD22C7AD-EC2A-3143-A1B3-1FDB13AA99F7}" type="presParOf" srcId="{C67CE343-C2E1-C74D-9415-9735EB1E79C5}" destId="{BC40B4C6-1AE6-1D45-AA73-F4DF17DF3CB1}" srcOrd="0" destOrd="0" presId="urn:microsoft.com/office/officeart/2005/8/layout/vList5"/>
    <dgm:cxn modelId="{A58294F4-3641-2449-B7CD-7396A9EF33F1}" type="presParOf" srcId="{C67CE343-C2E1-C74D-9415-9735EB1E79C5}" destId="{B39D7CE4-D7FA-6749-8B9B-E11DE8B50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78E24-D80B-C744-BEEA-27CF4021B26C}">
      <dsp:nvSpPr>
        <dsp:cNvPr id="0" name=""/>
        <dsp:cNvSpPr/>
      </dsp:nvSpPr>
      <dsp:spPr>
        <a:xfrm rot="5400000">
          <a:off x="-218724" y="222684"/>
          <a:ext cx="1458164" cy="1020715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1</a:t>
          </a:r>
        </a:p>
      </dsp:txBody>
      <dsp:txXfrm rot="-5400000">
        <a:off x="1" y="514318"/>
        <a:ext cx="1020715" cy="437449"/>
      </dsp:txXfrm>
    </dsp:sp>
    <dsp:sp modelId="{BF76DEDF-411A-D248-B349-358783BEEAAF}">
      <dsp:nvSpPr>
        <dsp:cNvPr id="0" name=""/>
        <dsp:cNvSpPr/>
      </dsp:nvSpPr>
      <dsp:spPr>
        <a:xfrm rot="5400000">
          <a:off x="3029685" y="-2005010"/>
          <a:ext cx="947806" cy="4965746"/>
        </a:xfrm>
        <a:prstGeom prst="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 err="1">
              <a:latin typeface="Helvetica" pitchFamily="2" charset="0"/>
            </a:rPr>
            <a:t>Formazione</a:t>
          </a:r>
          <a:r>
            <a:rPr lang="de-DE" sz="1600" b="0" i="0" kern="1200" dirty="0">
              <a:latin typeface="Helvetica" pitchFamily="2" charset="0"/>
            </a:rPr>
            <a:t> professionale di </a:t>
          </a:r>
          <a:r>
            <a:rPr lang="de-DE" sz="1600" b="0" i="0" kern="1200" dirty="0" err="1">
              <a:latin typeface="Helvetica" pitchFamily="2" charset="0"/>
            </a:rPr>
            <a:t>base</a:t>
          </a:r>
          <a:r>
            <a:rPr lang="de-DE" sz="1600" b="0" i="0" kern="1200" dirty="0">
              <a:latin typeface="Helvetica" pitchFamily="2" charset="0"/>
            </a:rPr>
            <a:t> 1,3 o 4 </a:t>
          </a:r>
          <a:r>
            <a:rPr lang="de-DE" sz="1600" b="0" i="0" kern="1200" dirty="0" err="1">
              <a:latin typeface="Helvetica" pitchFamily="2" charset="0"/>
            </a:rPr>
            <a:t>anni</a:t>
          </a:r>
          <a:endParaRPr lang="de-DE" sz="1600" b="0" i="0" kern="1200" dirty="0">
            <a:latin typeface="Helvetica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>
              <a:latin typeface="Helvetica" pitchFamily="2" charset="0"/>
            </a:rPr>
            <a:t>(di </a:t>
          </a:r>
          <a:r>
            <a:rPr lang="de-DE" sz="1600" b="0" i="0" kern="1200" dirty="0" err="1">
              <a:latin typeface="Helvetica" pitchFamily="2" charset="0"/>
            </a:rPr>
            <a:t>formazione</a:t>
          </a:r>
          <a:r>
            <a:rPr lang="de-DE" sz="1600" b="0" i="0" kern="1200" dirty="0">
              <a:latin typeface="Helvetica" pitchFamily="2" charset="0"/>
            </a:rPr>
            <a:t>)</a:t>
          </a:r>
        </a:p>
      </dsp:txBody>
      <dsp:txXfrm rot="-5400000">
        <a:off x="1020715" y="3960"/>
        <a:ext cx="4965746" cy="947806"/>
      </dsp:txXfrm>
    </dsp:sp>
    <dsp:sp modelId="{5ACAC30A-20C8-F34E-9605-563FC1A45CA7}">
      <dsp:nvSpPr>
        <dsp:cNvPr id="0" name=""/>
        <dsp:cNvSpPr/>
      </dsp:nvSpPr>
      <dsp:spPr>
        <a:xfrm rot="5400000">
          <a:off x="-218724" y="1485129"/>
          <a:ext cx="1458164" cy="102071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2</a:t>
          </a:r>
        </a:p>
      </dsp:txBody>
      <dsp:txXfrm rot="-5400000">
        <a:off x="1" y="1776763"/>
        <a:ext cx="1020715" cy="437449"/>
      </dsp:txXfrm>
    </dsp:sp>
    <dsp:sp modelId="{743A1B4A-76DF-0A49-8761-51CDD6A05099}">
      <dsp:nvSpPr>
        <dsp:cNvPr id="0" name=""/>
        <dsp:cNvSpPr/>
      </dsp:nvSpPr>
      <dsp:spPr>
        <a:xfrm rot="5400000">
          <a:off x="3029685" y="-742564"/>
          <a:ext cx="947806" cy="4965746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 err="1">
              <a:latin typeface="Helvetica" pitchFamily="2" charset="0"/>
            </a:rPr>
            <a:t>Formazione</a:t>
          </a:r>
          <a:r>
            <a:rPr lang="de-DE" sz="1600" b="0" i="0" kern="1200" dirty="0">
              <a:latin typeface="Helvetica" pitchFamily="2" charset="0"/>
            </a:rPr>
            <a:t> professionale di </a:t>
          </a:r>
          <a:r>
            <a:rPr lang="de-DE" sz="1600" b="0" i="0" kern="1200" dirty="0" err="1">
              <a:latin typeface="Helvetica" pitchFamily="2" charset="0"/>
            </a:rPr>
            <a:t>base</a:t>
          </a:r>
          <a:r>
            <a:rPr lang="de-DE" sz="1600" b="0" i="0" kern="1200" dirty="0">
              <a:latin typeface="Helvetica" pitchFamily="2" charset="0"/>
            </a:rPr>
            <a:t> a </a:t>
          </a:r>
          <a:r>
            <a:rPr lang="de-DE" sz="1600" b="0" i="0" kern="1200" dirty="0" err="1">
              <a:latin typeface="Helvetica" pitchFamily="2" charset="0"/>
            </a:rPr>
            <a:t>impostazione</a:t>
          </a:r>
          <a:endParaRPr lang="de-DE" sz="1600" b="0" i="0" kern="1200" dirty="0">
            <a:latin typeface="Helvetica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 err="1">
              <a:latin typeface="Helvetica" pitchFamily="2" charset="0"/>
            </a:rPr>
            <a:t>scolastica</a:t>
          </a:r>
          <a:r>
            <a:rPr lang="de-DE" sz="1600" b="0" i="0" kern="1200" dirty="0">
              <a:latin typeface="Helvetica" pitchFamily="2" charset="0"/>
            </a:rPr>
            <a:t> FBS</a:t>
          </a:r>
        </a:p>
      </dsp:txBody>
      <dsp:txXfrm rot="-5400000">
        <a:off x="1020715" y="1266406"/>
        <a:ext cx="4965746" cy="947806"/>
      </dsp:txXfrm>
    </dsp:sp>
    <dsp:sp modelId="{EE0610DC-2F17-954B-9B65-3CFC041E29F7}">
      <dsp:nvSpPr>
        <dsp:cNvPr id="0" name=""/>
        <dsp:cNvSpPr/>
      </dsp:nvSpPr>
      <dsp:spPr>
        <a:xfrm rot="5400000">
          <a:off x="-218724" y="2747575"/>
          <a:ext cx="1458164" cy="1020715"/>
        </a:xfrm>
        <a:prstGeom prst="chevron">
          <a:avLst/>
        </a:prstGeom>
        <a:solidFill>
          <a:srgbClr val="4C793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3</a:t>
          </a:r>
        </a:p>
      </dsp:txBody>
      <dsp:txXfrm rot="-5400000">
        <a:off x="1" y="3039209"/>
        <a:ext cx="1020715" cy="437449"/>
      </dsp:txXfrm>
    </dsp:sp>
    <dsp:sp modelId="{C5CCE5D5-F597-C846-8B99-CD1697E3BAD9}">
      <dsp:nvSpPr>
        <dsp:cNvPr id="0" name=""/>
        <dsp:cNvSpPr/>
      </dsp:nvSpPr>
      <dsp:spPr>
        <a:xfrm rot="5400000">
          <a:off x="3029685" y="519880"/>
          <a:ext cx="947806" cy="4965746"/>
        </a:xfrm>
        <a:prstGeom prst="rect">
          <a:avLst/>
        </a:prstGeom>
        <a:solidFill>
          <a:srgbClr val="C2DA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 err="1">
              <a:latin typeface="Helvetica" pitchFamily="2" charset="0"/>
            </a:rPr>
            <a:t>Formazione</a:t>
          </a:r>
          <a:r>
            <a:rPr lang="de-DE" sz="1600" b="0" i="0" kern="1200" dirty="0">
              <a:latin typeface="Helvetica" pitchFamily="2" charset="0"/>
            </a:rPr>
            <a:t> di </a:t>
          </a:r>
          <a:r>
            <a:rPr lang="de-DE" sz="1600" b="0" i="0" kern="1200" dirty="0" err="1">
              <a:latin typeface="Helvetica" pitchFamily="2" charset="0"/>
            </a:rPr>
            <a:t>recupero</a:t>
          </a:r>
          <a:r>
            <a:rPr lang="de-DE" sz="1600" b="0" i="0" kern="1200" dirty="0">
              <a:latin typeface="Helvetica" pitchFamily="2" charset="0"/>
            </a:rPr>
            <a:t> ai </a:t>
          </a:r>
          <a:r>
            <a:rPr lang="de-DE" sz="1600" b="0" i="0" kern="1200" dirty="0" err="1">
              <a:latin typeface="Helvetica" pitchFamily="2" charset="0"/>
            </a:rPr>
            <a:t>sensi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dell’art</a:t>
          </a:r>
          <a:r>
            <a:rPr lang="de-DE" sz="1600" b="0" i="0" kern="1200" dirty="0">
              <a:latin typeface="Helvetica" pitchFamily="2" charset="0"/>
            </a:rPr>
            <a:t>. 32 </a:t>
          </a:r>
          <a:r>
            <a:rPr lang="de-DE" sz="1600" b="0" i="0" kern="1200" dirty="0" err="1">
              <a:latin typeface="Helvetica" pitchFamily="2" charset="0"/>
            </a:rPr>
            <a:t>OFPr</a:t>
          </a:r>
          <a:endParaRPr lang="de-DE" sz="1600" b="0" i="0" kern="1200" dirty="0">
            <a:latin typeface="Helvetica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1600" b="0" i="0" kern="1200" dirty="0">
            <a:latin typeface="Helvetica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 err="1">
              <a:latin typeface="Helvetica" pitchFamily="2" charset="0"/>
            </a:rPr>
            <a:t>Formazione</a:t>
          </a:r>
          <a:r>
            <a:rPr lang="de-DE" sz="1600" b="0" i="0" kern="1200" dirty="0">
              <a:latin typeface="Helvetica" pitchFamily="2" charset="0"/>
            </a:rPr>
            <a:t> di </a:t>
          </a:r>
          <a:r>
            <a:rPr lang="de-DE" sz="1600" b="0" i="0" kern="1200" dirty="0" err="1">
              <a:latin typeface="Helvetica" pitchFamily="2" charset="0"/>
            </a:rPr>
            <a:t>recupero</a:t>
          </a:r>
          <a:r>
            <a:rPr lang="de-DE" sz="1600" b="0" i="0" kern="1200" dirty="0">
              <a:latin typeface="Helvetica" pitchFamily="2" charset="0"/>
            </a:rPr>
            <a:t> ai </a:t>
          </a:r>
          <a:r>
            <a:rPr lang="de-DE" sz="1600" b="0" i="0" kern="1200" dirty="0" err="1">
              <a:latin typeface="Helvetica" pitchFamily="2" charset="0"/>
            </a:rPr>
            <a:t>sensi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dell’art</a:t>
          </a:r>
          <a:r>
            <a:rPr lang="de-DE" sz="1600" b="0" i="0" kern="1200" dirty="0">
              <a:latin typeface="Helvetica" pitchFamily="2" charset="0"/>
            </a:rPr>
            <a:t>. 31 </a:t>
          </a:r>
          <a:r>
            <a:rPr lang="de-DE" sz="1600" b="0" i="0" kern="1200" dirty="0" err="1">
              <a:latin typeface="Helvetica" pitchFamily="2" charset="0"/>
            </a:rPr>
            <a:t>OFPr</a:t>
          </a:r>
          <a:endParaRPr lang="de-DE" sz="1600" b="0" i="0" kern="1200" dirty="0">
            <a:latin typeface="Helvetica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>
              <a:latin typeface="Helvetica" pitchFamily="2" charset="0"/>
            </a:rPr>
            <a:t>(</a:t>
          </a:r>
          <a:r>
            <a:rPr lang="de-DE" sz="1600" b="0" i="0" kern="1200" dirty="0" err="1">
              <a:latin typeface="Helvetica" pitchFamily="2" charset="0"/>
            </a:rPr>
            <a:t>validazione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degli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apprendimenti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acquisiti</a:t>
          </a:r>
          <a:r>
            <a:rPr lang="de-DE" sz="1600" b="0" i="0" kern="1200" dirty="0">
              <a:latin typeface="Helvetica" pitchFamily="2" charset="0"/>
            </a:rPr>
            <a:t>)</a:t>
          </a:r>
        </a:p>
      </dsp:txBody>
      <dsp:txXfrm rot="-5400000">
        <a:off x="1020715" y="2528850"/>
        <a:ext cx="4965746" cy="94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0C6C-4856-0543-A8DA-222A072B76FB}">
      <dsp:nvSpPr>
        <dsp:cNvPr id="0" name=""/>
        <dsp:cNvSpPr/>
      </dsp:nvSpPr>
      <dsp:spPr>
        <a:xfrm rot="5400000">
          <a:off x="6188103" y="-2708480"/>
          <a:ext cx="519500" cy="6068567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200" b="0" i="0" kern="1200">
              <a:solidFill>
                <a:schemeClr val="bg1"/>
              </a:solidFill>
              <a:latin typeface="Helvetica" pitchFamily="2" charset="0"/>
            </a:rPr>
            <a:t>Con problema a impostazione centrale o decentralizzata, valuta l’insieme degli</a:t>
          </a:r>
          <a:endParaRPr lang="de-DE" sz="1200" b="0" i="0" kern="1200" dirty="0">
            <a:solidFill>
              <a:schemeClr val="bg1"/>
            </a:solidFill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apprendimenti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acquisiti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durante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formazione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,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ripetizione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di tutti i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contenuti</a:t>
          </a:r>
          <a:endParaRPr lang="de-DE" sz="1200" b="0" i="0" kern="1200" dirty="0">
            <a:solidFill>
              <a:schemeClr val="bg1"/>
            </a:solidFill>
            <a:latin typeface="Helvetica" pitchFamily="2" charset="0"/>
          </a:endParaRPr>
        </a:p>
      </dsp:txBody>
      <dsp:txXfrm rot="-5400000">
        <a:off x="3413570" y="66053"/>
        <a:ext cx="6068567" cy="519500"/>
      </dsp:txXfrm>
    </dsp:sp>
    <dsp:sp modelId="{C2C0A9CC-3370-6840-81E7-014E53424D76}">
      <dsp:nvSpPr>
        <dsp:cNvPr id="0" name=""/>
        <dsp:cNvSpPr/>
      </dsp:nvSpPr>
      <dsp:spPr>
        <a:xfrm>
          <a:off x="0" y="1115"/>
          <a:ext cx="3413569" cy="649375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Procedura</a:t>
          </a:r>
          <a:r>
            <a:rPr lang="de-DE" sz="1600" b="1" i="0" kern="1200" dirty="0">
              <a:latin typeface="Helvetica" pitchFamily="2" charset="0"/>
            </a:rPr>
            <a:t> di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qualificazione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1115"/>
        <a:ext cx="3413569" cy="649375"/>
      </dsp:txXfrm>
    </dsp:sp>
    <dsp:sp modelId="{6EB5C6D8-DC78-ED42-A4C4-B674D7FBD59D}">
      <dsp:nvSpPr>
        <dsp:cNvPr id="0" name=""/>
        <dsp:cNvSpPr/>
      </dsp:nvSpPr>
      <dsp:spPr>
        <a:xfrm rot="5400000">
          <a:off x="6188103" y="-2026637"/>
          <a:ext cx="519500" cy="606856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Alla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fine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della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formazione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professionale di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base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non si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ripetono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tutti i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contenuti</a:t>
          </a:r>
          <a:endParaRPr lang="de-DE" sz="1200" b="0" i="0" kern="1200" dirty="0">
            <a:solidFill>
              <a:schemeClr val="bg1"/>
            </a:solidFill>
            <a:latin typeface="Helvetica" pitchFamily="2" charset="0"/>
          </a:endParaRPr>
        </a:p>
      </dsp:txBody>
      <dsp:txXfrm rot="-5400000">
        <a:off x="3413570" y="747896"/>
        <a:ext cx="6068567" cy="519500"/>
      </dsp:txXfrm>
    </dsp:sp>
    <dsp:sp modelId="{67136C26-918B-4D48-B861-CA10593C1A06}">
      <dsp:nvSpPr>
        <dsp:cNvPr id="0" name=""/>
        <dsp:cNvSpPr/>
      </dsp:nvSpPr>
      <dsp:spPr>
        <a:xfrm>
          <a:off x="0" y="682959"/>
          <a:ext cx="3413569" cy="64937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Esame</a:t>
          </a:r>
          <a:r>
            <a:rPr lang="de-DE" sz="1600" b="1" i="0" kern="1200" dirty="0">
              <a:latin typeface="Helvetica" pitchFamily="2" charset="0"/>
            </a:rPr>
            <a:t> </a:t>
          </a:r>
          <a:r>
            <a:rPr lang="de-DE" sz="1600" b="1" i="0" kern="1200" dirty="0" err="1">
              <a:latin typeface="Helvetica" pitchFamily="2" charset="0"/>
            </a:rPr>
            <a:t>parziale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682959"/>
        <a:ext cx="3413569" cy="649375"/>
      </dsp:txXfrm>
    </dsp:sp>
    <dsp:sp modelId="{9783B061-4529-2048-B0CC-6B6B8166FE78}">
      <dsp:nvSpPr>
        <dsp:cNvPr id="0" name=""/>
        <dsp:cNvSpPr/>
      </dsp:nvSpPr>
      <dsp:spPr>
        <a:xfrm rot="5400000">
          <a:off x="6188103" y="-1344793"/>
          <a:ext cx="519500" cy="6068567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Lavoro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pratico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prestabilito</a:t>
          </a:r>
          <a:endParaRPr lang="de-DE" sz="1200" b="0" i="0" kern="1200" dirty="0">
            <a:solidFill>
              <a:schemeClr val="bg1"/>
            </a:solidFill>
            <a:latin typeface="Helvetica" pitchFamily="2" charset="0"/>
          </a:endParaRPr>
        </a:p>
      </dsp:txBody>
      <dsp:txXfrm rot="-5400000">
        <a:off x="3413570" y="1429740"/>
        <a:ext cx="6068567" cy="519500"/>
      </dsp:txXfrm>
    </dsp:sp>
    <dsp:sp modelId="{ED9E0738-1993-F848-B6FA-05100BA26CEB}">
      <dsp:nvSpPr>
        <dsp:cNvPr id="0" name=""/>
        <dsp:cNvSpPr/>
      </dsp:nvSpPr>
      <dsp:spPr>
        <a:xfrm>
          <a:off x="0" y="1364803"/>
          <a:ext cx="3413569" cy="64937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bg1"/>
              </a:solidFill>
              <a:latin typeface="Helvetica" pitchFamily="2" charset="0"/>
            </a:rPr>
            <a:t>LPP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0" y="1364803"/>
        <a:ext cx="3413569" cy="649375"/>
      </dsp:txXfrm>
    </dsp:sp>
    <dsp:sp modelId="{C658FF4F-DE28-0544-AE79-39D85CEFE984}">
      <dsp:nvSpPr>
        <dsp:cNvPr id="0" name=""/>
        <dsp:cNvSpPr/>
      </dsp:nvSpPr>
      <dsp:spPr>
        <a:xfrm rot="5400000">
          <a:off x="6188103" y="-662949"/>
          <a:ext cx="519500" cy="6068567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200" b="0" i="0" kern="1200" dirty="0">
              <a:latin typeface="Helvetica" pitchFamily="2" charset="0"/>
            </a:rPr>
            <a:t>Lavoro </a:t>
          </a:r>
          <a:r>
            <a:rPr lang="de-DE" sz="1200" b="0" i="0" kern="1200" dirty="0" err="1">
              <a:latin typeface="Helvetica" pitchFamily="2" charset="0"/>
            </a:rPr>
            <a:t>pratico</a:t>
          </a:r>
          <a:r>
            <a:rPr lang="de-DE" sz="1200" b="0" i="0" kern="1200" dirty="0">
              <a:latin typeface="Helvetica" pitchFamily="2" charset="0"/>
            </a:rPr>
            <a:t> individuale o </a:t>
          </a:r>
          <a:r>
            <a:rPr lang="de-DE" sz="1200" b="0" i="0" kern="1200" dirty="0" err="1">
              <a:latin typeface="Helvetica" pitchFamily="2" charset="0"/>
            </a:rPr>
            <a:t>lavoro</a:t>
          </a:r>
          <a:r>
            <a:rPr lang="de-DE" sz="1200" b="0" i="0" kern="1200" dirty="0">
              <a:latin typeface="Helvetica" pitchFamily="2" charset="0"/>
            </a:rPr>
            <a:t> di </a:t>
          </a:r>
          <a:r>
            <a:rPr lang="de-DE" sz="1200" b="0" i="0" kern="1200" dirty="0" err="1">
              <a:latin typeface="Helvetica" pitchFamily="2" charset="0"/>
            </a:rPr>
            <a:t>progetto</a:t>
          </a:r>
          <a:r>
            <a:rPr lang="de-DE" sz="1200" b="0" i="0" kern="1200" dirty="0">
              <a:latin typeface="Helvetica" pitchFamily="2" charset="0"/>
            </a:rPr>
            <a:t>, </a:t>
          </a:r>
          <a:r>
            <a:rPr lang="de-DE" sz="1200" b="0" i="0" kern="1200" dirty="0" err="1">
              <a:latin typeface="Helvetica" pitchFamily="2" charset="0"/>
            </a:rPr>
            <a:t>valutazione</a:t>
          </a:r>
          <a:r>
            <a:rPr lang="de-DE" sz="1200" b="0" i="0" kern="1200" dirty="0">
              <a:latin typeface="Helvetica" pitchFamily="2" charset="0"/>
            </a:rPr>
            <a:t> da </a:t>
          </a:r>
          <a:r>
            <a:rPr lang="de-DE" sz="1200" b="0" i="0" kern="1200" dirty="0" err="1">
              <a:latin typeface="Helvetica" pitchFamily="2" charset="0"/>
            </a:rPr>
            <a:t>parte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dell’azienda</a:t>
          </a:r>
          <a:endParaRPr lang="de-DE" sz="12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413570" y="2111584"/>
        <a:ext cx="6068567" cy="519500"/>
      </dsp:txXfrm>
    </dsp:sp>
    <dsp:sp modelId="{99804DCF-EC22-1D45-873E-E4CE3A6F9EB1}">
      <dsp:nvSpPr>
        <dsp:cNvPr id="0" name=""/>
        <dsp:cNvSpPr/>
      </dsp:nvSpPr>
      <dsp:spPr>
        <a:xfrm>
          <a:off x="0" y="2046646"/>
          <a:ext cx="3413569" cy="649375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LPI</a:t>
          </a:r>
          <a:endParaRPr lang="de-DE" sz="28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046646"/>
        <a:ext cx="3413569" cy="649375"/>
      </dsp:txXfrm>
    </dsp:sp>
    <dsp:sp modelId="{45F95DF7-4716-3040-9C61-76083EE8EC37}">
      <dsp:nvSpPr>
        <dsp:cNvPr id="0" name=""/>
        <dsp:cNvSpPr/>
      </dsp:nvSpPr>
      <dsp:spPr>
        <a:xfrm rot="5400000">
          <a:off x="6188103" y="18894"/>
          <a:ext cx="519500" cy="6068567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200" b="0" i="0" kern="1200" dirty="0">
              <a:latin typeface="Helvetica" pitchFamily="2" charset="0"/>
            </a:rPr>
            <a:t>Note </a:t>
          </a:r>
          <a:r>
            <a:rPr lang="de-DE" sz="1200" b="0" i="0" kern="1200" dirty="0" err="1">
              <a:latin typeface="Helvetica" pitchFamily="2" charset="0"/>
            </a:rPr>
            <a:t>dei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luoghi</a:t>
          </a:r>
          <a:r>
            <a:rPr lang="de-DE" sz="1200" b="0" i="0" kern="1200" dirty="0">
              <a:latin typeface="Helvetica" pitchFamily="2" charset="0"/>
            </a:rPr>
            <a:t> di </a:t>
          </a:r>
          <a:r>
            <a:rPr lang="de-DE" sz="1200" b="0" i="0" kern="1200" dirty="0" err="1">
              <a:latin typeface="Helvetica" pitchFamily="2" charset="0"/>
            </a:rPr>
            <a:t>formazione</a:t>
          </a:r>
          <a:r>
            <a:rPr lang="de-DE" sz="1200" b="0" i="0" kern="1200" dirty="0">
              <a:latin typeface="Helvetica" pitchFamily="2" charset="0"/>
            </a:rPr>
            <a:t>, </a:t>
          </a:r>
          <a:r>
            <a:rPr lang="de-DE" sz="1200" b="0" i="0" kern="1200" dirty="0" err="1">
              <a:latin typeface="Helvetica" pitchFamily="2" charset="0"/>
            </a:rPr>
            <a:t>scuola</a:t>
          </a:r>
          <a:r>
            <a:rPr lang="de-DE" sz="1200" b="0" i="0" kern="1200" dirty="0">
              <a:latin typeface="Helvetica" pitchFamily="2" charset="0"/>
            </a:rPr>
            <a:t> professionale, </a:t>
          </a:r>
          <a:r>
            <a:rPr lang="de-DE" sz="1200" b="0" i="0" kern="1200" dirty="0" err="1">
              <a:latin typeface="Helvetica" pitchFamily="2" charset="0"/>
            </a:rPr>
            <a:t>corsi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interaziendali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azienda</a:t>
          </a:r>
          <a:r>
            <a:rPr lang="de-DE" sz="1200" b="0" i="0" kern="1200" dirty="0">
              <a:latin typeface="Helvetica" pitchFamily="2" charset="0"/>
            </a:rPr>
            <a:t> (ad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200" b="0" i="0" kern="1200" dirty="0">
              <a:latin typeface="Helvetica" pitchFamily="2" charset="0"/>
            </a:rPr>
            <a:t>es: SAL, UP)</a:t>
          </a:r>
        </a:p>
      </dsp:txBody>
      <dsp:txXfrm rot="-5400000">
        <a:off x="3413570" y="2793427"/>
        <a:ext cx="6068567" cy="519500"/>
      </dsp:txXfrm>
    </dsp:sp>
    <dsp:sp modelId="{4338D97C-6018-F844-9EAB-44A8EAD7160B}">
      <dsp:nvSpPr>
        <dsp:cNvPr id="0" name=""/>
        <dsp:cNvSpPr/>
      </dsp:nvSpPr>
      <dsp:spPr>
        <a:xfrm>
          <a:off x="0" y="2728490"/>
          <a:ext cx="3413569" cy="649375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NLF</a:t>
          </a:r>
        </a:p>
      </dsp:txBody>
      <dsp:txXfrm>
        <a:off x="0" y="2728490"/>
        <a:ext cx="3413569" cy="649375"/>
      </dsp:txXfrm>
    </dsp:sp>
    <dsp:sp modelId="{B39D7CE4-D7FA-6749-8B9B-E11DE8B50566}">
      <dsp:nvSpPr>
        <dsp:cNvPr id="0" name=""/>
        <dsp:cNvSpPr/>
      </dsp:nvSpPr>
      <dsp:spPr>
        <a:xfrm rot="5400000">
          <a:off x="6188103" y="700738"/>
          <a:ext cx="519500" cy="6068567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Lavoro di </a:t>
          </a:r>
          <a:r>
            <a:rPr lang="de-DE" sz="1200" b="0" i="0" kern="1200" dirty="0" err="1">
              <a:latin typeface="Helvetica" pitchFamily="2" charset="0"/>
            </a:rPr>
            <a:t>approfondimento</a:t>
          </a:r>
          <a:r>
            <a:rPr lang="de-DE" sz="1200" b="0" i="0" kern="1200" dirty="0">
              <a:latin typeface="Helvetica" pitchFamily="2" charset="0"/>
            </a:rPr>
            <a:t>, </a:t>
          </a:r>
          <a:r>
            <a:rPr lang="de-DE" sz="1200" b="0" i="0" kern="1200" dirty="0" err="1">
              <a:latin typeface="Helvetica" pitchFamily="2" charset="0"/>
            </a:rPr>
            <a:t>parte</a:t>
          </a:r>
          <a:r>
            <a:rPr lang="de-DE" sz="1200" b="0" i="0" kern="1200" dirty="0">
              <a:latin typeface="Helvetica" pitchFamily="2" charset="0"/>
            </a:rPr>
            <a:t> della </a:t>
          </a:r>
          <a:r>
            <a:rPr lang="de-DE" sz="1200" b="0" i="0" kern="1200" dirty="0" err="1">
              <a:latin typeface="Helvetica" pitchFamily="2" charset="0"/>
            </a:rPr>
            <a:t>formazione</a:t>
          </a:r>
          <a:r>
            <a:rPr lang="de-DE" sz="1200" b="0" i="0" kern="1200" dirty="0">
              <a:latin typeface="Helvetica" pitchFamily="2" charset="0"/>
            </a:rPr>
            <a:t> di </a:t>
          </a:r>
          <a:r>
            <a:rPr lang="de-DE" sz="1200" b="0" i="0" kern="1200" dirty="0" err="1">
              <a:latin typeface="Helvetica" pitchFamily="2" charset="0"/>
            </a:rPr>
            <a:t>cultura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generale</a:t>
          </a:r>
          <a:endParaRPr lang="de-DE" sz="1200" b="0" i="0" kern="1200" baseline="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413570" y="3475271"/>
        <a:ext cx="6068567" cy="519500"/>
      </dsp:txXfrm>
    </dsp:sp>
    <dsp:sp modelId="{BC40B4C6-1AE6-1D45-AA73-F4DF17DF3CB1}">
      <dsp:nvSpPr>
        <dsp:cNvPr id="0" name=""/>
        <dsp:cNvSpPr/>
      </dsp:nvSpPr>
      <dsp:spPr>
        <a:xfrm>
          <a:off x="0" y="3410334"/>
          <a:ext cx="3413569" cy="649375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baseline="0" dirty="0">
              <a:solidFill>
                <a:schemeClr val="tx1"/>
              </a:solidFill>
              <a:latin typeface="Helvetica" pitchFamily="2" charset="0"/>
            </a:rPr>
            <a:t>LA</a:t>
          </a:r>
        </a:p>
      </dsp:txBody>
      <dsp:txXfrm>
        <a:off x="0" y="3410334"/>
        <a:ext cx="3413569" cy="64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24.04.2024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24.04.2024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24.04.2024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24.04.2024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documentazione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C71398-DDE7-29D7-B228-8975EB27F5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735" y="90805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documentazione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265B74A-EB53-C852-5395-5CB23F8CA5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90805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DCE58F-2E89-68FB-8551-F279DDDFF8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90805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7B988-7E1C-28AD-BDA6-70D988936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8970"/>
            <a:ext cx="9144000" cy="1920060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Luoghi</a:t>
            </a:r>
            <a:r>
              <a:rPr lang="de-CH" dirty="0"/>
              <a:t> di </a:t>
            </a:r>
            <a:r>
              <a:rPr lang="de-CH" dirty="0" err="1"/>
              <a:t>formazione</a:t>
            </a:r>
            <a:r>
              <a:rPr lang="de-CH" dirty="0"/>
              <a:t> e </a:t>
            </a:r>
            <a:r>
              <a:rPr lang="de-CH" dirty="0" err="1"/>
              <a:t>procedura</a:t>
            </a:r>
            <a:r>
              <a:rPr lang="de-CH" dirty="0"/>
              <a:t> di </a:t>
            </a:r>
            <a:r>
              <a:rPr lang="de-CH" dirty="0" err="1"/>
              <a:t>qualificazione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062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38085-8C10-46E6-082A-F765462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corsi</a:t>
            </a:r>
            <a:r>
              <a:rPr lang="de-DE" dirty="0"/>
              <a:t> </a:t>
            </a:r>
            <a:r>
              <a:rPr lang="de-DE" dirty="0" err="1"/>
              <a:t>interaziendali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3AEC41-52DC-B4F7-4740-51419DEC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091521"/>
            <a:ext cx="5354784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Blocchi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corsi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ripartiti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</a:t>
            </a:r>
            <a:r>
              <a:rPr lang="de-DE" dirty="0">
                <a:effectLst/>
                <a:latin typeface="Helvetica" pitchFamily="2" charset="0"/>
              </a:rPr>
              <a:t> tutta la </a:t>
            </a:r>
            <a:r>
              <a:rPr lang="de-DE" dirty="0" err="1">
                <a:effectLst/>
                <a:latin typeface="Helvetica" pitchFamily="2" charset="0"/>
              </a:rPr>
              <a:t>durata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della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professionale di </a:t>
            </a:r>
            <a:r>
              <a:rPr lang="de-DE" dirty="0" err="1">
                <a:effectLst/>
                <a:latin typeface="Helvetica" pitchFamily="2" charset="0"/>
              </a:rPr>
              <a:t>base</a:t>
            </a:r>
            <a:endParaRPr lang="de-DE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Trasmissione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capacità</a:t>
            </a:r>
            <a:r>
              <a:rPr lang="de-DE" dirty="0">
                <a:effectLst/>
                <a:latin typeface="Helvetica" pitchFamily="2" charset="0"/>
              </a:rPr>
              <a:t>, </a:t>
            </a:r>
            <a:r>
              <a:rPr lang="de-DE" dirty="0" err="1">
                <a:effectLst/>
                <a:latin typeface="Helvetica" pitchFamily="2" charset="0"/>
              </a:rPr>
              <a:t>conoscenze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metodi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lavoro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fondamentali</a:t>
            </a:r>
            <a:endParaRPr lang="de-DE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Complemento</a:t>
            </a:r>
            <a:r>
              <a:rPr lang="de-DE" dirty="0">
                <a:effectLst/>
                <a:latin typeface="Helvetica" pitchFamily="2" charset="0"/>
              </a:rPr>
              <a:t> alla </a:t>
            </a:r>
            <a:r>
              <a:rPr lang="de-DE" dirty="0" err="1">
                <a:effectLst/>
                <a:latin typeface="Helvetica" pitchFamily="2" charset="0"/>
              </a:rPr>
              <a:t>pratica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professionale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Accertamento</a:t>
            </a:r>
            <a:r>
              <a:rPr lang="de-DE" dirty="0">
                <a:effectLst/>
                <a:latin typeface="Helvetica" pitchFamily="2" charset="0"/>
              </a:rPr>
              <a:t> del </a:t>
            </a:r>
            <a:r>
              <a:rPr lang="de-DE" dirty="0" err="1">
                <a:effectLst/>
                <a:latin typeface="Helvetica" pitchFamily="2" charset="0"/>
              </a:rPr>
              <a:t>livello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della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endParaRPr lang="de-DE" dirty="0">
              <a:effectLst/>
              <a:latin typeface="Helvetica" pitchFamily="2" charset="0"/>
            </a:endParaRPr>
          </a:p>
        </p:txBody>
      </p:sp>
      <p:pic>
        <p:nvPicPr>
          <p:cNvPr id="5" name="Grafik 4" descr="Klassenzimmer Silhouette">
            <a:extLst>
              <a:ext uri="{FF2B5EF4-FFF2-40B4-BE49-F238E27FC236}">
                <a16:creationId xmlns:a16="http://schemas.microsoft.com/office/drawing/2014/main" id="{96412E5A-919A-939D-4E59-8D03E0906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050" y="2856756"/>
            <a:ext cx="2828727" cy="2828727"/>
          </a:xfrm>
          <a:prstGeom prst="rect">
            <a:avLst/>
          </a:prstGeom>
        </p:spPr>
      </p:pic>
      <p:pic>
        <p:nvPicPr>
          <p:cNvPr id="7" name="Grafik 6" descr="Bücher Silhouette">
            <a:extLst>
              <a:ext uri="{FF2B5EF4-FFF2-40B4-BE49-F238E27FC236}">
                <a16:creationId xmlns:a16="http://schemas.microsoft.com/office/drawing/2014/main" id="{753F5BEE-7C05-4D25-8DB5-7AA40D87D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7777" y="1523012"/>
            <a:ext cx="1905988" cy="1905988"/>
          </a:xfrm>
          <a:prstGeom prst="rect">
            <a:avLst/>
          </a:prstGeom>
        </p:spPr>
      </p:pic>
      <p:pic>
        <p:nvPicPr>
          <p:cNvPr id="9" name="Grafik 8" descr="Klemmbrett gemischt Silhouette">
            <a:extLst>
              <a:ext uri="{FF2B5EF4-FFF2-40B4-BE49-F238E27FC236}">
                <a16:creationId xmlns:a16="http://schemas.microsoft.com/office/drawing/2014/main" id="{C855259E-B075-F898-76D1-37A167C56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223266">
            <a:off x="9046525" y="3688243"/>
            <a:ext cx="1658861" cy="16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4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F25C2-D4C0-94EA-36D9-16DC3B22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7658"/>
            <a:ext cx="9144000" cy="982684"/>
          </a:xfrm>
        </p:spPr>
        <p:txBody>
          <a:bodyPr/>
          <a:lstStyle/>
          <a:p>
            <a:r>
              <a:rPr lang="de-CH" dirty="0" err="1"/>
              <a:t>Scuola</a:t>
            </a:r>
            <a:r>
              <a:rPr lang="de-CH" dirty="0"/>
              <a:t> professionale</a:t>
            </a:r>
          </a:p>
        </p:txBody>
      </p:sp>
    </p:spTree>
    <p:extLst>
      <p:ext uri="{BB962C8B-B14F-4D97-AF65-F5344CB8AC3E}">
        <p14:creationId xmlns:p14="http://schemas.microsoft.com/office/powerpoint/2010/main" val="4109900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5A47B8-5CBA-3738-F2F5-7E759761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12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20CC33-52BB-A37E-A720-527FCCFE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87512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scuola</a:t>
            </a:r>
            <a:r>
              <a:rPr lang="de-DE" dirty="0"/>
              <a:t> professionale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011B51B-CB8D-FDC7-C0C2-08CC6BDCB31B}"/>
              </a:ext>
            </a:extLst>
          </p:cNvPr>
          <p:cNvGrpSpPr/>
          <p:nvPr/>
        </p:nvGrpSpPr>
        <p:grpSpPr>
          <a:xfrm>
            <a:off x="829734" y="1767417"/>
            <a:ext cx="7459805" cy="4588933"/>
            <a:chOff x="846667" y="1964267"/>
            <a:chExt cx="7459805" cy="458893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D0CA377-6F66-06AE-24CD-FA5C5835AEB8}"/>
                </a:ext>
              </a:extLst>
            </p:cNvPr>
            <p:cNvSpPr/>
            <p:nvPr/>
          </p:nvSpPr>
          <p:spPr>
            <a:xfrm>
              <a:off x="846667" y="1964267"/>
              <a:ext cx="677333" cy="45889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/>
                <a:t>Offerte </a:t>
              </a:r>
              <a:r>
                <a:rPr lang="de-DE" sz="2000" dirty="0" err="1"/>
                <a:t>transitorie</a:t>
              </a:r>
              <a:endParaRPr lang="de-DE" sz="200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E884C33-C4A7-0526-6F52-F2A913BD8F12}"/>
                </a:ext>
              </a:extLst>
            </p:cNvPr>
            <p:cNvSpPr/>
            <p:nvPr/>
          </p:nvSpPr>
          <p:spPr>
            <a:xfrm>
              <a:off x="1666279" y="1964267"/>
              <a:ext cx="2533188" cy="14647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2000" dirty="0" err="1"/>
                <a:t>Insegnamento</a:t>
              </a:r>
              <a:endParaRPr lang="de-DE" sz="2000" dirty="0"/>
            </a:p>
            <a:p>
              <a:pPr algn="ctr"/>
              <a:r>
                <a:rPr lang="de-DE" sz="2000" dirty="0"/>
                <a:t>di </a:t>
              </a:r>
              <a:r>
                <a:rPr lang="de-DE" sz="2000" dirty="0" err="1"/>
                <a:t>maturità</a:t>
              </a:r>
              <a:endParaRPr lang="de-DE" sz="2000" dirty="0"/>
            </a:p>
            <a:p>
              <a:pPr algn="ctr"/>
              <a:r>
                <a:rPr lang="de-DE" sz="2000" dirty="0"/>
                <a:t>professionale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C807206-8A44-F973-20E6-81AC266AABEC}"/>
                </a:ext>
              </a:extLst>
            </p:cNvPr>
            <p:cNvSpPr/>
            <p:nvPr/>
          </p:nvSpPr>
          <p:spPr>
            <a:xfrm>
              <a:off x="1666279" y="3560232"/>
              <a:ext cx="2533188" cy="6223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2000" dirty="0"/>
                <a:t>Corsi di </a:t>
              </a:r>
              <a:r>
                <a:rPr lang="de-DE" sz="2000" dirty="0" err="1"/>
                <a:t>sostegno</a:t>
              </a:r>
              <a:endParaRPr lang="de-DE" sz="20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8671F04-8712-6655-5FA6-61A5F06594D8}"/>
                </a:ext>
              </a:extLst>
            </p:cNvPr>
            <p:cNvSpPr/>
            <p:nvPr/>
          </p:nvSpPr>
          <p:spPr>
            <a:xfrm>
              <a:off x="1666279" y="4313765"/>
              <a:ext cx="2533188" cy="622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Corsi </a:t>
              </a:r>
              <a:r>
                <a:rPr lang="de-DE" sz="2000" dirty="0" err="1">
                  <a:solidFill>
                    <a:schemeClr val="tx1"/>
                  </a:solidFill>
                </a:rPr>
                <a:t>facoltativi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FD99C92-6D9A-5BA7-ACFE-B863389ACA5E}"/>
                </a:ext>
              </a:extLst>
            </p:cNvPr>
            <p:cNvSpPr/>
            <p:nvPr/>
          </p:nvSpPr>
          <p:spPr>
            <a:xfrm>
              <a:off x="1666279" y="5067298"/>
              <a:ext cx="2533188" cy="14859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de-DE" sz="1400" dirty="0" err="1">
                  <a:solidFill>
                    <a:schemeClr val="tx1"/>
                  </a:solidFill>
                </a:rPr>
                <a:t>Formazione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scolastica</a:t>
              </a:r>
              <a:r>
                <a:rPr lang="de-DE" sz="1400" dirty="0">
                  <a:solidFill>
                    <a:schemeClr val="tx1"/>
                  </a:solidFill>
                </a:rPr>
                <a:t>: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DE" sz="1400" dirty="0" err="1">
                  <a:solidFill>
                    <a:schemeClr val="tx1"/>
                  </a:solidFill>
                </a:rPr>
                <a:t>Insegnamento</a:t>
              </a:r>
              <a:r>
                <a:rPr lang="de-DE" sz="1400" dirty="0">
                  <a:solidFill>
                    <a:schemeClr val="tx1"/>
                  </a:solidFill>
                </a:rPr>
                <a:t> professionale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DE" sz="1400" dirty="0" err="1">
                  <a:solidFill>
                    <a:schemeClr val="tx1"/>
                  </a:solidFill>
                </a:rPr>
                <a:t>insegnamento</a:t>
              </a:r>
              <a:r>
                <a:rPr lang="de-DE" sz="1400" dirty="0">
                  <a:solidFill>
                    <a:schemeClr val="tx1"/>
                  </a:solidFill>
                </a:rPr>
                <a:t> di </a:t>
              </a:r>
              <a:r>
                <a:rPr lang="de-DE" sz="1400" dirty="0" err="1">
                  <a:solidFill>
                    <a:schemeClr val="tx1"/>
                  </a:solidFill>
                </a:rPr>
                <a:t>cultura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generale</a:t>
              </a:r>
              <a:endParaRPr lang="de-DE" sz="1400" dirty="0">
                <a:solidFill>
                  <a:schemeClr val="tx1"/>
                </a:solidFill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DE" sz="1400" dirty="0" err="1">
                  <a:solidFill>
                    <a:schemeClr val="tx1"/>
                  </a:solidFill>
                </a:rPr>
                <a:t>sport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FE717BE-475B-F29D-6643-006E584E6B6F}"/>
                </a:ext>
              </a:extLst>
            </p:cNvPr>
            <p:cNvSpPr/>
            <p:nvPr/>
          </p:nvSpPr>
          <p:spPr>
            <a:xfrm>
              <a:off x="4753699" y="1964267"/>
              <a:ext cx="677333" cy="4588933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 err="1"/>
                <a:t>Maturità</a:t>
              </a:r>
              <a:r>
                <a:rPr lang="de-DE" sz="2000" dirty="0"/>
                <a:t> professionale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28B9B47-393D-59AB-83A5-8924AF3ECAAE}"/>
                </a:ext>
              </a:extLst>
            </p:cNvPr>
            <p:cNvSpPr/>
            <p:nvPr/>
          </p:nvSpPr>
          <p:spPr>
            <a:xfrm>
              <a:off x="5985265" y="1964267"/>
              <a:ext cx="677333" cy="45889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 err="1"/>
                <a:t>Formazione</a:t>
              </a:r>
              <a:r>
                <a:rPr lang="de-DE" sz="2000" dirty="0"/>
                <a:t> professionale </a:t>
              </a:r>
              <a:r>
                <a:rPr lang="de-DE" sz="2000" dirty="0" err="1"/>
                <a:t>continua</a:t>
              </a:r>
              <a:endParaRPr lang="de-DE" sz="200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D658194-0C31-247E-2CAC-59B9F0EB7D0E}"/>
                </a:ext>
              </a:extLst>
            </p:cNvPr>
            <p:cNvSpPr/>
            <p:nvPr/>
          </p:nvSpPr>
          <p:spPr>
            <a:xfrm>
              <a:off x="6807202" y="1964267"/>
              <a:ext cx="677333" cy="458893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Formazione</a:t>
              </a:r>
              <a:r>
                <a:rPr lang="de-DE" sz="2000" dirty="0">
                  <a:solidFill>
                    <a:schemeClr val="tx1"/>
                  </a:solidFill>
                </a:rPr>
                <a:t> professionale superiore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5484CB0-1C8B-74EB-9BA6-D6CB3A9D9E22}"/>
                </a:ext>
              </a:extLst>
            </p:cNvPr>
            <p:cNvSpPr/>
            <p:nvPr/>
          </p:nvSpPr>
          <p:spPr>
            <a:xfrm>
              <a:off x="7629139" y="1964267"/>
              <a:ext cx="677333" cy="4588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Scuola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universitaria</a:t>
              </a:r>
              <a:r>
                <a:rPr lang="de-DE" sz="2000" dirty="0">
                  <a:solidFill>
                    <a:schemeClr val="tx1"/>
                  </a:solidFill>
                </a:rPr>
                <a:t> professionale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09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A53C2-F662-93EE-6395-02940768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4" y="2846291"/>
            <a:ext cx="3018813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La </a:t>
            </a:r>
            <a:r>
              <a:rPr lang="de-DE" dirty="0" err="1"/>
              <a:t>formazione</a:t>
            </a:r>
            <a:r>
              <a:rPr lang="de-DE" dirty="0"/>
              <a:t> </a:t>
            </a:r>
            <a:r>
              <a:rPr lang="de-DE" dirty="0" err="1"/>
              <a:t>scolastica</a:t>
            </a:r>
            <a:r>
              <a:rPr lang="de-DE" dirty="0"/>
              <a:t> </a:t>
            </a:r>
            <a:r>
              <a:rPr lang="de-DE" dirty="0" err="1"/>
              <a:t>presso</a:t>
            </a:r>
            <a:r>
              <a:rPr lang="de-DE" dirty="0"/>
              <a:t> la </a:t>
            </a:r>
            <a:r>
              <a:rPr lang="de-DE" dirty="0" err="1"/>
              <a:t>scuola</a:t>
            </a:r>
            <a:r>
              <a:rPr lang="de-DE" dirty="0"/>
              <a:t> professionale</a:t>
            </a:r>
            <a:br>
              <a:rPr lang="de-DE" dirty="0"/>
            </a:b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852058-648C-E04A-D0E7-509522FE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1F18E9-03FA-CD9E-AF82-E9C7D440D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4238" y="4246349"/>
            <a:ext cx="8059738" cy="495889"/>
          </a:xfrm>
        </p:spPr>
        <p:txBody>
          <a:bodyPr/>
          <a:lstStyle/>
          <a:p>
            <a:r>
              <a:rPr lang="de-DE" dirty="0" err="1"/>
              <a:t>Programma</a:t>
            </a:r>
            <a:r>
              <a:rPr lang="de-DE" dirty="0"/>
              <a:t> </a:t>
            </a:r>
            <a:r>
              <a:rPr lang="de-DE" dirty="0" err="1"/>
              <a:t>d‘insegnamento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FEB1011-32C5-8790-E40F-6B18E0E62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96748"/>
              </p:ext>
            </p:extLst>
          </p:nvPr>
        </p:nvGraphicFramePr>
        <p:xfrm>
          <a:off x="3647395" y="1394630"/>
          <a:ext cx="8321078" cy="457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3">
                  <a:extLst>
                    <a:ext uri="{9D8B030D-6E8A-4147-A177-3AD203B41FA5}">
                      <a16:colId xmlns:a16="http://schemas.microsoft.com/office/drawing/2014/main" val="750316680"/>
                    </a:ext>
                  </a:extLst>
                </a:gridCol>
                <a:gridCol w="3734420">
                  <a:extLst>
                    <a:ext uri="{9D8B030D-6E8A-4147-A177-3AD203B41FA5}">
                      <a16:colId xmlns:a16="http://schemas.microsoft.com/office/drawing/2014/main" val="235779389"/>
                    </a:ext>
                  </a:extLst>
                </a:gridCol>
                <a:gridCol w="1092043">
                  <a:extLst>
                    <a:ext uri="{9D8B030D-6E8A-4147-A177-3AD203B41FA5}">
                      <a16:colId xmlns:a16="http://schemas.microsoft.com/office/drawing/2014/main" val="3442459442"/>
                    </a:ext>
                  </a:extLst>
                </a:gridCol>
                <a:gridCol w="1004569">
                  <a:extLst>
                    <a:ext uri="{9D8B030D-6E8A-4147-A177-3AD203B41FA5}">
                      <a16:colId xmlns:a16="http://schemas.microsoft.com/office/drawing/2014/main" val="186992612"/>
                    </a:ext>
                  </a:extLst>
                </a:gridCol>
                <a:gridCol w="1017286">
                  <a:extLst>
                    <a:ext uri="{9D8B030D-6E8A-4147-A177-3AD203B41FA5}">
                      <a16:colId xmlns:a16="http://schemas.microsoft.com/office/drawing/2014/main" val="1695689542"/>
                    </a:ext>
                  </a:extLst>
                </a:gridCol>
                <a:gridCol w="1159547">
                  <a:extLst>
                    <a:ext uri="{9D8B030D-6E8A-4147-A177-3AD203B41FA5}">
                      <a16:colId xmlns:a16="http://schemas.microsoft.com/office/drawing/2014/main" val="1953654866"/>
                    </a:ext>
                  </a:extLst>
                </a:gridCol>
              </a:tblGrid>
              <a:tr h="4806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Materie</a:t>
                      </a:r>
                    </a:p>
                  </a:txBody>
                  <a:tcPr marL="88129" marR="88129" marT="44065" marB="4406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1° anno</a:t>
                      </a: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2° anno</a:t>
                      </a: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3° anno</a:t>
                      </a:r>
                    </a:p>
                    <a:p>
                      <a:pPr algn="r"/>
                      <a:endParaRPr lang="de-GB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totale </a:t>
                      </a: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lezioni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46445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Insegnamento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professionale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480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7629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1.1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Economia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organizzazione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aziendale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(70)</a:t>
                      </a: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69384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1.2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Igiene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4724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1.3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Sicurezza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sul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lavoro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protezione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della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salute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315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1.4 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Logistica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(40)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21325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1.5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Assistenza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agli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ospiti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(100)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1542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1.6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Sistemazione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degli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ambienti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3731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1.7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Mantenimento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dei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valori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(150)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84160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1.8 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Cura della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biancheria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(30)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53047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1.9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Impianti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macchinari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apparecchiature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utensili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(30)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30170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Seconda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lingua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19438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Lezioni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di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cultura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generale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04848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Ginnastica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sport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46754"/>
                  </a:ext>
                </a:extLst>
              </a:tr>
              <a:tr h="278482">
                <a:tc gridSpan="2">
                  <a:txBody>
                    <a:bodyPr/>
                    <a:lstStyle/>
                    <a:p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Totale</a:t>
                      </a:r>
                    </a:p>
                  </a:txBody>
                  <a:tcPr marL="88129" marR="88129" marT="44065" marB="4406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1080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45536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121AB94-6736-D1B7-D078-F83015A28C9F}"/>
              </a:ext>
            </a:extLst>
          </p:cNvPr>
          <p:cNvSpPr txBox="1"/>
          <p:nvPr/>
        </p:nvSpPr>
        <p:spPr>
          <a:xfrm>
            <a:off x="3633326" y="995085"/>
            <a:ext cx="487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>
                <a:solidFill>
                  <a:schemeClr val="bg2"/>
                </a:solidFill>
                <a:latin typeface="Helvetica" pitchFamily="2" charset="0"/>
              </a:rPr>
              <a:t>Esempio</a:t>
            </a:r>
            <a:endParaRPr lang="de-DE" b="1" dirty="0">
              <a:solidFill>
                <a:schemeClr val="bg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8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8B088-B189-D454-9D6A-9D6F7280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corsi</a:t>
            </a:r>
            <a:r>
              <a:rPr lang="de-DE" dirty="0"/>
              <a:t> </a:t>
            </a:r>
            <a:r>
              <a:rPr lang="de-DE" dirty="0" err="1"/>
              <a:t>facoltativi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di </a:t>
            </a:r>
            <a:r>
              <a:rPr lang="de-DE" dirty="0" err="1"/>
              <a:t>sostegno</a:t>
            </a:r>
            <a:endParaRPr lang="de-DE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41997705-4429-9CF1-53BD-A7A6E5EBC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294" y="2200944"/>
            <a:ext cx="7893560" cy="3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04DFB6-D6A9-6D0E-1F0E-0FC9B271D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936" y="2316520"/>
            <a:ext cx="8233891" cy="388243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B7DA71-D0A9-6C81-7F6B-B7CB0A1A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BA6BBB-0509-DEF5-1E35-1D4134B4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Forme di </a:t>
            </a:r>
            <a:r>
              <a:rPr lang="de-DE" dirty="0" err="1"/>
              <a:t>organizzazione</a:t>
            </a:r>
            <a:r>
              <a:rPr lang="de-DE" dirty="0"/>
              <a:t> per </a:t>
            </a:r>
            <a:r>
              <a:rPr lang="de-DE" dirty="0" err="1"/>
              <a:t>l’insegnamento</a:t>
            </a:r>
            <a:r>
              <a:rPr lang="de-DE" dirty="0"/>
              <a:t> </a:t>
            </a:r>
            <a:r>
              <a:rPr lang="de-DE" dirty="0" err="1"/>
              <a:t>nelle</a:t>
            </a:r>
            <a:br>
              <a:rPr lang="de-DE" dirty="0"/>
            </a:br>
            <a:r>
              <a:rPr lang="de-DE" dirty="0" err="1"/>
              <a:t>scuole</a:t>
            </a:r>
            <a:r>
              <a:rPr lang="de-DE" dirty="0"/>
              <a:t> </a:t>
            </a:r>
            <a:r>
              <a:rPr lang="de-DE" dirty="0" err="1"/>
              <a:t>professionali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44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F25C2-D4C0-94EA-36D9-16DC3B22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3272"/>
            <a:ext cx="9144000" cy="1811456"/>
          </a:xfrm>
        </p:spPr>
        <p:txBody>
          <a:bodyPr>
            <a:normAutofit/>
          </a:bodyPr>
          <a:lstStyle/>
          <a:p>
            <a:r>
              <a:rPr lang="de-CH" dirty="0"/>
              <a:t>Cultura </a:t>
            </a:r>
            <a:r>
              <a:rPr lang="de-CH" dirty="0" err="1"/>
              <a:t>generale</a:t>
            </a:r>
            <a:r>
              <a:rPr lang="de-CH" dirty="0"/>
              <a:t> e </a:t>
            </a:r>
            <a:r>
              <a:rPr lang="de-CH" dirty="0" err="1"/>
              <a:t>maturita</a:t>
            </a:r>
            <a:r>
              <a:rPr lang="de-CH" dirty="0"/>
              <a:t> professionale</a:t>
            </a:r>
          </a:p>
        </p:txBody>
      </p:sp>
    </p:spTree>
    <p:extLst>
      <p:ext uri="{BB962C8B-B14F-4D97-AF65-F5344CB8AC3E}">
        <p14:creationId xmlns:p14="http://schemas.microsoft.com/office/powerpoint/2010/main" val="320279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C5E3FF-FB25-2848-5BF1-6C22D117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9A0E8C-D0B0-9306-D0ED-6AB906A1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86" y="673388"/>
            <a:ext cx="10515600" cy="1325563"/>
          </a:xfrm>
        </p:spPr>
        <p:txBody>
          <a:bodyPr>
            <a:noAutofit/>
          </a:bodyPr>
          <a:lstStyle/>
          <a:p>
            <a:r>
              <a:rPr lang="de-DE" dirty="0"/>
              <a:t>Il </a:t>
            </a:r>
            <a:r>
              <a:rPr lang="de-DE" dirty="0" err="1"/>
              <a:t>programma</a:t>
            </a:r>
            <a:r>
              <a:rPr lang="de-DE" dirty="0"/>
              <a:t> </a:t>
            </a:r>
            <a:r>
              <a:rPr lang="de-DE" dirty="0" err="1"/>
              <a:t>d’insegnamento</a:t>
            </a:r>
            <a:r>
              <a:rPr lang="de-DE" dirty="0"/>
              <a:t> di </a:t>
            </a:r>
            <a:r>
              <a:rPr lang="de-DE" dirty="0" err="1"/>
              <a:t>cultura</a:t>
            </a:r>
            <a:r>
              <a:rPr lang="de-DE" dirty="0"/>
              <a:t> </a:t>
            </a:r>
            <a:r>
              <a:rPr lang="de-DE" dirty="0" err="1"/>
              <a:t>generale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0887CC-0DE4-E004-DABB-02B4ACD97802}"/>
              </a:ext>
            </a:extLst>
          </p:cNvPr>
          <p:cNvSpPr/>
          <p:nvPr/>
        </p:nvSpPr>
        <p:spPr>
          <a:xfrm>
            <a:off x="432574" y="1872494"/>
            <a:ext cx="2661173" cy="4484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Basi legali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Legge sulla formazione professionale (LFPr)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Ordinanza sulla formazione professionale (OFPr)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Ordinanza della SEFRI sulle prescrizioni minime in materia di cultura generale nella formazione professionale di base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411B10E-7F63-45B6-756B-14696733AEF2}"/>
              </a:ext>
            </a:extLst>
          </p:cNvPr>
          <p:cNvSpPr/>
          <p:nvPr/>
        </p:nvSpPr>
        <p:spPr>
          <a:xfrm>
            <a:off x="3237167" y="1891772"/>
            <a:ext cx="2661174" cy="4464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Programma quadro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Programma didattico pedagogico</a:t>
            </a:r>
            <a:br>
              <a:rPr lang="de-GB" sz="1600" dirty="0">
                <a:solidFill>
                  <a:schemeClr val="tx1"/>
                </a:solidFill>
                <a:latin typeface="Helvetica" pitchFamily="2" charset="0"/>
              </a:rPr>
            </a:b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Promozione delle competenze</a:t>
            </a:r>
            <a:br>
              <a:rPr lang="de-GB" sz="1600" dirty="0">
                <a:solidFill>
                  <a:schemeClr val="tx1"/>
                </a:solidFill>
                <a:latin typeface="Helvetica" pitchFamily="2" charset="0"/>
              </a:rPr>
            </a:b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Area d‘apprendimento “lingua e comunicazione“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Area d‘apprendimento „società“, 8 aspetti</a:t>
            </a:r>
            <a:br>
              <a:rPr lang="de-GB" sz="1600" dirty="0">
                <a:solidFill>
                  <a:schemeClr val="tx1"/>
                </a:solidFill>
                <a:latin typeface="Helvetica" pitchFamily="2" charset="0"/>
              </a:rPr>
            </a:b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Collegamento delle aree di apprendimento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4B94F8-957D-C19B-6D71-F9D013B483B5}"/>
              </a:ext>
            </a:extLst>
          </p:cNvPr>
          <p:cNvSpPr/>
          <p:nvPr/>
        </p:nvSpPr>
        <p:spPr>
          <a:xfrm>
            <a:off x="6041761" y="1891772"/>
            <a:ext cx="2743200" cy="4464578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Programma d‘instituto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Organizzazione dell‘insegnamento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Temi obligatori e facoltativi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Requisiti minimi della procedura di qualificazione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Sviluppo della scuola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4583B4-62CC-8204-3370-53D1DF5DB8FB}"/>
              </a:ext>
            </a:extLst>
          </p:cNvPr>
          <p:cNvSpPr/>
          <p:nvPr/>
        </p:nvSpPr>
        <p:spPr>
          <a:xfrm>
            <a:off x="8928381" y="1891772"/>
            <a:ext cx="2743200" cy="4464578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Programma d‘insegnamento individuale di un docente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Temi obligatori e facoltativi</a:t>
            </a:r>
          </a:p>
        </p:txBody>
      </p:sp>
    </p:spTree>
    <p:extLst>
      <p:ext uri="{BB962C8B-B14F-4D97-AF65-F5344CB8AC3E}">
        <p14:creationId xmlns:p14="http://schemas.microsoft.com/office/powerpoint/2010/main" val="224587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5DD89D-9D75-490E-BB78-E08F8885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483DF0-31FD-983C-C7EE-7A6E4933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48611"/>
            <a:ext cx="8060789" cy="1325563"/>
          </a:xfrm>
        </p:spPr>
        <p:txBody>
          <a:bodyPr>
            <a:normAutofit/>
          </a:bodyPr>
          <a:lstStyle/>
          <a:p>
            <a:r>
              <a:rPr lang="de-DE" dirty="0"/>
              <a:t>Come </a:t>
            </a:r>
            <a:r>
              <a:rPr lang="de-DE" dirty="0" err="1"/>
              <a:t>ottenere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attestato</a:t>
            </a:r>
            <a:r>
              <a:rPr lang="de-DE" dirty="0"/>
              <a:t> </a:t>
            </a:r>
            <a:r>
              <a:rPr lang="de-DE" dirty="0" err="1"/>
              <a:t>federale</a:t>
            </a:r>
            <a:br>
              <a:rPr lang="de-DE" dirty="0"/>
            </a:br>
            <a:r>
              <a:rPr lang="de-DE" dirty="0"/>
              <a:t>di </a:t>
            </a:r>
            <a:r>
              <a:rPr lang="de-DE" dirty="0" err="1"/>
              <a:t>maturità</a:t>
            </a:r>
            <a:r>
              <a:rPr lang="de-DE" dirty="0"/>
              <a:t> professionale</a:t>
            </a:r>
            <a:endParaRPr lang="de-GB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63D4764-E83F-BFC4-0CA6-2A3D0EB80A5F}"/>
              </a:ext>
            </a:extLst>
          </p:cNvPr>
          <p:cNvGrpSpPr/>
          <p:nvPr/>
        </p:nvGrpSpPr>
        <p:grpSpPr>
          <a:xfrm>
            <a:off x="805276" y="1921979"/>
            <a:ext cx="7524337" cy="4352726"/>
            <a:chOff x="704387" y="2186186"/>
            <a:chExt cx="7326353" cy="4352726"/>
          </a:xfrm>
        </p:grpSpPr>
        <p:sp>
          <p:nvSpPr>
            <p:cNvPr id="5" name="Richtungspfeil 4">
              <a:extLst>
                <a:ext uri="{FF2B5EF4-FFF2-40B4-BE49-F238E27FC236}">
                  <a16:creationId xmlns:a16="http://schemas.microsoft.com/office/drawing/2014/main" id="{E7BA49C6-3243-8EBB-00AF-EBBF6B822A01}"/>
                </a:ext>
              </a:extLst>
            </p:cNvPr>
            <p:cNvSpPr/>
            <p:nvPr/>
          </p:nvSpPr>
          <p:spPr>
            <a:xfrm>
              <a:off x="704387" y="2186186"/>
              <a:ext cx="7326353" cy="2106386"/>
            </a:xfrm>
            <a:prstGeom prst="homePlate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4C793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Formazione professionale di base + Maturità professionale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Insegnamento di maturità professionale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Scuola professionale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Azienda formatrice</a:t>
              </a:r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id="{25432263-723F-D776-1D72-FB5273F5C879}"/>
                </a:ext>
              </a:extLst>
            </p:cNvPr>
            <p:cNvSpPr/>
            <p:nvPr/>
          </p:nvSpPr>
          <p:spPr>
            <a:xfrm>
              <a:off x="704389" y="4432526"/>
              <a:ext cx="2887898" cy="2106386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Formazione professionale di base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Scuola professionae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Azienda formatrice</a:t>
              </a:r>
            </a:p>
          </p:txBody>
        </p:sp>
        <p:sp>
          <p:nvSpPr>
            <p:cNvPr id="7" name="Richtungspfeil 6">
              <a:extLst>
                <a:ext uri="{FF2B5EF4-FFF2-40B4-BE49-F238E27FC236}">
                  <a16:creationId xmlns:a16="http://schemas.microsoft.com/office/drawing/2014/main" id="{5BBA9F26-E4C5-0AAB-587E-EF129201F86A}"/>
                </a:ext>
              </a:extLst>
            </p:cNvPr>
            <p:cNvSpPr/>
            <p:nvPr/>
          </p:nvSpPr>
          <p:spPr>
            <a:xfrm>
              <a:off x="3530585" y="4432526"/>
              <a:ext cx="4500155" cy="2106386"/>
            </a:xfrm>
            <a:prstGeom prst="homePlate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F3865E41-8E8F-E0EF-D555-F6B51E385056}"/>
                </a:ext>
              </a:extLst>
            </p:cNvPr>
            <p:cNvSpPr/>
            <p:nvPr/>
          </p:nvSpPr>
          <p:spPr>
            <a:xfrm>
              <a:off x="2563587" y="4432526"/>
              <a:ext cx="1933998" cy="21063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BFD367D-3B80-2230-844A-BA83DE8285D1}"/>
                </a:ext>
              </a:extLst>
            </p:cNvPr>
            <p:cNvSpPr txBox="1"/>
            <p:nvPr/>
          </p:nvSpPr>
          <p:spPr>
            <a:xfrm>
              <a:off x="4559285" y="4811887"/>
              <a:ext cx="293335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Maturità professionale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Insegnamento di maturità professionale a tempo pieno o parziale</a:t>
              </a:r>
            </a:p>
            <a:p>
              <a:pPr algn="l"/>
              <a:endParaRPr lang="de-GB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1E4F6078-C1AB-776B-C00D-CC62A42B7E6A}"/>
              </a:ext>
            </a:extLst>
          </p:cNvPr>
          <p:cNvSpPr/>
          <p:nvPr/>
        </p:nvSpPr>
        <p:spPr>
          <a:xfrm>
            <a:off x="8498826" y="1921979"/>
            <a:ext cx="1894114" cy="4352726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2800" b="1" dirty="0">
                <a:solidFill>
                  <a:schemeClr val="bg1"/>
                </a:solidFill>
                <a:latin typeface="Helvetica" pitchFamily="2" charset="0"/>
              </a:rPr>
              <a:t>Scuola universitaria professionale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4D6EAB6D-F02C-0C48-84B4-7EC24DCE6CF1}"/>
              </a:ext>
            </a:extLst>
          </p:cNvPr>
          <p:cNvSpPr/>
          <p:nvPr/>
        </p:nvSpPr>
        <p:spPr>
          <a:xfrm>
            <a:off x="3741771" y="4835524"/>
            <a:ext cx="771976" cy="771976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122372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8DA9F-A280-EA21-CBE5-9CDF8E25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632211"/>
            <a:ext cx="10515600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valore</a:t>
            </a:r>
            <a:r>
              <a:rPr lang="de-DE" dirty="0"/>
              <a:t> della </a:t>
            </a:r>
            <a:r>
              <a:rPr lang="de-DE" dirty="0" err="1"/>
              <a:t>maturità</a:t>
            </a:r>
            <a:r>
              <a:rPr lang="de-DE" dirty="0"/>
              <a:t> professionale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D7B16CF-F502-D988-6C65-4475AC77752D}"/>
              </a:ext>
            </a:extLst>
          </p:cNvPr>
          <p:cNvSpPr txBox="1">
            <a:spLocks/>
          </p:cNvSpPr>
          <p:nvPr/>
        </p:nvSpPr>
        <p:spPr>
          <a:xfrm>
            <a:off x="839788" y="185396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2000" b="1" dirty="0"/>
              <a:t>Dal </a:t>
            </a:r>
            <a:r>
              <a:rPr lang="de-DE" sz="2000" b="1" dirty="0" err="1"/>
              <a:t>punto</a:t>
            </a:r>
            <a:r>
              <a:rPr lang="de-DE" sz="2000" b="1" dirty="0"/>
              <a:t> di </a:t>
            </a:r>
            <a:r>
              <a:rPr lang="de-DE" sz="2000" b="1" dirty="0" err="1"/>
              <a:t>vista</a:t>
            </a:r>
            <a:r>
              <a:rPr lang="de-DE" sz="2000" b="1" dirty="0"/>
              <a:t> delle </a:t>
            </a:r>
            <a:r>
              <a:rPr lang="de-DE" sz="2000" b="1" dirty="0" err="1"/>
              <a:t>persone</a:t>
            </a:r>
            <a:r>
              <a:rPr lang="de-DE" sz="2000" b="1" dirty="0"/>
              <a:t> in </a:t>
            </a:r>
            <a:r>
              <a:rPr lang="de-DE" sz="2000" b="1" dirty="0" err="1"/>
              <a:t>formazione</a:t>
            </a:r>
            <a:endParaRPr lang="de-DE" sz="2000" b="1" dirty="0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63F4C380-27FA-031F-53A6-63592691476B}"/>
              </a:ext>
            </a:extLst>
          </p:cNvPr>
          <p:cNvSpPr txBox="1">
            <a:spLocks/>
          </p:cNvSpPr>
          <p:nvPr/>
        </p:nvSpPr>
        <p:spPr>
          <a:xfrm>
            <a:off x="839788" y="2677880"/>
            <a:ext cx="5157787" cy="3684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dirty="0" err="1"/>
              <a:t>Accesso</a:t>
            </a:r>
            <a:r>
              <a:rPr lang="de-DE" dirty="0"/>
              <a:t> alla </a:t>
            </a:r>
            <a:r>
              <a:rPr lang="de-DE" dirty="0" err="1"/>
              <a:t>scuola</a:t>
            </a:r>
            <a:r>
              <a:rPr lang="de-DE" dirty="0"/>
              <a:t> </a:t>
            </a:r>
            <a:r>
              <a:rPr lang="de-DE" dirty="0" err="1"/>
              <a:t>universitaria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Cultura </a:t>
            </a:r>
            <a:r>
              <a:rPr lang="de-DE" dirty="0" err="1"/>
              <a:t>generale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valore</a:t>
            </a:r>
            <a:r>
              <a:rPr lang="de-DE" dirty="0"/>
              <a:t> proprio</a:t>
            </a:r>
          </a:p>
          <a:p>
            <a:pPr>
              <a:lnSpc>
                <a:spcPct val="120000"/>
              </a:lnSpc>
            </a:pPr>
            <a:r>
              <a:rPr lang="de-DE" dirty="0" err="1"/>
              <a:t>Scelta</a:t>
            </a:r>
            <a:r>
              <a:rPr lang="de-DE" dirty="0"/>
              <a:t> </a:t>
            </a:r>
            <a:r>
              <a:rPr lang="de-DE" dirty="0" err="1"/>
              <a:t>tra</a:t>
            </a:r>
            <a:r>
              <a:rPr lang="de-DE" dirty="0"/>
              <a:t> </a:t>
            </a:r>
            <a:r>
              <a:rPr lang="de-DE" dirty="0" err="1"/>
              <a:t>formazione</a:t>
            </a:r>
            <a:r>
              <a:rPr lang="de-DE" dirty="0"/>
              <a:t> </a:t>
            </a:r>
            <a:r>
              <a:rPr lang="de-DE" dirty="0" err="1"/>
              <a:t>professionalee</a:t>
            </a:r>
            <a:r>
              <a:rPr lang="de-DE" dirty="0"/>
              <a:t> </a:t>
            </a:r>
            <a:r>
              <a:rPr lang="de-DE" dirty="0" err="1"/>
              <a:t>liceo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Migliori</a:t>
            </a:r>
            <a:r>
              <a:rPr lang="de-DE" dirty="0"/>
              <a:t> </a:t>
            </a:r>
            <a:r>
              <a:rPr lang="de-DE" dirty="0" err="1"/>
              <a:t>prospettive</a:t>
            </a:r>
            <a:r>
              <a:rPr lang="de-DE" dirty="0"/>
              <a:t> di </a:t>
            </a:r>
            <a:r>
              <a:rPr lang="de-DE" dirty="0" err="1"/>
              <a:t>lavoro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Accesso</a:t>
            </a:r>
            <a:r>
              <a:rPr lang="de-DE" dirty="0"/>
              <a:t> ad </a:t>
            </a:r>
            <a:r>
              <a:rPr lang="de-DE" dirty="0" err="1"/>
              <a:t>altri</a:t>
            </a:r>
            <a:r>
              <a:rPr lang="de-DE" dirty="0"/>
              <a:t> </a:t>
            </a:r>
            <a:r>
              <a:rPr lang="de-DE" dirty="0" err="1"/>
              <a:t>cicli</a:t>
            </a:r>
            <a:r>
              <a:rPr lang="de-DE" dirty="0"/>
              <a:t> di </a:t>
            </a:r>
            <a:r>
              <a:rPr lang="de-DE" dirty="0" err="1"/>
              <a:t>studio</a:t>
            </a:r>
            <a:r>
              <a:rPr lang="de-DE" dirty="0"/>
              <a:t> </a:t>
            </a:r>
            <a:r>
              <a:rPr lang="de-DE" dirty="0" err="1"/>
              <a:t>presso</a:t>
            </a:r>
            <a:r>
              <a:rPr lang="de-DE" dirty="0"/>
              <a:t> le </a:t>
            </a:r>
            <a:r>
              <a:rPr lang="de-DE" dirty="0" err="1"/>
              <a:t>scuole</a:t>
            </a:r>
            <a:r>
              <a:rPr lang="de-DE" dirty="0"/>
              <a:t> </a:t>
            </a:r>
            <a:r>
              <a:rPr lang="de-DE" dirty="0" err="1"/>
              <a:t>universitarie</a:t>
            </a:r>
            <a:r>
              <a:rPr lang="de-DE" dirty="0"/>
              <a:t> </a:t>
            </a:r>
            <a:r>
              <a:rPr lang="de-DE" dirty="0" err="1"/>
              <a:t>professionali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Molte</a:t>
            </a:r>
            <a:r>
              <a:rPr lang="de-DE" dirty="0"/>
              <a:t> </a:t>
            </a:r>
            <a:r>
              <a:rPr lang="de-DE" dirty="0" err="1"/>
              <a:t>possibilità</a:t>
            </a:r>
            <a:r>
              <a:rPr lang="de-DE" dirty="0"/>
              <a:t> aperte</a:t>
            </a:r>
          </a:p>
          <a:p>
            <a:pPr>
              <a:lnSpc>
                <a:spcPct val="120000"/>
              </a:lnSpc>
            </a:pPr>
            <a:r>
              <a:rPr lang="de-DE" dirty="0" err="1"/>
              <a:t>Vantaggi</a:t>
            </a:r>
            <a:r>
              <a:rPr lang="de-DE" dirty="0"/>
              <a:t> </a:t>
            </a:r>
            <a:r>
              <a:rPr lang="de-DE" dirty="0" err="1"/>
              <a:t>materiali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Fiducia in se </a:t>
            </a:r>
            <a:r>
              <a:rPr lang="de-DE" dirty="0" err="1"/>
              <a:t>stessi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Passerella</a:t>
            </a:r>
            <a:r>
              <a:rPr lang="de-DE" dirty="0"/>
              <a:t> per la </a:t>
            </a:r>
            <a:r>
              <a:rPr lang="de-DE" dirty="0" err="1"/>
              <a:t>maturità</a:t>
            </a:r>
            <a:r>
              <a:rPr lang="de-DE" dirty="0"/>
              <a:t> </a:t>
            </a:r>
            <a:r>
              <a:rPr lang="de-DE" dirty="0" err="1"/>
              <a:t>liceale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Trampolino</a:t>
            </a:r>
            <a:r>
              <a:rPr lang="de-DE" dirty="0"/>
              <a:t> di </a:t>
            </a:r>
            <a:r>
              <a:rPr lang="de-DE" dirty="0" err="1"/>
              <a:t>lancio</a:t>
            </a:r>
            <a:r>
              <a:rPr lang="de-DE" dirty="0"/>
              <a:t> </a:t>
            </a:r>
            <a:r>
              <a:rPr lang="de-DE" dirty="0" err="1"/>
              <a:t>verso</a:t>
            </a:r>
            <a:r>
              <a:rPr lang="de-DE" dirty="0"/>
              <a:t> altre </a:t>
            </a:r>
            <a:r>
              <a:rPr lang="de-DE" dirty="0" err="1"/>
              <a:t>offerte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endParaRPr lang="de-DE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B9A4071-1759-12DA-F730-5CFF6974920D}"/>
              </a:ext>
            </a:extLst>
          </p:cNvPr>
          <p:cNvSpPr txBox="1">
            <a:spLocks/>
          </p:cNvSpPr>
          <p:nvPr/>
        </p:nvSpPr>
        <p:spPr>
          <a:xfrm>
            <a:off x="6169024" y="2677880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 err="1"/>
              <a:t>Offerta</a:t>
            </a:r>
            <a:r>
              <a:rPr lang="de-DE" sz="1400" dirty="0"/>
              <a:t> di </a:t>
            </a:r>
            <a:r>
              <a:rPr lang="de-DE" sz="1400" dirty="0" err="1"/>
              <a:t>formazione</a:t>
            </a:r>
            <a:r>
              <a:rPr lang="de-DE" sz="1400" dirty="0"/>
              <a:t> </a:t>
            </a:r>
            <a:r>
              <a:rPr lang="de-DE" sz="1400" dirty="0" err="1"/>
              <a:t>completa</a:t>
            </a:r>
            <a:r>
              <a:rPr lang="de-DE" sz="1400" dirty="0"/>
              <a:t> </a:t>
            </a:r>
            <a:r>
              <a:rPr lang="de-DE" sz="1400" dirty="0" err="1"/>
              <a:t>e</a:t>
            </a:r>
            <a:r>
              <a:rPr lang="de-DE" sz="1400" dirty="0"/>
              <a:t> di </a:t>
            </a:r>
            <a:r>
              <a:rPr lang="de-DE" sz="1400" dirty="0" err="1"/>
              <a:t>livello</a:t>
            </a:r>
            <a:r>
              <a:rPr lang="de-DE" sz="1400" dirty="0"/>
              <a:t> </a:t>
            </a:r>
            <a:r>
              <a:rPr lang="de-DE" sz="1400" dirty="0" err="1"/>
              <a:t>qualitativamente</a:t>
            </a:r>
            <a:r>
              <a:rPr lang="de-DE" sz="1400" dirty="0"/>
              <a:t> </a:t>
            </a:r>
            <a:r>
              <a:rPr lang="de-DE" sz="1400" dirty="0" err="1"/>
              <a:t>elevato</a:t>
            </a: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dirty="0" err="1"/>
              <a:t>Aumento</a:t>
            </a:r>
            <a:r>
              <a:rPr lang="de-DE" sz="1400" dirty="0"/>
              <a:t> del </a:t>
            </a:r>
            <a:r>
              <a:rPr lang="de-DE" sz="1400" dirty="0" err="1"/>
              <a:t>valore</a:t>
            </a:r>
            <a:r>
              <a:rPr lang="de-DE" sz="1400" dirty="0"/>
              <a:t> della </a:t>
            </a:r>
            <a:r>
              <a:rPr lang="de-DE" sz="1400" dirty="0" err="1"/>
              <a:t>formazione</a:t>
            </a:r>
            <a:r>
              <a:rPr lang="de-DE" sz="1400" dirty="0"/>
              <a:t> professionale</a:t>
            </a:r>
          </a:p>
          <a:p>
            <a:pPr>
              <a:lnSpc>
                <a:spcPct val="100000"/>
              </a:lnSpc>
            </a:pPr>
            <a:r>
              <a:rPr lang="de-DE" sz="1400" dirty="0" err="1"/>
              <a:t>Combinazione</a:t>
            </a:r>
            <a:r>
              <a:rPr lang="de-DE" sz="1400" dirty="0"/>
              <a:t> </a:t>
            </a:r>
            <a:r>
              <a:rPr lang="de-DE" sz="1400" dirty="0" err="1"/>
              <a:t>fra</a:t>
            </a:r>
            <a:r>
              <a:rPr lang="de-DE" sz="1400" dirty="0"/>
              <a:t> </a:t>
            </a:r>
            <a:r>
              <a:rPr lang="de-DE" sz="1400" dirty="0" err="1"/>
              <a:t>pratica</a:t>
            </a:r>
            <a:r>
              <a:rPr lang="de-DE" sz="1400" dirty="0"/>
              <a:t> </a:t>
            </a:r>
            <a:r>
              <a:rPr lang="de-DE" sz="1400" dirty="0" err="1"/>
              <a:t>e</a:t>
            </a:r>
            <a:r>
              <a:rPr lang="de-DE" sz="1400" dirty="0"/>
              <a:t> </a:t>
            </a:r>
            <a:r>
              <a:rPr lang="de-DE" sz="1400" dirty="0" err="1"/>
              <a:t>formazione</a:t>
            </a:r>
            <a:r>
              <a:rPr lang="de-DE" sz="1400" dirty="0"/>
              <a:t> </a:t>
            </a:r>
            <a:r>
              <a:rPr lang="de-DE" sz="1400" dirty="0" err="1"/>
              <a:t>impegnativa</a:t>
            </a: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dirty="0" err="1"/>
              <a:t>Recupero</a:t>
            </a:r>
            <a:r>
              <a:rPr lang="de-DE" sz="1400" dirty="0"/>
              <a:t> del potenziale </a:t>
            </a:r>
            <a:r>
              <a:rPr lang="de-DE" sz="1400" dirty="0" err="1"/>
              <a:t>inutilizzato</a:t>
            </a:r>
            <a:r>
              <a:rPr lang="de-DE" sz="1400" dirty="0"/>
              <a:t> (</a:t>
            </a:r>
            <a:r>
              <a:rPr lang="de-DE" sz="1400" dirty="0" err="1"/>
              <a:t>ritardatari</a:t>
            </a:r>
            <a:r>
              <a:rPr lang="de-DE" sz="1400" dirty="0"/>
              <a:t>)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Campo di </a:t>
            </a:r>
            <a:r>
              <a:rPr lang="de-DE" sz="1400" dirty="0" err="1"/>
              <a:t>attività</a:t>
            </a:r>
            <a:r>
              <a:rPr lang="de-DE" sz="1400" dirty="0"/>
              <a:t> </a:t>
            </a:r>
            <a:r>
              <a:rPr lang="de-DE" sz="1400" dirty="0" err="1"/>
              <a:t>attrattivo</a:t>
            </a:r>
            <a:r>
              <a:rPr lang="de-DE" sz="1400" dirty="0"/>
              <a:t>, ad es. In </a:t>
            </a:r>
            <a:r>
              <a:rPr lang="de-DE" sz="1400" dirty="0" err="1"/>
              <a:t>una</a:t>
            </a:r>
            <a:r>
              <a:rPr lang="de-DE" sz="1400" dirty="0"/>
              <a:t> </a:t>
            </a:r>
            <a:r>
              <a:rPr lang="de-DE" sz="1400" dirty="0" err="1"/>
              <a:t>scuola</a:t>
            </a:r>
            <a:r>
              <a:rPr lang="de-DE" sz="1400" dirty="0"/>
              <a:t> professionale</a:t>
            </a:r>
          </a:p>
          <a:p>
            <a:pPr>
              <a:lnSpc>
                <a:spcPct val="100000"/>
              </a:lnSpc>
            </a:pPr>
            <a:r>
              <a:rPr lang="de-DE" sz="1400" dirty="0" err="1"/>
              <a:t>Predisposizione</a:t>
            </a:r>
            <a:r>
              <a:rPr lang="de-DE" sz="1400" dirty="0"/>
              <a:t> alla </a:t>
            </a:r>
            <a:r>
              <a:rPr lang="de-DE" sz="1400" dirty="0" err="1"/>
              <a:t>formazione</a:t>
            </a:r>
            <a:r>
              <a:rPr lang="de-DE" sz="1400" dirty="0"/>
              <a:t> </a:t>
            </a:r>
            <a:r>
              <a:rPr lang="de-DE" sz="1400" dirty="0" err="1"/>
              <a:t>continua</a:t>
            </a:r>
            <a:endParaRPr lang="de-DE" sz="1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0C8E0E-5218-4E22-3B1E-24C530BF67E1}"/>
              </a:ext>
            </a:extLst>
          </p:cNvPr>
          <p:cNvSpPr txBox="1">
            <a:spLocks/>
          </p:cNvSpPr>
          <p:nvPr/>
        </p:nvSpPr>
        <p:spPr>
          <a:xfrm>
            <a:off x="6194427" y="185396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2000" b="1" dirty="0"/>
              <a:t>Dal </a:t>
            </a:r>
            <a:r>
              <a:rPr lang="de-DE" sz="2000" b="1" dirty="0" err="1"/>
              <a:t>punto</a:t>
            </a:r>
            <a:r>
              <a:rPr lang="de-DE" sz="2000" b="1" dirty="0"/>
              <a:t> di </a:t>
            </a:r>
            <a:r>
              <a:rPr lang="de-DE" sz="2000" b="1" dirty="0" err="1"/>
              <a:t>vista</a:t>
            </a:r>
            <a:r>
              <a:rPr lang="de-DE" sz="2000" b="1" dirty="0"/>
              <a:t> della </a:t>
            </a:r>
            <a:r>
              <a:rPr lang="de-DE" sz="2000" b="1" dirty="0" err="1"/>
              <a:t>formazione</a:t>
            </a:r>
            <a:endParaRPr lang="de-DE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000" b="1" dirty="0"/>
              <a:t>professionale</a:t>
            </a:r>
          </a:p>
        </p:txBody>
      </p:sp>
    </p:spTree>
    <p:extLst>
      <p:ext uri="{BB962C8B-B14F-4D97-AF65-F5344CB8AC3E}">
        <p14:creationId xmlns:p14="http://schemas.microsoft.com/office/powerpoint/2010/main" val="22666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F25C2-D4C0-94EA-36D9-16DC3B22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5997"/>
            <a:ext cx="9144000" cy="2126006"/>
          </a:xfrm>
        </p:spPr>
        <p:txBody>
          <a:bodyPr/>
          <a:lstStyle/>
          <a:p>
            <a:r>
              <a:rPr lang="de-CH" dirty="0"/>
              <a:t>Il </a:t>
            </a:r>
            <a:r>
              <a:rPr lang="de-CH" dirty="0" err="1"/>
              <a:t>sistema</a:t>
            </a:r>
            <a:r>
              <a:rPr lang="de-CH" dirty="0"/>
              <a:t> di </a:t>
            </a:r>
            <a:r>
              <a:rPr lang="de-CH" dirty="0" err="1"/>
              <a:t>formazione</a:t>
            </a:r>
            <a:r>
              <a:rPr lang="de-CH" dirty="0"/>
              <a:t> duale</a:t>
            </a:r>
          </a:p>
        </p:txBody>
      </p:sp>
    </p:spTree>
    <p:extLst>
      <p:ext uri="{BB962C8B-B14F-4D97-AF65-F5344CB8AC3E}">
        <p14:creationId xmlns:p14="http://schemas.microsoft.com/office/powerpoint/2010/main" val="2237195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E31A718-F221-F868-2EBA-163FBBC5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05327"/>
            <a:ext cx="10116012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La </a:t>
            </a:r>
            <a:r>
              <a:rPr lang="de-DE" dirty="0" err="1">
                <a:solidFill>
                  <a:schemeClr val="bg1"/>
                </a:solidFill>
              </a:rPr>
              <a:t>maturità</a:t>
            </a:r>
            <a:r>
              <a:rPr lang="de-DE" dirty="0">
                <a:solidFill>
                  <a:schemeClr val="bg1"/>
                </a:solidFill>
              </a:rPr>
              <a:t> professionale </a:t>
            </a:r>
            <a:r>
              <a:rPr lang="de-DE" dirty="0" err="1">
                <a:solidFill>
                  <a:schemeClr val="bg1"/>
                </a:solidFill>
              </a:rPr>
              <a:t>dal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punto</a:t>
            </a:r>
            <a:r>
              <a:rPr lang="de-DE" dirty="0">
                <a:solidFill>
                  <a:schemeClr val="bg1"/>
                </a:solidFill>
              </a:rPr>
              <a:t>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di </a:t>
            </a:r>
            <a:r>
              <a:rPr lang="de-DE" dirty="0" err="1">
                <a:solidFill>
                  <a:schemeClr val="bg1"/>
                </a:solidFill>
              </a:rPr>
              <a:t>vista</a:t>
            </a:r>
            <a:r>
              <a:rPr lang="de-DE" dirty="0">
                <a:solidFill>
                  <a:schemeClr val="bg1"/>
                </a:solidFill>
              </a:rPr>
              <a:t> delle </a:t>
            </a:r>
            <a:r>
              <a:rPr lang="de-DE" dirty="0" err="1">
                <a:solidFill>
                  <a:schemeClr val="bg1"/>
                </a:solidFill>
              </a:rPr>
              <a:t>aziend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D54813-ECD9-2282-D0CE-6A204FAA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320" y="2101265"/>
            <a:ext cx="7689303" cy="40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C6AB85-CC08-4716-FB9C-F8D9869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B8A6F2-EC9D-B80B-B7E8-DD5CD6F4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14613"/>
            <a:ext cx="8060789" cy="1325563"/>
          </a:xfrm>
        </p:spPr>
        <p:txBody>
          <a:bodyPr>
            <a:normAutofit/>
          </a:bodyPr>
          <a:lstStyle/>
          <a:p>
            <a:r>
              <a:rPr lang="de-DE" dirty="0" err="1"/>
              <a:t>Organizzazione</a:t>
            </a:r>
            <a:r>
              <a:rPr lang="de-DE" dirty="0"/>
              <a:t> </a:t>
            </a:r>
            <a:r>
              <a:rPr lang="de-DE" dirty="0" err="1"/>
              <a:t>interdisciplinare</a:t>
            </a:r>
            <a:r>
              <a:rPr lang="de-DE" dirty="0"/>
              <a:t> </a:t>
            </a:r>
            <a:r>
              <a:rPr lang="de-DE" dirty="0" err="1"/>
              <a:t>dell’insegnamento</a:t>
            </a:r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AEE3D9D-F732-EEAF-8EF1-09684067E632}"/>
              </a:ext>
            </a:extLst>
          </p:cNvPr>
          <p:cNvGrpSpPr/>
          <p:nvPr/>
        </p:nvGrpSpPr>
        <p:grpSpPr>
          <a:xfrm>
            <a:off x="838199" y="1988356"/>
            <a:ext cx="10515602" cy="4367994"/>
            <a:chOff x="704386" y="1988356"/>
            <a:chExt cx="10515602" cy="436799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4D0BA0B-E679-91C3-B02D-F2C7A3470F97}"/>
                </a:ext>
              </a:extLst>
            </p:cNvPr>
            <p:cNvSpPr/>
            <p:nvPr/>
          </p:nvSpPr>
          <p:spPr>
            <a:xfrm>
              <a:off x="704388" y="5649686"/>
              <a:ext cx="10515600" cy="7066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  <a:latin typeface="Helvetica" pitchFamily="2" charset="0"/>
                </a:rPr>
                <a:t>Cultura </a:t>
              </a:r>
              <a:r>
                <a:rPr lang="de-DE" sz="2000" b="1" dirty="0" err="1">
                  <a:solidFill>
                    <a:schemeClr val="tx1"/>
                  </a:solidFill>
                  <a:latin typeface="Helvetica" pitchFamily="2" charset="0"/>
                </a:rPr>
                <a:t>generale</a:t>
              </a:r>
              <a:endParaRPr lang="de-DE" sz="20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CBE0494-FC34-0E30-742C-3C3BD7C1C4F9}"/>
                </a:ext>
              </a:extLst>
            </p:cNvPr>
            <p:cNvSpPr/>
            <p:nvPr/>
          </p:nvSpPr>
          <p:spPr>
            <a:xfrm>
              <a:off x="704387" y="4943022"/>
              <a:ext cx="10515600" cy="706664"/>
            </a:xfrm>
            <a:prstGeom prst="rect">
              <a:avLst/>
            </a:prstGeom>
            <a:gradFill flip="none" rotWithShape="1">
              <a:gsLst>
                <a:gs pos="31000">
                  <a:srgbClr val="4C7936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Area </a:t>
              </a:r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d’apprendimento</a:t>
              </a:r>
              <a:endParaRPr lang="de-DE" sz="20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lingua</a:t>
              </a:r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e</a:t>
              </a:r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comunicazione</a:t>
              </a:r>
              <a:endParaRPr lang="de-DE" sz="2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9F9C740-0DB8-6BE3-0D68-CF9DF2EF0B0B}"/>
                </a:ext>
              </a:extLst>
            </p:cNvPr>
            <p:cNvSpPr/>
            <p:nvPr/>
          </p:nvSpPr>
          <p:spPr>
            <a:xfrm>
              <a:off x="7081160" y="4943022"/>
              <a:ext cx="4138828" cy="706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pPr algn="r"/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Area</a:t>
              </a:r>
            </a:p>
            <a:p>
              <a:pPr algn="r"/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d’apprendomento</a:t>
              </a:r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società</a:t>
              </a:r>
              <a:endParaRPr lang="de-DE" sz="2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DF46D1F-4C76-A456-D320-37AAC1412E9E}"/>
                </a:ext>
              </a:extLst>
            </p:cNvPr>
            <p:cNvSpPr/>
            <p:nvPr/>
          </p:nvSpPr>
          <p:spPr>
            <a:xfrm>
              <a:off x="704386" y="1988356"/>
              <a:ext cx="10515600" cy="2954665"/>
            </a:xfrm>
            <a:prstGeom prst="rect">
              <a:avLst/>
            </a:prstGeom>
            <a:gradFill>
              <a:gsLst>
                <a:gs pos="0">
                  <a:srgbClr val="C2DAB6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Competenze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personali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sociali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Competenze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metodologiche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Competenze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linguistiche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comunicative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8DEB62A2-1ECF-2D7A-A245-8685754AFBF5}"/>
              </a:ext>
            </a:extLst>
          </p:cNvPr>
          <p:cNvSpPr/>
          <p:nvPr/>
        </p:nvSpPr>
        <p:spPr>
          <a:xfrm>
            <a:off x="7081160" y="1984060"/>
            <a:ext cx="4138828" cy="2954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0" anchor="ctr"/>
          <a:lstStyle/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Etica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Identità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socializzazione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Cultura</a:t>
            </a: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Ecologia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Politica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Diritto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Tecnologia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Economia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4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F25C2-D4C0-94EA-36D9-16DC3B22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6057"/>
            <a:ext cx="9144000" cy="2365885"/>
          </a:xfrm>
        </p:spPr>
        <p:txBody>
          <a:bodyPr>
            <a:normAutofit fontScale="90000"/>
          </a:bodyPr>
          <a:lstStyle/>
          <a:p>
            <a:r>
              <a:rPr lang="de-CH" dirty="0"/>
              <a:t>La </a:t>
            </a:r>
            <a:r>
              <a:rPr lang="de-CH" dirty="0" err="1"/>
              <a:t>formazione</a:t>
            </a:r>
            <a:r>
              <a:rPr lang="de-CH" dirty="0"/>
              <a:t> professionale di </a:t>
            </a:r>
            <a:r>
              <a:rPr lang="de-CH" dirty="0" err="1"/>
              <a:t>base</a:t>
            </a:r>
            <a:r>
              <a:rPr lang="de-CH" dirty="0"/>
              <a:t> a </a:t>
            </a:r>
            <a:r>
              <a:rPr lang="de-CH" dirty="0" err="1"/>
              <a:t>impostazione</a:t>
            </a:r>
            <a:r>
              <a:rPr lang="de-CH" dirty="0"/>
              <a:t> </a:t>
            </a:r>
            <a:r>
              <a:rPr lang="de-CH" dirty="0" err="1"/>
              <a:t>scolastica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20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69AEDA-48DF-29AC-ABF6-D3B2A049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C0C530-5E9B-66A5-FB07-5F6DABD1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989157"/>
            <a:ext cx="4096212" cy="2879685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formazione</a:t>
            </a:r>
            <a:r>
              <a:rPr lang="de-DE" dirty="0"/>
              <a:t> professionale di </a:t>
            </a:r>
            <a:r>
              <a:rPr lang="de-DE" dirty="0" err="1"/>
              <a:t>base</a:t>
            </a:r>
            <a:r>
              <a:rPr lang="de-DE" dirty="0"/>
              <a:t> a </a:t>
            </a:r>
            <a:r>
              <a:rPr lang="de-DE" dirty="0" err="1"/>
              <a:t>impostazione</a:t>
            </a:r>
            <a:br>
              <a:rPr lang="de-DE" dirty="0"/>
            </a:br>
            <a:r>
              <a:rPr lang="de-DE" dirty="0" err="1"/>
              <a:t>scolastica</a:t>
            </a:r>
            <a:r>
              <a:rPr lang="de-DE" dirty="0"/>
              <a:t> FBS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22D4F9A-0445-3E99-02D3-D8C0559A90FF}"/>
              </a:ext>
            </a:extLst>
          </p:cNvPr>
          <p:cNvGrpSpPr/>
          <p:nvPr/>
        </p:nvGrpSpPr>
        <p:grpSpPr>
          <a:xfrm>
            <a:off x="4457698" y="1298512"/>
            <a:ext cx="6604725" cy="4765245"/>
            <a:chOff x="800098" y="1591105"/>
            <a:chExt cx="6604725" cy="4765245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B411DEE-0551-0F65-C31A-6B2FEEEBFDDE}"/>
                </a:ext>
              </a:extLst>
            </p:cNvPr>
            <p:cNvSpPr/>
            <p:nvPr/>
          </p:nvSpPr>
          <p:spPr>
            <a:xfrm>
              <a:off x="800098" y="1600161"/>
              <a:ext cx="4922880" cy="11277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Attestato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federale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di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capacità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92587DA-D552-93EA-DB5A-C1879CED30A6}"/>
                </a:ext>
              </a:extLst>
            </p:cNvPr>
            <p:cNvSpPr/>
            <p:nvPr/>
          </p:nvSpPr>
          <p:spPr>
            <a:xfrm>
              <a:off x="800098" y="2811736"/>
              <a:ext cx="4922880" cy="1127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Procedura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di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qualificazione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9ABD0E4-D780-D079-6290-25C17E70BEB0}"/>
                </a:ext>
              </a:extLst>
            </p:cNvPr>
            <p:cNvSpPr/>
            <p:nvPr/>
          </p:nvSpPr>
          <p:spPr>
            <a:xfrm>
              <a:off x="800098" y="4023311"/>
              <a:ext cx="4922880" cy="11277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La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formazione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professionale di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base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a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impostazione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scolastica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FBS</a:t>
              </a:r>
            </a:p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con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stage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in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azienda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069203F-D017-942D-3DEF-3417D80CF4E4}"/>
                </a:ext>
              </a:extLst>
            </p:cNvPr>
            <p:cNvSpPr/>
            <p:nvPr/>
          </p:nvSpPr>
          <p:spPr>
            <a:xfrm>
              <a:off x="800098" y="5228641"/>
              <a:ext cx="4922880" cy="1127709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Scuole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d’arti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mestiere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con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pratica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integrata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75F8B5E-8BF5-50F8-A07D-643FFE15A18D}"/>
                </a:ext>
              </a:extLst>
            </p:cNvPr>
            <p:cNvSpPr/>
            <p:nvPr/>
          </p:nvSpPr>
          <p:spPr>
            <a:xfrm>
              <a:off x="5818688" y="1591105"/>
              <a:ext cx="1586135" cy="11277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Attestato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MP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BE32770-A44F-D752-AB2D-26D53C6C7614}"/>
                </a:ext>
              </a:extLst>
            </p:cNvPr>
            <p:cNvSpPr/>
            <p:nvPr/>
          </p:nvSpPr>
          <p:spPr>
            <a:xfrm>
              <a:off x="5818688" y="2807312"/>
              <a:ext cx="1586135" cy="1127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Esame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EEB450E-A58E-2A42-C4F2-FFB807279810}"/>
                </a:ext>
              </a:extLst>
            </p:cNvPr>
            <p:cNvSpPr/>
            <p:nvPr/>
          </p:nvSpPr>
          <p:spPr>
            <a:xfrm>
              <a:off x="5818687" y="4023311"/>
              <a:ext cx="1586135" cy="2333039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Maturità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algn="ctr"/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professionale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442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2BC64-644D-F927-2F33-58EEA2B1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89" y="2319478"/>
            <a:ext cx="3403155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Le </a:t>
            </a:r>
            <a:r>
              <a:rPr lang="de-DE" dirty="0" err="1"/>
              <a:t>formazioni</a:t>
            </a:r>
            <a:r>
              <a:rPr lang="de-DE" dirty="0"/>
              <a:t> a </a:t>
            </a:r>
            <a:r>
              <a:rPr lang="de-DE" dirty="0" err="1"/>
              <a:t>impostazione</a:t>
            </a:r>
            <a:r>
              <a:rPr lang="de-DE" dirty="0"/>
              <a:t> </a:t>
            </a:r>
            <a:r>
              <a:rPr lang="de-DE" dirty="0" err="1"/>
              <a:t>scolastica</a:t>
            </a:r>
            <a:r>
              <a:rPr lang="de-DE" dirty="0"/>
              <a:t> a </a:t>
            </a:r>
            <a:r>
              <a:rPr lang="de-DE" dirty="0" err="1"/>
              <a:t>confronto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9CECE0-BD46-962B-8B90-8694CE0E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FC51C81-24C9-F471-DE06-72A39A00A6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189" y="3956769"/>
            <a:ext cx="3118678" cy="1189850"/>
          </a:xfrm>
        </p:spPr>
        <p:txBody>
          <a:bodyPr>
            <a:normAutofit/>
          </a:bodyPr>
          <a:lstStyle/>
          <a:p>
            <a:r>
              <a:rPr lang="de-DE" dirty="0" err="1"/>
              <a:t>Percentuale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partecipanti</a:t>
            </a:r>
            <a:r>
              <a:rPr lang="de-DE" dirty="0"/>
              <a:t> 2013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CF8168-41EC-5BE0-4FC1-08FD42940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345" y="1215086"/>
            <a:ext cx="8206919" cy="51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F25C2-D4C0-94EA-36D9-16DC3B22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4629"/>
            <a:ext cx="9144000" cy="1868742"/>
          </a:xfrm>
        </p:spPr>
        <p:txBody>
          <a:bodyPr>
            <a:normAutofit/>
          </a:bodyPr>
          <a:lstStyle/>
          <a:p>
            <a:r>
              <a:rPr lang="de-CH" dirty="0" err="1"/>
              <a:t>Procedura</a:t>
            </a:r>
            <a:r>
              <a:rPr lang="de-CH" dirty="0"/>
              <a:t> di </a:t>
            </a:r>
            <a:r>
              <a:rPr lang="de-CH" dirty="0" err="1"/>
              <a:t>qualificazione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976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3BBB46-6780-D860-5E54-7F467D91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CE7A73-90C7-AA30-93F2-6FEBED87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7" y="833563"/>
            <a:ext cx="11268537" cy="1325563"/>
          </a:xfrm>
        </p:spPr>
        <p:txBody>
          <a:bodyPr/>
          <a:lstStyle/>
          <a:p>
            <a:r>
              <a:rPr lang="de-DE" dirty="0" err="1"/>
              <a:t>Esame</a:t>
            </a:r>
            <a:r>
              <a:rPr lang="de-DE" dirty="0"/>
              <a:t> finale: </a:t>
            </a:r>
            <a:r>
              <a:rPr lang="de-DE" dirty="0" err="1"/>
              <a:t>tipologia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svolgimento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B1695AE-9F50-E778-1970-476DDB0C9546}"/>
              </a:ext>
            </a:extLst>
          </p:cNvPr>
          <p:cNvGrpSpPr/>
          <p:nvPr/>
        </p:nvGrpSpPr>
        <p:grpSpPr>
          <a:xfrm>
            <a:off x="818862" y="2274459"/>
            <a:ext cx="11154062" cy="3547301"/>
            <a:chOff x="815502" y="1846562"/>
            <a:chExt cx="11154062" cy="3547301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E7F77FBE-28EF-2714-2CAC-E989F8983552}"/>
                </a:ext>
              </a:extLst>
            </p:cNvPr>
            <p:cNvCxnSpPr>
              <a:cxnSpLocks/>
            </p:cNvCxnSpPr>
            <p:nvPr/>
          </p:nvCxnSpPr>
          <p:spPr>
            <a:xfrm>
              <a:off x="7193153" y="3029404"/>
              <a:ext cx="0" cy="1958996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49646689-5786-8E3E-ABD1-522C96D9BE78}"/>
                </a:ext>
              </a:extLst>
            </p:cNvPr>
            <p:cNvCxnSpPr>
              <a:cxnSpLocks/>
            </p:cNvCxnSpPr>
            <p:nvPr/>
          </p:nvCxnSpPr>
          <p:spPr>
            <a:xfrm>
              <a:off x="5359437" y="2906501"/>
              <a:ext cx="0" cy="1958996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9C7682AC-8691-7102-28A0-08543092D171}"/>
                </a:ext>
              </a:extLst>
            </p:cNvPr>
            <p:cNvCxnSpPr>
              <a:cxnSpLocks/>
            </p:cNvCxnSpPr>
            <p:nvPr/>
          </p:nvCxnSpPr>
          <p:spPr>
            <a:xfrm>
              <a:off x="3614212" y="2818011"/>
              <a:ext cx="0" cy="1958996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6D41C075-5F52-063F-7562-FAF3C96B27B5}"/>
                </a:ext>
              </a:extLst>
            </p:cNvPr>
            <p:cNvCxnSpPr>
              <a:cxnSpLocks/>
            </p:cNvCxnSpPr>
            <p:nvPr/>
          </p:nvCxnSpPr>
          <p:spPr>
            <a:xfrm>
              <a:off x="1886105" y="2818011"/>
              <a:ext cx="0" cy="1958996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23A6541-5ED7-FB27-0CB3-2CD4C24A6A09}"/>
                </a:ext>
              </a:extLst>
            </p:cNvPr>
            <p:cNvSpPr/>
            <p:nvPr/>
          </p:nvSpPr>
          <p:spPr>
            <a:xfrm>
              <a:off x="815502" y="1846563"/>
              <a:ext cx="566473" cy="2539749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Iscrizione</a:t>
              </a:r>
              <a:endParaRPr lang="de-DE" sz="2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D530324-D6EE-98DE-863F-BAB8B2DFFC8A}"/>
                </a:ext>
              </a:extLst>
            </p:cNvPr>
            <p:cNvSpPr/>
            <p:nvPr/>
          </p:nvSpPr>
          <p:spPr>
            <a:xfrm>
              <a:off x="1505961" y="1846563"/>
              <a:ext cx="3378631" cy="253974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Esame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parziale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id="{8F0C94F6-0C9B-E2A6-D5BC-571C5F2BBD86}"/>
                </a:ext>
              </a:extLst>
            </p:cNvPr>
            <p:cNvSpPr/>
            <p:nvPr/>
          </p:nvSpPr>
          <p:spPr>
            <a:xfrm>
              <a:off x="5008578" y="1846562"/>
              <a:ext cx="3983065" cy="253974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Procedura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qualificazione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pratica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professionale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teoria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professionale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cultura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generale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9CC52B1-0097-ADB6-49E2-89CEA1CA9FF7}"/>
                </a:ext>
              </a:extLst>
            </p:cNvPr>
            <p:cNvSpPr txBox="1"/>
            <p:nvPr/>
          </p:nvSpPr>
          <p:spPr>
            <a:xfrm>
              <a:off x="9115629" y="1846562"/>
              <a:ext cx="285393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effectLst/>
                  <a:latin typeface="Helvetica" pitchFamily="2" charset="0"/>
                </a:rPr>
                <a:t>Certificato</a:t>
              </a:r>
              <a:r>
                <a:rPr lang="de-DE" b="1" dirty="0">
                  <a:effectLst/>
                  <a:latin typeface="Helvetica" pitchFamily="2" charset="0"/>
                </a:rPr>
                <a:t> </a:t>
              </a:r>
              <a:r>
                <a:rPr lang="de-DE" b="1" dirty="0" err="1">
                  <a:effectLst/>
                  <a:latin typeface="Helvetica" pitchFamily="2" charset="0"/>
                </a:rPr>
                <a:t>federale</a:t>
              </a:r>
              <a:endParaRPr lang="de-DE" b="1" dirty="0">
                <a:effectLst/>
                <a:latin typeface="Helvetica" pitchFamily="2" charset="0"/>
              </a:endParaRPr>
            </a:p>
            <a:p>
              <a:r>
                <a:rPr lang="de-DE" b="1" dirty="0">
                  <a:effectLst/>
                  <a:latin typeface="Helvetica" pitchFamily="2" charset="0"/>
                </a:rPr>
                <a:t>di </a:t>
              </a:r>
              <a:r>
                <a:rPr lang="de-DE" b="1" dirty="0" err="1">
                  <a:effectLst/>
                  <a:latin typeface="Helvetica" pitchFamily="2" charset="0"/>
                </a:rPr>
                <a:t>formazione</a:t>
              </a:r>
              <a:r>
                <a:rPr lang="de-DE" b="1" dirty="0">
                  <a:effectLst/>
                  <a:latin typeface="Helvetica" pitchFamily="2" charset="0"/>
                </a:rPr>
                <a:t> </a:t>
              </a:r>
              <a:r>
                <a:rPr lang="de-DE" b="1" dirty="0" err="1">
                  <a:effectLst/>
                  <a:latin typeface="Helvetica" pitchFamily="2" charset="0"/>
                </a:rPr>
                <a:t>pratica</a:t>
              </a:r>
              <a:r>
                <a:rPr lang="de-DE" b="1" dirty="0">
                  <a:effectLst/>
                  <a:latin typeface="Helvetica" pitchFamily="2" charset="0"/>
                </a:rPr>
                <a:t> CFP</a:t>
              </a:r>
            </a:p>
            <a:p>
              <a:r>
                <a:rPr lang="de-DE" dirty="0">
                  <a:effectLst/>
                  <a:latin typeface="Helvetica" pitchFamily="2" charset="0"/>
                </a:rPr>
                <a:t>(2 </a:t>
              </a:r>
              <a:r>
                <a:rPr lang="de-DE" dirty="0" err="1">
                  <a:effectLst/>
                  <a:latin typeface="Helvetica" pitchFamily="2" charset="0"/>
                </a:rPr>
                <a:t>anni</a:t>
              </a:r>
              <a:r>
                <a:rPr lang="de-DE" dirty="0">
                  <a:effectLst/>
                  <a:latin typeface="Helvetica" pitchFamily="2" charset="0"/>
                </a:rPr>
                <a:t>)</a:t>
              </a:r>
            </a:p>
            <a:p>
              <a:endParaRPr lang="de-DE" dirty="0">
                <a:effectLst/>
                <a:latin typeface="Helvetica" pitchFamily="2" charset="0"/>
              </a:endParaRPr>
            </a:p>
            <a:p>
              <a:r>
                <a:rPr lang="de-DE" b="1" dirty="0" err="1">
                  <a:effectLst/>
                  <a:latin typeface="Helvetica" pitchFamily="2" charset="0"/>
                </a:rPr>
                <a:t>Attestato</a:t>
              </a:r>
              <a:r>
                <a:rPr lang="de-DE" b="1" dirty="0">
                  <a:effectLst/>
                  <a:latin typeface="Helvetica" pitchFamily="2" charset="0"/>
                </a:rPr>
                <a:t> </a:t>
              </a:r>
              <a:r>
                <a:rPr lang="de-DE" b="1" dirty="0" err="1">
                  <a:effectLst/>
                  <a:latin typeface="Helvetica" pitchFamily="2" charset="0"/>
                </a:rPr>
                <a:t>federale</a:t>
              </a:r>
              <a:r>
                <a:rPr lang="de-DE" b="1" dirty="0">
                  <a:effectLst/>
                  <a:latin typeface="Helvetica" pitchFamily="2" charset="0"/>
                </a:rPr>
                <a:t> di </a:t>
              </a:r>
              <a:r>
                <a:rPr lang="de-DE" b="1" dirty="0" err="1">
                  <a:effectLst/>
                  <a:latin typeface="Helvetica" pitchFamily="2" charset="0"/>
                </a:rPr>
                <a:t>capacità</a:t>
              </a:r>
              <a:r>
                <a:rPr lang="de-DE" b="1" dirty="0">
                  <a:effectLst/>
                  <a:latin typeface="Helvetica" pitchFamily="2" charset="0"/>
                </a:rPr>
                <a:t> AFC</a:t>
              </a:r>
            </a:p>
            <a:p>
              <a:r>
                <a:rPr lang="de-DE" dirty="0">
                  <a:effectLst/>
                  <a:latin typeface="Helvetica" pitchFamily="2" charset="0"/>
                </a:rPr>
                <a:t>(3 </a:t>
              </a:r>
              <a:r>
                <a:rPr lang="de-DE" dirty="0">
                  <a:latin typeface="Helvetica" pitchFamily="2" charset="0"/>
                </a:rPr>
                <a:t>o</a:t>
              </a:r>
              <a:r>
                <a:rPr lang="de-DE" dirty="0">
                  <a:effectLst/>
                  <a:latin typeface="Helvetica" pitchFamily="2" charset="0"/>
                </a:rPr>
                <a:t> 4 </a:t>
              </a:r>
              <a:r>
                <a:rPr lang="de-DE" dirty="0" err="1">
                  <a:effectLst/>
                  <a:latin typeface="Helvetica" pitchFamily="2" charset="0"/>
                </a:rPr>
                <a:t>anni</a:t>
              </a:r>
              <a:r>
                <a:rPr lang="de-DE" dirty="0">
                  <a:effectLst/>
                  <a:latin typeface="Helvetica" pitchFamily="2" charset="0"/>
                </a:rPr>
                <a:t>)</a:t>
              </a:r>
            </a:p>
            <a:p>
              <a:endParaRPr lang="de-DE" dirty="0">
                <a:effectLst/>
                <a:latin typeface="Helvetica" pitchFamily="2" charset="0"/>
              </a:endParaRPr>
            </a:p>
            <a:p>
              <a:r>
                <a:rPr lang="de-DE" b="1" dirty="0" err="1">
                  <a:effectLst/>
                  <a:latin typeface="Helvetica" pitchFamily="2" charset="0"/>
                </a:rPr>
                <a:t>Maturità</a:t>
              </a:r>
              <a:r>
                <a:rPr lang="de-DE" b="1" dirty="0">
                  <a:effectLst/>
                  <a:latin typeface="Helvetica" pitchFamily="2" charset="0"/>
                </a:rPr>
                <a:t> professionale </a:t>
              </a:r>
              <a:r>
                <a:rPr lang="de-DE" b="1" dirty="0" err="1">
                  <a:effectLst/>
                  <a:latin typeface="Helvetica" pitchFamily="2" charset="0"/>
                </a:rPr>
                <a:t>federale</a:t>
              </a:r>
              <a:endParaRPr lang="de-DE" b="1" dirty="0">
                <a:effectLst/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270A582-7639-DF0B-98E5-82C7FB3DBE62}"/>
                </a:ext>
              </a:extLst>
            </p:cNvPr>
            <p:cNvSpPr/>
            <p:nvPr/>
          </p:nvSpPr>
          <p:spPr>
            <a:xfrm>
              <a:off x="1505961" y="4516955"/>
              <a:ext cx="1755400" cy="8769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Tx/>
                <a:buAutoNum type="arabicPeriod"/>
              </a:pPr>
              <a:r>
                <a:rPr lang="de-CH" sz="1200" b="1" dirty="0" err="1">
                  <a:solidFill>
                    <a:schemeClr val="tx1"/>
                  </a:solidFill>
                  <a:latin typeface="Helvetica" pitchFamily="2" charset="0"/>
                </a:rPr>
                <a:t>Visione</a:t>
              </a:r>
              <a:r>
                <a:rPr lang="de-CH" sz="12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CH" sz="1200" b="1" dirty="0" err="1">
                  <a:solidFill>
                    <a:schemeClr val="tx1"/>
                  </a:solidFill>
                  <a:latin typeface="Helvetica" pitchFamily="2" charset="0"/>
                </a:rPr>
                <a:t>dei</a:t>
              </a:r>
              <a:r>
                <a:rPr lang="de-CH" sz="12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CH" sz="1200" b="1" dirty="0" err="1">
                  <a:solidFill>
                    <a:schemeClr val="tx1"/>
                  </a:solidFill>
                  <a:latin typeface="Helvetica" pitchFamily="2" charset="0"/>
                </a:rPr>
                <a:t>lavori</a:t>
              </a:r>
              <a:endParaRPr lang="de-GB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Contestazione</a:t>
              </a:r>
              <a:endParaRPr lang="de-GB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Reclamo</a:t>
              </a:r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/</a:t>
              </a: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ricorso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CDA856E-F19F-C726-6634-BF5CBFB42F87}"/>
                </a:ext>
              </a:extLst>
            </p:cNvPr>
            <p:cNvSpPr/>
            <p:nvPr/>
          </p:nvSpPr>
          <p:spPr>
            <a:xfrm>
              <a:off x="3372498" y="4516955"/>
              <a:ext cx="1512094" cy="8769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Ripetizione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dell’esame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3F67D2D-37E2-F7DE-1DFE-47CB5D8FB370}"/>
                </a:ext>
              </a:extLst>
            </p:cNvPr>
            <p:cNvSpPr/>
            <p:nvPr/>
          </p:nvSpPr>
          <p:spPr>
            <a:xfrm>
              <a:off x="5008578" y="4516955"/>
              <a:ext cx="1755400" cy="876908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Tx/>
                <a:buAutoNum type="arabicPeriod"/>
              </a:pPr>
              <a:r>
                <a:rPr lang="de-CH" sz="1200" b="1" dirty="0" err="1">
                  <a:solidFill>
                    <a:schemeClr val="tx1"/>
                  </a:solidFill>
                  <a:latin typeface="Helvetica" pitchFamily="2" charset="0"/>
                </a:rPr>
                <a:t>Visione</a:t>
              </a:r>
              <a:r>
                <a:rPr lang="de-CH" sz="12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CH" sz="1200" b="1" dirty="0" err="1">
                  <a:solidFill>
                    <a:schemeClr val="tx1"/>
                  </a:solidFill>
                  <a:latin typeface="Helvetica" pitchFamily="2" charset="0"/>
                </a:rPr>
                <a:t>dei</a:t>
              </a:r>
              <a:r>
                <a:rPr lang="de-CH" sz="12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CH" sz="1200" b="1" dirty="0" err="1">
                  <a:solidFill>
                    <a:schemeClr val="tx1"/>
                  </a:solidFill>
                  <a:latin typeface="Helvetica" pitchFamily="2" charset="0"/>
                </a:rPr>
                <a:t>lavori</a:t>
              </a:r>
              <a:endParaRPr lang="de-GB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Contestazione</a:t>
              </a:r>
              <a:endParaRPr lang="de-GB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Reclamo</a:t>
              </a:r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/</a:t>
              </a: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ricorso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AFE953B-3C5A-6B49-C773-1AB99F9632FE}"/>
                </a:ext>
              </a:extLst>
            </p:cNvPr>
            <p:cNvSpPr/>
            <p:nvPr/>
          </p:nvSpPr>
          <p:spPr>
            <a:xfrm>
              <a:off x="6875115" y="4516954"/>
              <a:ext cx="1512094" cy="876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Ripetizione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dell’esame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80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1C4E9A44-FAB1-327C-0237-EF304343BC43}"/>
              </a:ext>
            </a:extLst>
          </p:cNvPr>
          <p:cNvSpPr txBox="1">
            <a:spLocks/>
          </p:cNvSpPr>
          <p:nvPr/>
        </p:nvSpPr>
        <p:spPr>
          <a:xfrm>
            <a:off x="704388" y="489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sz="3200" dirty="0"/>
              <a:t>Le forme </a:t>
            </a:r>
            <a:r>
              <a:rPr lang="de-DE" sz="3200" dirty="0" err="1"/>
              <a:t>e</a:t>
            </a:r>
            <a:r>
              <a:rPr lang="de-DE" sz="3200" dirty="0"/>
              <a:t> i </a:t>
            </a:r>
            <a:r>
              <a:rPr lang="de-DE" sz="3200" dirty="0" err="1"/>
              <a:t>criteri</a:t>
            </a:r>
            <a:r>
              <a:rPr lang="de-DE" sz="3200" dirty="0"/>
              <a:t> di </a:t>
            </a:r>
            <a:r>
              <a:rPr lang="de-DE" sz="3200" dirty="0" err="1"/>
              <a:t>valutazione</a:t>
            </a:r>
            <a:r>
              <a:rPr lang="de-DE" sz="3200" dirty="0"/>
              <a:t> della </a:t>
            </a:r>
            <a:r>
              <a:rPr lang="de-DE" sz="3200" dirty="0" err="1"/>
              <a:t>procedura</a:t>
            </a:r>
            <a:br>
              <a:rPr lang="de-DE" sz="3200" dirty="0"/>
            </a:br>
            <a:r>
              <a:rPr lang="de-DE" sz="3200" dirty="0"/>
              <a:t>di </a:t>
            </a:r>
            <a:r>
              <a:rPr lang="de-DE" sz="3200" dirty="0" err="1"/>
              <a:t>qualificazione</a:t>
            </a:r>
            <a:endParaRPr lang="de-DE" sz="32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B3419EB-0174-D87B-70D7-1513181D202A}"/>
              </a:ext>
            </a:extLst>
          </p:cNvPr>
          <p:cNvSpPr/>
          <p:nvPr/>
        </p:nvSpPr>
        <p:spPr>
          <a:xfrm>
            <a:off x="3235310" y="5599870"/>
            <a:ext cx="7090902" cy="93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Validità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Pari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opportunità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Affidabilità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Economia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AB69C4-4DCA-BF06-FB0F-2A600643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03A9618-3AF3-21F5-AD2F-C47ED9198363}"/>
              </a:ext>
            </a:extLst>
          </p:cNvPr>
          <p:cNvSpPr/>
          <p:nvPr/>
        </p:nvSpPr>
        <p:spPr>
          <a:xfrm>
            <a:off x="810740" y="1698972"/>
            <a:ext cx="2386013" cy="939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latin typeface="Helvetica" pitchFamily="2" charset="0"/>
              </a:rPr>
              <a:t>Esami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Helvetica" pitchFamily="2" charset="0"/>
              </a:rPr>
              <a:t>scritti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Helvetica" pitchFamily="2" charset="0"/>
              </a:rPr>
              <a:t>orali</a:t>
            </a:r>
            <a:endParaRPr lang="de-DE" sz="16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0B8E68C-4C89-1483-364D-6B3FE640D377}"/>
              </a:ext>
            </a:extLst>
          </p:cNvPr>
          <p:cNvSpPr/>
          <p:nvPr/>
        </p:nvSpPr>
        <p:spPr>
          <a:xfrm>
            <a:off x="810740" y="2671531"/>
            <a:ext cx="2386013" cy="939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Lavori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pratici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597FF43-6B89-F760-6D68-F5D4BEF0C8F9}"/>
              </a:ext>
            </a:extLst>
          </p:cNvPr>
          <p:cNvSpPr/>
          <p:nvPr/>
        </p:nvSpPr>
        <p:spPr>
          <a:xfrm>
            <a:off x="810742" y="3647644"/>
            <a:ext cx="2386013" cy="939927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Nota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dei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luoghi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di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1F1726-677C-BB31-4F43-33C376D4A8BD}"/>
              </a:ext>
            </a:extLst>
          </p:cNvPr>
          <p:cNvSpPr/>
          <p:nvPr/>
        </p:nvSpPr>
        <p:spPr>
          <a:xfrm>
            <a:off x="810742" y="4626401"/>
            <a:ext cx="2386013" cy="939927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Procedure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combinate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EA7CBF6-E20D-81BC-561B-D21BBC892339}"/>
              </a:ext>
            </a:extLst>
          </p:cNvPr>
          <p:cNvSpPr/>
          <p:nvPr/>
        </p:nvSpPr>
        <p:spPr>
          <a:xfrm>
            <a:off x="810742" y="5599870"/>
            <a:ext cx="2386013" cy="93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Criteri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superamento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4E04145-144E-122C-68CE-AE6EBF4F2952}"/>
              </a:ext>
            </a:extLst>
          </p:cNvPr>
          <p:cNvSpPr/>
          <p:nvPr/>
        </p:nvSpPr>
        <p:spPr>
          <a:xfrm>
            <a:off x="3235310" y="1698972"/>
            <a:ext cx="7090899" cy="939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Esame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conoscenze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basi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teoriche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problemi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impostati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mondo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adeguato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rendono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possibili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anche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compiti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più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complessi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risoluzione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problemi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).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5626CC0-B7F3-01B3-3193-FB36548E9D69}"/>
              </a:ext>
            </a:extLst>
          </p:cNvPr>
          <p:cNvSpPr/>
          <p:nvPr/>
        </p:nvSpPr>
        <p:spPr>
          <a:xfrm>
            <a:off x="3235312" y="2671531"/>
            <a:ext cx="7090899" cy="939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Controllo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delle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competenze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operative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Messa in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pratica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delle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basi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teoriche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delle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conoscenze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procedurali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8439D13-E32B-FCC5-DD88-F9E096606620}"/>
              </a:ext>
            </a:extLst>
          </p:cNvPr>
          <p:cNvSpPr/>
          <p:nvPr/>
        </p:nvSpPr>
        <p:spPr>
          <a:xfrm>
            <a:off x="3235314" y="3647644"/>
            <a:ext cx="7090899" cy="939927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Media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aritmetica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note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Posizionamento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per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il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calcolo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nota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finale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9681D22-AB8A-D8CE-10F5-5D1DA33BE88A}"/>
              </a:ext>
            </a:extLst>
          </p:cNvPr>
          <p:cNvSpPr/>
          <p:nvPr/>
        </p:nvSpPr>
        <p:spPr>
          <a:xfrm>
            <a:off x="3235313" y="4623757"/>
            <a:ext cx="7090899" cy="939927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Verifica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di: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competenze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operative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apprendimenti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acquisiti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progressi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individuali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applicazione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delle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conoscenze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base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procedurali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2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0579EC-BFB1-E188-1BBF-8C66A65F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112858-C86B-D22A-1C23-8B4BCDD1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89950"/>
            <a:ext cx="10515600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varie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di </a:t>
            </a:r>
            <a:r>
              <a:rPr lang="de-DE" dirty="0" err="1"/>
              <a:t>qualificazione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55DF97-C146-DF49-1EAF-4CF71898C28C}"/>
              </a:ext>
            </a:extLst>
          </p:cNvPr>
          <p:cNvSpPr/>
          <p:nvPr/>
        </p:nvSpPr>
        <p:spPr>
          <a:xfrm>
            <a:off x="814378" y="1520333"/>
            <a:ext cx="4195311" cy="4048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Procedure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centralizzate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98F1279-CE87-0A74-5665-275B185D2A3F}"/>
              </a:ext>
            </a:extLst>
          </p:cNvPr>
          <p:cNvSpPr/>
          <p:nvPr/>
        </p:nvSpPr>
        <p:spPr>
          <a:xfrm>
            <a:off x="5281381" y="1520333"/>
            <a:ext cx="4195310" cy="404811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Procedure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decentralizzate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608A2D8-6204-ABC7-3123-083F81B5A9D6}"/>
              </a:ext>
            </a:extLst>
          </p:cNvPr>
          <p:cNvSpPr/>
          <p:nvPr/>
        </p:nvSpPr>
        <p:spPr>
          <a:xfrm>
            <a:off x="814379" y="3754130"/>
            <a:ext cx="4195308" cy="40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Esame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finale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882B94-C47A-4486-51D7-2BD67E8B1181}"/>
              </a:ext>
            </a:extLst>
          </p:cNvPr>
          <p:cNvSpPr/>
          <p:nvPr/>
        </p:nvSpPr>
        <p:spPr>
          <a:xfrm>
            <a:off x="5281381" y="3754130"/>
            <a:ext cx="4195309" cy="404811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Esami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parziali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7665F5D-8D2C-DCAC-3931-805A3FB6DFFA}"/>
              </a:ext>
            </a:extLst>
          </p:cNvPr>
          <p:cNvSpPr/>
          <p:nvPr/>
        </p:nvSpPr>
        <p:spPr>
          <a:xfrm>
            <a:off x="814386" y="1969148"/>
            <a:ext cx="4195312" cy="15783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problema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impostazione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centrale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stessa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infrastruttura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d‘esame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criteri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valutazione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dettagliati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determinati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indipendentemente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dalle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particolarità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regionali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o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locali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90185D-F71B-69CB-AFF7-50C66215A9A7}"/>
              </a:ext>
            </a:extLst>
          </p:cNvPr>
          <p:cNvSpPr/>
          <p:nvPr/>
        </p:nvSpPr>
        <p:spPr>
          <a:xfrm>
            <a:off x="5281381" y="1967560"/>
            <a:ext cx="4195312" cy="1579743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impostazione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decentralizzata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problema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compiti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criteri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valutazione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conformi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alle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peculiarità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locali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infrastruttura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d‘esame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variata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criteri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valutazione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generali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determinati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sulla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specificità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regionali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scolastiche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o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settoriali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83E467-C1C3-D4B5-DEA8-B935EB644D11}"/>
              </a:ext>
            </a:extLst>
          </p:cNvPr>
          <p:cNvSpPr/>
          <p:nvPr/>
        </p:nvSpPr>
        <p:spPr>
          <a:xfrm>
            <a:off x="814379" y="4225618"/>
            <a:ext cx="4195312" cy="1578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controllo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di tutte le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prestazioni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della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poca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considerazione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per la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successione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cronologica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dei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contenuti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della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investimento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organizzativo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medio.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76688D-242F-E0DA-5CEA-54BFAE289DE2}"/>
              </a:ext>
            </a:extLst>
          </p:cNvPr>
          <p:cNvSpPr/>
          <p:nvPr/>
        </p:nvSpPr>
        <p:spPr>
          <a:xfrm>
            <a:off x="5281378" y="4200819"/>
            <a:ext cx="4195312" cy="1578380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al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termine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della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non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è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più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necessario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ripetere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tutto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quanto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è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stato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appreso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permette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una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strutturata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 tutti 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luoghi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i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nvestimento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organizzativo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0F88E5-3D08-AD75-00B4-08C9FD838A2F}"/>
              </a:ext>
            </a:extLst>
          </p:cNvPr>
          <p:cNvSpPr/>
          <p:nvPr/>
        </p:nvSpPr>
        <p:spPr>
          <a:xfrm>
            <a:off x="814377" y="5991815"/>
            <a:ext cx="8662313" cy="4048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Altre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procedure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qualificazione</a:t>
            </a:r>
            <a:endParaRPr lang="de-DE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43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0579EC-BFB1-E188-1BBF-8C66A65F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112858-C86B-D22A-1C23-8B4BCDD1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81" y="1874599"/>
            <a:ext cx="5266506" cy="3295525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varie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di </a:t>
            </a:r>
            <a:r>
              <a:rPr lang="de-DE" dirty="0" err="1"/>
              <a:t>qualificazione</a:t>
            </a:r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935833E2-8765-761B-EBA6-96AAD425C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493357"/>
              </p:ext>
            </p:extLst>
          </p:nvPr>
        </p:nvGraphicFramePr>
        <p:xfrm>
          <a:off x="5628457" y="2033462"/>
          <a:ext cx="5986462" cy="39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36DDFAB-79E5-4FF4-51DC-41B432801DBD}"/>
              </a:ext>
            </a:extLst>
          </p:cNvPr>
          <p:cNvSpPr txBox="1"/>
          <p:nvPr/>
        </p:nvSpPr>
        <p:spPr>
          <a:xfrm>
            <a:off x="5542729" y="1501494"/>
            <a:ext cx="546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err="1">
                <a:latin typeface="Helvetica" pitchFamily="2" charset="0"/>
              </a:rPr>
              <a:t>Tre</a:t>
            </a:r>
            <a:r>
              <a:rPr lang="de-DE" sz="2000" b="1" dirty="0">
                <a:latin typeface="Helvetica" pitchFamily="2" charset="0"/>
              </a:rPr>
              <a:t> </a:t>
            </a:r>
            <a:r>
              <a:rPr lang="de-DE" sz="2000" b="1" dirty="0" err="1">
                <a:latin typeface="Helvetica" pitchFamily="2" charset="0"/>
              </a:rPr>
              <a:t>percorsi</a:t>
            </a:r>
            <a:r>
              <a:rPr lang="de-DE" sz="2000" b="1" dirty="0">
                <a:latin typeface="Helvetica" pitchFamily="2" charset="0"/>
              </a:rPr>
              <a:t> </a:t>
            </a:r>
            <a:r>
              <a:rPr lang="de-DE" sz="2000" b="1" dirty="0" err="1">
                <a:latin typeface="Helvetica" pitchFamily="2" charset="0"/>
              </a:rPr>
              <a:t>portano</a:t>
            </a:r>
            <a:r>
              <a:rPr lang="de-DE" sz="2000" b="1" dirty="0">
                <a:latin typeface="Helvetica" pitchFamily="2" charset="0"/>
              </a:rPr>
              <a:t> a </a:t>
            </a:r>
            <a:r>
              <a:rPr lang="de-DE" sz="2000" b="1" dirty="0" err="1">
                <a:latin typeface="Helvetica" pitchFamily="2" charset="0"/>
              </a:rPr>
              <a:t>un</a:t>
            </a:r>
            <a:r>
              <a:rPr lang="de-DE" sz="2000" b="1" dirty="0">
                <a:latin typeface="Helvetica" pitchFamily="2" charset="0"/>
              </a:rPr>
              <a:t> AFC o a </a:t>
            </a:r>
            <a:r>
              <a:rPr lang="de-DE" sz="2000" b="1" dirty="0" err="1">
                <a:latin typeface="Helvetica" pitchFamily="2" charset="0"/>
              </a:rPr>
              <a:t>un</a:t>
            </a:r>
            <a:r>
              <a:rPr lang="de-DE" sz="2000" b="1" dirty="0">
                <a:latin typeface="Helvetica" pitchFamily="2" charset="0"/>
              </a:rPr>
              <a:t> CFP</a:t>
            </a:r>
          </a:p>
        </p:txBody>
      </p:sp>
    </p:spTree>
    <p:extLst>
      <p:ext uri="{BB962C8B-B14F-4D97-AF65-F5344CB8AC3E}">
        <p14:creationId xmlns:p14="http://schemas.microsoft.com/office/powerpoint/2010/main" val="60606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343255C-5C42-BEDD-FEBE-F6C5945E9568}"/>
              </a:ext>
            </a:extLst>
          </p:cNvPr>
          <p:cNvGrpSpPr/>
          <p:nvPr/>
        </p:nvGrpSpPr>
        <p:grpSpPr>
          <a:xfrm>
            <a:off x="878347" y="2280809"/>
            <a:ext cx="2036618" cy="2036618"/>
            <a:chOff x="878347" y="2280809"/>
            <a:chExt cx="2036618" cy="2036618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757E7BF-DA0E-A87B-B99B-78A7D561CBA1}"/>
                </a:ext>
              </a:extLst>
            </p:cNvPr>
            <p:cNvSpPr/>
            <p:nvPr/>
          </p:nvSpPr>
          <p:spPr>
            <a:xfrm>
              <a:off x="878347" y="2280809"/>
              <a:ext cx="2036618" cy="2036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grpSp>
          <p:nvGrpSpPr>
            <p:cNvPr id="19" name="Inhaltsplatzhalter 5" descr="Schulgebäude Silhouette">
              <a:extLst>
                <a:ext uri="{FF2B5EF4-FFF2-40B4-BE49-F238E27FC236}">
                  <a16:creationId xmlns:a16="http://schemas.microsoft.com/office/drawing/2014/main" id="{35FC0D98-59ED-9238-3F8E-CCF5CB3907B6}"/>
                </a:ext>
              </a:extLst>
            </p:cNvPr>
            <p:cNvGrpSpPr/>
            <p:nvPr/>
          </p:nvGrpSpPr>
          <p:grpSpPr>
            <a:xfrm>
              <a:off x="1155634" y="2692169"/>
              <a:ext cx="1434958" cy="1225958"/>
              <a:chOff x="1155634" y="2692169"/>
              <a:chExt cx="1434958" cy="1225958"/>
            </a:xfrm>
            <a:solidFill>
              <a:schemeClr val="bg1"/>
            </a:solidFill>
          </p:grpSpPr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28795795-1E9A-2F8B-DFC4-CF05E002F971}"/>
                  </a:ext>
                </a:extLst>
              </p:cNvPr>
              <p:cNvSpPr/>
              <p:nvPr/>
            </p:nvSpPr>
            <p:spPr>
              <a:xfrm>
                <a:off x="1795544" y="3103517"/>
                <a:ext cx="155135" cy="155135"/>
              </a:xfrm>
              <a:custGeom>
                <a:avLst/>
                <a:gdLst>
                  <a:gd name="connsiteX0" fmla="*/ 77570 w 155135"/>
                  <a:gd name="connsiteY0" fmla="*/ 155131 h 155135"/>
                  <a:gd name="connsiteX1" fmla="*/ 155135 w 155135"/>
                  <a:gd name="connsiteY1" fmla="*/ 77565 h 155135"/>
                  <a:gd name="connsiteX2" fmla="*/ 77570 w 155135"/>
                  <a:gd name="connsiteY2" fmla="*/ 0 h 155135"/>
                  <a:gd name="connsiteX3" fmla="*/ 4 w 155135"/>
                  <a:gd name="connsiteY3" fmla="*/ 77565 h 155135"/>
                  <a:gd name="connsiteX4" fmla="*/ 75933 w 155135"/>
                  <a:gd name="connsiteY4" fmla="*/ 155131 h 155135"/>
                  <a:gd name="connsiteX5" fmla="*/ 77570 w 155135"/>
                  <a:gd name="connsiteY5" fmla="*/ 155131 h 155135"/>
                  <a:gd name="connsiteX6" fmla="*/ 77570 w 155135"/>
                  <a:gd name="connsiteY6" fmla="*/ 38783 h 155135"/>
                  <a:gd name="connsiteX7" fmla="*/ 116352 w 155135"/>
                  <a:gd name="connsiteY7" fmla="*/ 77565 h 155135"/>
                  <a:gd name="connsiteX8" fmla="*/ 77570 w 155135"/>
                  <a:gd name="connsiteY8" fmla="*/ 116348 h 155135"/>
                  <a:gd name="connsiteX9" fmla="*/ 38787 w 155135"/>
                  <a:gd name="connsiteY9" fmla="*/ 77565 h 155135"/>
                  <a:gd name="connsiteX10" fmla="*/ 75844 w 155135"/>
                  <a:gd name="connsiteY10" fmla="*/ 38744 h 155135"/>
                  <a:gd name="connsiteX11" fmla="*/ 77570 w 155135"/>
                  <a:gd name="connsiteY11" fmla="*/ 38744 h 15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135" h="155135">
                    <a:moveTo>
                      <a:pt x="77570" y="155131"/>
                    </a:moveTo>
                    <a:cubicBezTo>
                      <a:pt x="120407" y="155131"/>
                      <a:pt x="155135" y="120403"/>
                      <a:pt x="155135" y="77565"/>
                    </a:cubicBezTo>
                    <a:cubicBezTo>
                      <a:pt x="155135" y="34728"/>
                      <a:pt x="120407" y="0"/>
                      <a:pt x="77570" y="0"/>
                    </a:cubicBezTo>
                    <a:cubicBezTo>
                      <a:pt x="34732" y="0"/>
                      <a:pt x="4" y="34728"/>
                      <a:pt x="4" y="77565"/>
                    </a:cubicBezTo>
                    <a:cubicBezTo>
                      <a:pt x="-447" y="119951"/>
                      <a:pt x="33546" y="154679"/>
                      <a:pt x="75933" y="155131"/>
                    </a:cubicBezTo>
                    <a:cubicBezTo>
                      <a:pt x="76478" y="155137"/>
                      <a:pt x="77025" y="155137"/>
                      <a:pt x="77570" y="155131"/>
                    </a:cubicBezTo>
                    <a:close/>
                    <a:moveTo>
                      <a:pt x="77570" y="38783"/>
                    </a:moveTo>
                    <a:cubicBezTo>
                      <a:pt x="98989" y="38783"/>
                      <a:pt x="116352" y="56146"/>
                      <a:pt x="116352" y="77565"/>
                    </a:cubicBezTo>
                    <a:cubicBezTo>
                      <a:pt x="116352" y="98985"/>
                      <a:pt x="98989" y="116348"/>
                      <a:pt x="77570" y="116348"/>
                    </a:cubicBezTo>
                    <a:cubicBezTo>
                      <a:pt x="56150" y="116348"/>
                      <a:pt x="38787" y="98985"/>
                      <a:pt x="38787" y="77565"/>
                    </a:cubicBezTo>
                    <a:cubicBezTo>
                      <a:pt x="38300" y="56613"/>
                      <a:pt x="54892" y="39233"/>
                      <a:pt x="75844" y="38744"/>
                    </a:cubicBezTo>
                    <a:cubicBezTo>
                      <a:pt x="76420" y="38732"/>
                      <a:pt x="76994" y="38730"/>
                      <a:pt x="77570" y="387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58762BB7-258E-725B-8600-27A779ACEF5C}"/>
                  </a:ext>
                </a:extLst>
              </p:cNvPr>
              <p:cNvSpPr/>
              <p:nvPr/>
            </p:nvSpPr>
            <p:spPr>
              <a:xfrm>
                <a:off x="1155634" y="2692169"/>
                <a:ext cx="1434958" cy="1225958"/>
              </a:xfrm>
              <a:custGeom>
                <a:avLst/>
                <a:gdLst>
                  <a:gd name="connsiteX0" fmla="*/ 969567 w 1434958"/>
                  <a:gd name="connsiteY0" fmla="*/ 527696 h 1225958"/>
                  <a:gd name="connsiteX1" fmla="*/ 969567 w 1434958"/>
                  <a:gd name="connsiteY1" fmla="*/ 440610 h 1225958"/>
                  <a:gd name="connsiteX2" fmla="*/ 977633 w 1434958"/>
                  <a:gd name="connsiteY2" fmla="*/ 448677 h 1225958"/>
                  <a:gd name="connsiteX3" fmla="*/ 1078662 w 1434958"/>
                  <a:gd name="connsiteY3" fmla="*/ 346620 h 1225958"/>
                  <a:gd name="connsiteX4" fmla="*/ 717479 w 1434958"/>
                  <a:gd name="connsiteY4" fmla="*/ 0 h 1225958"/>
                  <a:gd name="connsiteX5" fmla="*/ 348424 w 1434958"/>
                  <a:gd name="connsiteY5" fmla="*/ 352534 h 1225958"/>
                  <a:gd name="connsiteX6" fmla="*/ 451314 w 1434958"/>
                  <a:gd name="connsiteY6" fmla="*/ 454746 h 1225958"/>
                  <a:gd name="connsiteX7" fmla="*/ 465392 w 1434958"/>
                  <a:gd name="connsiteY7" fmla="*/ 440649 h 1225958"/>
                  <a:gd name="connsiteX8" fmla="*/ 465392 w 1434958"/>
                  <a:gd name="connsiteY8" fmla="*/ 527696 h 1225958"/>
                  <a:gd name="connsiteX9" fmla="*/ 0 w 1434958"/>
                  <a:gd name="connsiteY9" fmla="*/ 527696 h 1225958"/>
                  <a:gd name="connsiteX10" fmla="*/ 0 w 1434958"/>
                  <a:gd name="connsiteY10" fmla="*/ 1225959 h 1225958"/>
                  <a:gd name="connsiteX11" fmla="*/ 581740 w 1434958"/>
                  <a:gd name="connsiteY11" fmla="*/ 1225959 h 1225958"/>
                  <a:gd name="connsiteX12" fmla="*/ 581740 w 1434958"/>
                  <a:gd name="connsiteY12" fmla="*/ 1014167 h 1225958"/>
                  <a:gd name="connsiteX13" fmla="*/ 717479 w 1434958"/>
                  <a:gd name="connsiteY13" fmla="*/ 878427 h 1225958"/>
                  <a:gd name="connsiteX14" fmla="*/ 853219 w 1434958"/>
                  <a:gd name="connsiteY14" fmla="*/ 1014167 h 1225958"/>
                  <a:gd name="connsiteX15" fmla="*/ 853219 w 1434958"/>
                  <a:gd name="connsiteY15" fmla="*/ 1225959 h 1225958"/>
                  <a:gd name="connsiteX16" fmla="*/ 1434959 w 1434958"/>
                  <a:gd name="connsiteY16" fmla="*/ 1225959 h 1225958"/>
                  <a:gd name="connsiteX17" fmla="*/ 1434959 w 1434958"/>
                  <a:gd name="connsiteY17" fmla="*/ 527696 h 1225958"/>
                  <a:gd name="connsiteX18" fmla="*/ 451217 w 1434958"/>
                  <a:gd name="connsiteY18" fmla="*/ 399985 h 1225958"/>
                  <a:gd name="connsiteX19" fmla="*/ 403999 w 1434958"/>
                  <a:gd name="connsiteY19" fmla="*/ 353077 h 1225958"/>
                  <a:gd name="connsiteX20" fmla="*/ 717479 w 1434958"/>
                  <a:gd name="connsiteY20" fmla="*/ 53792 h 1225958"/>
                  <a:gd name="connsiteX21" fmla="*/ 1023416 w 1434958"/>
                  <a:gd name="connsiteY21" fmla="*/ 347338 h 1225958"/>
                  <a:gd name="connsiteX22" fmla="*/ 977556 w 1434958"/>
                  <a:gd name="connsiteY22" fmla="*/ 393644 h 1225958"/>
                  <a:gd name="connsiteX23" fmla="*/ 969567 w 1434958"/>
                  <a:gd name="connsiteY23" fmla="*/ 385752 h 1225958"/>
                  <a:gd name="connsiteX24" fmla="*/ 969567 w 1434958"/>
                  <a:gd name="connsiteY24" fmla="*/ 385616 h 1225958"/>
                  <a:gd name="connsiteX25" fmla="*/ 717479 w 1434958"/>
                  <a:gd name="connsiteY25" fmla="*/ 133529 h 1225958"/>
                  <a:gd name="connsiteX26" fmla="*/ 465392 w 1434958"/>
                  <a:gd name="connsiteY26" fmla="*/ 385616 h 1225958"/>
                  <a:gd name="connsiteX27" fmla="*/ 465392 w 1434958"/>
                  <a:gd name="connsiteY27" fmla="*/ 385888 h 1225958"/>
                  <a:gd name="connsiteX28" fmla="*/ 1396176 w 1434958"/>
                  <a:gd name="connsiteY28" fmla="*/ 1187176 h 1225958"/>
                  <a:gd name="connsiteX29" fmla="*/ 892001 w 1434958"/>
                  <a:gd name="connsiteY29" fmla="*/ 1187176 h 1225958"/>
                  <a:gd name="connsiteX30" fmla="*/ 892001 w 1434958"/>
                  <a:gd name="connsiteY30" fmla="*/ 1014167 h 1225958"/>
                  <a:gd name="connsiteX31" fmla="*/ 717479 w 1434958"/>
                  <a:gd name="connsiteY31" fmla="*/ 839645 h 1225958"/>
                  <a:gd name="connsiteX32" fmla="*/ 542957 w 1434958"/>
                  <a:gd name="connsiteY32" fmla="*/ 1014167 h 1225958"/>
                  <a:gd name="connsiteX33" fmla="*/ 542957 w 1434958"/>
                  <a:gd name="connsiteY33" fmla="*/ 1187176 h 1225958"/>
                  <a:gd name="connsiteX34" fmla="*/ 38783 w 1434958"/>
                  <a:gd name="connsiteY34" fmla="*/ 1187176 h 1225958"/>
                  <a:gd name="connsiteX35" fmla="*/ 38783 w 1434958"/>
                  <a:gd name="connsiteY35" fmla="*/ 566479 h 1225958"/>
                  <a:gd name="connsiteX36" fmla="*/ 504175 w 1434958"/>
                  <a:gd name="connsiteY36" fmla="*/ 566479 h 1225958"/>
                  <a:gd name="connsiteX37" fmla="*/ 504175 w 1434958"/>
                  <a:gd name="connsiteY37" fmla="*/ 401866 h 1225958"/>
                  <a:gd name="connsiteX38" fmla="*/ 530178 w 1434958"/>
                  <a:gd name="connsiteY38" fmla="*/ 375862 h 1225958"/>
                  <a:gd name="connsiteX39" fmla="*/ 530178 w 1434958"/>
                  <a:gd name="connsiteY39" fmla="*/ 375862 h 1225958"/>
                  <a:gd name="connsiteX40" fmla="*/ 717479 w 1434958"/>
                  <a:gd name="connsiteY40" fmla="*/ 188309 h 1225958"/>
                  <a:gd name="connsiteX41" fmla="*/ 887735 w 1434958"/>
                  <a:gd name="connsiteY41" fmla="*/ 358604 h 1225958"/>
                  <a:gd name="connsiteX42" fmla="*/ 887735 w 1434958"/>
                  <a:gd name="connsiteY42" fmla="*/ 358604 h 1225958"/>
                  <a:gd name="connsiteX43" fmla="*/ 930784 w 1434958"/>
                  <a:gd name="connsiteY43" fmla="*/ 401827 h 1225958"/>
                  <a:gd name="connsiteX44" fmla="*/ 930784 w 1434958"/>
                  <a:gd name="connsiteY44" fmla="*/ 566479 h 1225958"/>
                  <a:gd name="connsiteX45" fmla="*/ 1396176 w 1434958"/>
                  <a:gd name="connsiteY45" fmla="*/ 566479 h 12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434958" h="1225958">
                    <a:moveTo>
                      <a:pt x="969567" y="527696"/>
                    </a:moveTo>
                    <a:lnTo>
                      <a:pt x="969567" y="440610"/>
                    </a:lnTo>
                    <a:lnTo>
                      <a:pt x="977633" y="448677"/>
                    </a:lnTo>
                    <a:lnTo>
                      <a:pt x="1078662" y="346620"/>
                    </a:lnTo>
                    <a:lnTo>
                      <a:pt x="717479" y="0"/>
                    </a:lnTo>
                    <a:lnTo>
                      <a:pt x="348424" y="352534"/>
                    </a:lnTo>
                    <a:lnTo>
                      <a:pt x="451314" y="454746"/>
                    </a:lnTo>
                    <a:lnTo>
                      <a:pt x="465392" y="440649"/>
                    </a:lnTo>
                    <a:lnTo>
                      <a:pt x="465392" y="527696"/>
                    </a:lnTo>
                    <a:lnTo>
                      <a:pt x="0" y="527696"/>
                    </a:lnTo>
                    <a:lnTo>
                      <a:pt x="0" y="1225959"/>
                    </a:lnTo>
                    <a:lnTo>
                      <a:pt x="581740" y="1225959"/>
                    </a:lnTo>
                    <a:lnTo>
                      <a:pt x="581740" y="1014167"/>
                    </a:lnTo>
                    <a:cubicBezTo>
                      <a:pt x="581740" y="939200"/>
                      <a:pt x="642512" y="878427"/>
                      <a:pt x="717479" y="878427"/>
                    </a:cubicBezTo>
                    <a:cubicBezTo>
                      <a:pt x="792446" y="878427"/>
                      <a:pt x="853219" y="939200"/>
                      <a:pt x="853219" y="1014167"/>
                    </a:cubicBezTo>
                    <a:lnTo>
                      <a:pt x="853219" y="1225959"/>
                    </a:lnTo>
                    <a:lnTo>
                      <a:pt x="1434959" y="1225959"/>
                    </a:lnTo>
                    <a:lnTo>
                      <a:pt x="1434959" y="527696"/>
                    </a:lnTo>
                    <a:close/>
                    <a:moveTo>
                      <a:pt x="451217" y="399985"/>
                    </a:moveTo>
                    <a:lnTo>
                      <a:pt x="403999" y="353077"/>
                    </a:lnTo>
                    <a:lnTo>
                      <a:pt x="717479" y="53792"/>
                    </a:lnTo>
                    <a:lnTo>
                      <a:pt x="1023416" y="347338"/>
                    </a:lnTo>
                    <a:lnTo>
                      <a:pt x="977556" y="393644"/>
                    </a:lnTo>
                    <a:lnTo>
                      <a:pt x="969567" y="385752"/>
                    </a:lnTo>
                    <a:lnTo>
                      <a:pt x="969567" y="385616"/>
                    </a:lnTo>
                    <a:lnTo>
                      <a:pt x="717479" y="133529"/>
                    </a:lnTo>
                    <a:lnTo>
                      <a:pt x="465392" y="385616"/>
                    </a:lnTo>
                    <a:lnTo>
                      <a:pt x="465392" y="385888"/>
                    </a:lnTo>
                    <a:close/>
                    <a:moveTo>
                      <a:pt x="1396176" y="1187176"/>
                    </a:moveTo>
                    <a:lnTo>
                      <a:pt x="892001" y="1187176"/>
                    </a:lnTo>
                    <a:lnTo>
                      <a:pt x="892001" y="1014167"/>
                    </a:lnTo>
                    <a:cubicBezTo>
                      <a:pt x="892001" y="917780"/>
                      <a:pt x="813866" y="839645"/>
                      <a:pt x="717479" y="839645"/>
                    </a:cubicBezTo>
                    <a:cubicBezTo>
                      <a:pt x="621093" y="839645"/>
                      <a:pt x="542957" y="917780"/>
                      <a:pt x="542957" y="1014167"/>
                    </a:cubicBezTo>
                    <a:lnTo>
                      <a:pt x="542957" y="1187176"/>
                    </a:lnTo>
                    <a:lnTo>
                      <a:pt x="38783" y="1187176"/>
                    </a:lnTo>
                    <a:lnTo>
                      <a:pt x="38783" y="566479"/>
                    </a:lnTo>
                    <a:lnTo>
                      <a:pt x="504175" y="566479"/>
                    </a:lnTo>
                    <a:lnTo>
                      <a:pt x="504175" y="401866"/>
                    </a:lnTo>
                    <a:lnTo>
                      <a:pt x="530178" y="375862"/>
                    </a:lnTo>
                    <a:lnTo>
                      <a:pt x="530178" y="375862"/>
                    </a:lnTo>
                    <a:lnTo>
                      <a:pt x="717479" y="188309"/>
                    </a:lnTo>
                    <a:lnTo>
                      <a:pt x="887735" y="358604"/>
                    </a:lnTo>
                    <a:lnTo>
                      <a:pt x="887735" y="358604"/>
                    </a:lnTo>
                    <a:lnTo>
                      <a:pt x="930784" y="401827"/>
                    </a:lnTo>
                    <a:lnTo>
                      <a:pt x="930784" y="566479"/>
                    </a:lnTo>
                    <a:lnTo>
                      <a:pt x="1396176" y="566479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8F42377B-52D7-4A44-9945-3C9B751CA82B}"/>
                  </a:ext>
                </a:extLst>
              </p:cNvPr>
              <p:cNvSpPr/>
              <p:nvPr/>
            </p:nvSpPr>
            <p:spPr>
              <a:xfrm>
                <a:off x="1310765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:a16="http://schemas.microsoft.com/office/drawing/2014/main" id="{01D93B92-AA97-A5DD-37AE-F56D28BCEADB}"/>
                  </a:ext>
                </a:extLst>
              </p:cNvPr>
              <p:cNvSpPr/>
              <p:nvPr/>
            </p:nvSpPr>
            <p:spPr>
              <a:xfrm>
                <a:off x="1427113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:a16="http://schemas.microsoft.com/office/drawing/2014/main" id="{2D10CF27-E50D-3CFA-BE24-5B9A873C02E3}"/>
                  </a:ext>
                </a:extLst>
              </p:cNvPr>
              <p:cNvSpPr/>
              <p:nvPr/>
            </p:nvSpPr>
            <p:spPr>
              <a:xfrm>
                <a:off x="1310765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5996C74A-945A-5F26-79DB-03141DD9C5DD}"/>
                  </a:ext>
                </a:extLst>
              </p:cNvPr>
              <p:cNvSpPr/>
              <p:nvPr/>
            </p:nvSpPr>
            <p:spPr>
              <a:xfrm>
                <a:off x="1427113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A2642858-4021-EC8A-001A-5B417B2BB7B4}"/>
                  </a:ext>
                </a:extLst>
              </p:cNvPr>
              <p:cNvSpPr/>
              <p:nvPr/>
            </p:nvSpPr>
            <p:spPr>
              <a:xfrm>
                <a:off x="1543461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:a16="http://schemas.microsoft.com/office/drawing/2014/main" id="{B60CD104-F70C-9545-28EF-535F9BD42594}"/>
                  </a:ext>
                </a:extLst>
              </p:cNvPr>
              <p:cNvSpPr/>
              <p:nvPr/>
            </p:nvSpPr>
            <p:spPr>
              <a:xfrm>
                <a:off x="1543461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1C9B4F92-42DD-8C6B-ADF6-C4D7FB0D52C7}"/>
                  </a:ext>
                </a:extLst>
              </p:cNvPr>
              <p:cNvSpPr/>
              <p:nvPr/>
            </p:nvSpPr>
            <p:spPr>
              <a:xfrm>
                <a:off x="2163984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DF768AA4-A389-E090-9B3F-0D18DBD297A0}"/>
                  </a:ext>
                </a:extLst>
              </p:cNvPr>
              <p:cNvSpPr/>
              <p:nvPr/>
            </p:nvSpPr>
            <p:spPr>
              <a:xfrm>
                <a:off x="2280332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:a16="http://schemas.microsoft.com/office/drawing/2014/main" id="{2D1CD372-92F6-AE4D-75E0-43942F34AB6A}"/>
                  </a:ext>
                </a:extLst>
              </p:cNvPr>
              <p:cNvSpPr/>
              <p:nvPr/>
            </p:nvSpPr>
            <p:spPr>
              <a:xfrm>
                <a:off x="2163984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1" name="Freihandform 30">
                <a:extLst>
                  <a:ext uri="{FF2B5EF4-FFF2-40B4-BE49-F238E27FC236}">
                    <a16:creationId xmlns:a16="http://schemas.microsoft.com/office/drawing/2014/main" id="{400D2DCB-8FF6-5EB6-72CB-1A079E368BC0}"/>
                  </a:ext>
                </a:extLst>
              </p:cNvPr>
              <p:cNvSpPr/>
              <p:nvPr/>
            </p:nvSpPr>
            <p:spPr>
              <a:xfrm>
                <a:off x="2280332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2" name="Freihandform 31">
                <a:extLst>
                  <a:ext uri="{FF2B5EF4-FFF2-40B4-BE49-F238E27FC236}">
                    <a16:creationId xmlns:a16="http://schemas.microsoft.com/office/drawing/2014/main" id="{80D64723-D104-7FD3-0948-A4C08185934A}"/>
                  </a:ext>
                </a:extLst>
              </p:cNvPr>
              <p:cNvSpPr/>
              <p:nvPr/>
            </p:nvSpPr>
            <p:spPr>
              <a:xfrm>
                <a:off x="2396680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3" name="Freihandform 32">
                <a:extLst>
                  <a:ext uri="{FF2B5EF4-FFF2-40B4-BE49-F238E27FC236}">
                    <a16:creationId xmlns:a16="http://schemas.microsoft.com/office/drawing/2014/main" id="{4D5798EA-31E7-9AA2-5958-B43EC8C48AE9}"/>
                  </a:ext>
                </a:extLst>
              </p:cNvPr>
              <p:cNvSpPr/>
              <p:nvPr/>
            </p:nvSpPr>
            <p:spPr>
              <a:xfrm>
                <a:off x="2396680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4" name="Freihandform 33">
                <a:extLst>
                  <a:ext uri="{FF2B5EF4-FFF2-40B4-BE49-F238E27FC236}">
                    <a16:creationId xmlns:a16="http://schemas.microsoft.com/office/drawing/2014/main" id="{ECF27192-288C-D577-7764-319D219F60AA}"/>
                  </a:ext>
                </a:extLst>
              </p:cNvPr>
              <p:cNvSpPr/>
              <p:nvPr/>
            </p:nvSpPr>
            <p:spPr>
              <a:xfrm>
                <a:off x="1737374" y="3376683"/>
                <a:ext cx="271478" cy="38782"/>
              </a:xfrm>
              <a:custGeom>
                <a:avLst/>
                <a:gdLst>
                  <a:gd name="connsiteX0" fmla="*/ 0 w 271478"/>
                  <a:gd name="connsiteY0" fmla="*/ 0 h 38782"/>
                  <a:gd name="connsiteX1" fmla="*/ 271479 w 271478"/>
                  <a:gd name="connsiteY1" fmla="*/ 0 h 38782"/>
                  <a:gd name="connsiteX2" fmla="*/ 271479 w 271478"/>
                  <a:gd name="connsiteY2" fmla="*/ 38783 h 38782"/>
                  <a:gd name="connsiteX3" fmla="*/ 0 w 271478"/>
                  <a:gd name="connsiteY3" fmla="*/ 38783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478" h="38782">
                    <a:moveTo>
                      <a:pt x="0" y="0"/>
                    </a:moveTo>
                    <a:lnTo>
                      <a:pt x="271479" y="0"/>
                    </a:lnTo>
                    <a:lnTo>
                      <a:pt x="271479" y="38783"/>
                    </a:lnTo>
                    <a:lnTo>
                      <a:pt x="0" y="38783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D9B155-B320-4DE7-E3E0-68F09354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E36589-989A-DA7D-F122-E3D44F57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tre</a:t>
            </a:r>
            <a:r>
              <a:rPr lang="de-DE" dirty="0"/>
              <a:t> </a:t>
            </a:r>
            <a:r>
              <a:rPr lang="de-DE" dirty="0" err="1"/>
              <a:t>luoghi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71798C6-506E-D500-F97A-6C913C384755}"/>
              </a:ext>
            </a:extLst>
          </p:cNvPr>
          <p:cNvGrpSpPr/>
          <p:nvPr/>
        </p:nvGrpSpPr>
        <p:grpSpPr>
          <a:xfrm>
            <a:off x="3426824" y="2280809"/>
            <a:ext cx="2036618" cy="2036618"/>
            <a:chOff x="3426824" y="2280809"/>
            <a:chExt cx="2036618" cy="2036618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EFE06A3-3443-1648-497C-6A632812C803}"/>
                </a:ext>
              </a:extLst>
            </p:cNvPr>
            <p:cNvSpPr/>
            <p:nvPr/>
          </p:nvSpPr>
          <p:spPr>
            <a:xfrm>
              <a:off x="3426824" y="2280809"/>
              <a:ext cx="2036618" cy="20366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8" name="Grafik 7" descr="Telearbeit Silhouette">
              <a:extLst>
                <a:ext uri="{FF2B5EF4-FFF2-40B4-BE49-F238E27FC236}">
                  <a16:creationId xmlns:a16="http://schemas.microsoft.com/office/drawing/2014/main" id="{DA9A86FA-7E0E-D49A-A2AE-D8C280E3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6706" y="2439437"/>
              <a:ext cx="1776854" cy="1776854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634EBF1-DEAC-5427-32B7-0A59B708BB55}"/>
              </a:ext>
            </a:extLst>
          </p:cNvPr>
          <p:cNvGrpSpPr/>
          <p:nvPr/>
        </p:nvGrpSpPr>
        <p:grpSpPr>
          <a:xfrm>
            <a:off x="5975301" y="2269558"/>
            <a:ext cx="2036618" cy="2036618"/>
            <a:chOff x="5975301" y="2269558"/>
            <a:chExt cx="2036618" cy="203661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F578C5C-FCAB-B76D-026F-66EAE226EFDF}"/>
                </a:ext>
              </a:extLst>
            </p:cNvPr>
            <p:cNvSpPr/>
            <p:nvPr/>
          </p:nvSpPr>
          <p:spPr>
            <a:xfrm>
              <a:off x="5975301" y="2269558"/>
              <a:ext cx="2036618" cy="2036618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10" name="Grafik 9" descr="Klassenzimmer Silhouette">
              <a:extLst>
                <a:ext uri="{FF2B5EF4-FFF2-40B4-BE49-F238E27FC236}">
                  <a16:creationId xmlns:a16="http://schemas.microsoft.com/office/drawing/2014/main" id="{C2ED6157-7B96-C05E-447E-99C72A5C2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6487" y="2433039"/>
              <a:ext cx="1734246" cy="1734246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1D3020B3-A534-18AC-714F-07743755D9A6}"/>
              </a:ext>
            </a:extLst>
          </p:cNvPr>
          <p:cNvSpPr txBox="1"/>
          <p:nvPr/>
        </p:nvSpPr>
        <p:spPr>
          <a:xfrm>
            <a:off x="767506" y="4447309"/>
            <a:ext cx="2572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Scuola</a:t>
            </a:r>
            <a:r>
              <a:rPr lang="de-DE" b="1" dirty="0"/>
              <a:t> professionale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err="1"/>
              <a:t>Insegnamento</a:t>
            </a:r>
            <a:r>
              <a:rPr lang="de-DE" dirty="0"/>
              <a:t> </a:t>
            </a:r>
            <a:r>
              <a:rPr lang="de-DE" dirty="0" err="1"/>
              <a:t>scolastico</a:t>
            </a:r>
            <a:endParaRPr lang="de-DE" dirty="0"/>
          </a:p>
          <a:p>
            <a:pPr marL="285750" indent="-285750" algn="l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C3C675-C79C-E92E-F099-28D1A55D82EE}"/>
              </a:ext>
            </a:extLst>
          </p:cNvPr>
          <p:cNvSpPr txBox="1"/>
          <p:nvPr/>
        </p:nvSpPr>
        <p:spPr>
          <a:xfrm>
            <a:off x="3339524" y="4448346"/>
            <a:ext cx="238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Azienda</a:t>
            </a:r>
            <a:r>
              <a:rPr lang="de-DE" b="1" dirty="0"/>
              <a:t> </a:t>
            </a:r>
            <a:r>
              <a:rPr lang="de-DE" b="1" dirty="0" err="1"/>
              <a:t>formatrice</a:t>
            </a:r>
            <a:endParaRPr lang="de-DE" b="1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err="1"/>
              <a:t>Formazione</a:t>
            </a:r>
            <a:r>
              <a:rPr lang="de-DE" dirty="0"/>
              <a:t> in </a:t>
            </a:r>
            <a:r>
              <a:rPr lang="de-DE" dirty="0" err="1"/>
              <a:t>azienda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3186D-7BA9-E176-8521-BCE4B78EA10F}"/>
              </a:ext>
            </a:extLst>
          </p:cNvPr>
          <p:cNvSpPr txBox="1"/>
          <p:nvPr/>
        </p:nvSpPr>
        <p:spPr>
          <a:xfrm>
            <a:off x="5975301" y="4447309"/>
            <a:ext cx="336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err="1"/>
              <a:t>Centri</a:t>
            </a:r>
            <a:r>
              <a:rPr lang="de-DE" b="1" dirty="0"/>
              <a:t> </a:t>
            </a:r>
            <a:r>
              <a:rPr lang="de-DE" b="1" dirty="0" err="1"/>
              <a:t>dei</a:t>
            </a:r>
            <a:r>
              <a:rPr lang="de-DE" b="1" dirty="0"/>
              <a:t> </a:t>
            </a:r>
            <a:r>
              <a:rPr lang="de-DE" b="1" dirty="0" err="1"/>
              <a:t>corsi</a:t>
            </a:r>
            <a:r>
              <a:rPr lang="de-DE" b="1" dirty="0"/>
              <a:t> </a:t>
            </a:r>
            <a:r>
              <a:rPr lang="de-DE" b="1" dirty="0" err="1"/>
              <a:t>interaziendali</a:t>
            </a:r>
            <a:endParaRPr lang="de-DE" b="1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err="1"/>
              <a:t>Abilità</a:t>
            </a:r>
            <a:r>
              <a:rPr lang="de-DE" dirty="0"/>
              <a:t> di </a:t>
            </a:r>
            <a:r>
              <a:rPr lang="de-DE" dirty="0" err="1"/>
              <a:t>base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836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7BD4EE7-C19D-13F5-092C-57CC32646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496007"/>
              </p:ext>
            </p:extLst>
          </p:nvPr>
        </p:nvGraphicFramePr>
        <p:xfrm>
          <a:off x="862013" y="2057400"/>
          <a:ext cx="9482137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95112858-C86B-D22A-1C23-8B4BCDD1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6675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Le </a:t>
            </a:r>
            <a:r>
              <a:rPr lang="de-DE" dirty="0" err="1"/>
              <a:t>varie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di </a:t>
            </a:r>
            <a:r>
              <a:rPr lang="de-DE" dirty="0" err="1"/>
              <a:t>qualificazione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29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EB7B8D-4890-637A-8E66-C920060E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BD7C5B-B5F8-258F-27FA-C729A3A5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377699"/>
            <a:ext cx="10515600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varie</a:t>
            </a:r>
            <a:r>
              <a:rPr lang="de-DE" dirty="0"/>
              <a:t> forme </a:t>
            </a:r>
            <a:r>
              <a:rPr lang="de-DE" dirty="0" err="1"/>
              <a:t>dell’esame</a:t>
            </a:r>
            <a:r>
              <a:rPr lang="de-DE" dirty="0"/>
              <a:t> finale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69098DE-4D10-498B-23D4-18DFACFC7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27040"/>
              </p:ext>
            </p:extLst>
          </p:nvPr>
        </p:nvGraphicFramePr>
        <p:xfrm>
          <a:off x="828630" y="1475430"/>
          <a:ext cx="10002156" cy="509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026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2525573498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478623751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2993299628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Pratica professionale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Conoscenze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professionali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Cultura generale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Maturità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professionale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Corsi</a:t>
                      </a:r>
                    </a:p>
                    <a:p>
                      <a:r>
                        <a:rPr lang="de-DE" sz="1400" b="1" i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interaziendali CI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734638">
                <a:tc>
                  <a:txBody>
                    <a:bodyPr/>
                    <a:lstStyle/>
                    <a:p>
                      <a:r>
                        <a:rPr lang="de-DE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orale</a:t>
                      </a:r>
                    </a:p>
                    <a:p>
                      <a:r>
                        <a:rPr lang="de-DE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scritto</a:t>
                      </a:r>
                    </a:p>
                    <a:p>
                      <a:r>
                        <a:rPr lang="de-DE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pratico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DE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risposta /</a:t>
                      </a:r>
                    </a:p>
                    <a:p>
                      <a:r>
                        <a:rPr lang="de-DE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esecuzione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403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applicazione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lavoro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di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progetto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/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lavoro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produttivo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individuale /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collettivo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38904"/>
                  </a:ext>
                </a:extLst>
              </a:tr>
              <a:tr h="734638">
                <a:tc>
                  <a:txBody>
                    <a:bodyPr/>
                    <a:lstStyle/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esami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parziali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anticipati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/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esame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finale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70539"/>
                  </a:ext>
                </a:extLst>
              </a:tr>
              <a:tr h="952309">
                <a:tc>
                  <a:txBody>
                    <a:bodyPr/>
                    <a:lstStyle/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Valutazione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: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azienda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scuola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professionale, CI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4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203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Nahaufnahme einer Person, die in ein Notizbuch schreibt, während sie auf einem Laptop tippt">
            <a:extLst>
              <a:ext uri="{FF2B5EF4-FFF2-40B4-BE49-F238E27FC236}">
                <a16:creationId xmlns:a16="http://schemas.microsoft.com/office/drawing/2014/main" id="{96C9BD9D-3620-CE35-FC81-4B2B8260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8" y="2001184"/>
            <a:ext cx="6371366" cy="42475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A1298E-C80E-0179-D0E9-971E0FE3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724615"/>
            <a:ext cx="1093343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I </a:t>
            </a:r>
            <a:r>
              <a:rPr lang="de-DE" dirty="0" err="1">
                <a:solidFill>
                  <a:schemeClr val="tx2"/>
                </a:solidFill>
              </a:rPr>
              <a:t>periti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d’esame</a:t>
            </a:r>
            <a:br>
              <a:rPr lang="de-DE" dirty="0">
                <a:solidFill>
                  <a:schemeClr val="tx2"/>
                </a:solidFill>
              </a:rPr>
            </a:br>
            <a:endParaRPr lang="de-GB" dirty="0">
              <a:solidFill>
                <a:schemeClr val="tx2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54DC16-B948-5C00-4B4F-48BE1359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32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53A3AD4-FEFF-7666-F63D-7EFF246411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677" y="1463730"/>
            <a:ext cx="8059738" cy="495889"/>
          </a:xfrm>
        </p:spPr>
        <p:txBody>
          <a:bodyPr/>
          <a:lstStyle/>
          <a:p>
            <a:r>
              <a:rPr lang="de-DE" dirty="0"/>
              <a:t>Art. 50 </a:t>
            </a:r>
            <a:r>
              <a:rPr lang="de-DE" dirty="0" err="1"/>
              <a:t>OFPr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F346FE-0B03-50E7-8DD7-771173CBB929}"/>
              </a:ext>
            </a:extLst>
          </p:cNvPr>
          <p:cNvSpPr/>
          <p:nvPr/>
        </p:nvSpPr>
        <p:spPr>
          <a:xfrm>
            <a:off x="7409307" y="2001184"/>
            <a:ext cx="2372383" cy="13491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AFC o </a:t>
            </a:r>
            <a:r>
              <a:rPr lang="de-DE" sz="1600" dirty="0" err="1">
                <a:solidFill>
                  <a:schemeClr val="tx1"/>
                </a:solidFill>
                <a:latin typeface="Helvetica" pitchFamily="2" charset="0"/>
              </a:rPr>
              <a:t>qualificazione</a:t>
            </a:r>
            <a:endParaRPr lang="de-DE" sz="16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600" dirty="0" err="1">
                <a:solidFill>
                  <a:schemeClr val="tx1"/>
                </a:solidFill>
                <a:latin typeface="Helvetica" pitchFamily="2" charset="0"/>
              </a:rPr>
              <a:t>equivalente</a:t>
            </a:r>
            <a:endParaRPr lang="de-DE" sz="16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13FC6-18F6-196A-6EC2-536FB0428492}"/>
              </a:ext>
            </a:extLst>
          </p:cNvPr>
          <p:cNvSpPr/>
          <p:nvPr/>
        </p:nvSpPr>
        <p:spPr>
          <a:xfrm>
            <a:off x="7409307" y="3418376"/>
            <a:ext cx="2372383" cy="1349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Competenze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pedagogiche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metodologiche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adeguate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1F98AD-008A-87B8-6F44-EABB398434F8}"/>
              </a:ext>
            </a:extLst>
          </p:cNvPr>
          <p:cNvSpPr/>
          <p:nvPr/>
        </p:nvSpPr>
        <p:spPr>
          <a:xfrm>
            <a:off x="7409307" y="4899638"/>
            <a:ext cx="2372383" cy="1349124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Formazioni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continue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5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3A375-5BAD-FE2B-5FBA-73A67F4D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353" y="1911927"/>
            <a:ext cx="3335803" cy="1984675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err="1"/>
              <a:t>Compiti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costi</a:t>
            </a:r>
            <a:r>
              <a:rPr lang="de-DE" dirty="0"/>
              <a:t> delle </a:t>
            </a:r>
            <a:r>
              <a:rPr lang="de-DE" dirty="0" err="1"/>
              <a:t>procedure</a:t>
            </a:r>
            <a:r>
              <a:rPr lang="de-DE" dirty="0"/>
              <a:t> di </a:t>
            </a:r>
            <a:r>
              <a:rPr lang="de-DE" dirty="0" err="1"/>
              <a:t>qualificazione</a:t>
            </a:r>
            <a:r>
              <a:rPr lang="de-DE" dirty="0"/>
              <a:t> (PQ)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BA7B1F-3247-3136-6F60-B6A2E310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ACF277-4BEE-4FD2-842A-C99A534203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56339" y="3896602"/>
            <a:ext cx="2898166" cy="9604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de-DE" dirty="0"/>
              <a:t>Partner della </a:t>
            </a:r>
            <a:r>
              <a:rPr lang="de-DE" dirty="0" err="1"/>
              <a:t>formazione</a:t>
            </a:r>
            <a:r>
              <a:rPr lang="de-DE" dirty="0"/>
              <a:t> professionale, </a:t>
            </a:r>
            <a:r>
              <a:rPr lang="de-DE" dirty="0" err="1"/>
              <a:t>azienda</a:t>
            </a:r>
            <a:r>
              <a:rPr lang="de-DE" dirty="0"/>
              <a:t> </a:t>
            </a:r>
            <a:r>
              <a:rPr lang="de-DE" dirty="0" err="1"/>
              <a:t>formatrice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persona</a:t>
            </a:r>
            <a:r>
              <a:rPr lang="de-DE" dirty="0"/>
              <a:t> in </a:t>
            </a:r>
            <a:r>
              <a:rPr lang="de-DE" dirty="0" err="1"/>
              <a:t>formazione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B647A4-DA68-D4B4-4CF2-A0563B409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b="4947"/>
          <a:stretch/>
        </p:blipFill>
        <p:spPr>
          <a:xfrm>
            <a:off x="376061" y="1232042"/>
            <a:ext cx="8169628" cy="43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F25C2-D4C0-94EA-36D9-16DC3B22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4629"/>
            <a:ext cx="9144000" cy="1868742"/>
          </a:xfrm>
        </p:spPr>
        <p:txBody>
          <a:bodyPr>
            <a:normAutofit/>
          </a:bodyPr>
          <a:lstStyle/>
          <a:p>
            <a:r>
              <a:rPr lang="de-CH" dirty="0"/>
              <a:t>Altre </a:t>
            </a:r>
            <a:r>
              <a:rPr lang="de-CH" dirty="0" err="1"/>
              <a:t>procedure</a:t>
            </a:r>
            <a:r>
              <a:rPr lang="de-CH" dirty="0"/>
              <a:t> di </a:t>
            </a:r>
            <a:r>
              <a:rPr lang="de-CH" dirty="0" err="1"/>
              <a:t>qualificazione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6876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944BA-68AF-BE30-49B8-9EEE863C6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de-DE" sz="3600" dirty="0" err="1"/>
              <a:t>Apprendimenti</a:t>
            </a:r>
            <a:r>
              <a:rPr lang="de-DE" sz="3600" dirty="0"/>
              <a:t> </a:t>
            </a:r>
            <a:r>
              <a:rPr lang="de-DE" sz="3600" dirty="0" err="1"/>
              <a:t>acquisiti</a:t>
            </a:r>
            <a:endParaRPr lang="de-DE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CC0E17-AF6D-2F24-C521-69596871A3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59D626-9810-CFA3-E6D6-4FAAE9EF376D}"/>
              </a:ext>
            </a:extLst>
          </p:cNvPr>
          <p:cNvSpPr txBox="1"/>
          <p:nvPr/>
        </p:nvSpPr>
        <p:spPr>
          <a:xfrm>
            <a:off x="704388" y="2574347"/>
            <a:ext cx="803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disegnatore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del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genio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civile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AFC,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indirizzo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architettura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&gt;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muratore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AFC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535316-E7D6-33D2-41A5-45AC45B5724C}"/>
              </a:ext>
            </a:extLst>
          </p:cNvPr>
          <p:cNvSpPr txBox="1"/>
          <p:nvPr/>
        </p:nvSpPr>
        <p:spPr>
          <a:xfrm>
            <a:off x="5564287" y="3530496"/>
            <a:ext cx="653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impiegata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ristorazione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AFC &gt;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cuoca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AFC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28D787-A8F1-CC35-9C4D-CEC020A75995}"/>
              </a:ext>
            </a:extLst>
          </p:cNvPr>
          <p:cNvSpPr txBox="1"/>
          <p:nvPr/>
        </p:nvSpPr>
        <p:spPr>
          <a:xfrm>
            <a:off x="528761" y="4428923"/>
            <a:ext cx="578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impiegato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commercio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AFC &gt;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informatico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AFC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88F6B6-1C47-B82C-47BC-0929F2DD3391}"/>
              </a:ext>
            </a:extLst>
          </p:cNvPr>
          <p:cNvSpPr txBox="1"/>
          <p:nvPr/>
        </p:nvSpPr>
        <p:spPr>
          <a:xfrm>
            <a:off x="2478684" y="5520756"/>
            <a:ext cx="9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addetta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alle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cure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sociosanitarie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CFP &gt;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assistente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studio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medico AFC</a:t>
            </a:r>
          </a:p>
        </p:txBody>
      </p:sp>
      <p:pic>
        <p:nvPicPr>
          <p:cNvPr id="9" name="Grafik 8" descr="Gebäudesteinmauer Silhouette">
            <a:extLst>
              <a:ext uri="{FF2B5EF4-FFF2-40B4-BE49-F238E27FC236}">
                <a16:creationId xmlns:a16="http://schemas.microsoft.com/office/drawing/2014/main" id="{786FC79E-AA01-7072-509F-3BF8BF92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076" y="1696050"/>
            <a:ext cx="914400" cy="914400"/>
          </a:xfrm>
          <a:prstGeom prst="rect">
            <a:avLst/>
          </a:prstGeom>
        </p:spPr>
      </p:pic>
      <p:pic>
        <p:nvPicPr>
          <p:cNvPr id="11" name="Grafik 10" descr="Küchenchefin Silhouette">
            <a:extLst>
              <a:ext uri="{FF2B5EF4-FFF2-40B4-BE49-F238E27FC236}">
                <a16:creationId xmlns:a16="http://schemas.microsoft.com/office/drawing/2014/main" id="{190B378E-7C40-4365-6D57-94671B756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9375" y="2640712"/>
            <a:ext cx="914400" cy="914400"/>
          </a:xfrm>
          <a:prstGeom prst="rect">
            <a:avLst/>
          </a:prstGeom>
        </p:spPr>
      </p:pic>
      <p:pic>
        <p:nvPicPr>
          <p:cNvPr id="13" name="Grafik 12" descr="Programmierer Silhouette">
            <a:extLst>
              <a:ext uri="{FF2B5EF4-FFF2-40B4-BE49-F238E27FC236}">
                <a16:creationId xmlns:a16="http://schemas.microsoft.com/office/drawing/2014/main" id="{BB08CE09-6B17-98C5-D604-7AECF8F8C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3794" y="3507676"/>
            <a:ext cx="914400" cy="914400"/>
          </a:xfrm>
          <a:prstGeom prst="rect">
            <a:avLst/>
          </a:prstGeom>
        </p:spPr>
      </p:pic>
      <p:pic>
        <p:nvPicPr>
          <p:cNvPr id="15" name="Grafik 14" descr="Nadel Silhouette">
            <a:extLst>
              <a:ext uri="{FF2B5EF4-FFF2-40B4-BE49-F238E27FC236}">
                <a16:creationId xmlns:a16="http://schemas.microsoft.com/office/drawing/2014/main" id="{F0F306B2-192C-AAE7-EA54-E6EC96983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30476" y="4579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28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657254-C659-C5CF-D93B-E6E1B1A5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9C4606-3E78-B10E-B265-C238EBBB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15835"/>
            <a:ext cx="10282267" cy="1325563"/>
          </a:xfrm>
        </p:spPr>
        <p:txBody>
          <a:bodyPr/>
          <a:lstStyle/>
          <a:p>
            <a:r>
              <a:rPr lang="de-DE" dirty="0" err="1"/>
              <a:t>Validazione</a:t>
            </a:r>
            <a:r>
              <a:rPr lang="de-DE" dirty="0"/>
              <a:t> </a:t>
            </a:r>
            <a:r>
              <a:rPr lang="de-DE" dirty="0" err="1"/>
              <a:t>degli</a:t>
            </a:r>
            <a:r>
              <a:rPr lang="de-DE" dirty="0"/>
              <a:t> </a:t>
            </a:r>
            <a:r>
              <a:rPr lang="de-DE" dirty="0" err="1"/>
              <a:t>apprendimenti</a:t>
            </a:r>
            <a:r>
              <a:rPr lang="de-DE" dirty="0"/>
              <a:t> </a:t>
            </a:r>
            <a:r>
              <a:rPr lang="de-DE" dirty="0" err="1"/>
              <a:t>acquisiti</a:t>
            </a:r>
            <a:endParaRPr lang="de-DE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CF7105B-8C5E-0730-815F-5A57BB7C422E}"/>
              </a:ext>
            </a:extLst>
          </p:cNvPr>
          <p:cNvGrpSpPr/>
          <p:nvPr/>
        </p:nvGrpSpPr>
        <p:grpSpPr>
          <a:xfrm>
            <a:off x="859367" y="1522573"/>
            <a:ext cx="8633677" cy="4950135"/>
            <a:chOff x="704388" y="1300297"/>
            <a:chExt cx="8652394" cy="4960866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7E663AF-2C9D-814F-8456-91E0AC803F9F}"/>
                </a:ext>
              </a:extLst>
            </p:cNvPr>
            <p:cNvGrpSpPr/>
            <p:nvPr/>
          </p:nvGrpSpPr>
          <p:grpSpPr>
            <a:xfrm>
              <a:off x="704388" y="2940239"/>
              <a:ext cx="2606115" cy="3320924"/>
              <a:chOff x="704388" y="2940239"/>
              <a:chExt cx="2606115" cy="3320924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3A5DD812-A30F-A162-8A4C-EBE5B6865F7F}"/>
                  </a:ext>
                </a:extLst>
              </p:cNvPr>
              <p:cNvSpPr/>
              <p:nvPr/>
            </p:nvSpPr>
            <p:spPr>
              <a:xfrm>
                <a:off x="723438" y="2940239"/>
                <a:ext cx="1988012" cy="2705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b="1" dirty="0">
                    <a:solidFill>
                      <a:schemeClr val="bg1"/>
                    </a:solidFill>
                    <a:latin typeface="Helvetica" pitchFamily="2" charset="0"/>
                  </a:rPr>
                  <a:t>1. </a:t>
                </a:r>
                <a:r>
                  <a:rPr lang="de-DE" b="1" dirty="0" err="1">
                    <a:solidFill>
                      <a:schemeClr val="bg1"/>
                    </a:solidFill>
                    <a:latin typeface="Helvetica" pitchFamily="2" charset="0"/>
                  </a:rPr>
                  <a:t>Informazione</a:t>
                </a:r>
                <a:endParaRPr lang="de-DE" b="1" dirty="0">
                  <a:solidFill>
                    <a:schemeClr val="bg1"/>
                  </a:solidFill>
                  <a:latin typeface="Helvetica" pitchFamily="2" charset="0"/>
                </a:endParaRPr>
              </a:p>
              <a:p>
                <a:r>
                  <a:rPr lang="de-DE" b="1" dirty="0" err="1">
                    <a:solidFill>
                      <a:schemeClr val="bg1"/>
                    </a:solidFill>
                    <a:latin typeface="Helvetica" pitchFamily="2" charset="0"/>
                  </a:rPr>
                  <a:t>e</a:t>
                </a:r>
                <a:r>
                  <a:rPr lang="de-DE" b="1" dirty="0">
                    <a:solidFill>
                      <a:schemeClr val="bg1"/>
                    </a:solidFill>
                    <a:latin typeface="Helvetica" pitchFamily="2" charset="0"/>
                  </a:rPr>
                  <a:t> </a:t>
                </a:r>
                <a:r>
                  <a:rPr lang="de-DE" b="1" dirty="0" err="1">
                    <a:solidFill>
                      <a:schemeClr val="bg1"/>
                    </a:solidFill>
                    <a:latin typeface="Helvetica" pitchFamily="2" charset="0"/>
                  </a:rPr>
                  <a:t>consulenza</a:t>
                </a:r>
                <a:endParaRPr lang="de-DE" b="1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09672F07-16B2-BC35-A050-9942DEE4740E}"/>
                  </a:ext>
                </a:extLst>
              </p:cNvPr>
              <p:cNvSpPr/>
              <p:nvPr/>
            </p:nvSpPr>
            <p:spPr>
              <a:xfrm>
                <a:off x="704388" y="5765989"/>
                <a:ext cx="1988012" cy="4951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 err="1">
                    <a:solidFill>
                      <a:schemeClr val="bg1"/>
                    </a:solidFill>
                    <a:latin typeface="Helvetica" pitchFamily="2" charset="0"/>
                  </a:rPr>
                  <a:t>Misure</a:t>
                </a:r>
                <a:r>
                  <a:rPr lang="de-DE" sz="1200" dirty="0">
                    <a:solidFill>
                      <a:schemeClr val="bg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bg1"/>
                    </a:solidFill>
                    <a:latin typeface="Helvetica" pitchFamily="2" charset="0"/>
                  </a:rPr>
                  <a:t>accessorie</a:t>
                </a:r>
                <a:endParaRPr lang="de-DE" sz="12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CBCDA82-880E-B791-A3C1-75676E2CAA64}"/>
                  </a:ext>
                </a:extLst>
              </p:cNvPr>
              <p:cNvSpPr/>
              <p:nvPr/>
            </p:nvSpPr>
            <p:spPr>
              <a:xfrm>
                <a:off x="839441" y="4851573"/>
                <a:ext cx="1717906" cy="6223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1173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Accoglienza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6B0F4743-F356-32AB-2637-BBEA401BC84B}"/>
                  </a:ext>
                </a:extLst>
              </p:cNvPr>
              <p:cNvSpPr/>
              <p:nvPr/>
            </p:nvSpPr>
            <p:spPr>
              <a:xfrm>
                <a:off x="858491" y="3981607"/>
                <a:ext cx="1717906" cy="6223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1173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Iscrizione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ad</a:t>
                </a:r>
              </a:p>
              <a:p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altre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procedure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di</a:t>
                </a:r>
              </a:p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qualificazione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pic>
            <p:nvPicPr>
              <p:cNvPr id="21" name="Grafik 20" descr="Pfeil mit einer Linie: Gerade mit einfarbiger Füllung">
                <a:extLst>
                  <a:ext uri="{FF2B5EF4-FFF2-40B4-BE49-F238E27FC236}">
                    <a16:creationId xmlns:a16="http://schemas.microsoft.com/office/drawing/2014/main" id="{B4B45D2F-734C-938B-48E3-9CF69091E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2526901" y="4730939"/>
                <a:ext cx="755289" cy="914400"/>
              </a:xfrm>
              <a:prstGeom prst="rect">
                <a:avLst/>
              </a:prstGeom>
            </p:spPr>
          </p:pic>
          <p:pic>
            <p:nvPicPr>
              <p:cNvPr id="22" name="Grafik 21" descr="Pfeil mit einer Linie: Gerade mit einfarbiger Füllung">
                <a:extLst>
                  <a:ext uri="{FF2B5EF4-FFF2-40B4-BE49-F238E27FC236}">
                    <a16:creationId xmlns:a16="http://schemas.microsoft.com/office/drawing/2014/main" id="{A4CF871B-6DCA-022B-3F1C-A02BD9088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2555214" y="3843032"/>
                <a:ext cx="755289" cy="914400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3C61A61-EAB9-167E-CEEB-57FA6EC1FD87}"/>
                </a:ext>
              </a:extLst>
            </p:cNvPr>
            <p:cNvGrpSpPr/>
            <p:nvPr/>
          </p:nvGrpSpPr>
          <p:grpSpPr>
            <a:xfrm>
              <a:off x="5836613" y="2159126"/>
              <a:ext cx="3520169" cy="4102037"/>
              <a:chOff x="5836613" y="2159126"/>
              <a:chExt cx="3520169" cy="4102037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9CB7CFB4-4797-85E4-F8C7-F71351DF1FF6}"/>
                  </a:ext>
                </a:extLst>
              </p:cNvPr>
              <p:cNvSpPr/>
              <p:nvPr/>
            </p:nvSpPr>
            <p:spPr>
              <a:xfrm>
                <a:off x="6485429" y="3194050"/>
                <a:ext cx="2844800" cy="901700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 err="1">
                    <a:solidFill>
                      <a:schemeClr val="tx1"/>
                    </a:solidFill>
                    <a:latin typeface="Helvetica" pitchFamily="2" charset="0"/>
                  </a:rPr>
                  <a:t>Formazione</a:t>
                </a:r>
                <a:endParaRPr lang="de-DE" b="1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de-DE" b="1" dirty="0">
                    <a:solidFill>
                      <a:schemeClr val="tx1"/>
                    </a:solidFill>
                    <a:latin typeface="Helvetica" pitchFamily="2" charset="0"/>
                  </a:rPr>
                  <a:t>di </a:t>
                </a:r>
                <a:r>
                  <a:rPr lang="de-DE" b="1" dirty="0" err="1">
                    <a:solidFill>
                      <a:schemeClr val="tx1"/>
                    </a:solidFill>
                    <a:latin typeface="Helvetica" pitchFamily="2" charset="0"/>
                  </a:rPr>
                  <a:t>recupero</a:t>
                </a:r>
                <a:endParaRPr lang="de-DE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8BC9AA7-DCC8-1CB3-F634-50701726C1B3}"/>
                  </a:ext>
                </a:extLst>
              </p:cNvPr>
              <p:cNvSpPr/>
              <p:nvPr/>
            </p:nvSpPr>
            <p:spPr>
              <a:xfrm>
                <a:off x="6460029" y="2159126"/>
                <a:ext cx="2870200" cy="901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 err="1">
                    <a:solidFill>
                      <a:schemeClr val="tx1"/>
                    </a:solidFill>
                    <a:latin typeface="Helvetica" pitchFamily="2" charset="0"/>
                  </a:rPr>
                  <a:t>Esame</a:t>
                </a:r>
                <a:r>
                  <a:rPr lang="de-DE" b="1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b="1" dirty="0" err="1">
                    <a:solidFill>
                      <a:schemeClr val="tx1"/>
                    </a:solidFill>
                    <a:latin typeface="Helvetica" pitchFamily="2" charset="0"/>
                  </a:rPr>
                  <a:t>parziale</a:t>
                </a:r>
                <a:endParaRPr lang="de-DE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30480D12-7FB1-822A-F674-46C12D17DB37}"/>
                  </a:ext>
                </a:extLst>
              </p:cNvPr>
              <p:cNvSpPr/>
              <p:nvPr/>
            </p:nvSpPr>
            <p:spPr>
              <a:xfrm>
                <a:off x="6486583" y="5765989"/>
                <a:ext cx="2870199" cy="49517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200" dirty="0" err="1">
                    <a:solidFill>
                      <a:schemeClr val="bg1"/>
                    </a:solidFill>
                    <a:latin typeface="Helvetica" pitchFamily="2" charset="0"/>
                  </a:rPr>
                  <a:t>Misure</a:t>
                </a:r>
                <a:r>
                  <a:rPr lang="de-DE" sz="1200" dirty="0">
                    <a:solidFill>
                      <a:schemeClr val="bg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bg1"/>
                    </a:solidFill>
                    <a:latin typeface="Helvetica" pitchFamily="2" charset="0"/>
                  </a:rPr>
                  <a:t>accessorie</a:t>
                </a:r>
                <a:endParaRPr lang="de-DE" sz="12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  <p:pic>
            <p:nvPicPr>
              <p:cNvPr id="27" name="Grafik 26" descr="Pfeil mit einer Linie: Gerade mit einfarbiger Füllung">
                <a:extLst>
                  <a:ext uri="{FF2B5EF4-FFF2-40B4-BE49-F238E27FC236}">
                    <a16:creationId xmlns:a16="http://schemas.microsoft.com/office/drawing/2014/main" id="{ED0CA936-9B90-7660-7A12-C576F2C96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7608083" y="2587316"/>
                <a:ext cx="627197" cy="914400"/>
              </a:xfrm>
              <a:prstGeom prst="rect">
                <a:avLst/>
              </a:prstGeom>
            </p:spPr>
          </p:pic>
          <p:pic>
            <p:nvPicPr>
              <p:cNvPr id="28" name="Grafik 27" descr="Pfeil mit einer Linie: Gerade mit einfarbiger Füllung">
                <a:extLst>
                  <a:ext uri="{FF2B5EF4-FFF2-40B4-BE49-F238E27FC236}">
                    <a16:creationId xmlns:a16="http://schemas.microsoft.com/office/drawing/2014/main" id="{BB25A90A-4FE0-5EE2-2D36-3B6B7F856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9800000">
                <a:off x="5836613" y="3759734"/>
                <a:ext cx="755289" cy="914400"/>
              </a:xfrm>
              <a:prstGeom prst="rect">
                <a:avLst/>
              </a:prstGeom>
            </p:spPr>
          </p:pic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8B4638B-A417-ECC0-34BB-AE259622075A}"/>
                </a:ext>
              </a:extLst>
            </p:cNvPr>
            <p:cNvGrpSpPr/>
            <p:nvPr/>
          </p:nvGrpSpPr>
          <p:grpSpPr>
            <a:xfrm>
              <a:off x="3047998" y="1300297"/>
              <a:ext cx="3567375" cy="4960866"/>
              <a:chOff x="3047998" y="1300297"/>
              <a:chExt cx="3567375" cy="4960866"/>
            </a:xfrm>
          </p:grpSpPr>
          <p:pic>
            <p:nvPicPr>
              <p:cNvPr id="26" name="Grafik 25" descr="Pfeil mit einer Linie: Gerade mit einfarbiger Füllung">
                <a:extLst>
                  <a:ext uri="{FF2B5EF4-FFF2-40B4-BE49-F238E27FC236}">
                    <a16:creationId xmlns:a16="http://schemas.microsoft.com/office/drawing/2014/main" id="{9C369E9F-B0B5-FCA7-9EE5-50F57CD1A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5860084" y="3241417"/>
                <a:ext cx="755289" cy="91440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E5875546-53A1-2123-0B52-8EB992E79C76}"/>
                  </a:ext>
                </a:extLst>
              </p:cNvPr>
              <p:cNvGrpSpPr/>
              <p:nvPr/>
            </p:nvGrpSpPr>
            <p:grpSpPr>
              <a:xfrm>
                <a:off x="3047998" y="1300297"/>
                <a:ext cx="2844802" cy="4960866"/>
                <a:chOff x="3047998" y="1300297"/>
                <a:chExt cx="2844802" cy="4960866"/>
              </a:xfrm>
            </p:grpSpPr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ABD7EFE0-F9C4-F043-154C-3947FC81AF11}"/>
                    </a:ext>
                  </a:extLst>
                </p:cNvPr>
                <p:cNvSpPr/>
                <p:nvPr/>
              </p:nvSpPr>
              <p:spPr>
                <a:xfrm>
                  <a:off x="3047998" y="1300297"/>
                  <a:ext cx="2844800" cy="901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>
                      <a:solidFill>
                        <a:schemeClr val="tx1"/>
                      </a:solidFill>
                      <a:latin typeface="Helvetica" pitchFamily="2" charset="0"/>
                    </a:rPr>
                    <a:t>5. </a:t>
                  </a:r>
                  <a:r>
                    <a:rPr lang="de-DE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Certificazione</a:t>
                  </a:r>
                  <a:endParaRPr lang="de-DE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6" name="Rechteck 5">
                  <a:extLst>
                    <a:ext uri="{FF2B5EF4-FFF2-40B4-BE49-F238E27FC236}">
                      <a16:creationId xmlns:a16="http://schemas.microsoft.com/office/drawing/2014/main" id="{8BFAFB8F-6F93-1121-1E5F-74ADFAC3C705}"/>
                    </a:ext>
                  </a:extLst>
                </p:cNvPr>
                <p:cNvSpPr/>
                <p:nvPr/>
              </p:nvSpPr>
              <p:spPr>
                <a:xfrm>
                  <a:off x="3048000" y="2940239"/>
                  <a:ext cx="2844800" cy="9017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12000" rtlCol="0" anchor="ctr"/>
                <a:lstStyle/>
                <a:p>
                  <a:r>
                    <a:rPr lang="de-DE" b="1" dirty="0">
                      <a:solidFill>
                        <a:schemeClr val="tx1"/>
                      </a:solidFill>
                      <a:latin typeface="Helvetica" pitchFamily="2" charset="0"/>
                    </a:rPr>
                    <a:t>4. </a:t>
                  </a:r>
                  <a:r>
                    <a:rPr lang="de-DE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Convalida</a:t>
                  </a:r>
                  <a:endParaRPr lang="de-DE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7F00E408-9BE2-6D4E-4F9A-12701F3FE0CE}"/>
                    </a:ext>
                  </a:extLst>
                </p:cNvPr>
                <p:cNvSpPr/>
                <p:nvPr/>
              </p:nvSpPr>
              <p:spPr>
                <a:xfrm>
                  <a:off x="3048000" y="3841939"/>
                  <a:ext cx="2844800" cy="9017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>
                      <a:solidFill>
                        <a:schemeClr val="tx1"/>
                      </a:solidFill>
                      <a:latin typeface="Helvetica" pitchFamily="2" charset="0"/>
                    </a:rPr>
                    <a:t>3. </a:t>
                  </a:r>
                  <a:r>
                    <a:rPr lang="de-DE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Valutazione</a:t>
                  </a:r>
                  <a:endParaRPr lang="de-DE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E37DE40A-CF2A-6D04-287E-DF4B3BF1ADE3}"/>
                    </a:ext>
                  </a:extLst>
                </p:cNvPr>
                <p:cNvSpPr/>
                <p:nvPr/>
              </p:nvSpPr>
              <p:spPr>
                <a:xfrm>
                  <a:off x="3048000" y="4743639"/>
                  <a:ext cx="2844800" cy="9017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>
                      <a:solidFill>
                        <a:schemeClr val="tx1"/>
                      </a:solidFill>
                      <a:latin typeface="Helvetica" pitchFamily="2" charset="0"/>
                    </a:rPr>
                    <a:t>2. </a:t>
                  </a:r>
                  <a:r>
                    <a:rPr lang="de-DE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Bilancio</a:t>
                  </a:r>
                  <a:endParaRPr lang="de-DE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E98DB61F-EE39-AAF4-D103-60F90B92DFD6}"/>
                    </a:ext>
                  </a:extLst>
                </p:cNvPr>
                <p:cNvSpPr/>
                <p:nvPr/>
              </p:nvSpPr>
              <p:spPr>
                <a:xfrm>
                  <a:off x="3048000" y="5765989"/>
                  <a:ext cx="2844800" cy="49517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Procedura</a:t>
                  </a:r>
                  <a:r>
                    <a:rPr lang="de-DE" sz="1200" dirty="0">
                      <a:solidFill>
                        <a:schemeClr val="bg1"/>
                      </a:solidFill>
                      <a:latin typeface="Helvetica" pitchFamily="2" charset="0"/>
                    </a:rPr>
                    <a:t> normale per la </a:t>
                  </a:r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validazione</a:t>
                  </a:r>
                  <a:endParaRPr lang="de-DE" sz="1200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  <a:p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degli</a:t>
                  </a:r>
                  <a:r>
                    <a:rPr lang="de-DE" sz="1200" dirty="0">
                      <a:solidFill>
                        <a:schemeClr val="bg1"/>
                      </a:solidFill>
                      <a:latin typeface="Helvetica" pitchFamily="2" charset="0"/>
                    </a:rPr>
                    <a:t> </a:t>
                  </a:r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apprendimenti</a:t>
                  </a:r>
                  <a:r>
                    <a:rPr lang="de-DE" sz="1200" dirty="0">
                      <a:solidFill>
                        <a:schemeClr val="bg1"/>
                      </a:solidFill>
                      <a:latin typeface="Helvetica" pitchFamily="2" charset="0"/>
                    </a:rPr>
                    <a:t> </a:t>
                  </a:r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acquisiti</a:t>
                  </a:r>
                  <a:endParaRPr lang="de-DE" sz="1200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2B1C9DCA-A8E2-91CF-EEA2-57A7717FDDBE}"/>
                    </a:ext>
                  </a:extLst>
                </p:cNvPr>
                <p:cNvSpPr/>
                <p:nvPr/>
              </p:nvSpPr>
              <p:spPr>
                <a:xfrm>
                  <a:off x="5068288" y="3011855"/>
                  <a:ext cx="763549" cy="789042"/>
                </a:xfrm>
                <a:prstGeom prst="rect">
                  <a:avLst/>
                </a:prstGeom>
                <a:solidFill>
                  <a:srgbClr val="A1173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9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Certificati</a:t>
                  </a:r>
                  <a:endParaRPr lang="de-DE" sz="900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  <a:p>
                  <a:pPr algn="ctr"/>
                  <a:r>
                    <a:rPr lang="de-DE" sz="9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degli</a:t>
                  </a:r>
                  <a:r>
                    <a:rPr lang="de-DE" sz="900" dirty="0">
                      <a:solidFill>
                        <a:schemeClr val="bg1"/>
                      </a:solidFill>
                      <a:latin typeface="Helvetica" pitchFamily="2" charset="0"/>
                    </a:rPr>
                    <a:t>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ap-prendimenti</a:t>
                  </a:r>
                  <a:r>
                    <a:rPr lang="de-DE" sz="900" dirty="0">
                      <a:solidFill>
                        <a:schemeClr val="bg1"/>
                      </a:solidFill>
                      <a:latin typeface="Helvetica" pitchFamily="2" charset="0"/>
                    </a:rPr>
                    <a:t>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e</a:t>
                  </a:r>
                  <a:r>
                    <a:rPr lang="de-DE" sz="900" dirty="0">
                      <a:solidFill>
                        <a:schemeClr val="bg1"/>
                      </a:solidFill>
                      <a:latin typeface="Helvetica" pitchFamily="2" charset="0"/>
                    </a:rPr>
                    <a:t> delle</a:t>
                  </a:r>
                </a:p>
                <a:p>
                  <a:pPr algn="ctr"/>
                  <a:r>
                    <a:rPr lang="de-DE" sz="9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prestazioni</a:t>
                  </a:r>
                  <a:endParaRPr lang="de-DE" sz="900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  <p:pic>
              <p:nvPicPr>
                <p:cNvPr id="23" name="Grafik 22" descr="Pfeil mit einer Linie: Gerade mit einfarbiger Füllung">
                  <a:extLst>
                    <a:ext uri="{FF2B5EF4-FFF2-40B4-BE49-F238E27FC236}">
                      <a16:creationId xmlns:a16="http://schemas.microsoft.com/office/drawing/2014/main" id="{A9CA672E-A64F-FB88-699D-F88F543EBF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156801" y="4299139"/>
                  <a:ext cx="627197" cy="914400"/>
                </a:xfrm>
                <a:prstGeom prst="rect">
                  <a:avLst/>
                </a:prstGeom>
              </p:spPr>
            </p:pic>
            <p:pic>
              <p:nvPicPr>
                <p:cNvPr id="24" name="Grafik 23" descr="Pfeil mit einer Linie: Gerade mit einfarbiger Füllung">
                  <a:extLst>
                    <a:ext uri="{FF2B5EF4-FFF2-40B4-BE49-F238E27FC236}">
                      <a16:creationId xmlns:a16="http://schemas.microsoft.com/office/drawing/2014/main" id="{15B355D9-48EE-03CE-A8DD-CDC19F03A7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156800" y="3398056"/>
                  <a:ext cx="627197" cy="914400"/>
                </a:xfrm>
                <a:prstGeom prst="rect">
                  <a:avLst/>
                </a:prstGeom>
              </p:spPr>
            </p:pic>
            <p:pic>
              <p:nvPicPr>
                <p:cNvPr id="25" name="Grafik 24" descr="Pfeil mit einer Linie: Gerade mit einfarbiger Füllung">
                  <a:extLst>
                    <a:ext uri="{FF2B5EF4-FFF2-40B4-BE49-F238E27FC236}">
                      <a16:creationId xmlns:a16="http://schemas.microsoft.com/office/drawing/2014/main" id="{E341CAAE-C5B8-B6DB-B9F4-A84E7083B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058406" y="2113920"/>
                  <a:ext cx="823983" cy="914400"/>
                </a:xfrm>
                <a:prstGeom prst="rect">
                  <a:avLst/>
                </a:prstGeom>
              </p:spPr>
            </p:pic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643D050C-4BF0-107F-C3A1-3DFC01FA6288}"/>
                    </a:ext>
                  </a:extLst>
                </p:cNvPr>
                <p:cNvSpPr/>
                <p:nvPr/>
              </p:nvSpPr>
              <p:spPr>
                <a:xfrm>
                  <a:off x="3047998" y="2940239"/>
                  <a:ext cx="2844800" cy="2705100"/>
                </a:xfrm>
                <a:prstGeom prst="rect">
                  <a:avLst/>
                </a:prstGeom>
                <a:noFill/>
                <a:ln w="28575">
                  <a:solidFill>
                    <a:srgbClr val="A1173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91359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8131DD8-5D65-5F90-0428-6D939AF0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err="1"/>
              <a:t>Attestato</a:t>
            </a:r>
            <a:r>
              <a:rPr lang="de-DE" sz="2000" b="1" dirty="0"/>
              <a:t> </a:t>
            </a:r>
            <a:r>
              <a:rPr lang="de-DE" sz="2000" b="1" dirty="0" err="1"/>
              <a:t>federale</a:t>
            </a:r>
            <a:r>
              <a:rPr lang="de-DE" sz="2000" b="1" dirty="0"/>
              <a:t> di </a:t>
            </a:r>
            <a:r>
              <a:rPr lang="de-DE" sz="2000" b="1" dirty="0" err="1"/>
              <a:t>capacità</a:t>
            </a:r>
            <a:r>
              <a:rPr lang="de-DE" sz="2000" b="1" dirty="0"/>
              <a:t> ACF</a:t>
            </a:r>
          </a:p>
          <a:p>
            <a:r>
              <a:rPr lang="de-DE" sz="2000" b="1" dirty="0" err="1"/>
              <a:t>Certificato</a:t>
            </a:r>
            <a:r>
              <a:rPr lang="de-DE" sz="2000" b="1" dirty="0"/>
              <a:t> </a:t>
            </a:r>
            <a:r>
              <a:rPr lang="de-DE" sz="2000" b="1" dirty="0" err="1"/>
              <a:t>federale</a:t>
            </a:r>
            <a:r>
              <a:rPr lang="de-DE" sz="2000" b="1" dirty="0"/>
              <a:t> di </a:t>
            </a:r>
            <a:r>
              <a:rPr lang="de-DE" sz="2000" b="1" dirty="0" err="1"/>
              <a:t>formazione</a:t>
            </a:r>
            <a:r>
              <a:rPr lang="de-DE" sz="2000" b="1" dirty="0"/>
              <a:t> </a:t>
            </a:r>
            <a:r>
              <a:rPr lang="de-DE" sz="2000" b="1" dirty="0" err="1"/>
              <a:t>pratica</a:t>
            </a:r>
            <a:r>
              <a:rPr lang="de-DE" sz="2000" b="1" dirty="0"/>
              <a:t> CFP</a:t>
            </a:r>
          </a:p>
          <a:p>
            <a:endParaRPr lang="de-GB" dirty="0"/>
          </a:p>
          <a:p>
            <a:endParaRPr lang="de-GB" dirty="0"/>
          </a:p>
          <a:p>
            <a:pPr marL="0" indent="0">
              <a:buNone/>
            </a:pPr>
            <a:endParaRPr lang="de-GB" dirty="0"/>
          </a:p>
          <a:p>
            <a:pPr marL="0" indent="0">
              <a:buNone/>
            </a:pP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A92500-2167-0CE5-31EA-F95D13BF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9FD1EE-D66B-9052-EFFB-4EBC1237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 err="1"/>
              <a:t>Esame</a:t>
            </a:r>
            <a:r>
              <a:rPr lang="de-DE" dirty="0"/>
              <a:t> finale senza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8A573FF-F5B6-01B7-AAEB-0EC6357AE78A}"/>
              </a:ext>
            </a:extLst>
          </p:cNvPr>
          <p:cNvSpPr/>
          <p:nvPr/>
        </p:nvSpPr>
        <p:spPr>
          <a:xfrm>
            <a:off x="835016" y="3429001"/>
            <a:ext cx="5391612" cy="2416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b="1" dirty="0" err="1">
                <a:solidFill>
                  <a:schemeClr val="bg2"/>
                </a:solidFill>
                <a:latin typeface="Helvetica" pitchFamily="2" charset="0"/>
              </a:rPr>
              <a:t>LFPr</a:t>
            </a:r>
            <a:r>
              <a:rPr lang="de-DE" b="1" dirty="0">
                <a:solidFill>
                  <a:schemeClr val="bg2"/>
                </a:solidFill>
                <a:latin typeface="Helvetica" pitchFamily="2" charset="0"/>
              </a:rPr>
              <a:t> art. 34</a:t>
            </a:r>
          </a:p>
          <a:p>
            <a:r>
              <a:rPr lang="de-DE" b="1" dirty="0" err="1">
                <a:solidFill>
                  <a:schemeClr val="bg2"/>
                </a:solidFill>
                <a:latin typeface="Helvetica" pitchFamily="2" charset="0"/>
              </a:rPr>
              <a:t>OFPr</a:t>
            </a:r>
            <a:r>
              <a:rPr lang="de-DE" b="1" dirty="0">
                <a:solidFill>
                  <a:schemeClr val="bg2"/>
                </a:solidFill>
                <a:latin typeface="Helvetica" pitchFamily="2" charset="0"/>
              </a:rPr>
              <a:t> art. 32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Se le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qualificazioni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sono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state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acquisite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al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fuori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della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regolare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, per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essere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ammessi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alla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procedura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qualificazione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bisogna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attestare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almeno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cinque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anni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pratica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professionale.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4385FF-6A1B-BD51-6A23-382F71BAEAA5}"/>
              </a:ext>
            </a:extLst>
          </p:cNvPr>
          <p:cNvSpPr/>
          <p:nvPr/>
        </p:nvSpPr>
        <p:spPr>
          <a:xfrm>
            <a:off x="6490144" y="3429000"/>
            <a:ext cx="5391612" cy="2416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b="1" dirty="0" err="1">
                <a:solidFill>
                  <a:schemeClr val="bg2"/>
                </a:solidFill>
                <a:latin typeface="Helvetica" pitchFamily="2" charset="0"/>
              </a:rPr>
              <a:t>OFPr</a:t>
            </a:r>
            <a:r>
              <a:rPr lang="de-DE" b="1" dirty="0">
                <a:solidFill>
                  <a:schemeClr val="bg2"/>
                </a:solidFill>
                <a:latin typeface="Helvetica" pitchFamily="2" charset="0"/>
              </a:rPr>
              <a:t> art. 15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Chi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frequenta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scuole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private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scuole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commercio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sarà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ammesso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all’esame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finale, sempre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che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scuola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risponda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alle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disposizioni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legali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regolamentari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stage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).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0F0B-CE89-1C8E-D455-F95CFBC8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07308"/>
            <a:ext cx="8060789" cy="1325563"/>
          </a:xfrm>
        </p:spPr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tre</a:t>
            </a:r>
            <a:r>
              <a:rPr lang="de-DE" dirty="0"/>
              <a:t> </a:t>
            </a:r>
            <a:r>
              <a:rPr lang="de-DE" dirty="0" err="1"/>
              <a:t>luoghi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536C98-148B-1EAB-4654-5159C781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5CE5283-E38D-BEFA-E124-17502304B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913" y="1304187"/>
            <a:ext cx="8059738" cy="495889"/>
          </a:xfrm>
        </p:spPr>
        <p:txBody>
          <a:bodyPr/>
          <a:lstStyle/>
          <a:p>
            <a:r>
              <a:rPr lang="de-DE" dirty="0" err="1"/>
              <a:t>Strumenti</a:t>
            </a:r>
            <a:r>
              <a:rPr lang="de-DE" dirty="0"/>
              <a:t> di </a:t>
            </a:r>
            <a:r>
              <a:rPr lang="de-DE" dirty="0" err="1"/>
              <a:t>pianificazione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1CE8F44-B001-00F3-75F2-725CB9C5D892}"/>
              </a:ext>
            </a:extLst>
          </p:cNvPr>
          <p:cNvGrpSpPr/>
          <p:nvPr/>
        </p:nvGrpSpPr>
        <p:grpSpPr>
          <a:xfrm>
            <a:off x="1322733" y="1749075"/>
            <a:ext cx="1584932" cy="1584932"/>
            <a:chOff x="878347" y="2280809"/>
            <a:chExt cx="2036618" cy="203661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FA62D7B-AABC-0DF1-2FB9-EE46768BD13B}"/>
                </a:ext>
              </a:extLst>
            </p:cNvPr>
            <p:cNvSpPr/>
            <p:nvPr/>
          </p:nvSpPr>
          <p:spPr>
            <a:xfrm>
              <a:off x="878347" y="2280809"/>
              <a:ext cx="2036618" cy="2036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grpSp>
          <p:nvGrpSpPr>
            <p:cNvPr id="15" name="Inhaltsplatzhalter 5" descr="Schulgebäude Silhouette">
              <a:extLst>
                <a:ext uri="{FF2B5EF4-FFF2-40B4-BE49-F238E27FC236}">
                  <a16:creationId xmlns:a16="http://schemas.microsoft.com/office/drawing/2014/main" id="{BA836C7C-1E16-0B90-1AC0-1B8AA991EAA6}"/>
                </a:ext>
              </a:extLst>
            </p:cNvPr>
            <p:cNvGrpSpPr/>
            <p:nvPr/>
          </p:nvGrpSpPr>
          <p:grpSpPr>
            <a:xfrm>
              <a:off x="1155634" y="2692169"/>
              <a:ext cx="1434958" cy="1225958"/>
              <a:chOff x="1155634" y="2692169"/>
              <a:chExt cx="1434958" cy="1225958"/>
            </a:xfrm>
            <a:solidFill>
              <a:schemeClr val="bg1"/>
            </a:solidFill>
          </p:grpSpPr>
          <p:sp>
            <p:nvSpPr>
              <p:cNvPr id="16" name="Freihandform 15">
                <a:extLst>
                  <a:ext uri="{FF2B5EF4-FFF2-40B4-BE49-F238E27FC236}">
                    <a16:creationId xmlns:a16="http://schemas.microsoft.com/office/drawing/2014/main" id="{10CB2513-F273-C1AF-552B-E996F59B698E}"/>
                  </a:ext>
                </a:extLst>
              </p:cNvPr>
              <p:cNvSpPr/>
              <p:nvPr/>
            </p:nvSpPr>
            <p:spPr>
              <a:xfrm>
                <a:off x="1795544" y="3103517"/>
                <a:ext cx="155135" cy="155135"/>
              </a:xfrm>
              <a:custGeom>
                <a:avLst/>
                <a:gdLst>
                  <a:gd name="connsiteX0" fmla="*/ 77570 w 155135"/>
                  <a:gd name="connsiteY0" fmla="*/ 155131 h 155135"/>
                  <a:gd name="connsiteX1" fmla="*/ 155135 w 155135"/>
                  <a:gd name="connsiteY1" fmla="*/ 77565 h 155135"/>
                  <a:gd name="connsiteX2" fmla="*/ 77570 w 155135"/>
                  <a:gd name="connsiteY2" fmla="*/ 0 h 155135"/>
                  <a:gd name="connsiteX3" fmla="*/ 4 w 155135"/>
                  <a:gd name="connsiteY3" fmla="*/ 77565 h 155135"/>
                  <a:gd name="connsiteX4" fmla="*/ 75933 w 155135"/>
                  <a:gd name="connsiteY4" fmla="*/ 155131 h 155135"/>
                  <a:gd name="connsiteX5" fmla="*/ 77570 w 155135"/>
                  <a:gd name="connsiteY5" fmla="*/ 155131 h 155135"/>
                  <a:gd name="connsiteX6" fmla="*/ 77570 w 155135"/>
                  <a:gd name="connsiteY6" fmla="*/ 38783 h 155135"/>
                  <a:gd name="connsiteX7" fmla="*/ 116352 w 155135"/>
                  <a:gd name="connsiteY7" fmla="*/ 77565 h 155135"/>
                  <a:gd name="connsiteX8" fmla="*/ 77570 w 155135"/>
                  <a:gd name="connsiteY8" fmla="*/ 116348 h 155135"/>
                  <a:gd name="connsiteX9" fmla="*/ 38787 w 155135"/>
                  <a:gd name="connsiteY9" fmla="*/ 77565 h 155135"/>
                  <a:gd name="connsiteX10" fmla="*/ 75844 w 155135"/>
                  <a:gd name="connsiteY10" fmla="*/ 38744 h 155135"/>
                  <a:gd name="connsiteX11" fmla="*/ 77570 w 155135"/>
                  <a:gd name="connsiteY11" fmla="*/ 38744 h 15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135" h="155135">
                    <a:moveTo>
                      <a:pt x="77570" y="155131"/>
                    </a:moveTo>
                    <a:cubicBezTo>
                      <a:pt x="120407" y="155131"/>
                      <a:pt x="155135" y="120403"/>
                      <a:pt x="155135" y="77565"/>
                    </a:cubicBezTo>
                    <a:cubicBezTo>
                      <a:pt x="155135" y="34728"/>
                      <a:pt x="120407" y="0"/>
                      <a:pt x="77570" y="0"/>
                    </a:cubicBezTo>
                    <a:cubicBezTo>
                      <a:pt x="34732" y="0"/>
                      <a:pt x="4" y="34728"/>
                      <a:pt x="4" y="77565"/>
                    </a:cubicBezTo>
                    <a:cubicBezTo>
                      <a:pt x="-447" y="119951"/>
                      <a:pt x="33546" y="154679"/>
                      <a:pt x="75933" y="155131"/>
                    </a:cubicBezTo>
                    <a:cubicBezTo>
                      <a:pt x="76478" y="155137"/>
                      <a:pt x="77025" y="155137"/>
                      <a:pt x="77570" y="155131"/>
                    </a:cubicBezTo>
                    <a:close/>
                    <a:moveTo>
                      <a:pt x="77570" y="38783"/>
                    </a:moveTo>
                    <a:cubicBezTo>
                      <a:pt x="98989" y="38783"/>
                      <a:pt x="116352" y="56146"/>
                      <a:pt x="116352" y="77565"/>
                    </a:cubicBezTo>
                    <a:cubicBezTo>
                      <a:pt x="116352" y="98985"/>
                      <a:pt x="98989" y="116348"/>
                      <a:pt x="77570" y="116348"/>
                    </a:cubicBezTo>
                    <a:cubicBezTo>
                      <a:pt x="56150" y="116348"/>
                      <a:pt x="38787" y="98985"/>
                      <a:pt x="38787" y="77565"/>
                    </a:cubicBezTo>
                    <a:cubicBezTo>
                      <a:pt x="38300" y="56613"/>
                      <a:pt x="54892" y="39233"/>
                      <a:pt x="75844" y="38744"/>
                    </a:cubicBezTo>
                    <a:cubicBezTo>
                      <a:pt x="76420" y="38732"/>
                      <a:pt x="76994" y="38730"/>
                      <a:pt x="77570" y="387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7" name="Freihandform 16">
                <a:extLst>
                  <a:ext uri="{FF2B5EF4-FFF2-40B4-BE49-F238E27FC236}">
                    <a16:creationId xmlns:a16="http://schemas.microsoft.com/office/drawing/2014/main" id="{BADE7DB4-239F-467B-140F-47E99B66B7D6}"/>
                  </a:ext>
                </a:extLst>
              </p:cNvPr>
              <p:cNvSpPr/>
              <p:nvPr/>
            </p:nvSpPr>
            <p:spPr>
              <a:xfrm>
                <a:off x="1155634" y="2692169"/>
                <a:ext cx="1434958" cy="1225958"/>
              </a:xfrm>
              <a:custGeom>
                <a:avLst/>
                <a:gdLst>
                  <a:gd name="connsiteX0" fmla="*/ 969567 w 1434958"/>
                  <a:gd name="connsiteY0" fmla="*/ 527696 h 1225958"/>
                  <a:gd name="connsiteX1" fmla="*/ 969567 w 1434958"/>
                  <a:gd name="connsiteY1" fmla="*/ 440610 h 1225958"/>
                  <a:gd name="connsiteX2" fmla="*/ 977633 w 1434958"/>
                  <a:gd name="connsiteY2" fmla="*/ 448677 h 1225958"/>
                  <a:gd name="connsiteX3" fmla="*/ 1078662 w 1434958"/>
                  <a:gd name="connsiteY3" fmla="*/ 346620 h 1225958"/>
                  <a:gd name="connsiteX4" fmla="*/ 717479 w 1434958"/>
                  <a:gd name="connsiteY4" fmla="*/ 0 h 1225958"/>
                  <a:gd name="connsiteX5" fmla="*/ 348424 w 1434958"/>
                  <a:gd name="connsiteY5" fmla="*/ 352534 h 1225958"/>
                  <a:gd name="connsiteX6" fmla="*/ 451314 w 1434958"/>
                  <a:gd name="connsiteY6" fmla="*/ 454746 h 1225958"/>
                  <a:gd name="connsiteX7" fmla="*/ 465392 w 1434958"/>
                  <a:gd name="connsiteY7" fmla="*/ 440649 h 1225958"/>
                  <a:gd name="connsiteX8" fmla="*/ 465392 w 1434958"/>
                  <a:gd name="connsiteY8" fmla="*/ 527696 h 1225958"/>
                  <a:gd name="connsiteX9" fmla="*/ 0 w 1434958"/>
                  <a:gd name="connsiteY9" fmla="*/ 527696 h 1225958"/>
                  <a:gd name="connsiteX10" fmla="*/ 0 w 1434958"/>
                  <a:gd name="connsiteY10" fmla="*/ 1225959 h 1225958"/>
                  <a:gd name="connsiteX11" fmla="*/ 581740 w 1434958"/>
                  <a:gd name="connsiteY11" fmla="*/ 1225959 h 1225958"/>
                  <a:gd name="connsiteX12" fmla="*/ 581740 w 1434958"/>
                  <a:gd name="connsiteY12" fmla="*/ 1014167 h 1225958"/>
                  <a:gd name="connsiteX13" fmla="*/ 717479 w 1434958"/>
                  <a:gd name="connsiteY13" fmla="*/ 878427 h 1225958"/>
                  <a:gd name="connsiteX14" fmla="*/ 853219 w 1434958"/>
                  <a:gd name="connsiteY14" fmla="*/ 1014167 h 1225958"/>
                  <a:gd name="connsiteX15" fmla="*/ 853219 w 1434958"/>
                  <a:gd name="connsiteY15" fmla="*/ 1225959 h 1225958"/>
                  <a:gd name="connsiteX16" fmla="*/ 1434959 w 1434958"/>
                  <a:gd name="connsiteY16" fmla="*/ 1225959 h 1225958"/>
                  <a:gd name="connsiteX17" fmla="*/ 1434959 w 1434958"/>
                  <a:gd name="connsiteY17" fmla="*/ 527696 h 1225958"/>
                  <a:gd name="connsiteX18" fmla="*/ 451217 w 1434958"/>
                  <a:gd name="connsiteY18" fmla="*/ 399985 h 1225958"/>
                  <a:gd name="connsiteX19" fmla="*/ 403999 w 1434958"/>
                  <a:gd name="connsiteY19" fmla="*/ 353077 h 1225958"/>
                  <a:gd name="connsiteX20" fmla="*/ 717479 w 1434958"/>
                  <a:gd name="connsiteY20" fmla="*/ 53792 h 1225958"/>
                  <a:gd name="connsiteX21" fmla="*/ 1023416 w 1434958"/>
                  <a:gd name="connsiteY21" fmla="*/ 347338 h 1225958"/>
                  <a:gd name="connsiteX22" fmla="*/ 977556 w 1434958"/>
                  <a:gd name="connsiteY22" fmla="*/ 393644 h 1225958"/>
                  <a:gd name="connsiteX23" fmla="*/ 969567 w 1434958"/>
                  <a:gd name="connsiteY23" fmla="*/ 385752 h 1225958"/>
                  <a:gd name="connsiteX24" fmla="*/ 969567 w 1434958"/>
                  <a:gd name="connsiteY24" fmla="*/ 385616 h 1225958"/>
                  <a:gd name="connsiteX25" fmla="*/ 717479 w 1434958"/>
                  <a:gd name="connsiteY25" fmla="*/ 133529 h 1225958"/>
                  <a:gd name="connsiteX26" fmla="*/ 465392 w 1434958"/>
                  <a:gd name="connsiteY26" fmla="*/ 385616 h 1225958"/>
                  <a:gd name="connsiteX27" fmla="*/ 465392 w 1434958"/>
                  <a:gd name="connsiteY27" fmla="*/ 385888 h 1225958"/>
                  <a:gd name="connsiteX28" fmla="*/ 1396176 w 1434958"/>
                  <a:gd name="connsiteY28" fmla="*/ 1187176 h 1225958"/>
                  <a:gd name="connsiteX29" fmla="*/ 892001 w 1434958"/>
                  <a:gd name="connsiteY29" fmla="*/ 1187176 h 1225958"/>
                  <a:gd name="connsiteX30" fmla="*/ 892001 w 1434958"/>
                  <a:gd name="connsiteY30" fmla="*/ 1014167 h 1225958"/>
                  <a:gd name="connsiteX31" fmla="*/ 717479 w 1434958"/>
                  <a:gd name="connsiteY31" fmla="*/ 839645 h 1225958"/>
                  <a:gd name="connsiteX32" fmla="*/ 542957 w 1434958"/>
                  <a:gd name="connsiteY32" fmla="*/ 1014167 h 1225958"/>
                  <a:gd name="connsiteX33" fmla="*/ 542957 w 1434958"/>
                  <a:gd name="connsiteY33" fmla="*/ 1187176 h 1225958"/>
                  <a:gd name="connsiteX34" fmla="*/ 38783 w 1434958"/>
                  <a:gd name="connsiteY34" fmla="*/ 1187176 h 1225958"/>
                  <a:gd name="connsiteX35" fmla="*/ 38783 w 1434958"/>
                  <a:gd name="connsiteY35" fmla="*/ 566479 h 1225958"/>
                  <a:gd name="connsiteX36" fmla="*/ 504175 w 1434958"/>
                  <a:gd name="connsiteY36" fmla="*/ 566479 h 1225958"/>
                  <a:gd name="connsiteX37" fmla="*/ 504175 w 1434958"/>
                  <a:gd name="connsiteY37" fmla="*/ 401866 h 1225958"/>
                  <a:gd name="connsiteX38" fmla="*/ 530178 w 1434958"/>
                  <a:gd name="connsiteY38" fmla="*/ 375862 h 1225958"/>
                  <a:gd name="connsiteX39" fmla="*/ 530178 w 1434958"/>
                  <a:gd name="connsiteY39" fmla="*/ 375862 h 1225958"/>
                  <a:gd name="connsiteX40" fmla="*/ 717479 w 1434958"/>
                  <a:gd name="connsiteY40" fmla="*/ 188309 h 1225958"/>
                  <a:gd name="connsiteX41" fmla="*/ 887735 w 1434958"/>
                  <a:gd name="connsiteY41" fmla="*/ 358604 h 1225958"/>
                  <a:gd name="connsiteX42" fmla="*/ 887735 w 1434958"/>
                  <a:gd name="connsiteY42" fmla="*/ 358604 h 1225958"/>
                  <a:gd name="connsiteX43" fmla="*/ 930784 w 1434958"/>
                  <a:gd name="connsiteY43" fmla="*/ 401827 h 1225958"/>
                  <a:gd name="connsiteX44" fmla="*/ 930784 w 1434958"/>
                  <a:gd name="connsiteY44" fmla="*/ 566479 h 1225958"/>
                  <a:gd name="connsiteX45" fmla="*/ 1396176 w 1434958"/>
                  <a:gd name="connsiteY45" fmla="*/ 566479 h 12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434958" h="1225958">
                    <a:moveTo>
                      <a:pt x="969567" y="527696"/>
                    </a:moveTo>
                    <a:lnTo>
                      <a:pt x="969567" y="440610"/>
                    </a:lnTo>
                    <a:lnTo>
                      <a:pt x="977633" y="448677"/>
                    </a:lnTo>
                    <a:lnTo>
                      <a:pt x="1078662" y="346620"/>
                    </a:lnTo>
                    <a:lnTo>
                      <a:pt x="717479" y="0"/>
                    </a:lnTo>
                    <a:lnTo>
                      <a:pt x="348424" y="352534"/>
                    </a:lnTo>
                    <a:lnTo>
                      <a:pt x="451314" y="454746"/>
                    </a:lnTo>
                    <a:lnTo>
                      <a:pt x="465392" y="440649"/>
                    </a:lnTo>
                    <a:lnTo>
                      <a:pt x="465392" y="527696"/>
                    </a:lnTo>
                    <a:lnTo>
                      <a:pt x="0" y="527696"/>
                    </a:lnTo>
                    <a:lnTo>
                      <a:pt x="0" y="1225959"/>
                    </a:lnTo>
                    <a:lnTo>
                      <a:pt x="581740" y="1225959"/>
                    </a:lnTo>
                    <a:lnTo>
                      <a:pt x="581740" y="1014167"/>
                    </a:lnTo>
                    <a:cubicBezTo>
                      <a:pt x="581740" y="939200"/>
                      <a:pt x="642512" y="878427"/>
                      <a:pt x="717479" y="878427"/>
                    </a:cubicBezTo>
                    <a:cubicBezTo>
                      <a:pt x="792446" y="878427"/>
                      <a:pt x="853219" y="939200"/>
                      <a:pt x="853219" y="1014167"/>
                    </a:cubicBezTo>
                    <a:lnTo>
                      <a:pt x="853219" y="1225959"/>
                    </a:lnTo>
                    <a:lnTo>
                      <a:pt x="1434959" y="1225959"/>
                    </a:lnTo>
                    <a:lnTo>
                      <a:pt x="1434959" y="527696"/>
                    </a:lnTo>
                    <a:close/>
                    <a:moveTo>
                      <a:pt x="451217" y="399985"/>
                    </a:moveTo>
                    <a:lnTo>
                      <a:pt x="403999" y="353077"/>
                    </a:lnTo>
                    <a:lnTo>
                      <a:pt x="717479" y="53792"/>
                    </a:lnTo>
                    <a:lnTo>
                      <a:pt x="1023416" y="347338"/>
                    </a:lnTo>
                    <a:lnTo>
                      <a:pt x="977556" y="393644"/>
                    </a:lnTo>
                    <a:lnTo>
                      <a:pt x="969567" y="385752"/>
                    </a:lnTo>
                    <a:lnTo>
                      <a:pt x="969567" y="385616"/>
                    </a:lnTo>
                    <a:lnTo>
                      <a:pt x="717479" y="133529"/>
                    </a:lnTo>
                    <a:lnTo>
                      <a:pt x="465392" y="385616"/>
                    </a:lnTo>
                    <a:lnTo>
                      <a:pt x="465392" y="385888"/>
                    </a:lnTo>
                    <a:close/>
                    <a:moveTo>
                      <a:pt x="1396176" y="1187176"/>
                    </a:moveTo>
                    <a:lnTo>
                      <a:pt x="892001" y="1187176"/>
                    </a:lnTo>
                    <a:lnTo>
                      <a:pt x="892001" y="1014167"/>
                    </a:lnTo>
                    <a:cubicBezTo>
                      <a:pt x="892001" y="917780"/>
                      <a:pt x="813866" y="839645"/>
                      <a:pt x="717479" y="839645"/>
                    </a:cubicBezTo>
                    <a:cubicBezTo>
                      <a:pt x="621093" y="839645"/>
                      <a:pt x="542957" y="917780"/>
                      <a:pt x="542957" y="1014167"/>
                    </a:cubicBezTo>
                    <a:lnTo>
                      <a:pt x="542957" y="1187176"/>
                    </a:lnTo>
                    <a:lnTo>
                      <a:pt x="38783" y="1187176"/>
                    </a:lnTo>
                    <a:lnTo>
                      <a:pt x="38783" y="566479"/>
                    </a:lnTo>
                    <a:lnTo>
                      <a:pt x="504175" y="566479"/>
                    </a:lnTo>
                    <a:lnTo>
                      <a:pt x="504175" y="401866"/>
                    </a:lnTo>
                    <a:lnTo>
                      <a:pt x="530178" y="375862"/>
                    </a:lnTo>
                    <a:lnTo>
                      <a:pt x="530178" y="375862"/>
                    </a:lnTo>
                    <a:lnTo>
                      <a:pt x="717479" y="188309"/>
                    </a:lnTo>
                    <a:lnTo>
                      <a:pt x="887735" y="358604"/>
                    </a:lnTo>
                    <a:lnTo>
                      <a:pt x="887735" y="358604"/>
                    </a:lnTo>
                    <a:lnTo>
                      <a:pt x="930784" y="401827"/>
                    </a:lnTo>
                    <a:lnTo>
                      <a:pt x="930784" y="566479"/>
                    </a:lnTo>
                    <a:lnTo>
                      <a:pt x="1396176" y="566479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8" name="Freihandform 17">
                <a:extLst>
                  <a:ext uri="{FF2B5EF4-FFF2-40B4-BE49-F238E27FC236}">
                    <a16:creationId xmlns:a16="http://schemas.microsoft.com/office/drawing/2014/main" id="{82C9FC0F-D55A-0D87-6BCC-E8287C670254}"/>
                  </a:ext>
                </a:extLst>
              </p:cNvPr>
              <p:cNvSpPr/>
              <p:nvPr/>
            </p:nvSpPr>
            <p:spPr>
              <a:xfrm>
                <a:off x="1310765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9" name="Freihandform 18">
                <a:extLst>
                  <a:ext uri="{FF2B5EF4-FFF2-40B4-BE49-F238E27FC236}">
                    <a16:creationId xmlns:a16="http://schemas.microsoft.com/office/drawing/2014/main" id="{13E97CBE-5DC4-4B9A-129B-570A14EC7AC8}"/>
                  </a:ext>
                </a:extLst>
              </p:cNvPr>
              <p:cNvSpPr/>
              <p:nvPr/>
            </p:nvSpPr>
            <p:spPr>
              <a:xfrm>
                <a:off x="1427113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FAF1F462-46DA-1A70-8D3D-9D0AEBD4492A}"/>
                  </a:ext>
                </a:extLst>
              </p:cNvPr>
              <p:cNvSpPr/>
              <p:nvPr/>
            </p:nvSpPr>
            <p:spPr>
              <a:xfrm>
                <a:off x="1310765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1789FD19-0EB1-7B37-4705-63ECE34797DE}"/>
                  </a:ext>
                </a:extLst>
              </p:cNvPr>
              <p:cNvSpPr/>
              <p:nvPr/>
            </p:nvSpPr>
            <p:spPr>
              <a:xfrm>
                <a:off x="1427113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D4E93FE0-EF8F-C6F3-EA88-4B881861DE99}"/>
                  </a:ext>
                </a:extLst>
              </p:cNvPr>
              <p:cNvSpPr/>
              <p:nvPr/>
            </p:nvSpPr>
            <p:spPr>
              <a:xfrm>
                <a:off x="1543461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:a16="http://schemas.microsoft.com/office/drawing/2014/main" id="{C99A29EC-8F97-7B54-515F-7B450738C9DA}"/>
                  </a:ext>
                </a:extLst>
              </p:cNvPr>
              <p:cNvSpPr/>
              <p:nvPr/>
            </p:nvSpPr>
            <p:spPr>
              <a:xfrm>
                <a:off x="1543461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:a16="http://schemas.microsoft.com/office/drawing/2014/main" id="{396AA6B8-799C-341E-3EEC-446C53A3FEB7}"/>
                  </a:ext>
                </a:extLst>
              </p:cNvPr>
              <p:cNvSpPr/>
              <p:nvPr/>
            </p:nvSpPr>
            <p:spPr>
              <a:xfrm>
                <a:off x="2163984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3E6BAC3F-CF35-1601-8509-534EBADB77D4}"/>
                  </a:ext>
                </a:extLst>
              </p:cNvPr>
              <p:cNvSpPr/>
              <p:nvPr/>
            </p:nvSpPr>
            <p:spPr>
              <a:xfrm>
                <a:off x="2280332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75C21131-30B5-FABA-94E3-057074B44D64}"/>
                  </a:ext>
                </a:extLst>
              </p:cNvPr>
              <p:cNvSpPr/>
              <p:nvPr/>
            </p:nvSpPr>
            <p:spPr>
              <a:xfrm>
                <a:off x="2163984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:a16="http://schemas.microsoft.com/office/drawing/2014/main" id="{E1D3C70B-321E-D9FC-7AA7-1F2F22B6EEDF}"/>
                  </a:ext>
                </a:extLst>
              </p:cNvPr>
              <p:cNvSpPr/>
              <p:nvPr/>
            </p:nvSpPr>
            <p:spPr>
              <a:xfrm>
                <a:off x="2280332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8E81816B-9095-A90B-7C1A-3BC434B06E0C}"/>
                  </a:ext>
                </a:extLst>
              </p:cNvPr>
              <p:cNvSpPr/>
              <p:nvPr/>
            </p:nvSpPr>
            <p:spPr>
              <a:xfrm>
                <a:off x="2396680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A4D65C59-1F6A-65F5-443C-58B9963F2C2B}"/>
                  </a:ext>
                </a:extLst>
              </p:cNvPr>
              <p:cNvSpPr/>
              <p:nvPr/>
            </p:nvSpPr>
            <p:spPr>
              <a:xfrm>
                <a:off x="2396680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:a16="http://schemas.microsoft.com/office/drawing/2014/main" id="{02263738-D12A-5B63-9DA8-E6F57ACDECE8}"/>
                  </a:ext>
                </a:extLst>
              </p:cNvPr>
              <p:cNvSpPr/>
              <p:nvPr/>
            </p:nvSpPr>
            <p:spPr>
              <a:xfrm>
                <a:off x="1737374" y="3376683"/>
                <a:ext cx="271478" cy="38782"/>
              </a:xfrm>
              <a:custGeom>
                <a:avLst/>
                <a:gdLst>
                  <a:gd name="connsiteX0" fmla="*/ 0 w 271478"/>
                  <a:gd name="connsiteY0" fmla="*/ 0 h 38782"/>
                  <a:gd name="connsiteX1" fmla="*/ 271479 w 271478"/>
                  <a:gd name="connsiteY1" fmla="*/ 0 h 38782"/>
                  <a:gd name="connsiteX2" fmla="*/ 271479 w 271478"/>
                  <a:gd name="connsiteY2" fmla="*/ 38783 h 38782"/>
                  <a:gd name="connsiteX3" fmla="*/ 0 w 271478"/>
                  <a:gd name="connsiteY3" fmla="*/ 38783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478" h="38782">
                    <a:moveTo>
                      <a:pt x="0" y="0"/>
                    </a:moveTo>
                    <a:lnTo>
                      <a:pt x="271479" y="0"/>
                    </a:lnTo>
                    <a:lnTo>
                      <a:pt x="271479" y="38783"/>
                    </a:lnTo>
                    <a:lnTo>
                      <a:pt x="0" y="38783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D8F4294-89F6-C28A-FB99-EF7ED6738701}"/>
              </a:ext>
            </a:extLst>
          </p:cNvPr>
          <p:cNvGrpSpPr/>
          <p:nvPr/>
        </p:nvGrpSpPr>
        <p:grpSpPr>
          <a:xfrm>
            <a:off x="1322733" y="3334007"/>
            <a:ext cx="1584932" cy="1584932"/>
            <a:chOff x="3426824" y="2280809"/>
            <a:chExt cx="2036618" cy="2036618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5DE14BB-0744-67A0-5E66-BCA654FED7A7}"/>
                </a:ext>
              </a:extLst>
            </p:cNvPr>
            <p:cNvSpPr/>
            <p:nvPr/>
          </p:nvSpPr>
          <p:spPr>
            <a:xfrm>
              <a:off x="3426824" y="2280809"/>
              <a:ext cx="2036618" cy="20366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33" name="Grafik 32" descr="Telearbeit Silhouette">
              <a:extLst>
                <a:ext uri="{FF2B5EF4-FFF2-40B4-BE49-F238E27FC236}">
                  <a16:creationId xmlns:a16="http://schemas.microsoft.com/office/drawing/2014/main" id="{68B4FAD6-7D1D-B1C7-5BDE-68B3A7C56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6706" y="2439437"/>
              <a:ext cx="1776854" cy="1776854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8E8F86C-5C88-776E-B1D4-34290DC8F72F}"/>
              </a:ext>
            </a:extLst>
          </p:cNvPr>
          <p:cNvGrpSpPr/>
          <p:nvPr/>
        </p:nvGrpSpPr>
        <p:grpSpPr>
          <a:xfrm>
            <a:off x="1322732" y="4937047"/>
            <a:ext cx="1584932" cy="1584932"/>
            <a:chOff x="5975301" y="2269558"/>
            <a:chExt cx="2036618" cy="2036618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7018FAD-32C7-BDE4-A9F5-0D0A8249045A}"/>
                </a:ext>
              </a:extLst>
            </p:cNvPr>
            <p:cNvSpPr/>
            <p:nvPr/>
          </p:nvSpPr>
          <p:spPr>
            <a:xfrm>
              <a:off x="5975301" y="2269558"/>
              <a:ext cx="2036618" cy="2036618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36" name="Grafik 35" descr="Klassenzimmer Silhouette">
              <a:extLst>
                <a:ext uri="{FF2B5EF4-FFF2-40B4-BE49-F238E27FC236}">
                  <a16:creationId xmlns:a16="http://schemas.microsoft.com/office/drawing/2014/main" id="{BCE2B07C-15FA-938D-6BCF-57B68610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6487" y="2433039"/>
              <a:ext cx="1734246" cy="1734246"/>
            </a:xfrm>
            <a:prstGeom prst="rect">
              <a:avLst/>
            </a:prstGeom>
          </p:spPr>
        </p:pic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404E98E5-367E-7127-9D92-BBF0A5A96423}"/>
              </a:ext>
            </a:extLst>
          </p:cNvPr>
          <p:cNvSpPr/>
          <p:nvPr/>
        </p:nvSpPr>
        <p:spPr>
          <a:xfrm>
            <a:off x="3020095" y="1749075"/>
            <a:ext cx="4310303" cy="15849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programma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d‘insegnamento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per le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scuole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professionali</a:t>
            </a:r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programma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scolastico</a:t>
            </a:r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066BC6F-675E-0CA3-4586-B30F55EE0D9C}"/>
              </a:ext>
            </a:extLst>
          </p:cNvPr>
          <p:cNvSpPr/>
          <p:nvPr/>
        </p:nvSpPr>
        <p:spPr>
          <a:xfrm>
            <a:off x="7442828" y="1749075"/>
            <a:ext cx="3951570" cy="15849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Elaborato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dalle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oml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collaborazione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con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le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scuole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professionali</a:t>
            </a:r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Elaborato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dalle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scuole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professionali</a:t>
            </a:r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F40F4DA-D80E-45C9-F62D-92B3C475C5E9}"/>
              </a:ext>
            </a:extLst>
          </p:cNvPr>
          <p:cNvSpPr/>
          <p:nvPr/>
        </p:nvSpPr>
        <p:spPr>
          <a:xfrm>
            <a:off x="3020095" y="3334007"/>
            <a:ext cx="4310303" cy="1584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programma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per le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aziende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(in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molte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il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piano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funge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da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strumento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pianificazione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piano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aziendale</a:t>
            </a:r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piano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individuale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C7F56B8-4B5B-304F-99FA-444550DF522F}"/>
              </a:ext>
            </a:extLst>
          </p:cNvPr>
          <p:cNvSpPr/>
          <p:nvPr/>
        </p:nvSpPr>
        <p:spPr>
          <a:xfrm>
            <a:off x="7442828" y="3337061"/>
            <a:ext cx="3951571" cy="1584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Elaborato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dalle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oml</a:t>
            </a:r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(piano di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: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elaborato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dalle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oml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approvato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dalla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Confederazione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Elaborato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dai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formatori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azienda</a:t>
            </a:r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Elaborato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dai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formatori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azienda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1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dalle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persone</a:t>
            </a:r>
            <a:r>
              <a:rPr lang="de-DE" sz="11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1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endParaRPr lang="de-DE" sz="11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6165F04-2066-71CA-F5A0-DA9CA1305370}"/>
              </a:ext>
            </a:extLst>
          </p:cNvPr>
          <p:cNvSpPr/>
          <p:nvPr/>
        </p:nvSpPr>
        <p:spPr>
          <a:xfrm>
            <a:off x="3020095" y="4918939"/>
            <a:ext cx="4310303" cy="15849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programma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per i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corsi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interaziendali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programma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dettagliato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del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corso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9D2899E-E591-A0CC-1D70-E25D4A7262EE}"/>
              </a:ext>
            </a:extLst>
          </p:cNvPr>
          <p:cNvSpPr/>
          <p:nvPr/>
        </p:nvSpPr>
        <p:spPr>
          <a:xfrm>
            <a:off x="7442828" y="4918939"/>
            <a:ext cx="3951571" cy="15849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Elaborato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dalle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oml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in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collaborazione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con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i Cantoni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i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centri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CI</a:t>
            </a: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Elaborato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dai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responsabili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corso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B121FE1-33EC-5427-30E6-6561AD4FE6E6}"/>
              </a:ext>
            </a:extLst>
          </p:cNvPr>
          <p:cNvSpPr txBox="1"/>
          <p:nvPr/>
        </p:nvSpPr>
        <p:spPr>
          <a:xfrm>
            <a:off x="697598" y="1920545"/>
            <a:ext cx="615553" cy="12545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de-DE" sz="1400" b="1" dirty="0" err="1">
                <a:latin typeface="Helvetica" pitchFamily="2" charset="0"/>
              </a:rPr>
              <a:t>Scuola</a:t>
            </a:r>
            <a:endParaRPr lang="de-DE" sz="1400" b="1" dirty="0">
              <a:latin typeface="Helvetica" pitchFamily="2" charset="0"/>
            </a:endParaRPr>
          </a:p>
          <a:p>
            <a:pPr algn="ctr"/>
            <a:r>
              <a:rPr lang="de-DE" sz="1400" b="1" dirty="0">
                <a:latin typeface="Helvetica" pitchFamily="2" charset="0"/>
              </a:rPr>
              <a:t>professionale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C51EFE3-35BC-B06D-87A2-B5C44E6C63D6}"/>
              </a:ext>
            </a:extLst>
          </p:cNvPr>
          <p:cNvSpPr txBox="1"/>
          <p:nvPr/>
        </p:nvSpPr>
        <p:spPr>
          <a:xfrm>
            <a:off x="697597" y="3597532"/>
            <a:ext cx="615553" cy="9691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de-DE" sz="1400" b="1" dirty="0" err="1">
                <a:latin typeface="Helvetica" pitchFamily="2" charset="0"/>
              </a:rPr>
              <a:t>Azienda</a:t>
            </a:r>
            <a:endParaRPr lang="de-DE" sz="1400" b="1" dirty="0">
              <a:latin typeface="Helvetica" pitchFamily="2" charset="0"/>
            </a:endParaRPr>
          </a:p>
          <a:p>
            <a:pPr algn="ctr"/>
            <a:r>
              <a:rPr lang="de-DE" sz="1400" b="1" dirty="0" err="1">
                <a:latin typeface="Helvetica" pitchFamily="2" charset="0"/>
              </a:rPr>
              <a:t>formatrice</a:t>
            </a:r>
            <a:endParaRPr lang="de-DE" sz="1400" b="1" dirty="0">
              <a:latin typeface="Helvetica" pitchFamily="2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5655C29-4C3E-80AE-DA89-A48385D2A742}"/>
              </a:ext>
            </a:extLst>
          </p:cNvPr>
          <p:cNvSpPr txBox="1"/>
          <p:nvPr/>
        </p:nvSpPr>
        <p:spPr>
          <a:xfrm>
            <a:off x="723113" y="5034413"/>
            <a:ext cx="615553" cy="14757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de-DE" sz="1400" b="1" dirty="0">
                <a:latin typeface="Helvetica" pitchFamily="2" charset="0"/>
              </a:rPr>
              <a:t>Centro per </a:t>
            </a:r>
            <a:r>
              <a:rPr lang="de-DE" sz="1400" b="1" dirty="0" err="1">
                <a:latin typeface="Helvetica" pitchFamily="2" charset="0"/>
              </a:rPr>
              <a:t>corsi</a:t>
            </a:r>
            <a:endParaRPr lang="de-DE" sz="1400" b="1" dirty="0">
              <a:latin typeface="Helvetica" pitchFamily="2" charset="0"/>
            </a:endParaRPr>
          </a:p>
          <a:p>
            <a:pPr algn="ctr"/>
            <a:r>
              <a:rPr lang="de-DE" sz="1400" b="1" dirty="0" err="1">
                <a:latin typeface="Helvetica" pitchFamily="2" charset="0"/>
              </a:rPr>
              <a:t>interaziendali</a:t>
            </a:r>
            <a:endParaRPr lang="de-DE" sz="1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9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F25C2-D4C0-94EA-36D9-16DC3B22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5997"/>
            <a:ext cx="9144000" cy="2126006"/>
          </a:xfrm>
        </p:spPr>
        <p:txBody>
          <a:bodyPr/>
          <a:lstStyle/>
          <a:p>
            <a:r>
              <a:rPr lang="de-CH" dirty="0" err="1"/>
              <a:t>L’azienda</a:t>
            </a:r>
            <a:r>
              <a:rPr lang="de-CH" dirty="0"/>
              <a:t> </a:t>
            </a:r>
            <a:r>
              <a:rPr lang="de-CH" dirty="0" err="1"/>
              <a:t>formatrice</a:t>
            </a:r>
            <a:r>
              <a:rPr lang="de-CH" dirty="0"/>
              <a:t> e i </a:t>
            </a:r>
            <a:r>
              <a:rPr lang="de-CH" dirty="0" err="1"/>
              <a:t>corsi</a:t>
            </a:r>
            <a:r>
              <a:rPr lang="de-CH" dirty="0"/>
              <a:t> </a:t>
            </a:r>
            <a:r>
              <a:rPr lang="de-CH" dirty="0" err="1"/>
              <a:t>interaziendali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676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D3FA16-88CE-1AD7-A777-9B081C32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8" y="1644034"/>
            <a:ext cx="4968279" cy="45719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900" b="1" dirty="0" err="1"/>
              <a:t>Requisiti</a:t>
            </a:r>
            <a:r>
              <a:rPr lang="de-DE" sz="1900" b="1" dirty="0"/>
              <a:t> per </a:t>
            </a:r>
            <a:r>
              <a:rPr lang="de-DE" sz="1900" b="1" dirty="0" err="1"/>
              <a:t>ottenere</a:t>
            </a:r>
            <a:r>
              <a:rPr lang="de-DE" sz="1900" b="1" dirty="0"/>
              <a:t> </a:t>
            </a:r>
            <a:r>
              <a:rPr lang="de-DE" sz="1900" b="1" dirty="0" err="1"/>
              <a:t>l’autorizzazione</a:t>
            </a:r>
            <a:r>
              <a:rPr lang="de-DE" sz="1900" b="1" dirty="0"/>
              <a:t> a </a:t>
            </a:r>
            <a:r>
              <a:rPr lang="de-DE" sz="1900" b="1" dirty="0" err="1"/>
              <a:t>formare</a:t>
            </a:r>
            <a:endParaRPr lang="de-DE" sz="1900" b="1" dirty="0"/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Per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formatore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Attestato</a:t>
            </a:r>
            <a:r>
              <a:rPr lang="de-DE" dirty="0"/>
              <a:t> </a:t>
            </a:r>
            <a:r>
              <a:rPr lang="de-DE" dirty="0" err="1"/>
              <a:t>federale</a:t>
            </a:r>
            <a:r>
              <a:rPr lang="de-DE" dirty="0"/>
              <a:t> di </a:t>
            </a:r>
            <a:r>
              <a:rPr lang="de-DE" dirty="0" err="1"/>
              <a:t>capacità</a:t>
            </a:r>
            <a:r>
              <a:rPr lang="de-DE" dirty="0"/>
              <a:t> (AFC)</a:t>
            </a:r>
          </a:p>
          <a:p>
            <a:pPr>
              <a:lnSpc>
                <a:spcPct val="120000"/>
              </a:lnSpc>
            </a:pPr>
            <a:r>
              <a:rPr lang="de-DE" dirty="0" err="1"/>
              <a:t>Almeno</a:t>
            </a:r>
            <a:r>
              <a:rPr lang="de-DE" dirty="0"/>
              <a:t> due </a:t>
            </a:r>
            <a:r>
              <a:rPr lang="de-DE" dirty="0" err="1"/>
              <a:t>anni</a:t>
            </a:r>
            <a:r>
              <a:rPr lang="de-DE" dirty="0"/>
              <a:t> di </a:t>
            </a:r>
            <a:r>
              <a:rPr lang="de-DE" dirty="0" err="1"/>
              <a:t>esperienza</a:t>
            </a:r>
            <a:r>
              <a:rPr lang="de-DE" dirty="0"/>
              <a:t> professionale</a:t>
            </a:r>
          </a:p>
          <a:p>
            <a:pPr>
              <a:lnSpc>
                <a:spcPct val="120000"/>
              </a:lnSpc>
            </a:pPr>
            <a:r>
              <a:rPr lang="de-DE" dirty="0" err="1"/>
              <a:t>Qualità</a:t>
            </a:r>
            <a:r>
              <a:rPr lang="de-DE" dirty="0"/>
              <a:t> </a:t>
            </a:r>
            <a:r>
              <a:rPr lang="de-DE" dirty="0" err="1"/>
              <a:t>personali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Formazione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formatori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/>
              <a:t>Diploma </a:t>
            </a:r>
            <a:r>
              <a:rPr lang="de-DE" dirty="0" err="1"/>
              <a:t>federale</a:t>
            </a:r>
            <a:r>
              <a:rPr lang="de-DE" dirty="0"/>
              <a:t> 100 </a:t>
            </a:r>
            <a:r>
              <a:rPr lang="de-DE" dirty="0" err="1"/>
              <a:t>ore</a:t>
            </a:r>
            <a:r>
              <a:rPr lang="de-DE" dirty="0"/>
              <a:t> di </a:t>
            </a:r>
            <a:r>
              <a:rPr lang="de-DE" dirty="0" err="1"/>
              <a:t>studio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 err="1"/>
              <a:t>Attestato</a:t>
            </a:r>
            <a:r>
              <a:rPr lang="de-DE" dirty="0"/>
              <a:t> </a:t>
            </a:r>
            <a:r>
              <a:rPr lang="de-DE" dirty="0" err="1"/>
              <a:t>cantonale</a:t>
            </a:r>
            <a:r>
              <a:rPr lang="de-DE" dirty="0"/>
              <a:t> (</a:t>
            </a:r>
            <a:r>
              <a:rPr lang="de-DE" dirty="0" err="1"/>
              <a:t>riconosciuto</a:t>
            </a:r>
            <a:r>
              <a:rPr lang="de-DE" dirty="0"/>
              <a:t> a </a:t>
            </a:r>
            <a:r>
              <a:rPr lang="de-DE" dirty="0" err="1"/>
              <a:t>livello</a:t>
            </a:r>
            <a:r>
              <a:rPr lang="de-DE" dirty="0"/>
              <a:t> </a:t>
            </a:r>
            <a:r>
              <a:rPr lang="de-DE" dirty="0" err="1"/>
              <a:t>federale</a:t>
            </a:r>
            <a:r>
              <a:rPr lang="de-DE" dirty="0"/>
              <a:t>) 40 </a:t>
            </a:r>
            <a:r>
              <a:rPr lang="de-DE" dirty="0" err="1"/>
              <a:t>ore</a:t>
            </a:r>
            <a:r>
              <a:rPr lang="de-DE" dirty="0"/>
              <a:t> di </a:t>
            </a:r>
            <a:r>
              <a:rPr lang="de-DE" dirty="0" err="1"/>
              <a:t>corso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Per </a:t>
            </a:r>
            <a:r>
              <a:rPr lang="de-DE" dirty="0" err="1"/>
              <a:t>l’azienda</a:t>
            </a:r>
            <a:r>
              <a:rPr lang="de-DE" dirty="0"/>
              <a:t> </a:t>
            </a:r>
            <a:r>
              <a:rPr lang="de-DE" dirty="0" err="1"/>
              <a:t>formatrice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Attrezzatura</a:t>
            </a:r>
            <a:r>
              <a:rPr lang="de-DE" dirty="0"/>
              <a:t>, </a:t>
            </a:r>
            <a:r>
              <a:rPr lang="de-DE" dirty="0" err="1"/>
              <a:t>posto</a:t>
            </a:r>
            <a:r>
              <a:rPr lang="de-DE" dirty="0"/>
              <a:t> di </a:t>
            </a:r>
            <a:r>
              <a:rPr lang="de-DE" dirty="0" err="1"/>
              <a:t>lavoro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Organizzazione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Incarichi</a:t>
            </a:r>
            <a:r>
              <a:rPr lang="de-DE" dirty="0"/>
              <a:t>, </a:t>
            </a:r>
            <a:r>
              <a:rPr lang="de-DE" dirty="0" err="1"/>
              <a:t>prestazioni</a:t>
            </a:r>
            <a:r>
              <a:rPr lang="de-DE" dirty="0"/>
              <a:t>, </a:t>
            </a:r>
            <a:r>
              <a:rPr lang="de-DE" dirty="0" err="1"/>
              <a:t>prodotti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Garanzia</a:t>
            </a:r>
            <a:r>
              <a:rPr lang="de-DE" dirty="0"/>
              <a:t> della </a:t>
            </a:r>
            <a:r>
              <a:rPr lang="de-DE" dirty="0" err="1"/>
              <a:t>qualità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EE49A7-4B9C-E581-3AAF-05D82195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D5BC24-0825-33F9-3475-69D4152B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745464"/>
            <a:ext cx="8060789" cy="814302"/>
          </a:xfrm>
        </p:spPr>
        <p:txBody>
          <a:bodyPr/>
          <a:lstStyle/>
          <a:p>
            <a:r>
              <a:rPr lang="de-DE" dirty="0" err="1"/>
              <a:t>L’azienda</a:t>
            </a:r>
            <a:r>
              <a:rPr lang="de-DE" dirty="0"/>
              <a:t> </a:t>
            </a:r>
            <a:r>
              <a:rPr lang="de-DE" dirty="0" err="1"/>
              <a:t>formatrice</a:t>
            </a:r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FCEE3811-1599-CA1F-923B-BEE91BED1CA0}"/>
              </a:ext>
            </a:extLst>
          </p:cNvPr>
          <p:cNvSpPr txBox="1">
            <a:spLocks/>
          </p:cNvSpPr>
          <p:nvPr/>
        </p:nvSpPr>
        <p:spPr>
          <a:xfrm>
            <a:off x="6096000" y="1678343"/>
            <a:ext cx="4481689" cy="49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b="1" dirty="0" err="1"/>
              <a:t>Basi</a:t>
            </a:r>
            <a:r>
              <a:rPr lang="de-DE" sz="1500" b="1" dirty="0"/>
              <a:t> della </a:t>
            </a:r>
            <a:r>
              <a:rPr lang="de-DE" sz="1500" b="1" dirty="0" err="1"/>
              <a:t>formazione</a:t>
            </a:r>
            <a:endParaRPr lang="de-DE" sz="1500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3E15CFE-5AB8-791A-B187-541861D32F55}"/>
              </a:ext>
            </a:extLst>
          </p:cNvPr>
          <p:cNvSpPr/>
          <p:nvPr/>
        </p:nvSpPr>
        <p:spPr>
          <a:xfrm>
            <a:off x="6208244" y="1982703"/>
            <a:ext cx="2669177" cy="30637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err="1">
                <a:latin typeface="Helvetica" pitchFamily="2" charset="0"/>
              </a:rPr>
              <a:t>Ordinanza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 err="1">
                <a:latin typeface="Helvetica" pitchFamily="2" charset="0"/>
              </a:rPr>
              <a:t>sulla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 err="1">
                <a:latin typeface="Helvetica" pitchFamily="2" charset="0"/>
              </a:rPr>
              <a:t>formazione</a:t>
            </a:r>
            <a:endParaRPr lang="de-DE" sz="1200" dirty="0">
              <a:latin typeface="Helvetica" pitchFamily="2" charset="0"/>
            </a:endParaRPr>
          </a:p>
          <a:p>
            <a:r>
              <a:rPr lang="de-DE" sz="1200" dirty="0">
                <a:latin typeface="Helvetica" pitchFamily="2" charset="0"/>
              </a:rPr>
              <a:t>professionale di </a:t>
            </a:r>
            <a:r>
              <a:rPr lang="de-DE" sz="1200" dirty="0" err="1">
                <a:latin typeface="Helvetica" pitchFamily="2" charset="0"/>
              </a:rPr>
              <a:t>base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2053FE-ECD6-0CCC-09C0-3543C27FF6F1}"/>
              </a:ext>
            </a:extLst>
          </p:cNvPr>
          <p:cNvSpPr/>
          <p:nvPr/>
        </p:nvSpPr>
        <p:spPr>
          <a:xfrm>
            <a:off x="6490774" y="2571752"/>
            <a:ext cx="2669177" cy="3063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latin typeface="Helvetica" pitchFamily="2" charset="0"/>
              </a:rPr>
              <a:t>Piano di </a:t>
            </a:r>
            <a:r>
              <a:rPr lang="de-DE" sz="1200" dirty="0" err="1">
                <a:latin typeface="Helvetica" pitchFamily="2" charset="0"/>
              </a:rPr>
              <a:t>formazione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4BD423B-3836-1520-8C85-4218EB4D3970}"/>
              </a:ext>
            </a:extLst>
          </p:cNvPr>
          <p:cNvSpPr/>
          <p:nvPr/>
        </p:nvSpPr>
        <p:spPr>
          <a:xfrm>
            <a:off x="6789773" y="3152248"/>
            <a:ext cx="2669177" cy="3063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latin typeface="Helvetica" pitchFamily="2" charset="0"/>
              </a:rPr>
              <a:t>Piano di </a:t>
            </a:r>
            <a:r>
              <a:rPr lang="de-DE" sz="1200" dirty="0" err="1">
                <a:latin typeface="Helvetica" pitchFamily="2" charset="0"/>
              </a:rPr>
              <a:t>formazione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 err="1">
                <a:latin typeface="Helvetica" pitchFamily="2" charset="0"/>
              </a:rPr>
              <a:t>dell’azienda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 err="1">
                <a:latin typeface="Helvetica" pitchFamily="2" charset="0"/>
              </a:rPr>
              <a:t>formatrice</a:t>
            </a:r>
            <a:r>
              <a:rPr lang="de-DE" sz="1200" dirty="0">
                <a:latin typeface="Helvetica" pitchFamily="2" charset="0"/>
              </a:rPr>
              <a:t> o </a:t>
            </a:r>
            <a:r>
              <a:rPr lang="de-DE" sz="1200" dirty="0" err="1">
                <a:latin typeface="Helvetica" pitchFamily="2" charset="0"/>
              </a:rPr>
              <a:t>programma</a:t>
            </a:r>
            <a:r>
              <a:rPr lang="de-DE" sz="1200" dirty="0">
                <a:latin typeface="Helvetica" pitchFamily="2" charset="0"/>
              </a:rPr>
              <a:t> di </a:t>
            </a:r>
            <a:r>
              <a:rPr lang="de-DE" sz="1200" dirty="0" err="1">
                <a:latin typeface="Helvetica" pitchFamily="2" charset="0"/>
              </a:rPr>
              <a:t>formazione</a:t>
            </a:r>
            <a:r>
              <a:rPr lang="de-DE" sz="1200" dirty="0">
                <a:latin typeface="Helvetica" pitchFamily="2" charset="0"/>
              </a:rPr>
              <a:t> per le </a:t>
            </a:r>
            <a:r>
              <a:rPr lang="de-DE" sz="1200" dirty="0" err="1">
                <a:latin typeface="Helvetica" pitchFamily="2" charset="0"/>
              </a:rPr>
              <a:t>aziende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 err="1">
                <a:latin typeface="Helvetica" pitchFamily="2" charset="0"/>
              </a:rPr>
              <a:t>formatrici</a:t>
            </a:r>
            <a:endParaRPr lang="de-DE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1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gnette pour entreprise formatrice | État de Fribourg">
            <a:extLst>
              <a:ext uri="{FF2B5EF4-FFF2-40B4-BE49-F238E27FC236}">
                <a16:creationId xmlns:a16="http://schemas.microsoft.com/office/drawing/2014/main" id="{B574D863-C32A-B529-DC6E-227B97BE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634" y="4584311"/>
            <a:ext cx="1920441" cy="19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ormazioneprof.ch">
            <a:extLst>
              <a:ext uri="{FF2B5EF4-FFF2-40B4-BE49-F238E27FC236}">
                <a16:creationId xmlns:a16="http://schemas.microsoft.com/office/drawing/2014/main" id="{9BBE2B04-7579-8F5D-DD01-ECC9399F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17" y="2131657"/>
            <a:ext cx="3170947" cy="31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erufsbildung.ch">
            <a:extLst>
              <a:ext uri="{FF2B5EF4-FFF2-40B4-BE49-F238E27FC236}">
                <a16:creationId xmlns:a16="http://schemas.microsoft.com/office/drawing/2014/main" id="{6DEBA647-B0D1-A35B-6F40-06A5A0E5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840" y="2648403"/>
            <a:ext cx="1920441" cy="19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urmaziunprof.ch">
            <a:extLst>
              <a:ext uri="{FF2B5EF4-FFF2-40B4-BE49-F238E27FC236}">
                <a16:creationId xmlns:a16="http://schemas.microsoft.com/office/drawing/2014/main" id="{1F125F4F-7001-8B92-E639-4A4436F6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47" y="823236"/>
            <a:ext cx="1866387" cy="18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D04BF6-1BDC-536E-D1A8-45F8501F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 </a:t>
            </a:r>
            <a:r>
              <a:rPr lang="de-DE" dirty="0" err="1"/>
              <a:t>azienda</a:t>
            </a:r>
            <a:r>
              <a:rPr lang="de-DE" dirty="0"/>
              <a:t> ad </a:t>
            </a:r>
            <a:r>
              <a:rPr lang="de-DE" dirty="0" err="1"/>
              <a:t>azienda</a:t>
            </a:r>
            <a:r>
              <a:rPr lang="de-DE" dirty="0"/>
              <a:t> </a:t>
            </a:r>
            <a:r>
              <a:rPr lang="de-DE" dirty="0" err="1"/>
              <a:t>formatrice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05D76B-841B-D189-0E5F-5A3D0054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038578"/>
            <a:ext cx="5466401" cy="4351338"/>
          </a:xfrm>
        </p:spPr>
        <p:txBody>
          <a:bodyPr>
            <a:normAutofit/>
          </a:bodyPr>
          <a:lstStyle/>
          <a:p>
            <a:r>
              <a:rPr lang="de-DE" dirty="0" err="1">
                <a:effectLst/>
                <a:latin typeface="Helvetica" pitchFamily="2" charset="0"/>
              </a:rPr>
              <a:t>Condividere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responsabilità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organizzazione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Nuove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leve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professionali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esperienza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pratica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Curare la </a:t>
            </a:r>
            <a:r>
              <a:rPr lang="de-DE" dirty="0" err="1">
                <a:effectLst/>
                <a:latin typeface="Helvetica" pitchFamily="2" charset="0"/>
              </a:rPr>
              <a:t>tradizione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Dare </a:t>
            </a:r>
            <a:r>
              <a:rPr lang="de-DE" dirty="0" err="1">
                <a:effectLst/>
                <a:latin typeface="Helvetica" pitchFamily="2" charset="0"/>
              </a:rPr>
              <a:t>un‘opportunità</a:t>
            </a:r>
            <a:r>
              <a:rPr lang="de-DE" dirty="0">
                <a:effectLst/>
                <a:latin typeface="Helvetica" pitchFamily="2" charset="0"/>
              </a:rPr>
              <a:t> ai </a:t>
            </a:r>
            <a:r>
              <a:rPr lang="de-DE" dirty="0" err="1">
                <a:effectLst/>
                <a:latin typeface="Helvetica" pitchFamily="2" charset="0"/>
              </a:rPr>
              <a:t>giovani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Investimento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vantaggioso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Costi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benefici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Un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sistema</a:t>
            </a:r>
            <a:r>
              <a:rPr lang="de-DE" dirty="0">
                <a:effectLst/>
                <a:latin typeface="Helvetica" pitchFamily="2" charset="0"/>
              </a:rPr>
              <a:t> della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flessibile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orientato</a:t>
            </a:r>
            <a:r>
              <a:rPr lang="de-DE" dirty="0">
                <a:effectLst/>
                <a:latin typeface="Helvetica" pitchFamily="2" charset="0"/>
              </a:rPr>
              <a:t> alla </a:t>
            </a:r>
            <a:r>
              <a:rPr lang="de-DE" dirty="0" err="1">
                <a:effectLst/>
                <a:latin typeface="Helvetica" pitchFamily="2" charset="0"/>
              </a:rPr>
              <a:t>pratica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Effetto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positivo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verso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l‘interno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Segnale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positivo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verso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l‘esterno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Assumersi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responsabilità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sociale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Dare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ricevere</a:t>
            </a:r>
            <a:endParaRPr lang="de-D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8A0E83-9148-3246-B2B8-5135BCE1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73901D-6EC8-06E9-3AA8-45AE3F2A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82" y="565300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reti</a:t>
            </a:r>
            <a:r>
              <a:rPr lang="de-DE" dirty="0"/>
              <a:t> di </a:t>
            </a:r>
            <a:r>
              <a:rPr lang="de-DE" dirty="0" err="1"/>
              <a:t>aziende</a:t>
            </a:r>
            <a:r>
              <a:rPr lang="de-DE" dirty="0"/>
              <a:t> </a:t>
            </a:r>
            <a:r>
              <a:rPr lang="de-DE" dirty="0" err="1"/>
              <a:t>formatrici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A84793B-5D6B-0ECB-FFC2-54ADA48CAC05}"/>
              </a:ext>
            </a:extLst>
          </p:cNvPr>
          <p:cNvGrpSpPr/>
          <p:nvPr/>
        </p:nvGrpSpPr>
        <p:grpSpPr>
          <a:xfrm>
            <a:off x="-911812" y="1640911"/>
            <a:ext cx="12795751" cy="4916167"/>
            <a:chOff x="-911812" y="1640911"/>
            <a:chExt cx="12795751" cy="4916167"/>
          </a:xfrm>
        </p:grpSpPr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4BC0C2CD-00E6-28E1-1AF0-E18FA9FD52CA}"/>
                </a:ext>
              </a:extLst>
            </p:cNvPr>
            <p:cNvGrpSpPr/>
            <p:nvPr/>
          </p:nvGrpSpPr>
          <p:grpSpPr>
            <a:xfrm>
              <a:off x="-911812" y="1640911"/>
              <a:ext cx="12795751" cy="4916167"/>
              <a:chOff x="-832982" y="1672443"/>
              <a:chExt cx="12795751" cy="4916167"/>
            </a:xfrm>
          </p:grpSpPr>
          <p:grpSp>
            <p:nvGrpSpPr>
              <p:cNvPr id="70" name="Gruppieren 69">
                <a:extLst>
                  <a:ext uri="{FF2B5EF4-FFF2-40B4-BE49-F238E27FC236}">
                    <a16:creationId xmlns:a16="http://schemas.microsoft.com/office/drawing/2014/main" id="{63785A49-A575-0E99-E0F5-D8A447637A2D}"/>
                  </a:ext>
                </a:extLst>
              </p:cNvPr>
              <p:cNvGrpSpPr/>
              <p:nvPr/>
            </p:nvGrpSpPr>
            <p:grpSpPr>
              <a:xfrm>
                <a:off x="-832982" y="2418666"/>
                <a:ext cx="5819294" cy="3888000"/>
                <a:chOff x="-675322" y="2418666"/>
                <a:chExt cx="5819294" cy="3888000"/>
              </a:xfrm>
            </p:grpSpPr>
            <p:pic>
              <p:nvPicPr>
                <p:cNvPr id="20" name="Grafik 19" descr="Ein Bild, das Text, Screenshot, Logo, Schrift enthält.&#10;&#10;Automatisch generierte Beschreibung">
                  <a:extLst>
                    <a:ext uri="{FF2B5EF4-FFF2-40B4-BE49-F238E27FC236}">
                      <a16:creationId xmlns:a16="http://schemas.microsoft.com/office/drawing/2014/main" id="{1B69BBCF-F4B3-2D72-F978-BBB526C74F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75322" y="2418666"/>
                  <a:ext cx="5819294" cy="3888000"/>
                </a:xfrm>
                <a:prstGeom prst="rect">
                  <a:avLst/>
                </a:prstGeom>
              </p:spPr>
            </p:pic>
            <p:pic>
              <p:nvPicPr>
                <p:cNvPr id="66" name="Grafik 65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D5A55043-B368-5109-925D-C7BEC3B68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551259" flipV="1">
                  <a:off x="1747391" y="3841374"/>
                  <a:ext cx="644557" cy="644557"/>
                </a:xfrm>
                <a:prstGeom prst="rect">
                  <a:avLst/>
                </a:prstGeom>
              </p:spPr>
            </p:pic>
          </p:grp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2C8809C-80FA-29CA-F17A-C522D33F2BB3}"/>
                  </a:ext>
                </a:extLst>
              </p:cNvPr>
              <p:cNvSpPr txBox="1"/>
              <p:nvPr/>
            </p:nvSpPr>
            <p:spPr>
              <a:xfrm>
                <a:off x="2906674" y="1672443"/>
                <a:ext cx="1907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b="1" dirty="0" err="1">
                    <a:latin typeface="Helvetica" pitchFamily="2" charset="0"/>
                  </a:rPr>
                  <a:t>Rete</a:t>
                </a:r>
                <a:r>
                  <a:rPr lang="de-DE" sz="2000" b="1" dirty="0">
                    <a:latin typeface="Helvetica" pitchFamily="2" charset="0"/>
                  </a:rPr>
                  <a:t> semplice</a:t>
                </a:r>
              </a:p>
            </p:txBody>
          </p: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F68DB1C8-C88D-5FB4-77E2-9979ACF7F101}"/>
                  </a:ext>
                </a:extLst>
              </p:cNvPr>
              <p:cNvCxnSpPr/>
              <p:nvPr/>
            </p:nvCxnSpPr>
            <p:spPr>
              <a:xfrm>
                <a:off x="3790368" y="2382274"/>
                <a:ext cx="0" cy="39740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7D9607F0-7BC9-D038-0029-47CE0E3A5CFB}"/>
                  </a:ext>
                </a:extLst>
              </p:cNvPr>
              <p:cNvCxnSpPr/>
              <p:nvPr/>
            </p:nvCxnSpPr>
            <p:spPr>
              <a:xfrm>
                <a:off x="7758629" y="2382274"/>
                <a:ext cx="0" cy="39740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41339866-4F05-CBB4-BC7A-16BE30BEAD98}"/>
                  </a:ext>
                </a:extLst>
              </p:cNvPr>
              <p:cNvSpPr txBox="1"/>
              <p:nvPr/>
            </p:nvSpPr>
            <p:spPr>
              <a:xfrm>
                <a:off x="8893025" y="1672443"/>
                <a:ext cx="18517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err="1">
                    <a:latin typeface="Helvetica" pitchFamily="2" charset="0"/>
                  </a:rPr>
                  <a:t>Rete</a:t>
                </a:r>
                <a:r>
                  <a:rPr lang="de-DE" sz="2000" b="1" dirty="0">
                    <a:latin typeface="Helvetica" pitchFamily="2" charset="0"/>
                  </a:rPr>
                  <a:t> </a:t>
                </a:r>
                <a:r>
                  <a:rPr lang="de-DE" sz="2000" b="1" dirty="0" err="1">
                    <a:latin typeface="Helvetica" pitchFamily="2" charset="0"/>
                  </a:rPr>
                  <a:t>ampliata</a:t>
                </a:r>
                <a:endParaRPr lang="de-DE" sz="2000" b="1" dirty="0">
                  <a:latin typeface="Helvetica" pitchFamily="2" charset="0"/>
                </a:endParaRPr>
              </a:p>
            </p:txBody>
          </p: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9D417007-2A29-A08C-1E1C-BCFEF409C54C}"/>
                  </a:ext>
                </a:extLst>
              </p:cNvPr>
              <p:cNvCxnSpPr/>
              <p:nvPr/>
            </p:nvCxnSpPr>
            <p:spPr>
              <a:xfrm>
                <a:off x="373091" y="2382274"/>
                <a:ext cx="0" cy="39740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99F80CC1-A66D-2629-2516-FD061430AE8D}"/>
                  </a:ext>
                </a:extLst>
              </p:cNvPr>
              <p:cNvGrpSpPr/>
              <p:nvPr/>
            </p:nvGrpSpPr>
            <p:grpSpPr>
              <a:xfrm>
                <a:off x="3544578" y="2359812"/>
                <a:ext cx="4334748" cy="4228798"/>
                <a:chOff x="3702238" y="2359812"/>
                <a:chExt cx="4334748" cy="4228798"/>
              </a:xfrm>
            </p:grpSpPr>
            <p:pic>
              <p:nvPicPr>
                <p:cNvPr id="22" name="Grafik 21" descr="Ein Bild, das Kreis, Screenshot, Farbigkeit, Grafiken enthält.&#10;&#10;Automatisch generierte Beschreibung">
                  <a:extLst>
                    <a:ext uri="{FF2B5EF4-FFF2-40B4-BE49-F238E27FC236}">
                      <a16:creationId xmlns:a16="http://schemas.microsoft.com/office/drawing/2014/main" id="{84A2ABCB-62A5-D77D-E114-FC2B66DC4B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390" y="5017061"/>
                  <a:ext cx="2280531" cy="1520354"/>
                </a:xfrm>
                <a:prstGeom prst="rect">
                  <a:avLst/>
                </a:prstGeom>
              </p:spPr>
            </p:pic>
            <p:pic>
              <p:nvPicPr>
                <p:cNvPr id="23" name="Grafik 22" descr="Ein Bild, das Kreis, Screenshot, Farbigkeit, Grafiken enthält.&#10;&#10;Automatisch generierte Beschreibung">
                  <a:extLst>
                    <a:ext uri="{FF2B5EF4-FFF2-40B4-BE49-F238E27FC236}">
                      <a16:creationId xmlns:a16="http://schemas.microsoft.com/office/drawing/2014/main" id="{4B4FAF98-CDBD-20A2-604A-473717987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6453" y="4544773"/>
                  <a:ext cx="2280533" cy="1520355"/>
                </a:xfrm>
                <a:prstGeom prst="rect">
                  <a:avLst/>
                </a:prstGeom>
              </p:spPr>
            </p:pic>
            <p:pic>
              <p:nvPicPr>
                <p:cNvPr id="24" name="Grafik 23" descr="Ein Bild, das Kreis, Screenshot, Farbigkeit, Grafiken enthält.&#10;&#10;Automatisch generierte Beschreibung">
                  <a:extLst>
                    <a:ext uri="{FF2B5EF4-FFF2-40B4-BE49-F238E27FC236}">
                      <a16:creationId xmlns:a16="http://schemas.microsoft.com/office/drawing/2014/main" id="{65FEFB96-2C0A-C258-E61C-F070869281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2238" y="3518543"/>
                  <a:ext cx="2280532" cy="1520354"/>
                </a:xfrm>
                <a:prstGeom prst="rect">
                  <a:avLst/>
                </a:prstGeom>
              </p:spPr>
            </p:pic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87DA55B-84CA-2772-25F3-3515930F64D9}"/>
                    </a:ext>
                  </a:extLst>
                </p:cNvPr>
                <p:cNvSpPr/>
                <p:nvPr/>
              </p:nvSpPr>
              <p:spPr>
                <a:xfrm>
                  <a:off x="5435438" y="2359812"/>
                  <a:ext cx="2064731" cy="2064731"/>
                </a:xfrm>
                <a:prstGeom prst="ellipse">
                  <a:avLst/>
                </a:prstGeom>
                <a:solidFill>
                  <a:srgbClr val="C2DAB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400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Azienda</a:t>
                  </a:r>
                  <a:r>
                    <a:rPr lang="de-DE" sz="1400" b="1" dirty="0">
                      <a:solidFill>
                        <a:schemeClr val="tx1"/>
                      </a:solidFill>
                      <a:latin typeface="Helvetica" pitchFamily="2" charset="0"/>
                    </a:rPr>
                    <a:t> di </a:t>
                  </a:r>
                  <a:r>
                    <a:rPr lang="de-DE" sz="1400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riferimento</a:t>
                  </a:r>
                  <a:endParaRPr lang="de-DE" sz="1400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pic>
              <p:nvPicPr>
                <p:cNvPr id="60" name="Grafik 59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8214D9EE-DFA2-CEFF-E738-6243439801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913952" flipV="1">
                  <a:off x="4404298" y="28375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1" name="Grafik 60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3FD9C6D7-B46E-F240-3AC2-ECFE0458B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8601481" flipV="1">
                  <a:off x="3910235" y="466094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2" name="Grafik 61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ACC376F9-A4F4-6C68-8DA4-D08473268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2878135" flipV="1">
                  <a:off x="5805330" y="567421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3" name="Grafik 62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85161A5D-D796-9442-CD32-EADC5DD1D4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9502220" flipV="1">
                  <a:off x="7044547" y="3869486"/>
                  <a:ext cx="91440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71" name="Gerade Verbindung 70">
                <a:extLst>
                  <a:ext uri="{FF2B5EF4-FFF2-40B4-BE49-F238E27FC236}">
                    <a16:creationId xmlns:a16="http://schemas.microsoft.com/office/drawing/2014/main" id="{64B26344-1F7D-72C2-E23D-6323E1B61E94}"/>
                  </a:ext>
                </a:extLst>
              </p:cNvPr>
              <p:cNvCxnSpPr/>
              <p:nvPr/>
            </p:nvCxnSpPr>
            <p:spPr>
              <a:xfrm>
                <a:off x="11962769" y="2383423"/>
                <a:ext cx="0" cy="39740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F4FD6C44-BDFE-B35F-F96C-2AC70346E381}"/>
                </a:ext>
              </a:extLst>
            </p:cNvPr>
            <p:cNvSpPr txBox="1"/>
            <p:nvPr/>
          </p:nvSpPr>
          <p:spPr>
            <a:xfrm>
              <a:off x="855097" y="4689353"/>
              <a:ext cx="1771853" cy="5232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Helvetica" pitchFamily="2" charset="0"/>
                </a:rPr>
                <a:t>Azienda</a:t>
              </a:r>
              <a:endParaRPr lang="de-DE" sz="14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Helvetica" pitchFamily="2" charset="0"/>
                </a:rPr>
                <a:t>partner</a:t>
              </a:r>
              <a:endParaRPr lang="de-DE" sz="14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F4DF6B8-7650-1616-D534-CAB1F9BA148E}"/>
                </a:ext>
              </a:extLst>
            </p:cNvPr>
            <p:cNvSpPr txBox="1"/>
            <p:nvPr/>
          </p:nvSpPr>
          <p:spPr>
            <a:xfrm>
              <a:off x="2216343" y="3608900"/>
              <a:ext cx="1085531" cy="523220"/>
            </a:xfrm>
            <a:prstGeom prst="rect">
              <a:avLst/>
            </a:prstGeom>
            <a:solidFill>
              <a:srgbClr val="E9E2D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>
                  <a:latin typeface="Helvetica" pitchFamily="2" charset="0"/>
                </a:rPr>
                <a:t>Azienda</a:t>
              </a:r>
              <a:endParaRPr lang="de-DE" sz="1400" b="1" dirty="0">
                <a:latin typeface="Helvetica" pitchFamily="2" charset="0"/>
              </a:endParaRPr>
            </a:p>
            <a:p>
              <a:pPr algn="ctr"/>
              <a:r>
                <a:rPr lang="de-DE" sz="1400" b="1" dirty="0" err="1">
                  <a:latin typeface="Helvetica" pitchFamily="2" charset="0"/>
                </a:rPr>
                <a:t>formatrice</a:t>
              </a:r>
              <a:endParaRPr lang="de-DE" sz="1400" b="1" dirty="0">
                <a:latin typeface="Helvetica" pitchFamily="2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5873111-71A6-8C75-29CB-936D07BB5CF3}"/>
              </a:ext>
            </a:extLst>
          </p:cNvPr>
          <p:cNvSpPr/>
          <p:nvPr/>
        </p:nvSpPr>
        <p:spPr>
          <a:xfrm rot="18912193">
            <a:off x="8125029" y="4733777"/>
            <a:ext cx="1325563" cy="1325563"/>
          </a:xfrm>
          <a:prstGeom prst="ellipse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C844C6-2256-DE63-90FB-AEB4C2127C0D}"/>
              </a:ext>
            </a:extLst>
          </p:cNvPr>
          <p:cNvSpPr/>
          <p:nvPr/>
        </p:nvSpPr>
        <p:spPr>
          <a:xfrm rot="18912193">
            <a:off x="9201242" y="3567085"/>
            <a:ext cx="1325563" cy="1325563"/>
          </a:xfrm>
          <a:prstGeom prst="ellipse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4A854C-47BE-D44E-8EA1-8BC71E7DFCD0}"/>
              </a:ext>
            </a:extLst>
          </p:cNvPr>
          <p:cNvSpPr txBox="1"/>
          <p:nvPr/>
        </p:nvSpPr>
        <p:spPr>
          <a:xfrm>
            <a:off x="8037507" y="3096621"/>
            <a:ext cx="3491726" cy="307777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Helvetica" pitchFamily="2" charset="0"/>
              </a:rPr>
              <a:t>Comunità di </a:t>
            </a:r>
            <a:r>
              <a:rPr lang="de-DE" sz="1400" b="1" dirty="0" err="1">
                <a:latin typeface="Helvetica" pitchFamily="2" charset="0"/>
              </a:rPr>
              <a:t>formazione</a:t>
            </a:r>
            <a:endParaRPr lang="de-DE" sz="1400" b="1" dirty="0">
              <a:latin typeface="Helvetica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BA3CEA5-20FD-E9D6-7AC2-77D623673CBD}"/>
              </a:ext>
            </a:extLst>
          </p:cNvPr>
          <p:cNvSpPr txBox="1"/>
          <p:nvPr/>
        </p:nvSpPr>
        <p:spPr>
          <a:xfrm>
            <a:off x="8037507" y="2476933"/>
            <a:ext cx="3491726" cy="523220"/>
          </a:xfrm>
          <a:prstGeom prst="rect">
            <a:avLst/>
          </a:prstGeom>
          <a:solidFill>
            <a:srgbClr val="A117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Helvetica" pitchFamily="2" charset="0"/>
              </a:rPr>
              <a:t>Organizzazione</a:t>
            </a:r>
            <a:r>
              <a:rPr lang="de-DE" sz="1400" b="1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de-DE" sz="1400" b="1" dirty="0" err="1">
                <a:solidFill>
                  <a:schemeClr val="bg1"/>
                </a:solidFill>
                <a:latin typeface="Helvetica" pitchFamily="2" charset="0"/>
              </a:rPr>
              <a:t>riferimento</a:t>
            </a:r>
            <a:endParaRPr lang="de-DE" sz="14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(ad es. </a:t>
            </a:r>
            <a:r>
              <a:rPr lang="de-DE" sz="1400" dirty="0" err="1">
                <a:solidFill>
                  <a:schemeClr val="bg1"/>
                </a:solidFill>
                <a:latin typeface="Helvetica" pitchFamily="2" charset="0"/>
              </a:rPr>
              <a:t>associazione</a:t>
            </a:r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pic>
        <p:nvPicPr>
          <p:cNvPr id="12" name="Grafik 11" descr="Pfeil mit einer Linie: Kurve im Uhrzeigersinn mit einfarbiger Füllung">
            <a:extLst>
              <a:ext uri="{FF2B5EF4-FFF2-40B4-BE49-F238E27FC236}">
                <a16:creationId xmlns:a16="http://schemas.microsoft.com/office/drawing/2014/main" id="{8E5EB0C5-AFD2-6191-A15B-A924DEE8E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284050">
            <a:off x="10376140" y="3645430"/>
            <a:ext cx="1293741" cy="1293741"/>
          </a:xfrm>
          <a:prstGeom prst="rect">
            <a:avLst/>
          </a:prstGeom>
        </p:spPr>
      </p:pic>
      <p:pic>
        <p:nvPicPr>
          <p:cNvPr id="13" name="Grafik 12" descr="Pfeil mit einer Linie: Kurve im Uhrzeigersinn mit einfarbiger Füllung">
            <a:extLst>
              <a:ext uri="{FF2B5EF4-FFF2-40B4-BE49-F238E27FC236}">
                <a16:creationId xmlns:a16="http://schemas.microsoft.com/office/drawing/2014/main" id="{575CB058-A0BE-001D-BEB5-AE2AEF5E5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814937" flipV="1">
            <a:off x="8430499" y="3458601"/>
            <a:ext cx="914400" cy="914400"/>
          </a:xfrm>
          <a:prstGeom prst="rect">
            <a:avLst/>
          </a:prstGeom>
        </p:spPr>
      </p:pic>
      <p:pic>
        <p:nvPicPr>
          <p:cNvPr id="14" name="Grafik 13" descr="Pfeil mit einer Linie: Kurve im Uhrzeigersinn mit einfarbiger Füllung">
            <a:extLst>
              <a:ext uri="{FF2B5EF4-FFF2-40B4-BE49-F238E27FC236}">
                <a16:creationId xmlns:a16="http://schemas.microsoft.com/office/drawing/2014/main" id="{848C1CFC-3E64-366E-984D-B760069EA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20069" flipV="1">
            <a:off x="7667337" y="3565285"/>
            <a:ext cx="1215535" cy="121553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ABEA628-61C7-8C28-1865-9CE17E6528A2}"/>
              </a:ext>
            </a:extLst>
          </p:cNvPr>
          <p:cNvSpPr/>
          <p:nvPr/>
        </p:nvSpPr>
        <p:spPr>
          <a:xfrm rot="18912193">
            <a:off x="8278115" y="5302407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65883F-5BC5-2DEA-F2D7-574AF106FDB0}"/>
              </a:ext>
            </a:extLst>
          </p:cNvPr>
          <p:cNvSpPr/>
          <p:nvPr/>
        </p:nvSpPr>
        <p:spPr>
          <a:xfrm rot="18912193">
            <a:off x="8714991" y="5574696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C89DB-9522-3649-97AE-955D22C2E36B}"/>
              </a:ext>
            </a:extLst>
          </p:cNvPr>
          <p:cNvSpPr/>
          <p:nvPr/>
        </p:nvSpPr>
        <p:spPr>
          <a:xfrm rot="18912193">
            <a:off x="8916080" y="5092067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C07BBE-7CBD-5C2D-D0F1-73E9CE5A0B70}"/>
              </a:ext>
            </a:extLst>
          </p:cNvPr>
          <p:cNvSpPr/>
          <p:nvPr/>
        </p:nvSpPr>
        <p:spPr>
          <a:xfrm rot="18912193">
            <a:off x="8486299" y="4812733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C1C4B1-088D-CA7D-35DD-30100FB14B41}"/>
              </a:ext>
            </a:extLst>
          </p:cNvPr>
          <p:cNvSpPr/>
          <p:nvPr/>
        </p:nvSpPr>
        <p:spPr>
          <a:xfrm rot="18912193">
            <a:off x="9914521" y="4896921"/>
            <a:ext cx="1325563" cy="1325563"/>
          </a:xfrm>
          <a:prstGeom prst="ellipse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9B8049-7C89-92F5-D21E-42F7E621C4DB}"/>
              </a:ext>
            </a:extLst>
          </p:cNvPr>
          <p:cNvSpPr/>
          <p:nvPr/>
        </p:nvSpPr>
        <p:spPr>
          <a:xfrm rot="18912193">
            <a:off x="10067607" y="5465551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CBEC12-C2C5-34D7-717E-EE1832D344CB}"/>
              </a:ext>
            </a:extLst>
          </p:cNvPr>
          <p:cNvSpPr/>
          <p:nvPr/>
        </p:nvSpPr>
        <p:spPr>
          <a:xfrm rot="18912193">
            <a:off x="10504483" y="5737840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359917-2BA5-1583-33BA-25D7D93A9E2B}"/>
              </a:ext>
            </a:extLst>
          </p:cNvPr>
          <p:cNvSpPr/>
          <p:nvPr/>
        </p:nvSpPr>
        <p:spPr>
          <a:xfrm rot="18912193">
            <a:off x="10705572" y="5255211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5E8293-6EF7-67F6-B010-D67FE7DDFBAF}"/>
              </a:ext>
            </a:extLst>
          </p:cNvPr>
          <p:cNvSpPr/>
          <p:nvPr/>
        </p:nvSpPr>
        <p:spPr>
          <a:xfrm rot="18912193">
            <a:off x="10275791" y="4975877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BEFBD53-8170-BDB4-60A7-75BEAF277568}"/>
              </a:ext>
            </a:extLst>
          </p:cNvPr>
          <p:cNvSpPr/>
          <p:nvPr/>
        </p:nvSpPr>
        <p:spPr>
          <a:xfrm rot="18912193">
            <a:off x="9354328" y="4135715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2321B24-9ABB-6DCB-6CE4-78546A85BE72}"/>
              </a:ext>
            </a:extLst>
          </p:cNvPr>
          <p:cNvSpPr/>
          <p:nvPr/>
        </p:nvSpPr>
        <p:spPr>
          <a:xfrm rot="18912193">
            <a:off x="9791204" y="4408004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A88D9F7-21C6-A732-6A90-A86C0C1F63A4}"/>
              </a:ext>
            </a:extLst>
          </p:cNvPr>
          <p:cNvSpPr/>
          <p:nvPr/>
        </p:nvSpPr>
        <p:spPr>
          <a:xfrm rot="18912193">
            <a:off x="9992293" y="3925375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ED1887D-11D7-2D97-79E0-63A05EB4BCEE}"/>
              </a:ext>
            </a:extLst>
          </p:cNvPr>
          <p:cNvSpPr/>
          <p:nvPr/>
        </p:nvSpPr>
        <p:spPr>
          <a:xfrm rot="18912193">
            <a:off x="9562512" y="3646041"/>
            <a:ext cx="401586" cy="4015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3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3456B-F016-F638-5BF4-72FB6AE7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086" y="2799075"/>
            <a:ext cx="6141222" cy="1325563"/>
          </a:xfrm>
        </p:spPr>
        <p:txBody>
          <a:bodyPr>
            <a:noAutofit/>
          </a:bodyPr>
          <a:lstStyle/>
          <a:p>
            <a:pPr algn="r"/>
            <a:r>
              <a:rPr lang="de-DE" dirty="0"/>
              <a:t>Le </a:t>
            </a:r>
            <a:r>
              <a:rPr lang="de-DE" dirty="0" err="1"/>
              <a:t>reti</a:t>
            </a:r>
            <a:r>
              <a:rPr lang="de-DE" dirty="0"/>
              <a:t> di </a:t>
            </a:r>
            <a:r>
              <a:rPr lang="de-DE" dirty="0" err="1"/>
              <a:t>aziende</a:t>
            </a:r>
            <a:r>
              <a:rPr lang="de-DE" dirty="0"/>
              <a:t> </a:t>
            </a:r>
            <a:r>
              <a:rPr lang="de-DE" dirty="0" err="1"/>
              <a:t>formatrici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6DD2A0-5D1A-9086-57C4-1F630232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38FBA5-62AA-0896-486E-933BF30540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4981" y="3785122"/>
            <a:ext cx="8059738" cy="495889"/>
          </a:xfrm>
        </p:spPr>
        <p:txBody>
          <a:bodyPr/>
          <a:lstStyle/>
          <a:p>
            <a:pPr algn="r"/>
            <a:r>
              <a:rPr lang="de-DE" dirty="0" err="1"/>
              <a:t>Rete</a:t>
            </a:r>
            <a:r>
              <a:rPr lang="de-DE" dirty="0"/>
              <a:t> </a:t>
            </a:r>
            <a:r>
              <a:rPr lang="de-DE" dirty="0" err="1"/>
              <a:t>ampliata</a:t>
            </a:r>
            <a:endParaRPr lang="de-DE" dirty="0"/>
          </a:p>
        </p:txBody>
      </p:sp>
      <p:sp>
        <p:nvSpPr>
          <p:cNvPr id="50" name="Inhaltsplatzhalter 4">
            <a:extLst>
              <a:ext uri="{FF2B5EF4-FFF2-40B4-BE49-F238E27FC236}">
                <a16:creationId xmlns:a16="http://schemas.microsoft.com/office/drawing/2014/main" id="{7AF98896-287C-DECA-75DB-6C8F99C14E9A}"/>
              </a:ext>
            </a:extLst>
          </p:cNvPr>
          <p:cNvSpPr txBox="1">
            <a:spLocks/>
          </p:cNvSpPr>
          <p:nvPr/>
        </p:nvSpPr>
        <p:spPr>
          <a:xfrm>
            <a:off x="812807" y="5888797"/>
            <a:ext cx="10566385" cy="65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Gruppo</a:t>
            </a:r>
            <a:r>
              <a:rPr lang="de-DE" dirty="0"/>
              <a:t> di </a:t>
            </a:r>
            <a:r>
              <a:rPr lang="de-DE" dirty="0" err="1"/>
              <a:t>aziende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1E4F4FC-E2C4-250B-4EBC-6BEB496046C5}"/>
              </a:ext>
            </a:extLst>
          </p:cNvPr>
          <p:cNvGrpSpPr/>
          <p:nvPr/>
        </p:nvGrpSpPr>
        <p:grpSpPr>
          <a:xfrm>
            <a:off x="331075" y="1275520"/>
            <a:ext cx="5247369" cy="4695944"/>
            <a:chOff x="361956" y="2499890"/>
            <a:chExt cx="4002544" cy="358193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B6690DAA-2401-477E-36AE-7F7AC8C78F15}"/>
                </a:ext>
              </a:extLst>
            </p:cNvPr>
            <p:cNvGrpSpPr/>
            <p:nvPr/>
          </p:nvGrpSpPr>
          <p:grpSpPr>
            <a:xfrm rot="18912193">
              <a:off x="819648" y="4593116"/>
              <a:ext cx="1325563" cy="1325563"/>
              <a:chOff x="8146541" y="4931334"/>
              <a:chExt cx="1325563" cy="132556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068D125-BF1F-35E1-ABC9-1AF9EEDA4673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B9B059B-7D7E-8DDD-6E00-4E5AFC205702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4626124-C5CB-1E45-3E55-B2D320DEFDA0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2A2FAF6-5C3A-1836-9242-D31E28A5E4A3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4D8F9E3-D815-BBB3-E61A-F1AFE720357A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61A31B8E-12EB-8D4D-C762-24190093B971}"/>
                </a:ext>
              </a:extLst>
            </p:cNvPr>
            <p:cNvGrpSpPr/>
            <p:nvPr/>
          </p:nvGrpSpPr>
          <p:grpSpPr>
            <a:xfrm rot="18912193">
              <a:off x="2609140" y="4756260"/>
              <a:ext cx="1325563" cy="1325563"/>
              <a:chOff x="8146541" y="4931334"/>
              <a:chExt cx="1325563" cy="132556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48802AD-BD43-6152-E59B-1B5C5D3BC626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F13DA65-00CF-2E9D-F43F-67F110AFA927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66C8EA8-8033-D574-81B3-33629D0930B5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573429D-F072-E782-C8A4-24AD19C1B796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1A1BFFF-3929-A12A-153A-5F6762BF968E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ADBEEEBB-B751-53DF-53AE-538DB825CB78}"/>
                </a:ext>
              </a:extLst>
            </p:cNvPr>
            <p:cNvGrpSpPr/>
            <p:nvPr/>
          </p:nvGrpSpPr>
          <p:grpSpPr>
            <a:xfrm rot="18912193">
              <a:off x="1895861" y="3426424"/>
              <a:ext cx="1325563" cy="1325563"/>
              <a:chOff x="8146541" y="4931334"/>
              <a:chExt cx="1325563" cy="132556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EAF39EF-28B2-7A2F-64F0-AEA9BFFCF910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574FFF4-5ABF-18AA-1FC2-2FEDB920C618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3EB81E8-3078-25FE-0E3D-551D42AD7741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191BE1-9D4F-5AB1-C012-3CC29355254C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257155-B5B9-F2E2-B01A-DDBD6FF2E54E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4DAD0C5-1315-894C-67B2-18CA8C1C3916}"/>
                </a:ext>
              </a:extLst>
            </p:cNvPr>
            <p:cNvSpPr txBox="1"/>
            <p:nvPr/>
          </p:nvSpPr>
          <p:spPr>
            <a:xfrm>
              <a:off x="732126" y="2955960"/>
              <a:ext cx="3491726" cy="234764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latin typeface="Helvetica" pitchFamily="2" charset="0"/>
                </a:rPr>
                <a:t>Comunità di </a:t>
              </a:r>
              <a:r>
                <a:rPr lang="de-DE" sz="1400" b="1" dirty="0" err="1">
                  <a:latin typeface="Helvetica" pitchFamily="2" charset="0"/>
                </a:rPr>
                <a:t>formazione</a:t>
              </a:r>
              <a:endParaRPr lang="de-DE" sz="1400" b="1" dirty="0">
                <a:latin typeface="Helvetica" pitchFamily="2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889D22A-C643-FEDE-7C00-0EBECA142A71}"/>
                </a:ext>
              </a:extLst>
            </p:cNvPr>
            <p:cNvSpPr txBox="1"/>
            <p:nvPr/>
          </p:nvSpPr>
          <p:spPr>
            <a:xfrm>
              <a:off x="732126" y="2499890"/>
              <a:ext cx="3491726" cy="399097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Helvetica" pitchFamily="2" charset="0"/>
                </a:rPr>
                <a:t>Organizzazione</a:t>
              </a:r>
              <a:r>
                <a:rPr lang="de-DE" sz="1400" b="1" dirty="0">
                  <a:solidFill>
                    <a:schemeClr val="bg1"/>
                  </a:solidFill>
                  <a:latin typeface="Helvetica" pitchFamily="2" charset="0"/>
                </a:rPr>
                <a:t> di </a:t>
              </a:r>
              <a:r>
                <a:rPr lang="de-DE" sz="1400" b="1" dirty="0" err="1">
                  <a:solidFill>
                    <a:schemeClr val="bg1"/>
                  </a:solidFill>
                  <a:latin typeface="Helvetica" pitchFamily="2" charset="0"/>
                </a:rPr>
                <a:t>riferimento</a:t>
              </a:r>
              <a:endParaRPr lang="de-DE" sz="14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(ad es.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associazione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)</a:t>
              </a:r>
            </a:p>
          </p:txBody>
        </p:sp>
        <p:pic>
          <p:nvPicPr>
            <p:cNvPr id="11" name="Grafik 10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082DBFEA-7419-0934-4135-F9DEB7AC4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284050">
              <a:off x="3070759" y="3504769"/>
              <a:ext cx="1293741" cy="1293741"/>
            </a:xfrm>
            <a:prstGeom prst="rect">
              <a:avLst/>
            </a:prstGeom>
          </p:spPr>
        </p:pic>
        <p:pic>
          <p:nvPicPr>
            <p:cNvPr id="12" name="Grafik 11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04AAAC8C-1A1F-DF84-9889-A38B902B2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814937" flipV="1">
              <a:off x="1125118" y="3317940"/>
              <a:ext cx="914400" cy="914400"/>
            </a:xfrm>
            <a:prstGeom prst="rect">
              <a:avLst/>
            </a:prstGeom>
          </p:spPr>
        </p:pic>
        <p:pic>
          <p:nvPicPr>
            <p:cNvPr id="13" name="Grafik 12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B3DD19C0-0307-A224-899D-21A0C063B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020069" flipV="1">
              <a:off x="361956" y="3424624"/>
              <a:ext cx="1215535" cy="1215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90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1692</Words>
  <Application>Microsoft Office PowerPoint</Application>
  <PresentationFormat>Breitbild</PresentationFormat>
  <Paragraphs>457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1_Benutzerdefiniertes Design</vt:lpstr>
      <vt:lpstr>Luoghi di formazione e procedura di qualificazione</vt:lpstr>
      <vt:lpstr>Il sistema di formazione duale</vt:lpstr>
      <vt:lpstr>I tre luoghi di formazione</vt:lpstr>
      <vt:lpstr>I tre luoghi di formazione</vt:lpstr>
      <vt:lpstr>L’azienda formatrice e i corsi interaziendali</vt:lpstr>
      <vt:lpstr>L’azienda formatrice</vt:lpstr>
      <vt:lpstr>Da azienda ad azienda formatrice</vt:lpstr>
      <vt:lpstr>Le reti di aziende formatrici</vt:lpstr>
      <vt:lpstr>Le reti di aziende formatrici</vt:lpstr>
      <vt:lpstr>I corsi interaziendali</vt:lpstr>
      <vt:lpstr>Scuola professionale</vt:lpstr>
      <vt:lpstr>La scuola professionale</vt:lpstr>
      <vt:lpstr>La formazione scolastica presso la scuola professionale </vt:lpstr>
      <vt:lpstr>I corsi facoltativi e di sostegno</vt:lpstr>
      <vt:lpstr>Forme di organizzazione per l’insegnamento nelle scuole professionali</vt:lpstr>
      <vt:lpstr>Cultura generale e maturita professionale</vt:lpstr>
      <vt:lpstr>Il programma d’insegnamento di cultura generale</vt:lpstr>
      <vt:lpstr>Come ottenere un attestato federale di maturità professionale</vt:lpstr>
      <vt:lpstr>Il valore della maturità professionale</vt:lpstr>
      <vt:lpstr>La maturità professionale dal punto  di vista delle aziend</vt:lpstr>
      <vt:lpstr>Organizzazione interdisciplinare dell’insegnamento</vt:lpstr>
      <vt:lpstr>La formazione professionale di base a impostazione scolastica</vt:lpstr>
      <vt:lpstr>La formazione professionale di base a impostazione scolastica FBS</vt:lpstr>
      <vt:lpstr>Le formazioni a impostazione scolastica a confronto</vt:lpstr>
      <vt:lpstr>Procedura di qualificazione</vt:lpstr>
      <vt:lpstr>Esame finale: tipologia e svolgimento</vt:lpstr>
      <vt:lpstr>PowerPoint-Präsentation</vt:lpstr>
      <vt:lpstr>Le varie procedure di qualificazione</vt:lpstr>
      <vt:lpstr>Le varie procedure di qualificazione</vt:lpstr>
      <vt:lpstr>Le varie procedure di qualificazione</vt:lpstr>
      <vt:lpstr>Le varie forme dell’esame finale</vt:lpstr>
      <vt:lpstr>I periti d’esame </vt:lpstr>
      <vt:lpstr>Compiti e costi delle procedure di qualificazione (PQ)</vt:lpstr>
      <vt:lpstr>Altre procedure di qualificazione</vt:lpstr>
      <vt:lpstr>Apprendimenti acquisiti</vt:lpstr>
      <vt:lpstr>Validazione degli apprendimenti acquisiti</vt:lpstr>
      <vt:lpstr>Esame finale senza formazione professionale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46</cp:revision>
  <dcterms:created xsi:type="dcterms:W3CDTF">2023-08-07T08:24:15Z</dcterms:created>
  <dcterms:modified xsi:type="dcterms:W3CDTF">2024-04-24T14:36:10Z</dcterms:modified>
</cp:coreProperties>
</file>