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41"/>
  </p:notesMasterIdLst>
  <p:sldIdLst>
    <p:sldId id="297" r:id="rId4"/>
    <p:sldId id="298" r:id="rId5"/>
    <p:sldId id="257" r:id="rId6"/>
    <p:sldId id="295" r:id="rId7"/>
    <p:sldId id="299" r:id="rId8"/>
    <p:sldId id="259" r:id="rId9"/>
    <p:sldId id="286" r:id="rId10"/>
    <p:sldId id="261" r:id="rId11"/>
    <p:sldId id="262" r:id="rId12"/>
    <p:sldId id="289" r:id="rId13"/>
    <p:sldId id="300" r:id="rId14"/>
    <p:sldId id="264" r:id="rId15"/>
    <p:sldId id="265" r:id="rId16"/>
    <p:sldId id="290" r:id="rId17"/>
    <p:sldId id="267" r:id="rId18"/>
    <p:sldId id="301" r:id="rId19"/>
    <p:sldId id="268" r:id="rId20"/>
    <p:sldId id="269" r:id="rId21"/>
    <p:sldId id="288" r:id="rId22"/>
    <p:sldId id="294" r:id="rId23"/>
    <p:sldId id="272" r:id="rId24"/>
    <p:sldId id="302" r:id="rId25"/>
    <p:sldId id="273" r:id="rId26"/>
    <p:sldId id="274" r:id="rId27"/>
    <p:sldId id="303" r:id="rId28"/>
    <p:sldId id="291" r:id="rId29"/>
    <p:sldId id="296" r:id="rId30"/>
    <p:sldId id="277" r:id="rId31"/>
    <p:sldId id="292" r:id="rId32"/>
    <p:sldId id="279" r:id="rId33"/>
    <p:sldId id="280" r:id="rId34"/>
    <p:sldId id="281" r:id="rId35"/>
    <p:sldId id="282" r:id="rId36"/>
    <p:sldId id="304" r:id="rId37"/>
    <p:sldId id="293" r:id="rId38"/>
    <p:sldId id="284" r:id="rId39"/>
    <p:sldId id="285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2DC"/>
    <a:srgbClr val="A11731"/>
    <a:srgbClr val="DAA2AD"/>
    <a:srgbClr val="C2DAB6"/>
    <a:srgbClr val="4C7936"/>
    <a:srgbClr val="EBECF3"/>
    <a:srgbClr val="D9DBFC"/>
    <a:srgbClr val="B0B6F8"/>
    <a:srgbClr val="E9EAFC"/>
    <a:srgbClr val="D8D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5878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0AF2F-6A6D-4047-8942-835BC420337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F53543-D888-5946-8EF4-A4D26B7DB53C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/>
            <a:t>1</a:t>
          </a:r>
        </a:p>
      </dgm:t>
    </dgm:pt>
    <dgm:pt modelId="{93B2890A-6793-DE44-9BA4-B9491746DC6F}" type="parTrans" cxnId="{6E086F50-B67F-4041-92A9-7C8EA5BA688E}">
      <dgm:prSet/>
      <dgm:spPr/>
      <dgm:t>
        <a:bodyPr/>
        <a:lstStyle/>
        <a:p>
          <a:endParaRPr lang="de-DE"/>
        </a:p>
      </dgm:t>
    </dgm:pt>
    <dgm:pt modelId="{E1B49F7B-BA06-9D4A-85BE-F68D5CEC4172}" type="sibTrans" cxnId="{6E086F50-B67F-4041-92A9-7C8EA5BA688E}">
      <dgm:prSet/>
      <dgm:spPr/>
      <dgm:t>
        <a:bodyPr/>
        <a:lstStyle/>
        <a:p>
          <a:endParaRPr lang="de-DE"/>
        </a:p>
      </dgm:t>
    </dgm:pt>
    <dgm:pt modelId="{ABD54176-804E-EC4C-9C9A-CAE1631AECF4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de-DE" sz="1600" dirty="0">
              <a:solidFill>
                <a:schemeClr val="tx1"/>
              </a:solidFill>
              <a:effectLst/>
              <a:latin typeface="Helvetica" pitchFamily="2" charset="0"/>
            </a:rPr>
            <a:t>Berufliche Grundbildung</a:t>
          </a:r>
          <a:endParaRPr lang="de-DE" sz="1600" dirty="0"/>
        </a:p>
      </dgm:t>
    </dgm:pt>
    <dgm:pt modelId="{40998995-EAC4-0B49-AC7A-9B4CB540FC86}" type="parTrans" cxnId="{8194722B-43BC-8B42-B8D6-33E68798E6F5}">
      <dgm:prSet/>
      <dgm:spPr/>
      <dgm:t>
        <a:bodyPr/>
        <a:lstStyle/>
        <a:p>
          <a:endParaRPr lang="de-DE"/>
        </a:p>
      </dgm:t>
    </dgm:pt>
    <dgm:pt modelId="{A85EF0C5-9F2F-BE4B-8344-D730E25D29C4}" type="sibTrans" cxnId="{8194722B-43BC-8B42-B8D6-33E68798E6F5}">
      <dgm:prSet/>
      <dgm:spPr/>
      <dgm:t>
        <a:bodyPr/>
        <a:lstStyle/>
        <a:p>
          <a:endParaRPr lang="de-DE"/>
        </a:p>
      </dgm:t>
    </dgm:pt>
    <dgm:pt modelId="{6E5D79CD-D771-9C47-B813-15F7CFA718E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/>
            <a:t>2</a:t>
          </a:r>
        </a:p>
      </dgm:t>
    </dgm:pt>
    <dgm:pt modelId="{6D881A09-8FE8-3A49-BA93-414581857A92}" type="parTrans" cxnId="{7690FEF9-A19F-E848-8C1C-487FC4D91C49}">
      <dgm:prSet/>
      <dgm:spPr/>
      <dgm:t>
        <a:bodyPr/>
        <a:lstStyle/>
        <a:p>
          <a:endParaRPr lang="de-DE"/>
        </a:p>
      </dgm:t>
    </dgm:pt>
    <dgm:pt modelId="{66005776-A3EE-9D4A-9510-296AD0D4F115}" type="sibTrans" cxnId="{7690FEF9-A19F-E848-8C1C-487FC4D91C49}">
      <dgm:prSet/>
      <dgm:spPr/>
      <dgm:t>
        <a:bodyPr/>
        <a:lstStyle/>
        <a:p>
          <a:endParaRPr lang="de-DE"/>
        </a:p>
      </dgm:t>
    </dgm:pt>
    <dgm:pt modelId="{4506322C-A44B-3D4C-97F3-E471F6996313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de-DE" sz="1600" dirty="0">
              <a:solidFill>
                <a:schemeClr val="tx1"/>
              </a:solidFill>
              <a:effectLst/>
              <a:latin typeface="Helvetica" pitchFamily="2" charset="0"/>
            </a:rPr>
            <a:t>SOG Schulisch organisierte</a:t>
          </a:r>
          <a:endParaRPr lang="de-DE" sz="1600" dirty="0"/>
        </a:p>
      </dgm:t>
    </dgm:pt>
    <dgm:pt modelId="{BD2C87F7-D1CF-A943-82DE-26C8E945FDDC}" type="parTrans" cxnId="{C005CFD2-6369-C142-9445-E4C32C30665C}">
      <dgm:prSet/>
      <dgm:spPr/>
      <dgm:t>
        <a:bodyPr/>
        <a:lstStyle/>
        <a:p>
          <a:endParaRPr lang="de-DE"/>
        </a:p>
      </dgm:t>
    </dgm:pt>
    <dgm:pt modelId="{6CA722FB-15AF-E647-A7AB-7D8D36AB865A}" type="sibTrans" cxnId="{C005CFD2-6369-C142-9445-E4C32C30665C}">
      <dgm:prSet/>
      <dgm:spPr/>
      <dgm:t>
        <a:bodyPr/>
        <a:lstStyle/>
        <a:p>
          <a:endParaRPr lang="de-DE"/>
        </a:p>
      </dgm:t>
    </dgm:pt>
    <dgm:pt modelId="{7F56CE7B-D446-C14A-B2DC-380DAE778DB5}">
      <dgm:prSet phldrT="[Text]"/>
      <dgm:spPr>
        <a:solidFill>
          <a:srgbClr val="4C7936"/>
        </a:solidFill>
        <a:ln>
          <a:noFill/>
        </a:ln>
      </dgm:spPr>
      <dgm:t>
        <a:bodyPr/>
        <a:lstStyle/>
        <a:p>
          <a:r>
            <a:rPr lang="de-DE" dirty="0"/>
            <a:t>3</a:t>
          </a:r>
        </a:p>
      </dgm:t>
    </dgm:pt>
    <dgm:pt modelId="{D347BA7B-2039-2140-A881-17153639D90F}" type="parTrans" cxnId="{1214063E-552B-3D4D-90D7-7142D2E7EC6E}">
      <dgm:prSet/>
      <dgm:spPr/>
      <dgm:t>
        <a:bodyPr/>
        <a:lstStyle/>
        <a:p>
          <a:endParaRPr lang="de-DE"/>
        </a:p>
      </dgm:t>
    </dgm:pt>
    <dgm:pt modelId="{7A46516D-8581-9C42-B35C-8E920B1A5829}" type="sibTrans" cxnId="{1214063E-552B-3D4D-90D7-7142D2E7EC6E}">
      <dgm:prSet/>
      <dgm:spPr/>
      <dgm:t>
        <a:bodyPr/>
        <a:lstStyle/>
        <a:p>
          <a:endParaRPr lang="de-DE"/>
        </a:p>
      </dgm:t>
    </dgm:pt>
    <dgm:pt modelId="{172772FC-3383-4444-92D4-FCA7D08E831B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400" b="0" i="0" dirty="0">
              <a:solidFill>
                <a:schemeClr val="tx1"/>
              </a:solidFill>
              <a:effectLst/>
              <a:latin typeface="Helvetica" pitchFamily="2" charset="0"/>
            </a:rPr>
            <a:t>Nachholbildung nach</a:t>
          </a:r>
          <a:endParaRPr lang="de-DE" sz="1400" b="0" i="0" dirty="0">
            <a:latin typeface="Helvetica" pitchFamily="2" charset="0"/>
          </a:endParaRPr>
        </a:p>
      </dgm:t>
    </dgm:pt>
    <dgm:pt modelId="{770ED621-B1F8-8045-A2F3-EFC49E9AC412}" type="parTrans" cxnId="{7A24CE43-89EC-334B-9803-EB1EB3C385A0}">
      <dgm:prSet/>
      <dgm:spPr/>
      <dgm:t>
        <a:bodyPr/>
        <a:lstStyle/>
        <a:p>
          <a:endParaRPr lang="de-DE"/>
        </a:p>
      </dgm:t>
    </dgm:pt>
    <dgm:pt modelId="{FD1B1C98-381B-614E-ACC7-B341D9A035A1}" type="sibTrans" cxnId="{7A24CE43-89EC-334B-9803-EB1EB3C385A0}">
      <dgm:prSet/>
      <dgm:spPr/>
      <dgm:t>
        <a:bodyPr/>
        <a:lstStyle/>
        <a:p>
          <a:endParaRPr lang="de-DE"/>
        </a:p>
      </dgm:t>
    </dgm:pt>
    <dgm:pt modelId="{EB91150C-922E-A448-B875-3ECD7CBD2651}">
      <dgm:prSet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de-DE" sz="1600" dirty="0">
              <a:solidFill>
                <a:schemeClr val="tx1"/>
              </a:solidFill>
              <a:effectLst/>
              <a:latin typeface="Helvetica" pitchFamily="2" charset="0"/>
            </a:rPr>
            <a:t>Grundbildung</a:t>
          </a:r>
        </a:p>
      </dgm:t>
    </dgm:pt>
    <dgm:pt modelId="{908FA679-8A13-DD4A-A363-E19F871AE2EC}" type="parTrans" cxnId="{16C4E4D7-0EFA-3047-9B0D-FFAEE5C82D59}">
      <dgm:prSet/>
      <dgm:spPr/>
      <dgm:t>
        <a:bodyPr/>
        <a:lstStyle/>
        <a:p>
          <a:endParaRPr lang="de-DE"/>
        </a:p>
      </dgm:t>
    </dgm:pt>
    <dgm:pt modelId="{C0E2965C-5EFB-5541-91FC-82FED16C8FB6}" type="sibTrans" cxnId="{16C4E4D7-0EFA-3047-9B0D-FFAEE5C82D59}">
      <dgm:prSet/>
      <dgm:spPr/>
      <dgm:t>
        <a:bodyPr/>
        <a:lstStyle/>
        <a:p>
          <a:endParaRPr lang="de-DE"/>
        </a:p>
      </dgm:t>
    </dgm:pt>
    <dgm:pt modelId="{99654934-3101-8B43-9DAA-9495FF9E46ED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de-DE" sz="1600" dirty="0">
              <a:solidFill>
                <a:schemeClr val="tx1"/>
              </a:solidFill>
              <a:effectLst/>
              <a:latin typeface="Helvetica" pitchFamily="2" charset="0"/>
            </a:rPr>
            <a:t>2, 3 oder 4 Jahre (Lehrzeit)</a:t>
          </a:r>
          <a:endParaRPr lang="de-DE" sz="1600" dirty="0"/>
        </a:p>
      </dgm:t>
    </dgm:pt>
    <dgm:pt modelId="{7BCD0C15-D9DC-6D4A-9FCC-7C5D9C74F39B}" type="parTrans" cxnId="{D54B34D0-534D-5D42-968A-494D9BC7AC7B}">
      <dgm:prSet/>
      <dgm:spPr/>
      <dgm:t>
        <a:bodyPr/>
        <a:lstStyle/>
        <a:p>
          <a:endParaRPr lang="de-DE"/>
        </a:p>
      </dgm:t>
    </dgm:pt>
    <dgm:pt modelId="{EC3B01FF-5262-5641-B22F-783430462900}" type="sibTrans" cxnId="{D54B34D0-534D-5D42-968A-494D9BC7AC7B}">
      <dgm:prSet/>
      <dgm:spPr/>
      <dgm:t>
        <a:bodyPr/>
        <a:lstStyle/>
        <a:p>
          <a:endParaRPr lang="de-DE"/>
        </a:p>
      </dgm:t>
    </dgm:pt>
    <dgm:pt modelId="{50C00F28-F28B-3D49-BBA6-D3D2D54974A2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400" b="0" i="0" dirty="0">
              <a:solidFill>
                <a:schemeClr val="tx1"/>
              </a:solidFill>
              <a:effectLst/>
              <a:latin typeface="Helvetica" pitchFamily="2" charset="0"/>
            </a:rPr>
            <a:t>Art. 32 BBV</a:t>
          </a:r>
          <a:endParaRPr lang="de-DE" sz="1400" b="0" i="0" dirty="0">
            <a:latin typeface="Helvetica" pitchFamily="2" charset="0"/>
          </a:endParaRPr>
        </a:p>
      </dgm:t>
    </dgm:pt>
    <dgm:pt modelId="{12C28129-736F-5C4E-9E3C-A693A20ED81B}" type="parTrans" cxnId="{D386B0BB-47A1-8B45-95DA-4B12FC87B3B5}">
      <dgm:prSet/>
      <dgm:spPr/>
      <dgm:t>
        <a:bodyPr/>
        <a:lstStyle/>
        <a:p>
          <a:endParaRPr lang="de-DE"/>
        </a:p>
      </dgm:t>
    </dgm:pt>
    <dgm:pt modelId="{8080E6D6-7B39-1141-A03F-8F5329AD55E6}" type="sibTrans" cxnId="{D386B0BB-47A1-8B45-95DA-4B12FC87B3B5}">
      <dgm:prSet/>
      <dgm:spPr/>
      <dgm:t>
        <a:bodyPr/>
        <a:lstStyle/>
        <a:p>
          <a:endParaRPr lang="de-DE"/>
        </a:p>
      </dgm:t>
    </dgm:pt>
    <dgm:pt modelId="{FEDEE82C-1880-BE4B-9F42-B3CB619BD13C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400" b="0" i="0" dirty="0">
              <a:solidFill>
                <a:schemeClr val="tx1"/>
              </a:solidFill>
              <a:effectLst/>
              <a:latin typeface="Helvetica" pitchFamily="2" charset="0"/>
            </a:rPr>
            <a:t>Nachholbildung nach</a:t>
          </a:r>
          <a:endParaRPr lang="de-DE" sz="1400" b="0" i="0" dirty="0">
            <a:latin typeface="Helvetica" pitchFamily="2" charset="0"/>
          </a:endParaRPr>
        </a:p>
      </dgm:t>
    </dgm:pt>
    <dgm:pt modelId="{85B32642-8E63-664E-A1B1-F948AC1AB5BA}" type="parTrans" cxnId="{98FF90B2-4674-6846-8D7E-D26799D75519}">
      <dgm:prSet/>
      <dgm:spPr/>
      <dgm:t>
        <a:bodyPr/>
        <a:lstStyle/>
        <a:p>
          <a:endParaRPr lang="de-DE"/>
        </a:p>
      </dgm:t>
    </dgm:pt>
    <dgm:pt modelId="{468A1B55-7F98-314A-B2A0-821543B5AF1C}" type="sibTrans" cxnId="{98FF90B2-4674-6846-8D7E-D26799D75519}">
      <dgm:prSet/>
      <dgm:spPr/>
      <dgm:t>
        <a:bodyPr/>
        <a:lstStyle/>
        <a:p>
          <a:endParaRPr lang="de-DE"/>
        </a:p>
      </dgm:t>
    </dgm:pt>
    <dgm:pt modelId="{79BCF35A-10CC-1845-B508-931E23F54B1F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>
            <a:buNone/>
          </a:pPr>
          <a:endParaRPr lang="de-DE" sz="700" b="0" i="0" dirty="0">
            <a:latin typeface="Helvetica" pitchFamily="2" charset="0"/>
          </a:endParaRPr>
        </a:p>
      </dgm:t>
    </dgm:pt>
    <dgm:pt modelId="{1F86BD31-2679-1348-AA6B-A0DFE79F285F}" type="parTrans" cxnId="{BBE1BAB9-EFEE-3B47-9204-E71A4886B887}">
      <dgm:prSet/>
      <dgm:spPr/>
      <dgm:t>
        <a:bodyPr/>
        <a:lstStyle/>
        <a:p>
          <a:endParaRPr lang="de-DE"/>
        </a:p>
      </dgm:t>
    </dgm:pt>
    <dgm:pt modelId="{6B14F2A8-F105-034C-B1F4-16646C9A491E}" type="sibTrans" cxnId="{BBE1BAB9-EFEE-3B47-9204-E71A4886B887}">
      <dgm:prSet/>
      <dgm:spPr/>
      <dgm:t>
        <a:bodyPr/>
        <a:lstStyle/>
        <a:p>
          <a:endParaRPr lang="de-DE"/>
        </a:p>
      </dgm:t>
    </dgm:pt>
    <dgm:pt modelId="{638893A8-6C40-6D44-8D6F-E97AC60D383B}">
      <dgm:prSet phldrT="[Text]" custT="1"/>
      <dgm:spPr>
        <a:solidFill>
          <a:srgbClr val="C2DAB6">
            <a:alpha val="90000"/>
          </a:srgbClr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400" b="0" i="0" dirty="0">
              <a:solidFill>
                <a:schemeClr val="tx1"/>
              </a:solidFill>
              <a:effectLst/>
              <a:latin typeface="Helvetica" pitchFamily="2" charset="0"/>
            </a:rPr>
            <a:t>Art. 31 BBV (Validation)</a:t>
          </a:r>
          <a:endParaRPr lang="de-DE" sz="1400" b="0" i="0" dirty="0">
            <a:latin typeface="Helvetica" pitchFamily="2" charset="0"/>
          </a:endParaRPr>
        </a:p>
      </dgm:t>
    </dgm:pt>
    <dgm:pt modelId="{54AB1C07-D40C-8D4E-A549-CDFD47FA17DC}" type="parTrans" cxnId="{6A6C871F-D2C6-8D4E-8A11-CA969A418C82}">
      <dgm:prSet/>
      <dgm:spPr/>
      <dgm:t>
        <a:bodyPr/>
        <a:lstStyle/>
        <a:p>
          <a:endParaRPr lang="de-DE"/>
        </a:p>
      </dgm:t>
    </dgm:pt>
    <dgm:pt modelId="{10BF4566-A862-544C-9D1B-EF8DE2548368}" type="sibTrans" cxnId="{6A6C871F-D2C6-8D4E-8A11-CA969A418C82}">
      <dgm:prSet/>
      <dgm:spPr/>
      <dgm:t>
        <a:bodyPr/>
        <a:lstStyle/>
        <a:p>
          <a:endParaRPr lang="de-DE"/>
        </a:p>
      </dgm:t>
    </dgm:pt>
    <dgm:pt modelId="{DD65417C-686C-724D-BB2B-813F9E4F7B29}" type="pres">
      <dgm:prSet presAssocID="{CF40AF2F-6A6D-4047-8942-835BC420337C}" presName="linearFlow" presStyleCnt="0">
        <dgm:presLayoutVars>
          <dgm:dir/>
          <dgm:animLvl val="lvl"/>
          <dgm:resizeHandles val="exact"/>
        </dgm:presLayoutVars>
      </dgm:prSet>
      <dgm:spPr/>
    </dgm:pt>
    <dgm:pt modelId="{A770A6B6-FC49-1C44-B3A5-B802B9647AFA}" type="pres">
      <dgm:prSet presAssocID="{E2F53543-D888-5946-8EF4-A4D26B7DB53C}" presName="composite" presStyleCnt="0"/>
      <dgm:spPr/>
    </dgm:pt>
    <dgm:pt modelId="{01778E24-D80B-C744-BEEA-27CF4021B26C}" type="pres">
      <dgm:prSet presAssocID="{E2F53543-D888-5946-8EF4-A4D26B7DB53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76DEDF-411A-D248-B349-358783BEEAAF}" type="pres">
      <dgm:prSet presAssocID="{E2F53543-D888-5946-8EF4-A4D26B7DB53C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032C691-97EB-054C-B716-DBA38F5F6EFA}" type="pres">
      <dgm:prSet presAssocID="{E1B49F7B-BA06-9D4A-85BE-F68D5CEC4172}" presName="sp" presStyleCnt="0"/>
      <dgm:spPr/>
    </dgm:pt>
    <dgm:pt modelId="{293D5992-ECD7-B94B-8120-795C89EDE631}" type="pres">
      <dgm:prSet presAssocID="{6E5D79CD-D771-9C47-B813-15F7CFA718E4}" presName="composite" presStyleCnt="0"/>
      <dgm:spPr/>
    </dgm:pt>
    <dgm:pt modelId="{5ACAC30A-20C8-F34E-9605-563FC1A45CA7}" type="pres">
      <dgm:prSet presAssocID="{6E5D79CD-D771-9C47-B813-15F7CFA718E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43A1B4A-76DF-0A49-8761-51CDD6A05099}" type="pres">
      <dgm:prSet presAssocID="{6E5D79CD-D771-9C47-B813-15F7CFA718E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56C129B5-A17C-E74C-9844-C463B69D21C4}" type="pres">
      <dgm:prSet presAssocID="{66005776-A3EE-9D4A-9510-296AD0D4F115}" presName="sp" presStyleCnt="0"/>
      <dgm:spPr/>
    </dgm:pt>
    <dgm:pt modelId="{92920D51-071D-5B4A-BC3E-C441A5618378}" type="pres">
      <dgm:prSet presAssocID="{7F56CE7B-D446-C14A-B2DC-380DAE778DB5}" presName="composite" presStyleCnt="0"/>
      <dgm:spPr/>
    </dgm:pt>
    <dgm:pt modelId="{EE0610DC-2F17-954B-9B65-3CFC041E29F7}" type="pres">
      <dgm:prSet presAssocID="{7F56CE7B-D446-C14A-B2DC-380DAE778DB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CCE5D5-F597-C846-8B99-CD1697E3BAD9}" type="pres">
      <dgm:prSet presAssocID="{7F56CE7B-D446-C14A-B2DC-380DAE778DB5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8E6F205-2C12-594C-B49C-ADC71CCE250D}" type="presOf" srcId="{ABD54176-804E-EC4C-9C9A-CAE1631AECF4}" destId="{BF76DEDF-411A-D248-B349-358783BEEAAF}" srcOrd="0" destOrd="0" presId="urn:microsoft.com/office/officeart/2005/8/layout/chevron2"/>
    <dgm:cxn modelId="{0A04E20D-3D02-2240-B328-BB2DC0974F33}" type="presOf" srcId="{FEDEE82C-1880-BE4B-9F42-B3CB619BD13C}" destId="{C5CCE5D5-F597-C846-8B99-CD1697E3BAD9}" srcOrd="0" destOrd="3" presId="urn:microsoft.com/office/officeart/2005/8/layout/chevron2"/>
    <dgm:cxn modelId="{6A6C871F-D2C6-8D4E-8A11-CA969A418C82}" srcId="{7F56CE7B-D446-C14A-B2DC-380DAE778DB5}" destId="{638893A8-6C40-6D44-8D6F-E97AC60D383B}" srcOrd="4" destOrd="0" parTransId="{54AB1C07-D40C-8D4E-A549-CDFD47FA17DC}" sibTransId="{10BF4566-A862-544C-9D1B-EF8DE2548368}"/>
    <dgm:cxn modelId="{8194722B-43BC-8B42-B8D6-33E68798E6F5}" srcId="{E2F53543-D888-5946-8EF4-A4D26B7DB53C}" destId="{ABD54176-804E-EC4C-9C9A-CAE1631AECF4}" srcOrd="0" destOrd="0" parTransId="{40998995-EAC4-0B49-AC7A-9B4CB540FC86}" sibTransId="{A85EF0C5-9F2F-BE4B-8344-D730E25D29C4}"/>
    <dgm:cxn modelId="{EED27C34-1245-9F44-BF15-EE911FA449A7}" type="presOf" srcId="{99654934-3101-8B43-9DAA-9495FF9E46ED}" destId="{BF76DEDF-411A-D248-B349-358783BEEAAF}" srcOrd="0" destOrd="1" presId="urn:microsoft.com/office/officeart/2005/8/layout/chevron2"/>
    <dgm:cxn modelId="{1214063E-552B-3D4D-90D7-7142D2E7EC6E}" srcId="{CF40AF2F-6A6D-4047-8942-835BC420337C}" destId="{7F56CE7B-D446-C14A-B2DC-380DAE778DB5}" srcOrd="2" destOrd="0" parTransId="{D347BA7B-2039-2140-A881-17153639D90F}" sibTransId="{7A46516D-8581-9C42-B35C-8E920B1A5829}"/>
    <dgm:cxn modelId="{7A24CE43-89EC-334B-9803-EB1EB3C385A0}" srcId="{7F56CE7B-D446-C14A-B2DC-380DAE778DB5}" destId="{172772FC-3383-4444-92D4-FCA7D08E831B}" srcOrd="0" destOrd="0" parTransId="{770ED621-B1F8-8045-A2F3-EFC49E9AC412}" sibTransId="{FD1B1C98-381B-614E-ACC7-B341D9A035A1}"/>
    <dgm:cxn modelId="{B5D6834F-DAF3-4A44-85BC-E4EAA8F11FD6}" type="presOf" srcId="{638893A8-6C40-6D44-8D6F-E97AC60D383B}" destId="{C5CCE5D5-F597-C846-8B99-CD1697E3BAD9}" srcOrd="0" destOrd="4" presId="urn:microsoft.com/office/officeart/2005/8/layout/chevron2"/>
    <dgm:cxn modelId="{19422A50-91CB-5846-9473-95D256DE7B2D}" type="presOf" srcId="{79BCF35A-10CC-1845-B508-931E23F54B1F}" destId="{C5CCE5D5-F597-C846-8B99-CD1697E3BAD9}" srcOrd="0" destOrd="2" presId="urn:microsoft.com/office/officeart/2005/8/layout/chevron2"/>
    <dgm:cxn modelId="{6E086F50-B67F-4041-92A9-7C8EA5BA688E}" srcId="{CF40AF2F-6A6D-4047-8942-835BC420337C}" destId="{E2F53543-D888-5946-8EF4-A4D26B7DB53C}" srcOrd="0" destOrd="0" parTransId="{93B2890A-6793-DE44-9BA4-B9491746DC6F}" sibTransId="{E1B49F7B-BA06-9D4A-85BE-F68D5CEC4172}"/>
    <dgm:cxn modelId="{3FC70A55-E8D4-B544-8271-06D3FB246297}" type="presOf" srcId="{50C00F28-F28B-3D49-BBA6-D3D2D54974A2}" destId="{C5CCE5D5-F597-C846-8B99-CD1697E3BAD9}" srcOrd="0" destOrd="1" presId="urn:microsoft.com/office/officeart/2005/8/layout/chevron2"/>
    <dgm:cxn modelId="{5D2FF881-708B-8C4D-9645-903309B4DA49}" type="presOf" srcId="{E2F53543-D888-5946-8EF4-A4D26B7DB53C}" destId="{01778E24-D80B-C744-BEEA-27CF4021B26C}" srcOrd="0" destOrd="0" presId="urn:microsoft.com/office/officeart/2005/8/layout/chevron2"/>
    <dgm:cxn modelId="{64CBA98C-6B51-214D-8CF0-965036912EA1}" type="presOf" srcId="{7F56CE7B-D446-C14A-B2DC-380DAE778DB5}" destId="{EE0610DC-2F17-954B-9B65-3CFC041E29F7}" srcOrd="0" destOrd="0" presId="urn:microsoft.com/office/officeart/2005/8/layout/chevron2"/>
    <dgm:cxn modelId="{98FF90B2-4674-6846-8D7E-D26799D75519}" srcId="{7F56CE7B-D446-C14A-B2DC-380DAE778DB5}" destId="{FEDEE82C-1880-BE4B-9F42-B3CB619BD13C}" srcOrd="3" destOrd="0" parTransId="{85B32642-8E63-664E-A1B1-F948AC1AB5BA}" sibTransId="{468A1B55-7F98-314A-B2A0-821543B5AF1C}"/>
    <dgm:cxn modelId="{BBE1BAB9-EFEE-3B47-9204-E71A4886B887}" srcId="{7F56CE7B-D446-C14A-B2DC-380DAE778DB5}" destId="{79BCF35A-10CC-1845-B508-931E23F54B1F}" srcOrd="2" destOrd="0" parTransId="{1F86BD31-2679-1348-AA6B-A0DFE79F285F}" sibTransId="{6B14F2A8-F105-034C-B1F4-16646C9A491E}"/>
    <dgm:cxn modelId="{D386B0BB-47A1-8B45-95DA-4B12FC87B3B5}" srcId="{7F56CE7B-D446-C14A-B2DC-380DAE778DB5}" destId="{50C00F28-F28B-3D49-BBA6-D3D2D54974A2}" srcOrd="1" destOrd="0" parTransId="{12C28129-736F-5C4E-9E3C-A693A20ED81B}" sibTransId="{8080E6D6-7B39-1141-A03F-8F5329AD55E6}"/>
    <dgm:cxn modelId="{50FA6FC7-69FB-0F4A-806B-C4774F19D866}" type="presOf" srcId="{6E5D79CD-D771-9C47-B813-15F7CFA718E4}" destId="{5ACAC30A-20C8-F34E-9605-563FC1A45CA7}" srcOrd="0" destOrd="0" presId="urn:microsoft.com/office/officeart/2005/8/layout/chevron2"/>
    <dgm:cxn modelId="{158437CB-A75B-1E4C-BF98-4238BB6D27A8}" type="presOf" srcId="{4506322C-A44B-3D4C-97F3-E471F6996313}" destId="{743A1B4A-76DF-0A49-8761-51CDD6A05099}" srcOrd="0" destOrd="0" presId="urn:microsoft.com/office/officeart/2005/8/layout/chevron2"/>
    <dgm:cxn modelId="{D54B34D0-534D-5D42-968A-494D9BC7AC7B}" srcId="{E2F53543-D888-5946-8EF4-A4D26B7DB53C}" destId="{99654934-3101-8B43-9DAA-9495FF9E46ED}" srcOrd="1" destOrd="0" parTransId="{7BCD0C15-D9DC-6D4A-9FCC-7C5D9C74F39B}" sibTransId="{EC3B01FF-5262-5641-B22F-783430462900}"/>
    <dgm:cxn modelId="{C005CFD2-6369-C142-9445-E4C32C30665C}" srcId="{6E5D79CD-D771-9C47-B813-15F7CFA718E4}" destId="{4506322C-A44B-3D4C-97F3-E471F6996313}" srcOrd="0" destOrd="0" parTransId="{BD2C87F7-D1CF-A943-82DE-26C8E945FDDC}" sibTransId="{6CA722FB-15AF-E647-A7AB-7D8D36AB865A}"/>
    <dgm:cxn modelId="{54AD54D5-8B0F-8841-B998-3C56141871E6}" type="presOf" srcId="{172772FC-3383-4444-92D4-FCA7D08E831B}" destId="{C5CCE5D5-F597-C846-8B99-CD1697E3BAD9}" srcOrd="0" destOrd="0" presId="urn:microsoft.com/office/officeart/2005/8/layout/chevron2"/>
    <dgm:cxn modelId="{6B15FCD5-BBA6-CE47-9AE8-546BB26810B4}" type="presOf" srcId="{CF40AF2F-6A6D-4047-8942-835BC420337C}" destId="{DD65417C-686C-724D-BB2B-813F9E4F7B29}" srcOrd="0" destOrd="0" presId="urn:microsoft.com/office/officeart/2005/8/layout/chevron2"/>
    <dgm:cxn modelId="{16C4E4D7-0EFA-3047-9B0D-FFAEE5C82D59}" srcId="{6E5D79CD-D771-9C47-B813-15F7CFA718E4}" destId="{EB91150C-922E-A448-B875-3ECD7CBD2651}" srcOrd="1" destOrd="0" parTransId="{908FA679-8A13-DD4A-A363-E19F871AE2EC}" sibTransId="{C0E2965C-5EFB-5541-91FC-82FED16C8FB6}"/>
    <dgm:cxn modelId="{F33776EF-8FEA-184F-9D22-43294D5E64BD}" type="presOf" srcId="{EB91150C-922E-A448-B875-3ECD7CBD2651}" destId="{743A1B4A-76DF-0A49-8761-51CDD6A05099}" srcOrd="0" destOrd="1" presId="urn:microsoft.com/office/officeart/2005/8/layout/chevron2"/>
    <dgm:cxn modelId="{7690FEF9-A19F-E848-8C1C-487FC4D91C49}" srcId="{CF40AF2F-6A6D-4047-8942-835BC420337C}" destId="{6E5D79CD-D771-9C47-B813-15F7CFA718E4}" srcOrd="1" destOrd="0" parTransId="{6D881A09-8FE8-3A49-BA93-414581857A92}" sibTransId="{66005776-A3EE-9D4A-9510-296AD0D4F115}"/>
    <dgm:cxn modelId="{17A1FDCB-8BB1-5149-B6A4-8890FD67F75D}" type="presParOf" srcId="{DD65417C-686C-724D-BB2B-813F9E4F7B29}" destId="{A770A6B6-FC49-1C44-B3A5-B802B9647AFA}" srcOrd="0" destOrd="0" presId="urn:microsoft.com/office/officeart/2005/8/layout/chevron2"/>
    <dgm:cxn modelId="{5CD90565-8DBB-0D40-8762-D32398E2CD1C}" type="presParOf" srcId="{A770A6B6-FC49-1C44-B3A5-B802B9647AFA}" destId="{01778E24-D80B-C744-BEEA-27CF4021B26C}" srcOrd="0" destOrd="0" presId="urn:microsoft.com/office/officeart/2005/8/layout/chevron2"/>
    <dgm:cxn modelId="{7493861E-39D4-F347-9308-197F5086FB5C}" type="presParOf" srcId="{A770A6B6-FC49-1C44-B3A5-B802B9647AFA}" destId="{BF76DEDF-411A-D248-B349-358783BEEAAF}" srcOrd="1" destOrd="0" presId="urn:microsoft.com/office/officeart/2005/8/layout/chevron2"/>
    <dgm:cxn modelId="{B88AD948-52E4-E846-8E54-9987DFB8B942}" type="presParOf" srcId="{DD65417C-686C-724D-BB2B-813F9E4F7B29}" destId="{E032C691-97EB-054C-B716-DBA38F5F6EFA}" srcOrd="1" destOrd="0" presId="urn:microsoft.com/office/officeart/2005/8/layout/chevron2"/>
    <dgm:cxn modelId="{022DAA93-33BA-6346-9200-5CF656379048}" type="presParOf" srcId="{DD65417C-686C-724D-BB2B-813F9E4F7B29}" destId="{293D5992-ECD7-B94B-8120-795C89EDE631}" srcOrd="2" destOrd="0" presId="urn:microsoft.com/office/officeart/2005/8/layout/chevron2"/>
    <dgm:cxn modelId="{A1E8A054-33BB-D74B-97E2-030DF89972D3}" type="presParOf" srcId="{293D5992-ECD7-B94B-8120-795C89EDE631}" destId="{5ACAC30A-20C8-F34E-9605-563FC1A45CA7}" srcOrd="0" destOrd="0" presId="urn:microsoft.com/office/officeart/2005/8/layout/chevron2"/>
    <dgm:cxn modelId="{12DB2272-12EC-AF44-98E8-9B6331725847}" type="presParOf" srcId="{293D5992-ECD7-B94B-8120-795C89EDE631}" destId="{743A1B4A-76DF-0A49-8761-51CDD6A05099}" srcOrd="1" destOrd="0" presId="urn:microsoft.com/office/officeart/2005/8/layout/chevron2"/>
    <dgm:cxn modelId="{8395A950-7C92-2F49-AB4C-ED99A903A8C4}" type="presParOf" srcId="{DD65417C-686C-724D-BB2B-813F9E4F7B29}" destId="{56C129B5-A17C-E74C-9844-C463B69D21C4}" srcOrd="3" destOrd="0" presId="urn:microsoft.com/office/officeart/2005/8/layout/chevron2"/>
    <dgm:cxn modelId="{3D3C1CBC-BF10-B249-B8E6-000C30E6C33B}" type="presParOf" srcId="{DD65417C-686C-724D-BB2B-813F9E4F7B29}" destId="{92920D51-071D-5B4A-BC3E-C441A5618378}" srcOrd="4" destOrd="0" presId="urn:microsoft.com/office/officeart/2005/8/layout/chevron2"/>
    <dgm:cxn modelId="{4B4049D8-905E-D74D-9B06-1F37B63EA2B4}" type="presParOf" srcId="{92920D51-071D-5B4A-BC3E-C441A5618378}" destId="{EE0610DC-2F17-954B-9B65-3CFC041E29F7}" srcOrd="0" destOrd="0" presId="urn:microsoft.com/office/officeart/2005/8/layout/chevron2"/>
    <dgm:cxn modelId="{C49E255C-19CD-7A43-A892-E29B088B58F7}" type="presParOf" srcId="{92920D51-071D-5B4A-BC3E-C441A5618378}" destId="{C5CCE5D5-F597-C846-8B99-CD1697E3BA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6909-A025-734F-A138-57BFD2E295B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997B15-0BF0-1E46-82B7-03B47B63C963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bg1"/>
              </a:solidFill>
              <a:latin typeface="Helvetica" pitchFamily="2" charset="0"/>
            </a:rPr>
            <a:t>Abschlussprüfung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1E606FA5-2E5C-F241-950B-C2B6DD3B04E1}" type="parTrans" cxnId="{8E9E9638-03F9-6548-9FAD-DA6B4BE0BE44}">
      <dgm:prSet/>
      <dgm:spPr/>
      <dgm:t>
        <a:bodyPr/>
        <a:lstStyle/>
        <a:p>
          <a:endParaRPr lang="de-DE"/>
        </a:p>
      </dgm:t>
    </dgm:pt>
    <dgm:pt modelId="{F299D0B8-22EA-2545-B108-C4984F1D4C6E}" type="sibTrans" cxnId="{8E9E9638-03F9-6548-9FAD-DA6B4BE0BE44}">
      <dgm:prSet/>
      <dgm:spPr/>
      <dgm:t>
        <a:bodyPr/>
        <a:lstStyle/>
        <a:p>
          <a:endParaRPr lang="de-DE"/>
        </a:p>
      </dgm:t>
    </dgm:pt>
    <dgm:pt modelId="{112DD9B1-63EC-824E-A60D-9BB16DC7BD58}">
      <dgm:prSet phldrT="[Text]"/>
      <dgm:spPr>
        <a:solidFill>
          <a:schemeClr val="bg2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b="0" i="0" dirty="0">
              <a:solidFill>
                <a:schemeClr val="bg1"/>
              </a:solidFill>
              <a:latin typeface="Helvetica" pitchFamily="2" charset="0"/>
            </a:rPr>
            <a:t>Mit zentral oder dezentral erarbeiteter Aufgabenstellung, </a:t>
          </a:r>
          <a:r>
            <a:rPr lang="de-DE" b="0" i="0" dirty="0" err="1">
              <a:solidFill>
                <a:schemeClr val="bg1"/>
              </a:solidFill>
              <a:latin typeface="Helvetica" pitchFamily="2" charset="0"/>
            </a:rPr>
            <a:t>überprüft</a:t>
          </a:r>
          <a:r>
            <a:rPr lang="de-DE" b="0" i="0" dirty="0">
              <a:solidFill>
                <a:schemeClr val="bg1"/>
              </a:solidFill>
              <a:latin typeface="Helvetica" pitchFamily="2" charset="0"/>
            </a:rPr>
            <a:t> die Gesamtleistung</a:t>
          </a:r>
        </a:p>
      </dgm:t>
    </dgm:pt>
    <dgm:pt modelId="{3B49B179-9E78-184D-B5CA-15F776106C32}" type="parTrans" cxnId="{6ED159FD-C296-0F49-92DB-EA59B1F3D5E8}">
      <dgm:prSet/>
      <dgm:spPr/>
      <dgm:t>
        <a:bodyPr/>
        <a:lstStyle/>
        <a:p>
          <a:endParaRPr lang="de-DE"/>
        </a:p>
      </dgm:t>
    </dgm:pt>
    <dgm:pt modelId="{9DC06A05-3B3A-5B4A-80C4-ECDFA5841C6D}" type="sibTrans" cxnId="{6ED159FD-C296-0F49-92DB-EA59B1F3D5E8}">
      <dgm:prSet/>
      <dgm:spPr/>
      <dgm:t>
        <a:bodyPr/>
        <a:lstStyle/>
        <a:p>
          <a:endParaRPr lang="de-DE"/>
        </a:p>
      </dgm:t>
    </dgm:pt>
    <dgm:pt modelId="{81A3737A-9B4C-764D-9921-B5EC50340B9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600" b="1" i="0" dirty="0" err="1">
              <a:solidFill>
                <a:schemeClr val="bg1"/>
              </a:solidFill>
              <a:latin typeface="Helvetica" pitchFamily="2" charset="0"/>
            </a:rPr>
            <a:t>Teilprüfungen</a:t>
          </a:r>
          <a:endParaRPr lang="de-DE" sz="1600" b="1" i="0" dirty="0">
            <a:solidFill>
              <a:schemeClr val="bg1"/>
            </a:solidFill>
            <a:latin typeface="Helvetica" pitchFamily="2" charset="0"/>
          </a:endParaRPr>
        </a:p>
      </dgm:t>
    </dgm:pt>
    <dgm:pt modelId="{E31D3EA8-63AD-5142-8348-A45945B5D26F}" type="parTrans" cxnId="{66605314-0BCB-854B-9A4F-589A31636021}">
      <dgm:prSet/>
      <dgm:spPr/>
      <dgm:t>
        <a:bodyPr/>
        <a:lstStyle/>
        <a:p>
          <a:endParaRPr lang="de-DE"/>
        </a:p>
      </dgm:t>
    </dgm:pt>
    <dgm:pt modelId="{A232190D-B506-2143-8218-3C1E878B255C}" type="sibTrans" cxnId="{66605314-0BCB-854B-9A4F-589A31636021}">
      <dgm:prSet/>
      <dgm:spPr/>
      <dgm:t>
        <a:bodyPr/>
        <a:lstStyle/>
        <a:p>
          <a:endParaRPr lang="de-DE"/>
        </a:p>
      </dgm:t>
    </dgm:pt>
    <dgm:pt modelId="{3F065F22-2237-444A-9069-8C9612BD6734}">
      <dgm:prSet phldrT="[Text]"/>
      <dgm:spPr>
        <a:solidFill>
          <a:schemeClr val="accent2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b="0" i="0" dirty="0">
              <a:solidFill>
                <a:schemeClr val="bg1"/>
              </a:solidFill>
              <a:latin typeface="Helvetica" pitchFamily="2" charset="0"/>
            </a:rPr>
            <a:t>Am Schluss der beruflichen Grundbildung, kein Wiederholen des gesamten Stoffes</a:t>
          </a:r>
        </a:p>
      </dgm:t>
    </dgm:pt>
    <dgm:pt modelId="{1114E877-A272-E243-B19E-80550AB5E833}" type="parTrans" cxnId="{CB225C4B-EA86-5846-AC99-0C92A26E4178}">
      <dgm:prSet/>
      <dgm:spPr/>
      <dgm:t>
        <a:bodyPr/>
        <a:lstStyle/>
        <a:p>
          <a:endParaRPr lang="de-DE"/>
        </a:p>
      </dgm:t>
    </dgm:pt>
    <dgm:pt modelId="{0B76A23D-1E28-0046-B24E-F2B85A5FDF59}" type="sibTrans" cxnId="{CB225C4B-EA86-5846-AC99-0C92A26E4178}">
      <dgm:prSet/>
      <dgm:spPr/>
      <dgm:t>
        <a:bodyPr/>
        <a:lstStyle/>
        <a:p>
          <a:endParaRPr lang="de-DE"/>
        </a:p>
      </dgm:t>
    </dgm:pt>
    <dgm:pt modelId="{A24695C5-ECA5-AA4E-A0CA-371F1F1DAFF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bg1"/>
              </a:solidFill>
              <a:latin typeface="Helvetica" pitchFamily="2" charset="0"/>
            </a:rPr>
            <a:t>VPA</a:t>
          </a:r>
          <a:endParaRPr lang="de-DE" sz="1600" b="1" dirty="0">
            <a:solidFill>
              <a:schemeClr val="bg1"/>
            </a:solidFill>
          </a:endParaRPr>
        </a:p>
      </dgm:t>
    </dgm:pt>
    <dgm:pt modelId="{B21C2913-D7A2-EC4B-B7C3-AD7F3A2D3402}" type="parTrans" cxnId="{CCFF6541-D07B-C94B-A0FE-97788E048794}">
      <dgm:prSet/>
      <dgm:spPr/>
      <dgm:t>
        <a:bodyPr/>
        <a:lstStyle/>
        <a:p>
          <a:endParaRPr lang="de-DE"/>
        </a:p>
      </dgm:t>
    </dgm:pt>
    <dgm:pt modelId="{EECF652D-D5D3-464D-9E3A-4A283ADDA039}" type="sibTrans" cxnId="{CCFF6541-D07B-C94B-A0FE-97788E048794}">
      <dgm:prSet/>
      <dgm:spPr/>
      <dgm:t>
        <a:bodyPr/>
        <a:lstStyle/>
        <a:p>
          <a:endParaRPr lang="de-DE"/>
        </a:p>
      </dgm:t>
    </dgm:pt>
    <dgm:pt modelId="{10B3156A-57EF-6D48-A87E-B3E5E8DB07C6}">
      <dgm:prSet phldrT="[Text]"/>
      <dgm:spPr>
        <a:solidFill>
          <a:schemeClr val="accent3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b="0" i="0" dirty="0">
              <a:solidFill>
                <a:schemeClr val="bg1"/>
              </a:solidFill>
              <a:latin typeface="Helvetica" pitchFamily="2" charset="0"/>
            </a:rPr>
            <a:t>Vorgegebene praktische Arbeit</a:t>
          </a:r>
        </a:p>
      </dgm:t>
    </dgm:pt>
    <dgm:pt modelId="{0C4A9B52-EA46-B443-B58F-8778AFC338C2}" type="parTrans" cxnId="{63C7C57D-007B-B34D-87CE-CD42E37E8254}">
      <dgm:prSet/>
      <dgm:spPr/>
      <dgm:t>
        <a:bodyPr/>
        <a:lstStyle/>
        <a:p>
          <a:endParaRPr lang="de-DE"/>
        </a:p>
      </dgm:t>
    </dgm:pt>
    <dgm:pt modelId="{EAA120F5-9C30-124F-B5B0-FA949F3C809C}" type="sibTrans" cxnId="{63C7C57D-007B-B34D-87CE-CD42E37E8254}">
      <dgm:prSet/>
      <dgm:spPr/>
      <dgm:t>
        <a:bodyPr/>
        <a:lstStyle/>
        <a:p>
          <a:endParaRPr lang="de-DE"/>
        </a:p>
      </dgm:t>
    </dgm:pt>
    <dgm:pt modelId="{54FB6E2E-4C52-DC4E-820C-0A4F533B0B83}">
      <dgm:prSet custT="1"/>
      <dgm:spPr>
        <a:solidFill>
          <a:srgbClr val="B0B6F8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IPA</a:t>
          </a:r>
          <a:endParaRPr lang="de-DE" sz="2800" b="1" i="0" dirty="0">
            <a:solidFill>
              <a:schemeClr val="tx1"/>
            </a:solidFill>
            <a:latin typeface="Helvetica" pitchFamily="2" charset="0"/>
          </a:endParaRPr>
        </a:p>
      </dgm:t>
    </dgm:pt>
    <dgm:pt modelId="{4152C98E-3664-EF4D-ABC9-D7B7A5FB249A}" type="parTrans" cxnId="{AB03BD6A-4981-274E-9778-C0D9DF4B033D}">
      <dgm:prSet/>
      <dgm:spPr/>
      <dgm:t>
        <a:bodyPr/>
        <a:lstStyle/>
        <a:p>
          <a:endParaRPr lang="de-DE"/>
        </a:p>
      </dgm:t>
    </dgm:pt>
    <dgm:pt modelId="{7B0FE7DD-F63D-6240-85A8-5878E3A7097B}" type="sibTrans" cxnId="{AB03BD6A-4981-274E-9778-C0D9DF4B033D}">
      <dgm:prSet/>
      <dgm:spPr/>
      <dgm:t>
        <a:bodyPr/>
        <a:lstStyle/>
        <a:p>
          <a:endParaRPr lang="de-DE"/>
        </a:p>
      </dgm:t>
    </dgm:pt>
    <dgm:pt modelId="{E4BCD05F-6DBD-3A49-94F1-13657DB22159}">
      <dgm:prSet custT="1"/>
      <dgm:spPr>
        <a:solidFill>
          <a:srgbClr val="D9DBFC"/>
        </a:solidFill>
        <a:ln>
          <a:noFill/>
        </a:ln>
      </dgm:spPr>
      <dgm:t>
        <a:bodyPr/>
        <a:lstStyle/>
        <a:p>
          <a:r>
            <a:rPr lang="de-DE" sz="1600" b="1" i="0" dirty="0">
              <a:solidFill>
                <a:schemeClr val="tx1"/>
              </a:solidFill>
              <a:latin typeface="Helvetica" pitchFamily="2" charset="0"/>
            </a:rPr>
            <a:t>ERFA</a:t>
          </a:r>
          <a:endParaRPr lang="de-DE" sz="1600" b="1" dirty="0"/>
        </a:p>
      </dgm:t>
    </dgm:pt>
    <dgm:pt modelId="{D82AD68D-3E53-5145-B1BF-8487D504FBF5}" type="parTrans" cxnId="{5C5E957B-384F-014F-8A2E-5A6E16CC5F94}">
      <dgm:prSet/>
      <dgm:spPr/>
      <dgm:t>
        <a:bodyPr/>
        <a:lstStyle/>
        <a:p>
          <a:endParaRPr lang="de-DE"/>
        </a:p>
      </dgm:t>
    </dgm:pt>
    <dgm:pt modelId="{E01C93B3-A037-8947-A714-754C07D11C9B}" type="sibTrans" cxnId="{5C5E957B-384F-014F-8A2E-5A6E16CC5F94}">
      <dgm:prSet/>
      <dgm:spPr/>
      <dgm:t>
        <a:bodyPr/>
        <a:lstStyle/>
        <a:p>
          <a:endParaRPr lang="de-DE"/>
        </a:p>
      </dgm:t>
    </dgm:pt>
    <dgm:pt modelId="{37CB58AA-F32E-C24F-A684-A8BBEC03728A}">
      <dgm:prSet custT="1"/>
      <dgm:spPr>
        <a:solidFill>
          <a:srgbClr val="EBECF3"/>
        </a:solidFill>
        <a:ln>
          <a:noFill/>
        </a:ln>
      </dgm:spPr>
      <dgm:t>
        <a:bodyPr/>
        <a:lstStyle/>
        <a:p>
          <a:r>
            <a:rPr lang="de-DE" sz="1600" b="1" i="0" baseline="0" dirty="0">
              <a:solidFill>
                <a:schemeClr val="tx1"/>
              </a:solidFill>
              <a:latin typeface="Helvetica" pitchFamily="2" charset="0"/>
            </a:rPr>
            <a:t>VA</a:t>
          </a:r>
        </a:p>
      </dgm:t>
    </dgm:pt>
    <dgm:pt modelId="{1FFEF14D-316A-724C-800B-39345E44E5E6}" type="parTrans" cxnId="{89361E61-6279-EC48-A62C-DEE447828810}">
      <dgm:prSet/>
      <dgm:spPr/>
      <dgm:t>
        <a:bodyPr/>
        <a:lstStyle/>
        <a:p>
          <a:endParaRPr lang="de-DE"/>
        </a:p>
      </dgm:t>
    </dgm:pt>
    <dgm:pt modelId="{C9F2980B-4775-5645-804B-0AF18B4DC2CC}" type="sibTrans" cxnId="{89361E61-6279-EC48-A62C-DEE447828810}">
      <dgm:prSet/>
      <dgm:spPr/>
      <dgm:t>
        <a:bodyPr/>
        <a:lstStyle/>
        <a:p>
          <a:endParaRPr lang="de-DE"/>
        </a:p>
      </dgm:t>
    </dgm:pt>
    <dgm:pt modelId="{CD9EDF57-1726-B448-B679-1E48BB6AADE8}">
      <dgm:prSet/>
      <dgm:spPr>
        <a:solidFill>
          <a:srgbClr val="B0B6F8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b="0" i="0" dirty="0">
              <a:solidFill>
                <a:schemeClr val="tx1"/>
              </a:solidFill>
              <a:latin typeface="Helvetica" pitchFamily="2" charset="0"/>
            </a:rPr>
            <a:t>Individuelle praktische Arbeit oder Projektarbeit, Beurteilung durch den Betrieb</a:t>
          </a:r>
        </a:p>
      </dgm:t>
    </dgm:pt>
    <dgm:pt modelId="{81DFE164-F1CB-FF40-BA89-A993F0A494C6}" type="parTrans" cxnId="{3A7FB5E2-85DD-764A-B167-9EA5B2225749}">
      <dgm:prSet/>
      <dgm:spPr/>
      <dgm:t>
        <a:bodyPr/>
        <a:lstStyle/>
        <a:p>
          <a:endParaRPr lang="de-DE"/>
        </a:p>
      </dgm:t>
    </dgm:pt>
    <dgm:pt modelId="{06FE6382-7D48-BA45-9C57-90EA80CF1DC7}" type="sibTrans" cxnId="{3A7FB5E2-85DD-764A-B167-9EA5B2225749}">
      <dgm:prSet/>
      <dgm:spPr/>
      <dgm:t>
        <a:bodyPr/>
        <a:lstStyle/>
        <a:p>
          <a:endParaRPr lang="de-DE"/>
        </a:p>
      </dgm:t>
    </dgm:pt>
    <dgm:pt modelId="{AA15685D-7E5C-F143-8245-660A8302EE35}">
      <dgm:prSet custT="1"/>
      <dgm:spPr>
        <a:solidFill>
          <a:srgbClr val="D9DBFC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300" b="0" i="0" dirty="0">
              <a:latin typeface="Helvetica" pitchFamily="2" charset="0"/>
            </a:rPr>
            <a:t>Erfahrungsnoten aus der Berufsfachschule, den </a:t>
          </a:r>
          <a:r>
            <a:rPr lang="de-DE" sz="1300" b="0" i="0" dirty="0" err="1">
              <a:latin typeface="Helvetica" pitchFamily="2" charset="0"/>
            </a:rPr>
            <a:t>überbetrieblichen</a:t>
          </a:r>
          <a:r>
            <a:rPr lang="de-DE" sz="1300" b="0" i="0" dirty="0">
              <a:latin typeface="Helvetica" pitchFamily="2" charset="0"/>
            </a:rPr>
            <a:t> Kursen und</a:t>
          </a:r>
        </a:p>
      </dgm:t>
    </dgm:pt>
    <dgm:pt modelId="{B6CF3812-B315-5645-9914-BBFABBE52442}" type="parTrans" cxnId="{5AAD8A21-863D-554A-A0E7-22AAB19923A6}">
      <dgm:prSet/>
      <dgm:spPr/>
      <dgm:t>
        <a:bodyPr/>
        <a:lstStyle/>
        <a:p>
          <a:endParaRPr lang="de-DE"/>
        </a:p>
      </dgm:t>
    </dgm:pt>
    <dgm:pt modelId="{1F93ECB4-8CA5-5C4B-ADF1-DB68A320BC6A}" type="sibTrans" cxnId="{5AAD8A21-863D-554A-A0E7-22AAB19923A6}">
      <dgm:prSet/>
      <dgm:spPr/>
      <dgm:t>
        <a:bodyPr/>
        <a:lstStyle/>
        <a:p>
          <a:endParaRPr lang="de-DE"/>
        </a:p>
      </dgm:t>
    </dgm:pt>
    <dgm:pt modelId="{A5D51CF7-6DC8-494D-929A-DB7324DAE5D4}">
      <dgm:prSet custT="1"/>
      <dgm:spPr>
        <a:solidFill>
          <a:srgbClr val="EBECF3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200" b="0" i="0" dirty="0">
              <a:latin typeface="Helvetica" pitchFamily="2" charset="0"/>
            </a:rPr>
            <a:t>Vertiefungsarbeit, Teil der Allgemeinbildung</a:t>
          </a:r>
          <a:endParaRPr lang="de-DE" sz="1200" b="0" i="0" baseline="0" dirty="0">
            <a:solidFill>
              <a:schemeClr val="tx1"/>
            </a:solidFill>
            <a:latin typeface="Helvetica" pitchFamily="2" charset="0"/>
          </a:endParaRPr>
        </a:p>
      </dgm:t>
    </dgm:pt>
    <dgm:pt modelId="{EF2323E0-ADBA-8C42-9765-9B9019AD23CB}" type="parTrans" cxnId="{D9C901EB-CC81-4D4E-8D4D-C1DF238D4506}">
      <dgm:prSet/>
      <dgm:spPr/>
      <dgm:t>
        <a:bodyPr/>
        <a:lstStyle/>
        <a:p>
          <a:endParaRPr lang="de-DE"/>
        </a:p>
      </dgm:t>
    </dgm:pt>
    <dgm:pt modelId="{25BBC873-7183-8F40-A0D2-1E9227D15EB3}" type="sibTrans" cxnId="{D9C901EB-CC81-4D4E-8D4D-C1DF238D4506}">
      <dgm:prSet/>
      <dgm:spPr/>
      <dgm:t>
        <a:bodyPr/>
        <a:lstStyle/>
        <a:p>
          <a:endParaRPr lang="de-DE"/>
        </a:p>
      </dgm:t>
    </dgm:pt>
    <dgm:pt modelId="{FE78C22B-6C07-574D-BA26-F6F031C245E6}">
      <dgm:prSet phldrT="[Text]"/>
      <dgm:spPr>
        <a:solidFill>
          <a:schemeClr val="bg2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b="0" i="0" dirty="0">
              <a:solidFill>
                <a:schemeClr val="bg1"/>
              </a:solidFill>
              <a:latin typeface="Helvetica" pitchFamily="2" charset="0"/>
            </a:rPr>
            <a:t>der Ausbildung, Wiederholen des gesamten Stoffes</a:t>
          </a:r>
        </a:p>
      </dgm:t>
    </dgm:pt>
    <dgm:pt modelId="{51B8F856-5C9D-3A4A-B1C4-213603B0F692}" type="parTrans" cxnId="{FB2B8951-C216-7042-9252-01764098606C}">
      <dgm:prSet/>
      <dgm:spPr/>
      <dgm:t>
        <a:bodyPr/>
        <a:lstStyle/>
        <a:p>
          <a:endParaRPr lang="de-DE"/>
        </a:p>
      </dgm:t>
    </dgm:pt>
    <dgm:pt modelId="{E42A8305-EADE-B843-A1B6-BB1912C00DCF}" type="sibTrans" cxnId="{FB2B8951-C216-7042-9252-01764098606C}">
      <dgm:prSet/>
      <dgm:spPr/>
      <dgm:t>
        <a:bodyPr/>
        <a:lstStyle/>
        <a:p>
          <a:endParaRPr lang="de-DE"/>
        </a:p>
      </dgm:t>
    </dgm:pt>
    <dgm:pt modelId="{0862CD10-59BE-904E-AE60-3DFF585B675E}">
      <dgm:prSet custT="1"/>
      <dgm:spPr>
        <a:solidFill>
          <a:srgbClr val="D9DBFC"/>
        </a:solidFill>
        <a:ln>
          <a:noFill/>
        </a:ln>
      </dgm:spPr>
      <dgm:t>
        <a:bodyPr lIns="108000" rIns="144000"/>
        <a:lstStyle/>
        <a:p>
          <a:pPr>
            <a:buNone/>
          </a:pPr>
          <a:r>
            <a:rPr lang="de-DE" sz="1300" b="0" i="0" dirty="0">
              <a:latin typeface="Helvetica" pitchFamily="2" charset="0"/>
            </a:rPr>
            <a:t>dem Betrieb (z.B. ALS, PE)</a:t>
          </a:r>
        </a:p>
      </dgm:t>
    </dgm:pt>
    <dgm:pt modelId="{F2EEEB9B-4C6A-154B-99C7-B5B487841BF8}" type="parTrans" cxnId="{C6B95264-736D-934E-8DA1-E55CA334C574}">
      <dgm:prSet/>
      <dgm:spPr/>
      <dgm:t>
        <a:bodyPr/>
        <a:lstStyle/>
        <a:p>
          <a:endParaRPr lang="de-DE"/>
        </a:p>
      </dgm:t>
    </dgm:pt>
    <dgm:pt modelId="{57278D0C-18F8-9B48-B38F-583F6D1093FC}" type="sibTrans" cxnId="{C6B95264-736D-934E-8DA1-E55CA334C574}">
      <dgm:prSet/>
      <dgm:spPr/>
      <dgm:t>
        <a:bodyPr/>
        <a:lstStyle/>
        <a:p>
          <a:endParaRPr lang="de-DE"/>
        </a:p>
      </dgm:t>
    </dgm:pt>
    <dgm:pt modelId="{BDE803B6-D74C-DA46-ACDA-E6AC5419DF22}" type="pres">
      <dgm:prSet presAssocID="{04C26909-A025-734F-A138-57BFD2E295BB}" presName="Name0" presStyleCnt="0">
        <dgm:presLayoutVars>
          <dgm:dir/>
          <dgm:animLvl val="lvl"/>
          <dgm:resizeHandles val="exact"/>
        </dgm:presLayoutVars>
      </dgm:prSet>
      <dgm:spPr/>
    </dgm:pt>
    <dgm:pt modelId="{803A2490-C3BA-3C46-AED1-F405E57B44A2}" type="pres">
      <dgm:prSet presAssocID="{08997B15-0BF0-1E46-82B7-03B47B63C963}" presName="linNode" presStyleCnt="0"/>
      <dgm:spPr/>
    </dgm:pt>
    <dgm:pt modelId="{C2C0A9CC-3370-6840-81E7-014E53424D76}" type="pres">
      <dgm:prSet presAssocID="{08997B15-0BF0-1E46-82B7-03B47B63C963}" presName="parentText" presStyleLbl="node1" presStyleIdx="0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8FF0C6C-4856-0543-A8DA-222A072B76FB}" type="pres">
      <dgm:prSet presAssocID="{08997B15-0BF0-1E46-82B7-03B47B63C963}" presName="descendantText" presStyleLbl="alignAccFollowNode1" presStyleIdx="0" presStyleCnt="6" custLinFactNeighborX="246">
        <dgm:presLayoutVars>
          <dgm:bulletEnabled val="1"/>
        </dgm:presLayoutVars>
      </dgm:prSet>
      <dgm:spPr>
        <a:prstGeom prst="rect">
          <a:avLst/>
        </a:prstGeom>
      </dgm:spPr>
    </dgm:pt>
    <dgm:pt modelId="{CD760CCB-6650-4B44-BBBC-13990C26184D}" type="pres">
      <dgm:prSet presAssocID="{F299D0B8-22EA-2545-B108-C4984F1D4C6E}" presName="sp" presStyleCnt="0"/>
      <dgm:spPr/>
    </dgm:pt>
    <dgm:pt modelId="{A5ADF48D-DA7C-C148-A3D6-CD8286513764}" type="pres">
      <dgm:prSet presAssocID="{81A3737A-9B4C-764D-9921-B5EC50340B94}" presName="linNode" presStyleCnt="0"/>
      <dgm:spPr/>
    </dgm:pt>
    <dgm:pt modelId="{67136C26-918B-4D48-B861-CA10593C1A06}" type="pres">
      <dgm:prSet presAssocID="{81A3737A-9B4C-764D-9921-B5EC50340B94}" presName="parentText" presStyleLbl="node1" presStyleIdx="1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EB5C6D8-DC78-ED42-A4C4-B674D7FBD59D}" type="pres">
      <dgm:prSet presAssocID="{81A3737A-9B4C-764D-9921-B5EC50340B94}" presName="descendantText" presStyleLbl="align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41F7D72-3FE2-CB46-8B05-0FA402086AEE}" type="pres">
      <dgm:prSet presAssocID="{A232190D-B506-2143-8218-3C1E878B255C}" presName="sp" presStyleCnt="0"/>
      <dgm:spPr/>
    </dgm:pt>
    <dgm:pt modelId="{CF9585D5-A3AB-0046-B90B-E27A5C737C79}" type="pres">
      <dgm:prSet presAssocID="{A24695C5-ECA5-AA4E-A0CA-371F1F1DAFFE}" presName="linNode" presStyleCnt="0"/>
      <dgm:spPr/>
    </dgm:pt>
    <dgm:pt modelId="{ED9E0738-1993-F848-B6FA-05100BA26CEB}" type="pres">
      <dgm:prSet presAssocID="{A24695C5-ECA5-AA4E-A0CA-371F1F1DAFFE}" presName="parentText" presStyleLbl="node1" presStyleIdx="2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9783B061-4529-2048-B0CC-6B6B8166FE78}" type="pres">
      <dgm:prSet presAssocID="{A24695C5-ECA5-AA4E-A0CA-371F1F1DAFFE}" presName="descendantText" presStyleLbl="align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DDC3F3F-B7B2-1942-B1D4-44A639F07AA2}" type="pres">
      <dgm:prSet presAssocID="{EECF652D-D5D3-464D-9E3A-4A283ADDA039}" presName="sp" presStyleCnt="0"/>
      <dgm:spPr/>
    </dgm:pt>
    <dgm:pt modelId="{2D0E65F0-F1B5-154D-9659-C706433AE9C3}" type="pres">
      <dgm:prSet presAssocID="{54FB6E2E-4C52-DC4E-820C-0A4F533B0B83}" presName="linNode" presStyleCnt="0"/>
      <dgm:spPr/>
    </dgm:pt>
    <dgm:pt modelId="{99804DCF-EC22-1D45-873E-E4CE3A6F9EB1}" type="pres">
      <dgm:prSet presAssocID="{54FB6E2E-4C52-DC4E-820C-0A4F533B0B83}" presName="parentText" presStyleLbl="node1" presStyleIdx="3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658FF4F-DE28-0544-AE79-39D85CEFE984}" type="pres">
      <dgm:prSet presAssocID="{54FB6E2E-4C52-DC4E-820C-0A4F533B0B83}" presName="descendantText" presStyleLbl="align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99F3892-3185-4649-B55B-726BB5434628}" type="pres">
      <dgm:prSet presAssocID="{7B0FE7DD-F63D-6240-85A8-5878E3A7097B}" presName="sp" presStyleCnt="0"/>
      <dgm:spPr/>
    </dgm:pt>
    <dgm:pt modelId="{D58B5306-EAA1-E840-BE09-A358FAAEDE61}" type="pres">
      <dgm:prSet presAssocID="{E4BCD05F-6DBD-3A49-94F1-13657DB22159}" presName="linNode" presStyleCnt="0"/>
      <dgm:spPr/>
    </dgm:pt>
    <dgm:pt modelId="{4338D97C-6018-F844-9EAB-44A8EAD7160B}" type="pres">
      <dgm:prSet presAssocID="{E4BCD05F-6DBD-3A49-94F1-13657DB22159}" presName="parentText" presStyleLbl="node1" presStyleIdx="4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5F95DF7-4716-3040-9C61-76083EE8EC37}" type="pres">
      <dgm:prSet presAssocID="{E4BCD05F-6DBD-3A49-94F1-13657DB22159}" presName="descendantText" presStyleLbl="align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FD0B18E-BC4F-9E47-8D86-4491905949C6}" type="pres">
      <dgm:prSet presAssocID="{E01C93B3-A037-8947-A714-754C07D11C9B}" presName="sp" presStyleCnt="0"/>
      <dgm:spPr/>
    </dgm:pt>
    <dgm:pt modelId="{C67CE343-C2E1-C74D-9415-9735EB1E79C5}" type="pres">
      <dgm:prSet presAssocID="{37CB58AA-F32E-C24F-A684-A8BBEC03728A}" presName="linNode" presStyleCnt="0"/>
      <dgm:spPr/>
    </dgm:pt>
    <dgm:pt modelId="{BC40B4C6-1AE6-1D45-AA73-F4DF17DF3CB1}" type="pres">
      <dgm:prSet presAssocID="{37CB58AA-F32E-C24F-A684-A8BBEC03728A}" presName="parentText" presStyleLbl="node1" presStyleIdx="5" presStyleCnt="6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B39D7CE4-D7FA-6749-8B9B-E11DE8B50566}" type="pres">
      <dgm:prSet presAssocID="{37CB58AA-F32E-C24F-A684-A8BBEC03728A}" presName="descendantText" presStyleLbl="align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456A13-7699-D446-8C73-53886F9C011A}" type="presOf" srcId="{10B3156A-57EF-6D48-A87E-B3E5E8DB07C6}" destId="{9783B061-4529-2048-B0CC-6B6B8166FE78}" srcOrd="0" destOrd="0" presId="urn:microsoft.com/office/officeart/2005/8/layout/vList5"/>
    <dgm:cxn modelId="{66605314-0BCB-854B-9A4F-589A31636021}" srcId="{04C26909-A025-734F-A138-57BFD2E295BB}" destId="{81A3737A-9B4C-764D-9921-B5EC50340B94}" srcOrd="1" destOrd="0" parTransId="{E31D3EA8-63AD-5142-8348-A45945B5D26F}" sibTransId="{A232190D-B506-2143-8218-3C1E878B255C}"/>
    <dgm:cxn modelId="{D8098D18-5CB5-394B-B595-64D028507E89}" type="presOf" srcId="{0862CD10-59BE-904E-AE60-3DFF585B675E}" destId="{45F95DF7-4716-3040-9C61-76083EE8EC37}" srcOrd="0" destOrd="1" presId="urn:microsoft.com/office/officeart/2005/8/layout/vList5"/>
    <dgm:cxn modelId="{5AAD8A21-863D-554A-A0E7-22AAB19923A6}" srcId="{E4BCD05F-6DBD-3A49-94F1-13657DB22159}" destId="{AA15685D-7E5C-F143-8245-660A8302EE35}" srcOrd="0" destOrd="0" parTransId="{B6CF3812-B315-5645-9914-BBFABBE52442}" sibTransId="{1F93ECB4-8CA5-5C4B-ADF1-DB68A320BC6A}"/>
    <dgm:cxn modelId="{7573FA26-AB0B-BF43-BBFB-EC71A0F54D97}" type="presOf" srcId="{3F065F22-2237-444A-9069-8C9612BD6734}" destId="{6EB5C6D8-DC78-ED42-A4C4-B674D7FBD59D}" srcOrd="0" destOrd="0" presId="urn:microsoft.com/office/officeart/2005/8/layout/vList5"/>
    <dgm:cxn modelId="{B9CC7F38-3ABA-4046-8F33-C27CE4B85D3F}" type="presOf" srcId="{A24695C5-ECA5-AA4E-A0CA-371F1F1DAFFE}" destId="{ED9E0738-1993-F848-B6FA-05100BA26CEB}" srcOrd="0" destOrd="0" presId="urn:microsoft.com/office/officeart/2005/8/layout/vList5"/>
    <dgm:cxn modelId="{8E9E9638-03F9-6548-9FAD-DA6B4BE0BE44}" srcId="{04C26909-A025-734F-A138-57BFD2E295BB}" destId="{08997B15-0BF0-1E46-82B7-03B47B63C963}" srcOrd="0" destOrd="0" parTransId="{1E606FA5-2E5C-F241-950B-C2B6DD3B04E1}" sibTransId="{F299D0B8-22EA-2545-B108-C4984F1D4C6E}"/>
    <dgm:cxn modelId="{89361E61-6279-EC48-A62C-DEE447828810}" srcId="{04C26909-A025-734F-A138-57BFD2E295BB}" destId="{37CB58AA-F32E-C24F-A684-A8BBEC03728A}" srcOrd="5" destOrd="0" parTransId="{1FFEF14D-316A-724C-800B-39345E44E5E6}" sibTransId="{C9F2980B-4775-5645-804B-0AF18B4DC2CC}"/>
    <dgm:cxn modelId="{CCFF6541-D07B-C94B-A0FE-97788E048794}" srcId="{04C26909-A025-734F-A138-57BFD2E295BB}" destId="{A24695C5-ECA5-AA4E-A0CA-371F1F1DAFFE}" srcOrd="2" destOrd="0" parTransId="{B21C2913-D7A2-EC4B-B7C3-AD7F3A2D3402}" sibTransId="{EECF652D-D5D3-464D-9E3A-4A283ADDA039}"/>
    <dgm:cxn modelId="{AAF23E43-8336-B746-BAA1-A19D10D77054}" type="presOf" srcId="{04C26909-A025-734F-A138-57BFD2E295BB}" destId="{BDE803B6-D74C-DA46-ACDA-E6AC5419DF22}" srcOrd="0" destOrd="0" presId="urn:microsoft.com/office/officeart/2005/8/layout/vList5"/>
    <dgm:cxn modelId="{C6B95264-736D-934E-8DA1-E55CA334C574}" srcId="{E4BCD05F-6DBD-3A49-94F1-13657DB22159}" destId="{0862CD10-59BE-904E-AE60-3DFF585B675E}" srcOrd="1" destOrd="0" parTransId="{F2EEEB9B-4C6A-154B-99C7-B5B487841BF8}" sibTransId="{57278D0C-18F8-9B48-B38F-583F6D1093FC}"/>
    <dgm:cxn modelId="{AB03BD6A-4981-274E-9778-C0D9DF4B033D}" srcId="{04C26909-A025-734F-A138-57BFD2E295BB}" destId="{54FB6E2E-4C52-DC4E-820C-0A4F533B0B83}" srcOrd="3" destOrd="0" parTransId="{4152C98E-3664-EF4D-ABC9-D7B7A5FB249A}" sibTransId="{7B0FE7DD-F63D-6240-85A8-5878E3A7097B}"/>
    <dgm:cxn modelId="{CB225C4B-EA86-5846-AC99-0C92A26E4178}" srcId="{81A3737A-9B4C-764D-9921-B5EC50340B94}" destId="{3F065F22-2237-444A-9069-8C9612BD6734}" srcOrd="0" destOrd="0" parTransId="{1114E877-A272-E243-B19E-80550AB5E833}" sibTransId="{0B76A23D-1E28-0046-B24E-F2B85A5FDF59}"/>
    <dgm:cxn modelId="{FB2B8951-C216-7042-9252-01764098606C}" srcId="{08997B15-0BF0-1E46-82B7-03B47B63C963}" destId="{FE78C22B-6C07-574D-BA26-F6F031C245E6}" srcOrd="1" destOrd="0" parTransId="{51B8F856-5C9D-3A4A-B1C4-213603B0F692}" sibTransId="{E42A8305-EADE-B843-A1B6-BB1912C00DCF}"/>
    <dgm:cxn modelId="{F5E8DF78-2459-644E-B0DF-E85596A53B6F}" type="presOf" srcId="{54FB6E2E-4C52-DC4E-820C-0A4F533B0B83}" destId="{99804DCF-EC22-1D45-873E-E4CE3A6F9EB1}" srcOrd="0" destOrd="0" presId="urn:microsoft.com/office/officeart/2005/8/layout/vList5"/>
    <dgm:cxn modelId="{5C5E957B-384F-014F-8A2E-5A6E16CC5F94}" srcId="{04C26909-A025-734F-A138-57BFD2E295BB}" destId="{E4BCD05F-6DBD-3A49-94F1-13657DB22159}" srcOrd="4" destOrd="0" parTransId="{D82AD68D-3E53-5145-B1BF-8487D504FBF5}" sibTransId="{E01C93B3-A037-8947-A714-754C07D11C9B}"/>
    <dgm:cxn modelId="{63C7C57D-007B-B34D-87CE-CD42E37E8254}" srcId="{A24695C5-ECA5-AA4E-A0CA-371F1F1DAFFE}" destId="{10B3156A-57EF-6D48-A87E-B3E5E8DB07C6}" srcOrd="0" destOrd="0" parTransId="{0C4A9B52-EA46-B443-B58F-8778AFC338C2}" sibTransId="{EAA120F5-9C30-124F-B5B0-FA949F3C809C}"/>
    <dgm:cxn modelId="{EE8BAA84-63F0-CD49-B2E1-39B34156E05C}" type="presOf" srcId="{112DD9B1-63EC-824E-A60D-9BB16DC7BD58}" destId="{78FF0C6C-4856-0543-A8DA-222A072B76FB}" srcOrd="0" destOrd="0" presId="urn:microsoft.com/office/officeart/2005/8/layout/vList5"/>
    <dgm:cxn modelId="{F078D584-BDD4-1743-9DDD-8196C155B569}" type="presOf" srcId="{A5D51CF7-6DC8-494D-929A-DB7324DAE5D4}" destId="{B39D7CE4-D7FA-6749-8B9B-E11DE8B50566}" srcOrd="0" destOrd="0" presId="urn:microsoft.com/office/officeart/2005/8/layout/vList5"/>
    <dgm:cxn modelId="{99634D85-DC0A-3749-A925-CDC7E6BDAF60}" type="presOf" srcId="{37CB58AA-F32E-C24F-A684-A8BBEC03728A}" destId="{BC40B4C6-1AE6-1D45-AA73-F4DF17DF3CB1}" srcOrd="0" destOrd="0" presId="urn:microsoft.com/office/officeart/2005/8/layout/vList5"/>
    <dgm:cxn modelId="{B24A4486-319A-C946-B4CF-E7258E270E01}" type="presOf" srcId="{FE78C22B-6C07-574D-BA26-F6F031C245E6}" destId="{78FF0C6C-4856-0543-A8DA-222A072B76FB}" srcOrd="0" destOrd="1" presId="urn:microsoft.com/office/officeart/2005/8/layout/vList5"/>
    <dgm:cxn modelId="{2621B29A-2093-5544-B8D6-18227CA45E85}" type="presOf" srcId="{08997B15-0BF0-1E46-82B7-03B47B63C963}" destId="{C2C0A9CC-3370-6840-81E7-014E53424D76}" srcOrd="0" destOrd="0" presId="urn:microsoft.com/office/officeart/2005/8/layout/vList5"/>
    <dgm:cxn modelId="{7E233ADE-D5C7-7140-BE61-787EE2483C95}" type="presOf" srcId="{81A3737A-9B4C-764D-9921-B5EC50340B94}" destId="{67136C26-918B-4D48-B861-CA10593C1A06}" srcOrd="0" destOrd="0" presId="urn:microsoft.com/office/officeart/2005/8/layout/vList5"/>
    <dgm:cxn modelId="{188139DF-DB39-C742-919C-A879DB1066D3}" type="presOf" srcId="{CD9EDF57-1726-B448-B679-1E48BB6AADE8}" destId="{C658FF4F-DE28-0544-AE79-39D85CEFE984}" srcOrd="0" destOrd="0" presId="urn:microsoft.com/office/officeart/2005/8/layout/vList5"/>
    <dgm:cxn modelId="{3A7FB5E2-85DD-764A-B167-9EA5B2225749}" srcId="{54FB6E2E-4C52-DC4E-820C-0A4F533B0B83}" destId="{CD9EDF57-1726-B448-B679-1E48BB6AADE8}" srcOrd="0" destOrd="0" parTransId="{81DFE164-F1CB-FF40-BA89-A993F0A494C6}" sibTransId="{06FE6382-7D48-BA45-9C57-90EA80CF1DC7}"/>
    <dgm:cxn modelId="{D9C901EB-CC81-4D4E-8D4D-C1DF238D4506}" srcId="{37CB58AA-F32E-C24F-A684-A8BBEC03728A}" destId="{A5D51CF7-6DC8-494D-929A-DB7324DAE5D4}" srcOrd="0" destOrd="0" parTransId="{EF2323E0-ADBA-8C42-9765-9B9019AD23CB}" sibTransId="{25BBC873-7183-8F40-A0D2-1E9227D15EB3}"/>
    <dgm:cxn modelId="{74BEDEF2-8A64-E240-A9BB-EF00BBB89FCE}" type="presOf" srcId="{E4BCD05F-6DBD-3A49-94F1-13657DB22159}" destId="{4338D97C-6018-F844-9EAB-44A8EAD7160B}" srcOrd="0" destOrd="0" presId="urn:microsoft.com/office/officeart/2005/8/layout/vList5"/>
    <dgm:cxn modelId="{6ED159FD-C296-0F49-92DB-EA59B1F3D5E8}" srcId="{08997B15-0BF0-1E46-82B7-03B47B63C963}" destId="{112DD9B1-63EC-824E-A60D-9BB16DC7BD58}" srcOrd="0" destOrd="0" parTransId="{3B49B179-9E78-184D-B5CA-15F776106C32}" sibTransId="{9DC06A05-3B3A-5B4A-80C4-ECDFA5841C6D}"/>
    <dgm:cxn modelId="{9C7050FE-F662-7A48-903C-8085EAAA3013}" type="presOf" srcId="{AA15685D-7E5C-F143-8245-660A8302EE35}" destId="{45F95DF7-4716-3040-9C61-76083EE8EC37}" srcOrd="0" destOrd="0" presId="urn:microsoft.com/office/officeart/2005/8/layout/vList5"/>
    <dgm:cxn modelId="{7E22699B-457B-4B44-9A9E-16B341A4F4EF}" type="presParOf" srcId="{BDE803B6-D74C-DA46-ACDA-E6AC5419DF22}" destId="{803A2490-C3BA-3C46-AED1-F405E57B44A2}" srcOrd="0" destOrd="0" presId="urn:microsoft.com/office/officeart/2005/8/layout/vList5"/>
    <dgm:cxn modelId="{44435521-38BB-7B44-A980-F18654B6A287}" type="presParOf" srcId="{803A2490-C3BA-3C46-AED1-F405E57B44A2}" destId="{C2C0A9CC-3370-6840-81E7-014E53424D76}" srcOrd="0" destOrd="0" presId="urn:microsoft.com/office/officeart/2005/8/layout/vList5"/>
    <dgm:cxn modelId="{F6235FB8-5260-DB44-A84D-075537C81A82}" type="presParOf" srcId="{803A2490-C3BA-3C46-AED1-F405E57B44A2}" destId="{78FF0C6C-4856-0543-A8DA-222A072B76FB}" srcOrd="1" destOrd="0" presId="urn:microsoft.com/office/officeart/2005/8/layout/vList5"/>
    <dgm:cxn modelId="{5BEBA047-7726-EE40-854D-6A92A1732CAE}" type="presParOf" srcId="{BDE803B6-D74C-DA46-ACDA-E6AC5419DF22}" destId="{CD760CCB-6650-4B44-BBBC-13990C26184D}" srcOrd="1" destOrd="0" presId="urn:microsoft.com/office/officeart/2005/8/layout/vList5"/>
    <dgm:cxn modelId="{14A350E2-6F42-C44B-B0DD-ED76C8ABA5ED}" type="presParOf" srcId="{BDE803B6-D74C-DA46-ACDA-E6AC5419DF22}" destId="{A5ADF48D-DA7C-C148-A3D6-CD8286513764}" srcOrd="2" destOrd="0" presId="urn:microsoft.com/office/officeart/2005/8/layout/vList5"/>
    <dgm:cxn modelId="{D9C7AC79-A7FA-F249-AC0C-18967A450AB7}" type="presParOf" srcId="{A5ADF48D-DA7C-C148-A3D6-CD8286513764}" destId="{67136C26-918B-4D48-B861-CA10593C1A06}" srcOrd="0" destOrd="0" presId="urn:microsoft.com/office/officeart/2005/8/layout/vList5"/>
    <dgm:cxn modelId="{062E6D88-CD70-D443-8EC0-EAC35A3674BC}" type="presParOf" srcId="{A5ADF48D-DA7C-C148-A3D6-CD8286513764}" destId="{6EB5C6D8-DC78-ED42-A4C4-B674D7FBD59D}" srcOrd="1" destOrd="0" presId="urn:microsoft.com/office/officeart/2005/8/layout/vList5"/>
    <dgm:cxn modelId="{B41A8DAE-C911-4E45-BCE6-FF9CD95B3A9D}" type="presParOf" srcId="{BDE803B6-D74C-DA46-ACDA-E6AC5419DF22}" destId="{141F7D72-3FE2-CB46-8B05-0FA402086AEE}" srcOrd="3" destOrd="0" presId="urn:microsoft.com/office/officeart/2005/8/layout/vList5"/>
    <dgm:cxn modelId="{2B6E3E86-BA1B-FA4C-B7B5-BF15175094E9}" type="presParOf" srcId="{BDE803B6-D74C-DA46-ACDA-E6AC5419DF22}" destId="{CF9585D5-A3AB-0046-B90B-E27A5C737C79}" srcOrd="4" destOrd="0" presId="urn:microsoft.com/office/officeart/2005/8/layout/vList5"/>
    <dgm:cxn modelId="{324F9064-8D76-0845-858B-9AB59AAF2A76}" type="presParOf" srcId="{CF9585D5-A3AB-0046-B90B-E27A5C737C79}" destId="{ED9E0738-1993-F848-B6FA-05100BA26CEB}" srcOrd="0" destOrd="0" presId="urn:microsoft.com/office/officeart/2005/8/layout/vList5"/>
    <dgm:cxn modelId="{2BC367D7-4A9D-8244-B965-15E0867063A6}" type="presParOf" srcId="{CF9585D5-A3AB-0046-B90B-E27A5C737C79}" destId="{9783B061-4529-2048-B0CC-6B6B8166FE78}" srcOrd="1" destOrd="0" presId="urn:microsoft.com/office/officeart/2005/8/layout/vList5"/>
    <dgm:cxn modelId="{A64CCE1C-3E37-FE43-ADF1-2A26F4F00647}" type="presParOf" srcId="{BDE803B6-D74C-DA46-ACDA-E6AC5419DF22}" destId="{0DDC3F3F-B7B2-1942-B1D4-44A639F07AA2}" srcOrd="5" destOrd="0" presId="urn:microsoft.com/office/officeart/2005/8/layout/vList5"/>
    <dgm:cxn modelId="{35646A14-4252-2745-A493-D41DBA760CE4}" type="presParOf" srcId="{BDE803B6-D74C-DA46-ACDA-E6AC5419DF22}" destId="{2D0E65F0-F1B5-154D-9659-C706433AE9C3}" srcOrd="6" destOrd="0" presId="urn:microsoft.com/office/officeart/2005/8/layout/vList5"/>
    <dgm:cxn modelId="{93189C1A-0C8D-CA4A-87A1-67DC712B719E}" type="presParOf" srcId="{2D0E65F0-F1B5-154D-9659-C706433AE9C3}" destId="{99804DCF-EC22-1D45-873E-E4CE3A6F9EB1}" srcOrd="0" destOrd="0" presId="urn:microsoft.com/office/officeart/2005/8/layout/vList5"/>
    <dgm:cxn modelId="{133513AA-C97A-004A-8D66-9280645C74AB}" type="presParOf" srcId="{2D0E65F0-F1B5-154D-9659-C706433AE9C3}" destId="{C658FF4F-DE28-0544-AE79-39D85CEFE984}" srcOrd="1" destOrd="0" presId="urn:microsoft.com/office/officeart/2005/8/layout/vList5"/>
    <dgm:cxn modelId="{16FEBD11-7364-444B-9A27-1396F4A25AFA}" type="presParOf" srcId="{BDE803B6-D74C-DA46-ACDA-E6AC5419DF22}" destId="{399F3892-3185-4649-B55B-726BB5434628}" srcOrd="7" destOrd="0" presId="urn:microsoft.com/office/officeart/2005/8/layout/vList5"/>
    <dgm:cxn modelId="{3F6B0725-1F73-4F49-A5ED-E7E86F4CBB66}" type="presParOf" srcId="{BDE803B6-D74C-DA46-ACDA-E6AC5419DF22}" destId="{D58B5306-EAA1-E840-BE09-A358FAAEDE61}" srcOrd="8" destOrd="0" presId="urn:microsoft.com/office/officeart/2005/8/layout/vList5"/>
    <dgm:cxn modelId="{BBA914E6-7199-5B48-8AFB-3B81B712E749}" type="presParOf" srcId="{D58B5306-EAA1-E840-BE09-A358FAAEDE61}" destId="{4338D97C-6018-F844-9EAB-44A8EAD7160B}" srcOrd="0" destOrd="0" presId="urn:microsoft.com/office/officeart/2005/8/layout/vList5"/>
    <dgm:cxn modelId="{69F688AA-C2A9-5B41-85D8-F49411B13966}" type="presParOf" srcId="{D58B5306-EAA1-E840-BE09-A358FAAEDE61}" destId="{45F95DF7-4716-3040-9C61-76083EE8EC37}" srcOrd="1" destOrd="0" presId="urn:microsoft.com/office/officeart/2005/8/layout/vList5"/>
    <dgm:cxn modelId="{1F2FC5FA-53F7-A04C-B085-FB6339547276}" type="presParOf" srcId="{BDE803B6-D74C-DA46-ACDA-E6AC5419DF22}" destId="{8FD0B18E-BC4F-9E47-8D86-4491905949C6}" srcOrd="9" destOrd="0" presId="urn:microsoft.com/office/officeart/2005/8/layout/vList5"/>
    <dgm:cxn modelId="{6B746FFA-FB6F-2640-AF67-53ED96CC294B}" type="presParOf" srcId="{BDE803B6-D74C-DA46-ACDA-E6AC5419DF22}" destId="{C67CE343-C2E1-C74D-9415-9735EB1E79C5}" srcOrd="10" destOrd="0" presId="urn:microsoft.com/office/officeart/2005/8/layout/vList5"/>
    <dgm:cxn modelId="{CD22C7AD-EC2A-3143-A1B3-1FDB13AA99F7}" type="presParOf" srcId="{C67CE343-C2E1-C74D-9415-9735EB1E79C5}" destId="{BC40B4C6-1AE6-1D45-AA73-F4DF17DF3CB1}" srcOrd="0" destOrd="0" presId="urn:microsoft.com/office/officeart/2005/8/layout/vList5"/>
    <dgm:cxn modelId="{A58294F4-3641-2449-B7CD-7396A9EF33F1}" type="presParOf" srcId="{C67CE343-C2E1-C74D-9415-9735EB1E79C5}" destId="{B39D7CE4-D7FA-6749-8B9B-E11DE8B50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78E24-D80B-C744-BEEA-27CF4021B26C}">
      <dsp:nvSpPr>
        <dsp:cNvPr id="0" name=""/>
        <dsp:cNvSpPr/>
      </dsp:nvSpPr>
      <dsp:spPr>
        <a:xfrm rot="5400000">
          <a:off x="-218724" y="222684"/>
          <a:ext cx="1458164" cy="1020715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1</a:t>
          </a:r>
        </a:p>
      </dsp:txBody>
      <dsp:txXfrm rot="-5400000">
        <a:off x="1" y="514318"/>
        <a:ext cx="1020715" cy="437449"/>
      </dsp:txXfrm>
    </dsp:sp>
    <dsp:sp modelId="{BF76DEDF-411A-D248-B349-358783BEEAAF}">
      <dsp:nvSpPr>
        <dsp:cNvPr id="0" name=""/>
        <dsp:cNvSpPr/>
      </dsp:nvSpPr>
      <dsp:spPr>
        <a:xfrm rot="5400000">
          <a:off x="3029685" y="-2005010"/>
          <a:ext cx="947806" cy="4965746"/>
        </a:xfrm>
        <a:prstGeom prst="rect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de-DE" sz="1600" kern="1200" dirty="0">
              <a:solidFill>
                <a:schemeClr val="tx1"/>
              </a:solidFill>
              <a:effectLst/>
              <a:latin typeface="Helvetica" pitchFamily="2" charset="0"/>
            </a:rPr>
            <a:t>Berufliche Grundbildung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de-DE" sz="1600" kern="1200" dirty="0">
              <a:solidFill>
                <a:schemeClr val="tx1"/>
              </a:solidFill>
              <a:effectLst/>
              <a:latin typeface="Helvetica" pitchFamily="2" charset="0"/>
            </a:rPr>
            <a:t>2, 3 oder 4 Jahre (Lehrzeit)</a:t>
          </a:r>
          <a:endParaRPr lang="de-DE" sz="1600" kern="1200" dirty="0"/>
        </a:p>
      </dsp:txBody>
      <dsp:txXfrm rot="-5400000">
        <a:off x="1020715" y="3960"/>
        <a:ext cx="4965746" cy="947806"/>
      </dsp:txXfrm>
    </dsp:sp>
    <dsp:sp modelId="{5ACAC30A-20C8-F34E-9605-563FC1A45CA7}">
      <dsp:nvSpPr>
        <dsp:cNvPr id="0" name=""/>
        <dsp:cNvSpPr/>
      </dsp:nvSpPr>
      <dsp:spPr>
        <a:xfrm rot="5400000">
          <a:off x="-218724" y="1485129"/>
          <a:ext cx="1458164" cy="102071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2</a:t>
          </a:r>
        </a:p>
      </dsp:txBody>
      <dsp:txXfrm rot="-5400000">
        <a:off x="1" y="1776763"/>
        <a:ext cx="1020715" cy="437449"/>
      </dsp:txXfrm>
    </dsp:sp>
    <dsp:sp modelId="{743A1B4A-76DF-0A49-8761-51CDD6A05099}">
      <dsp:nvSpPr>
        <dsp:cNvPr id="0" name=""/>
        <dsp:cNvSpPr/>
      </dsp:nvSpPr>
      <dsp:spPr>
        <a:xfrm rot="5400000">
          <a:off x="3029685" y="-742564"/>
          <a:ext cx="947806" cy="4965746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de-DE" sz="1600" kern="1200" dirty="0">
              <a:solidFill>
                <a:schemeClr val="tx1"/>
              </a:solidFill>
              <a:effectLst/>
              <a:latin typeface="Helvetica" pitchFamily="2" charset="0"/>
            </a:rPr>
            <a:t>SOG Schulisch organisierte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de-DE" sz="1600" kern="1200" dirty="0">
              <a:solidFill>
                <a:schemeClr val="tx1"/>
              </a:solidFill>
              <a:effectLst/>
              <a:latin typeface="Helvetica" pitchFamily="2" charset="0"/>
            </a:rPr>
            <a:t>Grundbildung</a:t>
          </a:r>
        </a:p>
      </dsp:txBody>
      <dsp:txXfrm rot="-5400000">
        <a:off x="1020715" y="1266406"/>
        <a:ext cx="4965746" cy="947806"/>
      </dsp:txXfrm>
    </dsp:sp>
    <dsp:sp modelId="{EE0610DC-2F17-954B-9B65-3CFC041E29F7}">
      <dsp:nvSpPr>
        <dsp:cNvPr id="0" name=""/>
        <dsp:cNvSpPr/>
      </dsp:nvSpPr>
      <dsp:spPr>
        <a:xfrm rot="5400000">
          <a:off x="-218724" y="2747575"/>
          <a:ext cx="1458164" cy="1020715"/>
        </a:xfrm>
        <a:prstGeom prst="chevron">
          <a:avLst/>
        </a:prstGeom>
        <a:solidFill>
          <a:srgbClr val="4C793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3</a:t>
          </a:r>
        </a:p>
      </dsp:txBody>
      <dsp:txXfrm rot="-5400000">
        <a:off x="1" y="3039209"/>
        <a:ext cx="1020715" cy="437449"/>
      </dsp:txXfrm>
    </dsp:sp>
    <dsp:sp modelId="{C5CCE5D5-F597-C846-8B99-CD1697E3BAD9}">
      <dsp:nvSpPr>
        <dsp:cNvPr id="0" name=""/>
        <dsp:cNvSpPr/>
      </dsp:nvSpPr>
      <dsp:spPr>
        <a:xfrm rot="5400000">
          <a:off x="3029685" y="519880"/>
          <a:ext cx="947806" cy="4965746"/>
        </a:xfrm>
        <a:prstGeom prst="rect">
          <a:avLst/>
        </a:prstGeom>
        <a:solidFill>
          <a:srgbClr val="C2DA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effectLst/>
              <a:latin typeface="Helvetica" pitchFamily="2" charset="0"/>
            </a:rPr>
            <a:t>Nachholbildung nach</a:t>
          </a:r>
          <a:endParaRPr lang="de-DE" sz="1400" b="0" i="0" kern="1200" dirty="0"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effectLst/>
              <a:latin typeface="Helvetica" pitchFamily="2" charset="0"/>
            </a:rPr>
            <a:t>Art. 32 BBV</a:t>
          </a:r>
          <a:endParaRPr lang="de-DE" sz="1400" b="0" i="0" kern="1200" dirty="0">
            <a:latin typeface="Helvetica" pitchFamily="2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700" b="0" i="0" kern="1200" dirty="0"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effectLst/>
              <a:latin typeface="Helvetica" pitchFamily="2" charset="0"/>
            </a:rPr>
            <a:t>Nachholbildung nach</a:t>
          </a:r>
          <a:endParaRPr lang="de-DE" sz="1400" b="0" i="0" kern="1200" dirty="0">
            <a:latin typeface="Helvetica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400" b="0" i="0" kern="1200" dirty="0">
              <a:solidFill>
                <a:schemeClr val="tx1"/>
              </a:solidFill>
              <a:effectLst/>
              <a:latin typeface="Helvetica" pitchFamily="2" charset="0"/>
            </a:rPr>
            <a:t>Art. 31 BBV (Validation)</a:t>
          </a:r>
          <a:endParaRPr lang="de-DE" sz="1400" b="0" i="0" kern="1200" dirty="0">
            <a:latin typeface="Helvetica" pitchFamily="2" charset="0"/>
          </a:endParaRPr>
        </a:p>
      </dsp:txBody>
      <dsp:txXfrm rot="-5400000">
        <a:off x="1020715" y="2528850"/>
        <a:ext cx="4965746" cy="94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C6C-4856-0543-A8DA-222A072B76FB}">
      <dsp:nvSpPr>
        <dsp:cNvPr id="0" name=""/>
        <dsp:cNvSpPr/>
      </dsp:nvSpPr>
      <dsp:spPr>
        <a:xfrm rot="5400000">
          <a:off x="6341768" y="-2780793"/>
          <a:ext cx="519500" cy="6213193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2860" rIns="14400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Mit zentral oder dezentral erarbeiteter Aufgabenstellung, </a:t>
          </a:r>
          <a:r>
            <a:rPr lang="de-DE" sz="1200" b="0" i="0" kern="1200" dirty="0" err="1">
              <a:solidFill>
                <a:schemeClr val="bg1"/>
              </a:solidFill>
              <a:latin typeface="Helvetica" pitchFamily="2" charset="0"/>
            </a:rPr>
            <a:t>überprüft</a:t>
          </a: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 die Gesamtleistung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der Ausbildung, Wiederholen des gesamten Stoffes</a:t>
          </a:r>
        </a:p>
      </dsp:txBody>
      <dsp:txXfrm rot="-5400000">
        <a:off x="3494922" y="66053"/>
        <a:ext cx="6213193" cy="519500"/>
      </dsp:txXfrm>
    </dsp:sp>
    <dsp:sp modelId="{C2C0A9CC-3370-6840-81E7-014E53424D76}">
      <dsp:nvSpPr>
        <dsp:cNvPr id="0" name=""/>
        <dsp:cNvSpPr/>
      </dsp:nvSpPr>
      <dsp:spPr>
        <a:xfrm>
          <a:off x="0" y="1115"/>
          <a:ext cx="3494921" cy="649375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bg1"/>
              </a:solidFill>
              <a:latin typeface="Helvetica" pitchFamily="2" charset="0"/>
            </a:rPr>
            <a:t>Abschlussprüfung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1115"/>
        <a:ext cx="3494921" cy="649375"/>
      </dsp:txXfrm>
    </dsp:sp>
    <dsp:sp modelId="{6EB5C6D8-DC78-ED42-A4C4-B674D7FBD59D}">
      <dsp:nvSpPr>
        <dsp:cNvPr id="0" name=""/>
        <dsp:cNvSpPr/>
      </dsp:nvSpPr>
      <dsp:spPr>
        <a:xfrm rot="5400000">
          <a:off x="6341768" y="-2098950"/>
          <a:ext cx="519500" cy="621319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2860" rIns="14400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Am Schluss der beruflichen Grundbildung, kein Wiederholen des gesamten Stoffes</a:t>
          </a:r>
        </a:p>
      </dsp:txBody>
      <dsp:txXfrm rot="-5400000">
        <a:off x="3494922" y="747896"/>
        <a:ext cx="6213193" cy="519500"/>
      </dsp:txXfrm>
    </dsp:sp>
    <dsp:sp modelId="{67136C26-918B-4D48-B861-CA10593C1A06}">
      <dsp:nvSpPr>
        <dsp:cNvPr id="0" name=""/>
        <dsp:cNvSpPr/>
      </dsp:nvSpPr>
      <dsp:spPr>
        <a:xfrm>
          <a:off x="0" y="682959"/>
          <a:ext cx="3494921" cy="64937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 err="1">
              <a:solidFill>
                <a:schemeClr val="bg1"/>
              </a:solidFill>
              <a:latin typeface="Helvetica" pitchFamily="2" charset="0"/>
            </a:rPr>
            <a:t>Teilprüfungen</a:t>
          </a:r>
          <a:endParaRPr lang="de-DE" sz="1600" b="1" i="0" kern="1200" dirty="0">
            <a:solidFill>
              <a:schemeClr val="bg1"/>
            </a:solidFill>
            <a:latin typeface="Helvetica" pitchFamily="2" charset="0"/>
          </a:endParaRPr>
        </a:p>
      </dsp:txBody>
      <dsp:txXfrm>
        <a:off x="0" y="682959"/>
        <a:ext cx="3494921" cy="649375"/>
      </dsp:txXfrm>
    </dsp:sp>
    <dsp:sp modelId="{9783B061-4529-2048-B0CC-6B6B8166FE78}">
      <dsp:nvSpPr>
        <dsp:cNvPr id="0" name=""/>
        <dsp:cNvSpPr/>
      </dsp:nvSpPr>
      <dsp:spPr>
        <a:xfrm rot="5400000">
          <a:off x="6341768" y="-1417106"/>
          <a:ext cx="519500" cy="62131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2860" rIns="14400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solidFill>
                <a:schemeClr val="bg1"/>
              </a:solidFill>
              <a:latin typeface="Helvetica" pitchFamily="2" charset="0"/>
            </a:rPr>
            <a:t>Vorgegebene praktische Arbeit</a:t>
          </a:r>
        </a:p>
      </dsp:txBody>
      <dsp:txXfrm rot="-5400000">
        <a:off x="3494922" y="1429740"/>
        <a:ext cx="6213193" cy="519500"/>
      </dsp:txXfrm>
    </dsp:sp>
    <dsp:sp modelId="{ED9E0738-1993-F848-B6FA-05100BA26CEB}">
      <dsp:nvSpPr>
        <dsp:cNvPr id="0" name=""/>
        <dsp:cNvSpPr/>
      </dsp:nvSpPr>
      <dsp:spPr>
        <a:xfrm>
          <a:off x="0" y="1364803"/>
          <a:ext cx="3494921" cy="64937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bg1"/>
              </a:solidFill>
              <a:latin typeface="Helvetica" pitchFamily="2" charset="0"/>
            </a:rPr>
            <a:t>VPA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0" y="1364803"/>
        <a:ext cx="3494921" cy="649375"/>
      </dsp:txXfrm>
    </dsp:sp>
    <dsp:sp modelId="{C658FF4F-DE28-0544-AE79-39D85CEFE984}">
      <dsp:nvSpPr>
        <dsp:cNvPr id="0" name=""/>
        <dsp:cNvSpPr/>
      </dsp:nvSpPr>
      <dsp:spPr>
        <a:xfrm rot="5400000">
          <a:off x="6341768" y="-735262"/>
          <a:ext cx="519500" cy="6213193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2860" rIns="14400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solidFill>
                <a:schemeClr val="tx1"/>
              </a:solidFill>
              <a:latin typeface="Helvetica" pitchFamily="2" charset="0"/>
            </a:rPr>
            <a:t>Individuelle praktische Arbeit oder Projektarbeit, Beurteilung durch den Betrieb</a:t>
          </a:r>
        </a:p>
      </dsp:txBody>
      <dsp:txXfrm rot="-5400000">
        <a:off x="3494922" y="2111584"/>
        <a:ext cx="6213193" cy="519500"/>
      </dsp:txXfrm>
    </dsp:sp>
    <dsp:sp modelId="{99804DCF-EC22-1D45-873E-E4CE3A6F9EB1}">
      <dsp:nvSpPr>
        <dsp:cNvPr id="0" name=""/>
        <dsp:cNvSpPr/>
      </dsp:nvSpPr>
      <dsp:spPr>
        <a:xfrm>
          <a:off x="0" y="2046646"/>
          <a:ext cx="3494921" cy="649375"/>
        </a:xfrm>
        <a:prstGeom prst="rect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IPA</a:t>
          </a:r>
          <a:endParaRPr lang="de-DE" sz="2800" b="1" i="0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0" y="2046646"/>
        <a:ext cx="3494921" cy="649375"/>
      </dsp:txXfrm>
    </dsp:sp>
    <dsp:sp modelId="{45F95DF7-4716-3040-9C61-76083EE8EC37}">
      <dsp:nvSpPr>
        <dsp:cNvPr id="0" name=""/>
        <dsp:cNvSpPr/>
      </dsp:nvSpPr>
      <dsp:spPr>
        <a:xfrm rot="5400000">
          <a:off x="6341768" y="-53418"/>
          <a:ext cx="519500" cy="6213193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2860" rIns="144000" bIns="2286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300" b="0" i="0" kern="1200" dirty="0">
              <a:latin typeface="Helvetica" pitchFamily="2" charset="0"/>
            </a:rPr>
            <a:t>Erfahrungsnoten aus der Berufsfachschule, den </a:t>
          </a:r>
          <a:r>
            <a:rPr lang="de-DE" sz="1300" b="0" i="0" kern="1200" dirty="0" err="1">
              <a:latin typeface="Helvetica" pitchFamily="2" charset="0"/>
            </a:rPr>
            <a:t>überbetrieblichen</a:t>
          </a:r>
          <a:r>
            <a:rPr lang="de-DE" sz="1300" b="0" i="0" kern="1200" dirty="0">
              <a:latin typeface="Helvetica" pitchFamily="2" charset="0"/>
            </a:rPr>
            <a:t> Kursen und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300" b="0" i="0" kern="1200" dirty="0">
              <a:latin typeface="Helvetica" pitchFamily="2" charset="0"/>
            </a:rPr>
            <a:t>dem Betrieb (z.B. ALS, PE)</a:t>
          </a:r>
        </a:p>
      </dsp:txBody>
      <dsp:txXfrm rot="-5400000">
        <a:off x="3494922" y="2793428"/>
        <a:ext cx="6213193" cy="519500"/>
      </dsp:txXfrm>
    </dsp:sp>
    <dsp:sp modelId="{4338D97C-6018-F844-9EAB-44A8EAD7160B}">
      <dsp:nvSpPr>
        <dsp:cNvPr id="0" name=""/>
        <dsp:cNvSpPr/>
      </dsp:nvSpPr>
      <dsp:spPr>
        <a:xfrm>
          <a:off x="0" y="2728490"/>
          <a:ext cx="3494921" cy="649375"/>
        </a:xfrm>
        <a:prstGeom prst="rect">
          <a:avLst/>
        </a:prstGeom>
        <a:solidFill>
          <a:srgbClr val="D9DBF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dirty="0">
              <a:solidFill>
                <a:schemeClr val="tx1"/>
              </a:solidFill>
              <a:latin typeface="Helvetica" pitchFamily="2" charset="0"/>
            </a:rPr>
            <a:t>ERFA</a:t>
          </a:r>
          <a:endParaRPr lang="de-DE" sz="1600" b="1" kern="1200" dirty="0"/>
        </a:p>
      </dsp:txBody>
      <dsp:txXfrm>
        <a:off x="0" y="2728490"/>
        <a:ext cx="3494921" cy="649375"/>
      </dsp:txXfrm>
    </dsp:sp>
    <dsp:sp modelId="{B39D7CE4-D7FA-6749-8B9B-E11DE8B50566}">
      <dsp:nvSpPr>
        <dsp:cNvPr id="0" name=""/>
        <dsp:cNvSpPr/>
      </dsp:nvSpPr>
      <dsp:spPr>
        <a:xfrm rot="5400000">
          <a:off x="6341768" y="628425"/>
          <a:ext cx="519500" cy="6213193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2860" rIns="14400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Vertiefungsarbeit, Teil der Allgemeinbildung</a:t>
          </a:r>
          <a:endParaRPr lang="de-DE" sz="1200" b="0" i="0" kern="1200" baseline="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3494922" y="3475271"/>
        <a:ext cx="6213193" cy="519500"/>
      </dsp:txXfrm>
    </dsp:sp>
    <dsp:sp modelId="{BC40B4C6-1AE6-1D45-AA73-F4DF17DF3CB1}">
      <dsp:nvSpPr>
        <dsp:cNvPr id="0" name=""/>
        <dsp:cNvSpPr/>
      </dsp:nvSpPr>
      <dsp:spPr>
        <a:xfrm>
          <a:off x="0" y="3410334"/>
          <a:ext cx="3494921" cy="649375"/>
        </a:xfrm>
        <a:prstGeom prst="rect">
          <a:avLst/>
        </a:prstGeom>
        <a:solidFill>
          <a:srgbClr val="EBECF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0" kern="1200" baseline="0" dirty="0">
              <a:solidFill>
                <a:schemeClr val="tx1"/>
              </a:solidFill>
              <a:latin typeface="Helvetica" pitchFamily="2" charset="0"/>
            </a:rPr>
            <a:t>VA</a:t>
          </a:r>
        </a:p>
      </dsp:txBody>
      <dsp:txXfrm>
        <a:off x="0" y="3410334"/>
        <a:ext cx="3494921" cy="6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24.04.2024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24.04.2024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24.04.2024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24.04.2024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24.04.2024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24.04.2024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SDBB | dokumentation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862F66-7330-DB6A-EB9A-F6217A9580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9455" y="141431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SDBB | dokumentatio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n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CA52F9-F305-92A1-B1C8-FE75038779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455" y="141431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04/24/2024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3BF61B-0995-44BF-A24D-50341270B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455" y="141431"/>
            <a:ext cx="1468683" cy="3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26514-30D8-7208-426E-4F7161190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e-CH" dirty="0"/>
              <a:t>Lernorte und Qualifikationsverfahren</a:t>
            </a:r>
          </a:p>
        </p:txBody>
      </p:sp>
    </p:spTree>
    <p:extLst>
      <p:ext uri="{BB962C8B-B14F-4D97-AF65-F5344CB8AC3E}">
        <p14:creationId xmlns:p14="http://schemas.microsoft.com/office/powerpoint/2010/main" val="112075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38085-8C10-46E6-082A-F765462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überbetrieblichen Kurse üK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AEC41-52DC-B4F7-4740-51419DEC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91521"/>
            <a:ext cx="5354784" cy="4351338"/>
          </a:xfrm>
        </p:spPr>
        <p:txBody>
          <a:bodyPr/>
          <a:lstStyle/>
          <a:p>
            <a:r>
              <a:rPr lang="de-DE" dirty="0">
                <a:effectLst/>
                <a:latin typeface="Helvetica" pitchFamily="2" charset="0"/>
              </a:rPr>
              <a:t>Kursblöcke verteilt </a:t>
            </a:r>
            <a:r>
              <a:rPr lang="de-DE" dirty="0"/>
              <a:t>ü</a:t>
            </a:r>
            <a:r>
              <a:rPr lang="de-DE" dirty="0">
                <a:effectLst/>
                <a:latin typeface="Helvetica" pitchFamily="2" charset="0"/>
              </a:rPr>
              <a:t>ber die Dauer der beruflichen Grundbildung</a:t>
            </a:r>
          </a:p>
          <a:p>
            <a:r>
              <a:rPr lang="de-DE" dirty="0">
                <a:effectLst/>
                <a:latin typeface="Helvetica" pitchFamily="2" charset="0"/>
              </a:rPr>
              <a:t>Vermittlung von grundlegenden Fertigkeiten, Kenntnissen und Arbeitsmethoden</a:t>
            </a:r>
          </a:p>
          <a:p>
            <a:r>
              <a:rPr lang="de-DE" dirty="0">
                <a:effectLst/>
                <a:latin typeface="Helvetica" pitchFamily="2" charset="0"/>
              </a:rPr>
              <a:t>Ergänzungen zur beruflichen Praxis</a:t>
            </a:r>
          </a:p>
          <a:p>
            <a:r>
              <a:rPr lang="de-DE" dirty="0">
                <a:effectLst/>
                <a:latin typeface="Helvetica" pitchFamily="2" charset="0"/>
              </a:rPr>
              <a:t>Feststellen des Bildungsstandes</a:t>
            </a:r>
          </a:p>
          <a:p>
            <a:endParaRPr lang="de-GB" dirty="0"/>
          </a:p>
        </p:txBody>
      </p:sp>
      <p:pic>
        <p:nvPicPr>
          <p:cNvPr id="5" name="Grafik 4" descr="Klassenzimmer Silhouette">
            <a:extLst>
              <a:ext uri="{FF2B5EF4-FFF2-40B4-BE49-F238E27FC236}">
                <a16:creationId xmlns:a16="http://schemas.microsoft.com/office/drawing/2014/main" id="{96412E5A-919A-939D-4E59-8D03E090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6459" y="2577675"/>
            <a:ext cx="2828727" cy="2828727"/>
          </a:xfrm>
          <a:prstGeom prst="rect">
            <a:avLst/>
          </a:prstGeom>
        </p:spPr>
      </p:pic>
      <p:pic>
        <p:nvPicPr>
          <p:cNvPr id="7" name="Grafik 6" descr="Bücher Silhouette">
            <a:extLst>
              <a:ext uri="{FF2B5EF4-FFF2-40B4-BE49-F238E27FC236}">
                <a16:creationId xmlns:a16="http://schemas.microsoft.com/office/drawing/2014/main" id="{753F5BEE-7C05-4D25-8DB5-7AA40D87D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5186" y="1243931"/>
            <a:ext cx="1905988" cy="1905988"/>
          </a:xfrm>
          <a:prstGeom prst="rect">
            <a:avLst/>
          </a:prstGeom>
        </p:spPr>
      </p:pic>
      <p:pic>
        <p:nvPicPr>
          <p:cNvPr id="9" name="Grafik 8" descr="Klemmbrett gemischt Silhouette">
            <a:extLst>
              <a:ext uri="{FF2B5EF4-FFF2-40B4-BE49-F238E27FC236}">
                <a16:creationId xmlns:a16="http://schemas.microsoft.com/office/drawing/2014/main" id="{C855259E-B075-F898-76D1-37A167C56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223266">
            <a:off x="8693934" y="3409162"/>
            <a:ext cx="1658861" cy="16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7316"/>
            <a:ext cx="9144000" cy="1203368"/>
          </a:xfrm>
        </p:spPr>
        <p:txBody>
          <a:bodyPr>
            <a:normAutofit/>
          </a:bodyPr>
          <a:lstStyle/>
          <a:p>
            <a:r>
              <a:rPr lang="de-CH" dirty="0"/>
              <a:t>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3411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5A47B8-5CBA-3738-F2F5-7E75976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12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20CC33-52BB-A37E-A720-527FCCFE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Berufsfachschule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011B51B-CB8D-FDC7-C0C2-08CC6BDCB31B}"/>
              </a:ext>
            </a:extLst>
          </p:cNvPr>
          <p:cNvGrpSpPr/>
          <p:nvPr/>
        </p:nvGrpSpPr>
        <p:grpSpPr>
          <a:xfrm>
            <a:off x="829734" y="1913468"/>
            <a:ext cx="7459805" cy="4588933"/>
            <a:chOff x="846667" y="1964267"/>
            <a:chExt cx="7459805" cy="458893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D0CA377-6F66-06AE-24CD-FA5C5835AEB8}"/>
                </a:ext>
              </a:extLst>
            </p:cNvPr>
            <p:cNvSpPr/>
            <p:nvPr/>
          </p:nvSpPr>
          <p:spPr>
            <a:xfrm>
              <a:off x="846667" y="1964267"/>
              <a:ext cx="677333" cy="45889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sz="2000" dirty="0"/>
                <a:t>Brückenangebote</a:t>
              </a:r>
              <a:endParaRPr lang="de-GB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E884C33-C4A7-0526-6F52-F2A913BD8F12}"/>
                </a:ext>
              </a:extLst>
            </p:cNvPr>
            <p:cNvSpPr/>
            <p:nvPr/>
          </p:nvSpPr>
          <p:spPr>
            <a:xfrm>
              <a:off x="1666279" y="1964267"/>
              <a:ext cx="2533188" cy="1464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GB" sz="2000" dirty="0"/>
                <a:t>Berufsmaturitäts-unterricht</a:t>
              </a:r>
              <a:endParaRPr lang="de-GB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C807206-8A44-F973-20E6-81AC266AABEC}"/>
                </a:ext>
              </a:extLst>
            </p:cNvPr>
            <p:cNvSpPr/>
            <p:nvPr/>
          </p:nvSpPr>
          <p:spPr>
            <a:xfrm>
              <a:off x="1666279" y="3560232"/>
              <a:ext cx="2533188" cy="6223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GB" sz="2000" dirty="0"/>
                <a:t>Stützkurse</a:t>
              </a:r>
              <a:endParaRPr lang="de-GB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8671F04-8712-6655-5FA6-61A5F06594D8}"/>
                </a:ext>
              </a:extLst>
            </p:cNvPr>
            <p:cNvSpPr/>
            <p:nvPr/>
          </p:nvSpPr>
          <p:spPr>
            <a:xfrm>
              <a:off x="1666279" y="4313765"/>
              <a:ext cx="2533188" cy="622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GB" sz="2000" dirty="0">
                  <a:solidFill>
                    <a:schemeClr val="tx1"/>
                  </a:solidFill>
                </a:rPr>
                <a:t>Freikurse</a:t>
              </a:r>
              <a:endParaRPr lang="de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FD99C92-6D9A-5BA7-ACFE-B863389ACA5E}"/>
                </a:ext>
              </a:extLst>
            </p:cNvPr>
            <p:cNvSpPr/>
            <p:nvPr/>
          </p:nvSpPr>
          <p:spPr>
            <a:xfrm>
              <a:off x="1666279" y="5067298"/>
              <a:ext cx="2533188" cy="14859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de-GB" sz="2000" dirty="0">
                  <a:solidFill>
                    <a:schemeClr val="tx1"/>
                  </a:solidFill>
                </a:rPr>
                <a:t>Unterricht: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GB" sz="2000" dirty="0">
                  <a:solidFill>
                    <a:schemeClr val="tx1"/>
                  </a:solidFill>
                </a:rPr>
                <a:t>Berufskunde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GB" sz="2000" dirty="0">
                  <a:solidFill>
                    <a:schemeClr val="tx1"/>
                  </a:solidFill>
                </a:rPr>
                <a:t>Allgemeinbildung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de-GB" sz="2000" dirty="0">
                  <a:solidFill>
                    <a:schemeClr val="tx1"/>
                  </a:solidFill>
                </a:rPr>
                <a:t>Sport</a:t>
              </a:r>
              <a:endParaRPr lang="de-GB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FE717BE-475B-F29D-6643-006E584E6B6F}"/>
                </a:ext>
              </a:extLst>
            </p:cNvPr>
            <p:cNvSpPr/>
            <p:nvPr/>
          </p:nvSpPr>
          <p:spPr>
            <a:xfrm>
              <a:off x="4753699" y="1964267"/>
              <a:ext cx="677333" cy="4588933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sz="2000" dirty="0"/>
                <a:t>Berufsmaturität</a:t>
              </a:r>
              <a:endParaRPr lang="de-GB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28B9B47-393D-59AB-83A5-8924AF3ECAAE}"/>
                </a:ext>
              </a:extLst>
            </p:cNvPr>
            <p:cNvSpPr/>
            <p:nvPr/>
          </p:nvSpPr>
          <p:spPr>
            <a:xfrm>
              <a:off x="5985265" y="1964267"/>
              <a:ext cx="677333" cy="4588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sz="2000" dirty="0"/>
                <a:t>Berufsorientierte Weiterbildung</a:t>
              </a:r>
              <a:endParaRPr lang="de-GB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D658194-0C31-247E-2CAC-59B9F0EB7D0E}"/>
                </a:ext>
              </a:extLst>
            </p:cNvPr>
            <p:cNvSpPr/>
            <p:nvPr/>
          </p:nvSpPr>
          <p:spPr>
            <a:xfrm>
              <a:off x="6807202" y="1964267"/>
              <a:ext cx="677333" cy="458893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sz="2000" dirty="0">
                  <a:solidFill>
                    <a:schemeClr val="tx1"/>
                  </a:solidFill>
                </a:rPr>
                <a:t>Höhere Berufsbildung</a:t>
              </a:r>
              <a:endParaRPr lang="de-GB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5484CB0-1C8B-74EB-9BA6-D6CB3A9D9E22}"/>
                </a:ext>
              </a:extLst>
            </p:cNvPr>
            <p:cNvSpPr/>
            <p:nvPr/>
          </p:nvSpPr>
          <p:spPr>
            <a:xfrm>
              <a:off x="7629139" y="1964267"/>
              <a:ext cx="677333" cy="4588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sz="2000" dirty="0">
                  <a:solidFill>
                    <a:schemeClr val="tx1"/>
                  </a:solidFill>
                </a:rPr>
                <a:t>Fachhochschule</a:t>
              </a:r>
              <a:endParaRPr lang="de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09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A53C2-F662-93EE-6395-02940768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4" y="2593628"/>
            <a:ext cx="3732144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D</a:t>
            </a:r>
            <a:r>
              <a:rPr lang="de-GB" dirty="0"/>
              <a:t>ie schulische Bildung an der Berufsfachschule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852058-648C-E04A-D0E7-509522FE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1F18E9-03FA-CD9E-AF82-E9C7D440D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0510" y="3979618"/>
            <a:ext cx="8059738" cy="495889"/>
          </a:xfrm>
        </p:spPr>
        <p:txBody>
          <a:bodyPr/>
          <a:lstStyle/>
          <a:p>
            <a:r>
              <a:rPr lang="de-GB" dirty="0"/>
              <a:t>Lehrplan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FEB1011-32C5-8790-E40F-6B18E0E62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794232"/>
              </p:ext>
            </p:extLst>
          </p:nvPr>
        </p:nvGraphicFramePr>
        <p:xfrm>
          <a:off x="3647395" y="1505466"/>
          <a:ext cx="8321078" cy="438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3">
                  <a:extLst>
                    <a:ext uri="{9D8B030D-6E8A-4147-A177-3AD203B41FA5}">
                      <a16:colId xmlns:a16="http://schemas.microsoft.com/office/drawing/2014/main" val="750316680"/>
                    </a:ext>
                  </a:extLst>
                </a:gridCol>
                <a:gridCol w="3606925">
                  <a:extLst>
                    <a:ext uri="{9D8B030D-6E8A-4147-A177-3AD203B41FA5}">
                      <a16:colId xmlns:a16="http://schemas.microsoft.com/office/drawing/2014/main" val="235779389"/>
                    </a:ext>
                  </a:extLst>
                </a:gridCol>
                <a:gridCol w="1219538">
                  <a:extLst>
                    <a:ext uri="{9D8B030D-6E8A-4147-A177-3AD203B41FA5}">
                      <a16:colId xmlns:a16="http://schemas.microsoft.com/office/drawing/2014/main" val="3442459442"/>
                    </a:ext>
                  </a:extLst>
                </a:gridCol>
                <a:gridCol w="1004569">
                  <a:extLst>
                    <a:ext uri="{9D8B030D-6E8A-4147-A177-3AD203B41FA5}">
                      <a16:colId xmlns:a16="http://schemas.microsoft.com/office/drawing/2014/main" val="186992612"/>
                    </a:ext>
                  </a:extLst>
                </a:gridCol>
                <a:gridCol w="1017286">
                  <a:extLst>
                    <a:ext uri="{9D8B030D-6E8A-4147-A177-3AD203B41FA5}">
                      <a16:colId xmlns:a16="http://schemas.microsoft.com/office/drawing/2014/main" val="1695689542"/>
                    </a:ext>
                  </a:extLst>
                </a:gridCol>
                <a:gridCol w="1159547">
                  <a:extLst>
                    <a:ext uri="{9D8B030D-6E8A-4147-A177-3AD203B41FA5}">
                      <a16:colId xmlns:a16="http://schemas.microsoft.com/office/drawing/2014/main" val="1953654866"/>
                    </a:ext>
                  </a:extLst>
                </a:gridCol>
              </a:tblGrid>
              <a:tr h="480668">
                <a:tc gridSpan="2">
                  <a:txBody>
                    <a:bodyPr/>
                    <a:lstStyle/>
                    <a:p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Fächer</a:t>
                      </a:r>
                    </a:p>
                  </a:txBody>
                  <a:tcPr marL="88129" marR="88129" marT="44065" marB="44065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>
                        <a:buAutoNum type="arabicPeriod"/>
                      </a:pPr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Lehrjahr</a:t>
                      </a: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2. Lehrjahr</a:t>
                      </a: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3. Lehrjahr</a:t>
                      </a: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Total Lektionen</a:t>
                      </a:r>
                    </a:p>
                  </a:txBody>
                  <a:tcPr marL="68666" marR="68666" marT="34333" marB="34333">
                    <a:lnB w="38100" cmpd="sng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46445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Berufskunde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160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480</a:t>
                      </a:r>
                    </a:p>
                  </a:txBody>
                  <a:tcPr marL="68666" marR="68666" marT="34333" marB="343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7629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1.1 Betriebswirtschaft, Betriebsorganisation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(70)</a:t>
                      </a:r>
                    </a:p>
                  </a:txBody>
                  <a:tcPr marL="68666" marR="68666" marT="34333" marB="3433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69384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1.2 Hygiene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4724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1.3 Arbeitssicherheit und Gesundheitsschutz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315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1.4 Logistik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(40)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21325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1.5 Gästebetreuung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(100)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15423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1.6 Raumgestaltung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(20)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3731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1.7 Werterhaltung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(150)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184160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1.8 Wäscheversorgung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(30)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53047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endParaRPr lang="de-GB" sz="13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1.9 Anlagen, Maschinen, Geräte und Utensilien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GB" sz="13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(30)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30170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2.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Zweite Sprache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19438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Allgemeinbildender Unterricht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04848"/>
                  </a:ext>
                </a:extLst>
              </a:tr>
              <a:tr h="278482"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4.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Turnen und Sport</a:t>
                      </a:r>
                    </a:p>
                  </a:txBody>
                  <a:tcPr marL="68666" marR="68666" marT="34333" marB="34333">
                    <a:lnL w="12700" cmpd="sng">
                      <a:noFill/>
                    </a:lnL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40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0" i="0" dirty="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120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46754"/>
                  </a:ext>
                </a:extLst>
              </a:tr>
              <a:tr h="278482">
                <a:tc gridSpan="2">
                  <a:txBody>
                    <a:bodyPr/>
                    <a:lstStyle/>
                    <a:p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88129" marR="88129" marT="44065" marB="4406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EC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GB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360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GB" sz="1300" b="1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1080</a:t>
                      </a:r>
                    </a:p>
                  </a:txBody>
                  <a:tcPr marL="68666" marR="68666" marT="34333" marB="34333">
                    <a:solidFill>
                      <a:srgbClr val="EBE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45536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121AB94-6736-D1B7-D078-F83015A28C9F}"/>
              </a:ext>
            </a:extLst>
          </p:cNvPr>
          <p:cNvSpPr txBox="1"/>
          <p:nvPr/>
        </p:nvSpPr>
        <p:spPr>
          <a:xfrm>
            <a:off x="3647395" y="1105921"/>
            <a:ext cx="322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b="1" dirty="0">
                <a:solidFill>
                  <a:schemeClr val="bg2"/>
                </a:solidFill>
                <a:latin typeface="Helvetica" pitchFamily="2" charset="0"/>
              </a:rPr>
              <a:t>Beispiel</a:t>
            </a:r>
            <a:endParaRPr lang="de-GB" b="1" dirty="0">
              <a:solidFill>
                <a:schemeClr val="bg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8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8B088-B189-D454-9D6A-9D6F7280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Freikurse und Stützkurse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229CF3F-8D45-B2AD-A408-7FCA92753D75}"/>
              </a:ext>
            </a:extLst>
          </p:cNvPr>
          <p:cNvGrpSpPr/>
          <p:nvPr/>
        </p:nvGrpSpPr>
        <p:grpSpPr>
          <a:xfrm>
            <a:off x="838200" y="2147888"/>
            <a:ext cx="8433175" cy="5393162"/>
            <a:chOff x="704388" y="1941073"/>
            <a:chExt cx="8433175" cy="5393162"/>
          </a:xfrm>
        </p:grpSpPr>
        <p:pic>
          <p:nvPicPr>
            <p:cNvPr id="4" name="Inhaltsplatzhalter 7" descr="Ein Bild, das Text, Screenshot, Diagramm, Schrift enthält.&#10;&#10;Automatisch generierte Beschreibung">
              <a:extLst>
                <a:ext uri="{FF2B5EF4-FFF2-40B4-BE49-F238E27FC236}">
                  <a16:creationId xmlns:a16="http://schemas.microsoft.com/office/drawing/2014/main" id="{41997705-4429-9CF1-53BD-A7A6E5EBC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88" y="1941073"/>
              <a:ext cx="8433175" cy="539316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D2EC65-033D-7255-87B9-B4331AE9F278}"/>
                </a:ext>
              </a:extLst>
            </p:cNvPr>
            <p:cNvSpPr/>
            <p:nvPr/>
          </p:nvSpPr>
          <p:spPr>
            <a:xfrm rot="21414124">
              <a:off x="2553135" y="2196656"/>
              <a:ext cx="2465614" cy="8001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Freikurse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A4B73D-9778-6AB2-D560-A0832F3E6C22}"/>
                </a:ext>
              </a:extLst>
            </p:cNvPr>
            <p:cNvSpPr/>
            <p:nvPr/>
          </p:nvSpPr>
          <p:spPr>
            <a:xfrm rot="208290">
              <a:off x="4453072" y="2221804"/>
              <a:ext cx="2465614" cy="8001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Stützkurse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4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B7DA71-D0A9-6C81-7F6B-B7CB0A1A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BA6BBB-0509-DEF5-1E35-1D4134B4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Die Zeitmodelle für den Unterricht an Berufsfachschulen</a:t>
            </a:r>
          </a:p>
        </p:txBody>
      </p:sp>
      <p:pic>
        <p:nvPicPr>
          <p:cNvPr id="50" name="Grafik 4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7D015D2-139F-BCC7-550D-3E0832922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2290771"/>
            <a:ext cx="8329905" cy="39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7316"/>
            <a:ext cx="9144000" cy="1203368"/>
          </a:xfrm>
        </p:spPr>
        <p:txBody>
          <a:bodyPr>
            <a:normAutofit fontScale="90000"/>
          </a:bodyPr>
          <a:lstStyle/>
          <a:p>
            <a:r>
              <a:rPr lang="de-CH" dirty="0"/>
              <a:t>Allgemeinbildung und Berufsmaturität</a:t>
            </a:r>
          </a:p>
        </p:txBody>
      </p:sp>
    </p:spTree>
    <p:extLst>
      <p:ext uri="{BB962C8B-B14F-4D97-AF65-F5344CB8AC3E}">
        <p14:creationId xmlns:p14="http://schemas.microsoft.com/office/powerpoint/2010/main" val="199771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AEA0ACB5-C345-FE7A-8EBA-EBED4F20EDC6}"/>
              </a:ext>
            </a:extLst>
          </p:cNvPr>
          <p:cNvSpPr txBox="1">
            <a:spLocks/>
          </p:cNvSpPr>
          <p:nvPr/>
        </p:nvSpPr>
        <p:spPr>
          <a:xfrm>
            <a:off x="704388" y="480325"/>
            <a:ext cx="11070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GB" sz="3200" dirty="0"/>
              <a:t>Der Lehrplan für die Allgemeinbildung (ABU)</a:t>
            </a:r>
            <a:endParaRPr lang="fr-CH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C5E3FF-FB25-2848-5BF1-6C22D117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0887CC-0DE4-E004-DABB-02B4ACD97802}"/>
              </a:ext>
            </a:extLst>
          </p:cNvPr>
          <p:cNvSpPr/>
          <p:nvPr/>
        </p:nvSpPr>
        <p:spPr>
          <a:xfrm>
            <a:off x="432574" y="1491623"/>
            <a:ext cx="2661173" cy="4914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Gesetzliche Grundlagen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Berufsbildungs-</a:t>
            </a:r>
            <a:br>
              <a:rPr lang="de-GB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gesetz (BBG)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Berufsbildungs-verordnung (BBV)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Verordnung des SBFI über die Mindestvorschriften für die Allgemeinbildung in der beruflichen Grundbildung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411B10E-7F63-45B6-756B-14696733AEF2}"/>
              </a:ext>
            </a:extLst>
          </p:cNvPr>
          <p:cNvSpPr/>
          <p:nvPr/>
        </p:nvSpPr>
        <p:spPr>
          <a:xfrm>
            <a:off x="3237167" y="1510901"/>
            <a:ext cx="2661174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Rahmenlehrplan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Pädagogisch-didaktisches Konzept</a:t>
            </a:r>
            <a:br>
              <a:rPr lang="de-GB" dirty="0">
                <a:solidFill>
                  <a:schemeClr val="tx1"/>
                </a:solidFill>
                <a:latin typeface="Helvetica" pitchFamily="2" charset="0"/>
              </a:rPr>
            </a:b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Förderung von Kompetenzen</a:t>
            </a:r>
            <a:br>
              <a:rPr lang="de-GB" dirty="0">
                <a:solidFill>
                  <a:schemeClr val="tx1"/>
                </a:solidFill>
                <a:latin typeface="Helvetica" pitchFamily="2" charset="0"/>
              </a:rPr>
            </a:b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Lernbereich „Sprache und Kommunikation“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Lernbereich „Gesellschaft“, </a:t>
            </a:r>
            <a:br>
              <a:rPr lang="de-GB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8 Aspekte</a:t>
            </a:r>
            <a:br>
              <a:rPr lang="de-GB" dirty="0">
                <a:solidFill>
                  <a:schemeClr val="tx1"/>
                </a:solidFill>
                <a:latin typeface="Helvetica" pitchFamily="2" charset="0"/>
              </a:rPr>
            </a:b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Verbindung der beiden Lernbereiche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4B94F8-957D-C19B-6D71-F9D013B483B5}"/>
              </a:ext>
            </a:extLst>
          </p:cNvPr>
          <p:cNvSpPr/>
          <p:nvPr/>
        </p:nvSpPr>
        <p:spPr>
          <a:xfrm>
            <a:off x="6041761" y="1510901"/>
            <a:ext cx="2743200" cy="4914900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Schullehrplan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Organisation des Unterrichts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Themen Pflicht- und Wahlthemen</a:t>
            </a:r>
          </a:p>
          <a:p>
            <a:pPr marL="285750" indent="-285750">
              <a:buFont typeface="Wingdings" pitchFamily="2" charset="2"/>
              <a:buChar char="§"/>
            </a:pPr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Mindestanforde-rungen an das Qualifikations-verfahren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4583B4-62CC-8204-3370-53D1DF5DB8FB}"/>
              </a:ext>
            </a:extLst>
          </p:cNvPr>
          <p:cNvSpPr/>
          <p:nvPr/>
        </p:nvSpPr>
        <p:spPr>
          <a:xfrm>
            <a:off x="8928381" y="1510901"/>
            <a:ext cx="2743200" cy="491490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Individueller Lehrplan einer Lehrperson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Pflicht und Wahlthemen</a:t>
            </a:r>
          </a:p>
        </p:txBody>
      </p:sp>
    </p:spTree>
    <p:extLst>
      <p:ext uri="{BB962C8B-B14F-4D97-AF65-F5344CB8AC3E}">
        <p14:creationId xmlns:p14="http://schemas.microsoft.com/office/powerpoint/2010/main" val="224587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5DD89D-9D75-490E-BB78-E08F8885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483DF0-31FD-983C-C7EE-7A6E493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Wege zur Berufsmaturität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63D4764-E83F-BFC4-0CA6-2A3D0EB80A5F}"/>
              </a:ext>
            </a:extLst>
          </p:cNvPr>
          <p:cNvGrpSpPr/>
          <p:nvPr/>
        </p:nvGrpSpPr>
        <p:grpSpPr>
          <a:xfrm>
            <a:off x="805276" y="1921979"/>
            <a:ext cx="7326353" cy="4352726"/>
            <a:chOff x="704387" y="2186186"/>
            <a:chExt cx="7326353" cy="4352726"/>
          </a:xfrm>
        </p:grpSpPr>
        <p:sp>
          <p:nvSpPr>
            <p:cNvPr id="5" name="Richtungspfeil 4">
              <a:extLst>
                <a:ext uri="{FF2B5EF4-FFF2-40B4-BE49-F238E27FC236}">
                  <a16:creationId xmlns:a16="http://schemas.microsoft.com/office/drawing/2014/main" id="{E7BA49C6-3243-8EBB-00AF-EBBF6B822A01}"/>
                </a:ext>
              </a:extLst>
            </p:cNvPr>
            <p:cNvSpPr/>
            <p:nvPr/>
          </p:nvSpPr>
          <p:spPr>
            <a:xfrm>
              <a:off x="704387" y="2186186"/>
              <a:ext cx="7326353" cy="2106386"/>
            </a:xfrm>
            <a:prstGeom prst="homePlate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4C793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Lehrabschluss + Berufsmaturität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Berufsmaturitätsunterricht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Berufsfachschule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Lehrbetrieb</a:t>
              </a:r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id="{25432263-723F-D776-1D72-FB5273F5C879}"/>
                </a:ext>
              </a:extLst>
            </p:cNvPr>
            <p:cNvSpPr/>
            <p:nvPr/>
          </p:nvSpPr>
          <p:spPr>
            <a:xfrm>
              <a:off x="704389" y="4432526"/>
              <a:ext cx="2887898" cy="2106386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Lehrabschluss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Berufsfachschule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Lehrbetrieb</a:t>
              </a:r>
            </a:p>
          </p:txBody>
        </p:sp>
        <p:sp>
          <p:nvSpPr>
            <p:cNvPr id="7" name="Richtungspfeil 6">
              <a:extLst>
                <a:ext uri="{FF2B5EF4-FFF2-40B4-BE49-F238E27FC236}">
                  <a16:creationId xmlns:a16="http://schemas.microsoft.com/office/drawing/2014/main" id="{5BBA9F26-E4C5-0AAB-587E-EF129201F86A}"/>
                </a:ext>
              </a:extLst>
            </p:cNvPr>
            <p:cNvSpPr/>
            <p:nvPr/>
          </p:nvSpPr>
          <p:spPr>
            <a:xfrm>
              <a:off x="3530585" y="4432526"/>
              <a:ext cx="4500155" cy="2106386"/>
            </a:xfrm>
            <a:prstGeom prst="homePlate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F3865E41-8E8F-E0EF-D555-F6B51E385056}"/>
                </a:ext>
              </a:extLst>
            </p:cNvPr>
            <p:cNvSpPr/>
            <p:nvPr/>
          </p:nvSpPr>
          <p:spPr>
            <a:xfrm>
              <a:off x="2563587" y="4432526"/>
              <a:ext cx="1933998" cy="210638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BFD367D-3B80-2230-844A-BA83DE8285D1}"/>
                </a:ext>
              </a:extLst>
            </p:cNvPr>
            <p:cNvSpPr txBox="1"/>
            <p:nvPr/>
          </p:nvSpPr>
          <p:spPr>
            <a:xfrm>
              <a:off x="4725681" y="4972459"/>
              <a:ext cx="2596243" cy="150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Berufsmaturität</a:t>
              </a:r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Berufsmaturitäts-unterricht </a:t>
              </a:r>
              <a:br>
                <a:rPr lang="de-GB" dirty="0">
                  <a:solidFill>
                    <a:schemeClr val="tx1"/>
                  </a:solidFill>
                  <a:latin typeface="Helvetica" pitchFamily="2" charset="0"/>
                </a:rPr>
              </a:b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Voll- oder Teilzeit</a:t>
              </a:r>
            </a:p>
            <a:p>
              <a:pPr algn="l"/>
              <a:endParaRPr lang="de-GB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1E4F6078-C1AB-776B-C00D-CC62A42B7E6A}"/>
              </a:ext>
            </a:extLst>
          </p:cNvPr>
          <p:cNvSpPr/>
          <p:nvPr/>
        </p:nvSpPr>
        <p:spPr>
          <a:xfrm>
            <a:off x="8498826" y="1921979"/>
            <a:ext cx="1894114" cy="4352726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GB" sz="2800" b="1" dirty="0">
                <a:solidFill>
                  <a:schemeClr val="bg1"/>
                </a:solidFill>
                <a:latin typeface="Helvetica" pitchFamily="2" charset="0"/>
              </a:rPr>
              <a:t>Fachhochschule</a:t>
            </a: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4D6EAB6D-F02C-0C48-84B4-7EC24DCE6CF1}"/>
              </a:ext>
            </a:extLst>
          </p:cNvPr>
          <p:cNvSpPr/>
          <p:nvPr/>
        </p:nvSpPr>
        <p:spPr>
          <a:xfrm>
            <a:off x="3631474" y="4835524"/>
            <a:ext cx="771976" cy="771976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122372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8DA9F-A280-EA21-CBE5-9CDF8E25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Der Wert der Berufsmaturität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D7B16CF-F502-D988-6C65-4475AC77752D}"/>
              </a:ext>
            </a:extLst>
          </p:cNvPr>
          <p:cNvSpPr txBox="1">
            <a:spLocks/>
          </p:cNvSpPr>
          <p:nvPr/>
        </p:nvSpPr>
        <p:spPr>
          <a:xfrm>
            <a:off x="839788" y="20931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sz="2000" b="1" dirty="0"/>
              <a:t>Aus Sicht der Lernenden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63F4C380-27FA-031F-53A6-63592691476B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/>
              <a:t>Zugang zum Fachhochschulstudium</a:t>
            </a:r>
          </a:p>
          <a:p>
            <a:pPr>
              <a:lnSpc>
                <a:spcPct val="110000"/>
              </a:lnSpc>
            </a:pPr>
            <a:r>
              <a:rPr lang="de-DE"/>
              <a:t>Allgemeinbildung mit Eigenwert</a:t>
            </a:r>
          </a:p>
          <a:p>
            <a:pPr>
              <a:lnSpc>
                <a:spcPct val="110000"/>
              </a:lnSpc>
            </a:pPr>
            <a:r>
              <a:rPr lang="de-DE"/>
              <a:t>Wahl zwischen Berufslehre und Gymnasium</a:t>
            </a:r>
          </a:p>
          <a:p>
            <a:pPr>
              <a:lnSpc>
                <a:spcPct val="110000"/>
              </a:lnSpc>
            </a:pPr>
            <a:r>
              <a:rPr lang="de-DE"/>
              <a:t>Verbesserte Berufschancen allgemein</a:t>
            </a:r>
          </a:p>
          <a:p>
            <a:pPr>
              <a:lnSpc>
                <a:spcPct val="110000"/>
              </a:lnSpc>
            </a:pPr>
            <a:r>
              <a:rPr lang="de-DE"/>
              <a:t>Zugang zu anderen Hochschulstudiengängen</a:t>
            </a:r>
          </a:p>
          <a:p>
            <a:pPr>
              <a:lnSpc>
                <a:spcPct val="110000"/>
              </a:lnSpc>
            </a:pPr>
            <a:r>
              <a:rPr lang="de-DE"/>
              <a:t>Viele Möglichkeiten offen</a:t>
            </a:r>
          </a:p>
          <a:p>
            <a:pPr>
              <a:lnSpc>
                <a:spcPct val="110000"/>
              </a:lnSpc>
            </a:pPr>
            <a:r>
              <a:rPr lang="de-DE"/>
              <a:t>Bessere materielle Aussichten</a:t>
            </a:r>
          </a:p>
          <a:p>
            <a:pPr>
              <a:lnSpc>
                <a:spcPct val="110000"/>
              </a:lnSpc>
            </a:pPr>
            <a:r>
              <a:rPr lang="de-DE"/>
              <a:t>Stärkt das Selbstbewusstsein</a:t>
            </a:r>
          </a:p>
          <a:p>
            <a:pPr>
              <a:lnSpc>
                <a:spcPct val="110000"/>
              </a:lnSpc>
            </a:pPr>
            <a:r>
              <a:rPr lang="de-DE"/>
              <a:t>Passerelle zur gymnasialen Maturität</a:t>
            </a:r>
          </a:p>
          <a:p>
            <a:pPr>
              <a:lnSpc>
                <a:spcPct val="110000"/>
              </a:lnSpc>
            </a:pPr>
            <a:r>
              <a:rPr lang="de-DE"/>
              <a:t>Gute Grundlage für den Besuch weiterer Bildungsangebote</a:t>
            </a:r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7C1DBCD-AD2A-4A5A-BF65-3001D2A1325F}"/>
              </a:ext>
            </a:extLst>
          </p:cNvPr>
          <p:cNvSpPr txBox="1">
            <a:spLocks/>
          </p:cNvSpPr>
          <p:nvPr/>
        </p:nvSpPr>
        <p:spPr>
          <a:xfrm>
            <a:off x="6172200" y="2093119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sz="2000" b="1" dirty="0"/>
              <a:t>Aus Sicht der Berufsbildung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5B9A4071-1759-12DA-F730-5CFF6974920D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dirty="0"/>
              <a:t>Ein inhaltlich umfassendes und qualitativ hoch stehendes Bildungsangebot</a:t>
            </a:r>
          </a:p>
          <a:p>
            <a:pPr>
              <a:lnSpc>
                <a:spcPct val="120000"/>
              </a:lnSpc>
            </a:pPr>
            <a:r>
              <a:rPr lang="de-DE" dirty="0"/>
              <a:t>Hoher Stellenwert der Berufsbildung</a:t>
            </a:r>
          </a:p>
          <a:p>
            <a:pPr>
              <a:lnSpc>
                <a:spcPct val="120000"/>
              </a:lnSpc>
            </a:pPr>
            <a:r>
              <a:rPr lang="de-DE" dirty="0"/>
              <a:t>Kombination von Praxis und anspruchsvoller Bildung</a:t>
            </a:r>
          </a:p>
          <a:p>
            <a:pPr>
              <a:lnSpc>
                <a:spcPct val="120000"/>
              </a:lnSpc>
            </a:pPr>
            <a:r>
              <a:rPr lang="de-DE" dirty="0"/>
              <a:t>Erfassen von brachliegenden Potenzialen (</a:t>
            </a:r>
            <a:r>
              <a:rPr lang="de-DE" dirty="0" err="1"/>
              <a:t>Spätzünder</a:t>
            </a:r>
            <a:r>
              <a:rPr lang="de-DE" dirty="0"/>
              <a:t>)</a:t>
            </a:r>
          </a:p>
          <a:p>
            <a:pPr>
              <a:lnSpc>
                <a:spcPct val="120000"/>
              </a:lnSpc>
            </a:pPr>
            <a:r>
              <a:rPr lang="de-DE" dirty="0"/>
              <a:t>Attraktives Tätigkeitsgebiet, z. B. an der Berufsfachschule</a:t>
            </a:r>
          </a:p>
          <a:p>
            <a:pPr>
              <a:lnSpc>
                <a:spcPct val="120000"/>
              </a:lnSpc>
            </a:pPr>
            <a:r>
              <a:rPr lang="de-DE" dirty="0"/>
              <a:t>Fördert die Bereitschaft zur Weiterbildung</a:t>
            </a:r>
          </a:p>
          <a:p>
            <a:pPr>
              <a:lnSpc>
                <a:spcPct val="120000"/>
              </a:lnSpc>
            </a:pP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22666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7316"/>
            <a:ext cx="9144000" cy="1203368"/>
          </a:xfrm>
        </p:spPr>
        <p:txBody>
          <a:bodyPr/>
          <a:lstStyle/>
          <a:p>
            <a:r>
              <a:rPr lang="de-CH" dirty="0"/>
              <a:t>Duales Bildungssystem</a:t>
            </a:r>
          </a:p>
        </p:txBody>
      </p:sp>
    </p:spTree>
    <p:extLst>
      <p:ext uri="{BB962C8B-B14F-4D97-AF65-F5344CB8AC3E}">
        <p14:creationId xmlns:p14="http://schemas.microsoft.com/office/powerpoint/2010/main" val="230958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6027D5-B126-A27C-619A-EEAF3B43A622}"/>
              </a:ext>
            </a:extLst>
          </p:cNvPr>
          <p:cNvGrpSpPr/>
          <p:nvPr/>
        </p:nvGrpSpPr>
        <p:grpSpPr>
          <a:xfrm>
            <a:off x="704388" y="1788196"/>
            <a:ext cx="8158787" cy="4524418"/>
            <a:chOff x="805573" y="1813667"/>
            <a:chExt cx="7772400" cy="4310149"/>
          </a:xfrm>
        </p:grpSpPr>
        <p:pic>
          <p:nvPicPr>
            <p:cNvPr id="13" name="Grafik 12" descr="Ein Bild, das Text, Screenshot, Diagramm, Schrift enthält.&#10;&#10;Automatisch generierte Beschreibung">
              <a:extLst>
                <a:ext uri="{FF2B5EF4-FFF2-40B4-BE49-F238E27FC236}">
                  <a16:creationId xmlns:a16="http://schemas.microsoft.com/office/drawing/2014/main" id="{A574355B-3071-7D01-6F34-A634856D1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73" y="1813667"/>
              <a:ext cx="7772400" cy="431014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1F3775-BB48-6225-EB25-0118FF5FB1FC}"/>
                </a:ext>
              </a:extLst>
            </p:cNvPr>
            <p:cNvSpPr/>
            <p:nvPr/>
          </p:nvSpPr>
          <p:spPr>
            <a:xfrm>
              <a:off x="2935705" y="2378136"/>
              <a:ext cx="2679032" cy="94153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Berufsmaturität</a:t>
              </a: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EE31A718-F221-F868-2EBA-163FBBC5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05327"/>
            <a:ext cx="10116012" cy="1325563"/>
          </a:xfrm>
        </p:spPr>
        <p:txBody>
          <a:bodyPr/>
          <a:lstStyle/>
          <a:p>
            <a:r>
              <a:rPr lang="de-GB" dirty="0">
                <a:solidFill>
                  <a:schemeClr val="bg1"/>
                </a:solidFill>
              </a:rPr>
              <a:t>Die Berufsmaturität aus Sicht der Betriebe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693FE580-48D2-96AD-57BE-2EA31827327A}"/>
              </a:ext>
            </a:extLst>
          </p:cNvPr>
          <p:cNvSpPr txBox="1">
            <a:spLocks/>
          </p:cNvSpPr>
          <p:nvPr/>
        </p:nvSpPr>
        <p:spPr>
          <a:xfrm>
            <a:off x="704850" y="1540252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sz="2400" dirty="0">
                <a:solidFill>
                  <a:schemeClr val="bg1"/>
                </a:solidFill>
                <a:latin typeface="Helvetica" pitchFamily="2" charset="0"/>
              </a:rPr>
              <a:t>Die Vorteile</a:t>
            </a:r>
          </a:p>
        </p:txBody>
      </p:sp>
    </p:spTree>
    <p:extLst>
      <p:ext uri="{BB962C8B-B14F-4D97-AF65-F5344CB8AC3E}">
        <p14:creationId xmlns:p14="http://schemas.microsoft.com/office/powerpoint/2010/main" val="406814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C6AB85-CC08-4716-FB9C-F8D9869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B8A6F2-EC9D-B80B-B7E8-DD5CD6F4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Der vernetzte Unterrichtsaufbau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AEE3D9D-F732-EEAF-8EF1-09684067E632}"/>
              </a:ext>
            </a:extLst>
          </p:cNvPr>
          <p:cNvGrpSpPr/>
          <p:nvPr/>
        </p:nvGrpSpPr>
        <p:grpSpPr>
          <a:xfrm>
            <a:off x="838199" y="1988356"/>
            <a:ext cx="10515602" cy="4367994"/>
            <a:chOff x="704386" y="1988356"/>
            <a:chExt cx="10515602" cy="436799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4D0BA0B-E679-91C3-B02D-F2C7A3470F97}"/>
                </a:ext>
              </a:extLst>
            </p:cNvPr>
            <p:cNvSpPr/>
            <p:nvPr/>
          </p:nvSpPr>
          <p:spPr>
            <a:xfrm>
              <a:off x="704388" y="5649686"/>
              <a:ext cx="10515600" cy="706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sz="2000" b="1" dirty="0">
                  <a:solidFill>
                    <a:schemeClr val="tx1"/>
                  </a:solidFill>
                  <a:latin typeface="Helvetica" pitchFamily="2" charset="0"/>
                </a:rPr>
                <a:t>Allgemeinbildung</a:t>
              </a:r>
              <a:endParaRPr lang="de-GB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CBE0494-FC34-0E30-742C-3C3BD7C1C4F9}"/>
                </a:ext>
              </a:extLst>
            </p:cNvPr>
            <p:cNvSpPr/>
            <p:nvPr/>
          </p:nvSpPr>
          <p:spPr>
            <a:xfrm>
              <a:off x="704387" y="4943022"/>
              <a:ext cx="10515600" cy="706664"/>
            </a:xfrm>
            <a:prstGeom prst="rect">
              <a:avLst/>
            </a:prstGeom>
            <a:gradFill flip="none" rotWithShape="1">
              <a:gsLst>
                <a:gs pos="31000">
                  <a:srgbClr val="4C7936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  <a:t>Lernbereich</a:t>
              </a:r>
              <a:b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  <a:t>Sprache und Kommunikation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9F9C740-0DB8-6BE3-0D68-CF9DF2EF0B0B}"/>
                </a:ext>
              </a:extLst>
            </p:cNvPr>
            <p:cNvSpPr/>
            <p:nvPr/>
          </p:nvSpPr>
          <p:spPr>
            <a:xfrm>
              <a:off x="7081160" y="4943022"/>
              <a:ext cx="4138828" cy="706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rtlCol="0" anchor="ctr"/>
            <a:lstStyle/>
            <a:p>
              <a:pPr algn="r"/>
              <a: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  <a:t>Lernbereich</a:t>
              </a:r>
              <a:b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  <a:t>Gesellschaft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DF46D1F-4C76-A456-D320-37AAC1412E9E}"/>
                </a:ext>
              </a:extLst>
            </p:cNvPr>
            <p:cNvSpPr/>
            <p:nvPr/>
          </p:nvSpPr>
          <p:spPr>
            <a:xfrm>
              <a:off x="704386" y="1988356"/>
              <a:ext cx="10515600" cy="2954665"/>
            </a:xfrm>
            <a:prstGeom prst="rect">
              <a:avLst/>
            </a:prstGeom>
            <a:gradFill>
              <a:gsLst>
                <a:gs pos="0">
                  <a:srgbClr val="C2DAB6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Selbst- und Sozialkompetenz</a:t>
              </a: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Methodenkompetenz</a:t>
              </a: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GB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Sprach- und Kommunikationskompetenz</a:t>
              </a: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8DEB62A2-1ECF-2D7A-A245-8685754AFBF5}"/>
              </a:ext>
            </a:extLst>
          </p:cNvPr>
          <p:cNvSpPr/>
          <p:nvPr/>
        </p:nvSpPr>
        <p:spPr>
          <a:xfrm>
            <a:off x="7081160" y="1984060"/>
            <a:ext cx="4138828" cy="2954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Ethik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Identität und Sozialisation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Kultur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Ökologie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Politik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Recht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Technologie</a:t>
            </a:r>
          </a:p>
          <a:p>
            <a:pPr algn="r"/>
            <a:r>
              <a:rPr lang="de-GB" dirty="0">
                <a:solidFill>
                  <a:schemeClr val="tx1"/>
                </a:solidFill>
                <a:latin typeface="Helvetica" pitchFamily="2" charset="0"/>
              </a:rPr>
              <a:t>Wirtschaft</a:t>
            </a:r>
          </a:p>
        </p:txBody>
      </p:sp>
    </p:spTree>
    <p:extLst>
      <p:ext uri="{BB962C8B-B14F-4D97-AF65-F5344CB8AC3E}">
        <p14:creationId xmlns:p14="http://schemas.microsoft.com/office/powerpoint/2010/main" val="385784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9334"/>
            <a:ext cx="9144000" cy="1559332"/>
          </a:xfrm>
        </p:spPr>
        <p:txBody>
          <a:bodyPr>
            <a:normAutofit fontScale="90000"/>
          </a:bodyPr>
          <a:lstStyle/>
          <a:p>
            <a:r>
              <a:rPr lang="de-CH" dirty="0"/>
              <a:t>Die schulisch organisierte Grundbildung (SOG)</a:t>
            </a:r>
          </a:p>
        </p:txBody>
      </p:sp>
    </p:spTree>
    <p:extLst>
      <p:ext uri="{BB962C8B-B14F-4D97-AF65-F5344CB8AC3E}">
        <p14:creationId xmlns:p14="http://schemas.microsoft.com/office/powerpoint/2010/main" val="15949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69AEDA-48DF-29AC-ABF6-D3B2A049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C0C530-5E9B-66A5-FB07-5F6DABD1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989157"/>
            <a:ext cx="4096212" cy="2879685"/>
          </a:xfrm>
        </p:spPr>
        <p:txBody>
          <a:bodyPr/>
          <a:lstStyle/>
          <a:p>
            <a:r>
              <a:rPr lang="de-GB" dirty="0"/>
              <a:t>Die schulisch organisierte Grundbildung (SOG)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22D4F9A-0445-3E99-02D3-D8C0559A90FF}"/>
              </a:ext>
            </a:extLst>
          </p:cNvPr>
          <p:cNvGrpSpPr/>
          <p:nvPr/>
        </p:nvGrpSpPr>
        <p:grpSpPr>
          <a:xfrm>
            <a:off x="4457698" y="1298512"/>
            <a:ext cx="6604725" cy="4765245"/>
            <a:chOff x="800098" y="1591105"/>
            <a:chExt cx="6604725" cy="476524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B411DEE-0551-0F65-C31A-6B2FEEEBFDDE}"/>
                </a:ext>
              </a:extLst>
            </p:cNvPr>
            <p:cNvSpPr/>
            <p:nvPr/>
          </p:nvSpPr>
          <p:spPr>
            <a:xfrm>
              <a:off x="800098" y="1600161"/>
              <a:ext cx="4922880" cy="11277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Eidg. Fähigkeitszeugnis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92587DA-D552-93EA-DB5A-C1879CED30A6}"/>
                </a:ext>
              </a:extLst>
            </p:cNvPr>
            <p:cNvSpPr/>
            <p:nvPr/>
          </p:nvSpPr>
          <p:spPr>
            <a:xfrm>
              <a:off x="800098" y="2811736"/>
              <a:ext cx="4922880" cy="1127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Qualifikationsverfahren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9ABD0E4-D780-D079-6290-25C17E70BEB0}"/>
                </a:ext>
              </a:extLst>
            </p:cNvPr>
            <p:cNvSpPr/>
            <p:nvPr/>
          </p:nvSpPr>
          <p:spPr>
            <a:xfrm>
              <a:off x="800098" y="4023311"/>
              <a:ext cx="4922880" cy="11277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Schulisch organisierte Grundbildung (SOG) Praktikum im Betrieb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069203F-D017-942D-3DEF-3417D80CF4E4}"/>
                </a:ext>
              </a:extLst>
            </p:cNvPr>
            <p:cNvSpPr/>
            <p:nvPr/>
          </p:nvSpPr>
          <p:spPr>
            <a:xfrm>
              <a:off x="800098" y="5228641"/>
              <a:ext cx="4922880" cy="1127709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Lehrwerkstätte Praxis integriert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5F8B5E-8BF5-50F8-A07D-643FFE15A18D}"/>
                </a:ext>
              </a:extLst>
            </p:cNvPr>
            <p:cNvSpPr/>
            <p:nvPr/>
          </p:nvSpPr>
          <p:spPr>
            <a:xfrm>
              <a:off x="5818688" y="1591105"/>
              <a:ext cx="1586135" cy="11277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BM-Zeugnis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BE32770-A44F-D752-AB2D-26D53C6C7614}"/>
                </a:ext>
              </a:extLst>
            </p:cNvPr>
            <p:cNvSpPr/>
            <p:nvPr/>
          </p:nvSpPr>
          <p:spPr>
            <a:xfrm>
              <a:off x="5818688" y="2807312"/>
              <a:ext cx="1586135" cy="1127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Prüfung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EEB450E-A58E-2A42-C4F2-FFB807279810}"/>
                </a:ext>
              </a:extLst>
            </p:cNvPr>
            <p:cNvSpPr/>
            <p:nvPr/>
          </p:nvSpPr>
          <p:spPr>
            <a:xfrm>
              <a:off x="5818687" y="4023311"/>
              <a:ext cx="1586135" cy="2333039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Berufsmaturität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442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2BC64-644D-F927-2F33-58EEA2B1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89" y="2319478"/>
            <a:ext cx="3403155" cy="1325563"/>
          </a:xfrm>
        </p:spPr>
        <p:txBody>
          <a:bodyPr>
            <a:normAutofit fontScale="90000"/>
          </a:bodyPr>
          <a:lstStyle/>
          <a:p>
            <a:r>
              <a:rPr lang="de-GB" dirty="0"/>
              <a:t>Die schulisch organisierte Grundbildung (SOG) im Vergleich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9CECE0-BD46-962B-8B90-8694CE0E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FC51C81-24C9-F471-DE06-72A39A00A6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189" y="4156274"/>
            <a:ext cx="8059738" cy="1189850"/>
          </a:xfrm>
        </p:spPr>
        <p:txBody>
          <a:bodyPr>
            <a:normAutofit/>
          </a:bodyPr>
          <a:lstStyle/>
          <a:p>
            <a:r>
              <a:rPr lang="de-GB" dirty="0"/>
              <a:t>Anteil der Eintretenden in %</a:t>
            </a:r>
          </a:p>
          <a:p>
            <a:r>
              <a:rPr lang="de-GB" dirty="0"/>
              <a:t>2013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CF8168-41EC-5BE0-4FC1-08FD4294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345" y="1207613"/>
            <a:ext cx="8206919" cy="51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0451"/>
            <a:ext cx="9144000" cy="1037098"/>
          </a:xfrm>
        </p:spPr>
        <p:txBody>
          <a:bodyPr>
            <a:normAutofit/>
          </a:bodyPr>
          <a:lstStyle/>
          <a:p>
            <a:r>
              <a:rPr lang="de-CH" dirty="0"/>
              <a:t>Qualifikationsverfahren</a:t>
            </a:r>
          </a:p>
        </p:txBody>
      </p:sp>
    </p:spTree>
    <p:extLst>
      <p:ext uri="{BB962C8B-B14F-4D97-AF65-F5344CB8AC3E}">
        <p14:creationId xmlns:p14="http://schemas.microsoft.com/office/powerpoint/2010/main" val="3723541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3BBB46-6780-D860-5E54-7F467D91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CE7A73-90C7-AA30-93F2-6FEBED87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7" y="833563"/>
            <a:ext cx="11268537" cy="1325563"/>
          </a:xfrm>
        </p:spPr>
        <p:txBody>
          <a:bodyPr/>
          <a:lstStyle/>
          <a:p>
            <a:r>
              <a:rPr lang="de-GB" dirty="0"/>
              <a:t>Der Verlauf und die Varianten der Abschlussprüfung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B1695AE-9F50-E778-1970-476DDB0C9546}"/>
              </a:ext>
            </a:extLst>
          </p:cNvPr>
          <p:cNvGrpSpPr/>
          <p:nvPr/>
        </p:nvGrpSpPr>
        <p:grpSpPr>
          <a:xfrm>
            <a:off x="818862" y="2274459"/>
            <a:ext cx="11154062" cy="3547301"/>
            <a:chOff x="815502" y="1846562"/>
            <a:chExt cx="11154062" cy="3547301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E7F77FBE-28EF-2714-2CAC-E989F8983552}"/>
                </a:ext>
              </a:extLst>
            </p:cNvPr>
            <p:cNvCxnSpPr>
              <a:cxnSpLocks/>
            </p:cNvCxnSpPr>
            <p:nvPr/>
          </p:nvCxnSpPr>
          <p:spPr>
            <a:xfrm>
              <a:off x="7193153" y="3029404"/>
              <a:ext cx="0" cy="1958996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49646689-5786-8E3E-ABD1-522C96D9BE78}"/>
                </a:ext>
              </a:extLst>
            </p:cNvPr>
            <p:cNvCxnSpPr>
              <a:cxnSpLocks/>
            </p:cNvCxnSpPr>
            <p:nvPr/>
          </p:nvCxnSpPr>
          <p:spPr>
            <a:xfrm>
              <a:off x="5359437" y="2906501"/>
              <a:ext cx="0" cy="1958996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9C7682AC-8691-7102-28A0-08543092D171}"/>
                </a:ext>
              </a:extLst>
            </p:cNvPr>
            <p:cNvCxnSpPr>
              <a:cxnSpLocks/>
            </p:cNvCxnSpPr>
            <p:nvPr/>
          </p:nvCxnSpPr>
          <p:spPr>
            <a:xfrm>
              <a:off x="3614212" y="2818011"/>
              <a:ext cx="0" cy="1958996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6D41C075-5F52-063F-7562-FAF3C96B27B5}"/>
                </a:ext>
              </a:extLst>
            </p:cNvPr>
            <p:cNvCxnSpPr>
              <a:cxnSpLocks/>
            </p:cNvCxnSpPr>
            <p:nvPr/>
          </p:nvCxnSpPr>
          <p:spPr>
            <a:xfrm>
              <a:off x="1886105" y="2818011"/>
              <a:ext cx="0" cy="1958996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23A6541-5ED7-FB27-0CB3-2CD4C24A6A09}"/>
                </a:ext>
              </a:extLst>
            </p:cNvPr>
            <p:cNvSpPr/>
            <p:nvPr/>
          </p:nvSpPr>
          <p:spPr>
            <a:xfrm>
              <a:off x="815502" y="1846563"/>
              <a:ext cx="566473" cy="2539749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GB" sz="2000" b="1" dirty="0">
                  <a:solidFill>
                    <a:schemeClr val="bg1"/>
                  </a:solidFill>
                  <a:latin typeface="Helvetica" pitchFamily="2" charset="0"/>
                </a:rPr>
                <a:t>Anmeldung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D530324-D6EE-98DE-863F-BAB8B2DFFC8A}"/>
                </a:ext>
              </a:extLst>
            </p:cNvPr>
            <p:cNvSpPr/>
            <p:nvPr/>
          </p:nvSpPr>
          <p:spPr>
            <a:xfrm>
              <a:off x="1505961" y="1846563"/>
              <a:ext cx="3378631" cy="253974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Teilprüfung</a:t>
              </a:r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id="{8F0C94F6-0C9B-E2A6-D5BC-571C5F2BBD86}"/>
                </a:ext>
              </a:extLst>
            </p:cNvPr>
            <p:cNvSpPr/>
            <p:nvPr/>
          </p:nvSpPr>
          <p:spPr>
            <a:xfrm>
              <a:off x="5008578" y="1846562"/>
              <a:ext cx="3983065" cy="253974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GB" b="1" dirty="0">
                  <a:solidFill>
                    <a:schemeClr val="tx1"/>
                  </a:solidFill>
                  <a:latin typeface="Helvetica" pitchFamily="2" charset="0"/>
                </a:rPr>
                <a:t>Qualifikationsverfahren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Berufstheorie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Berufspraxis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GB" dirty="0">
                  <a:solidFill>
                    <a:schemeClr val="tx1"/>
                  </a:solidFill>
                  <a:latin typeface="Helvetica" pitchFamily="2" charset="0"/>
                </a:rPr>
                <a:t>Allgemeinbildung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9CC52B1-0097-ADB6-49E2-89CEA1CA9FF7}"/>
                </a:ext>
              </a:extLst>
            </p:cNvPr>
            <p:cNvSpPr txBox="1"/>
            <p:nvPr/>
          </p:nvSpPr>
          <p:spPr>
            <a:xfrm>
              <a:off x="9115629" y="2020597"/>
              <a:ext cx="2853935" cy="212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b="1" dirty="0">
                  <a:effectLst/>
                  <a:latin typeface="Helvetica" pitchFamily="2" charset="0"/>
                </a:rPr>
                <a:t>Eidg. Berufsattest</a:t>
              </a:r>
            </a:p>
            <a:p>
              <a:pPr>
                <a:lnSpc>
                  <a:spcPct val="150000"/>
                </a:lnSpc>
              </a:pPr>
              <a:r>
                <a:rPr lang="de-DE" dirty="0">
                  <a:effectLst/>
                  <a:latin typeface="Helvetica" pitchFamily="2" charset="0"/>
                </a:rPr>
                <a:t>(2 Jahre)</a:t>
              </a:r>
            </a:p>
            <a:p>
              <a:pPr>
                <a:lnSpc>
                  <a:spcPct val="150000"/>
                </a:lnSpc>
              </a:pPr>
              <a:r>
                <a:rPr lang="de-DE" b="1" dirty="0">
                  <a:effectLst/>
                  <a:latin typeface="Helvetica" pitchFamily="2" charset="0"/>
                </a:rPr>
                <a:t>Eidg. Fähigkeitszeugnis</a:t>
              </a:r>
            </a:p>
            <a:p>
              <a:pPr>
                <a:lnSpc>
                  <a:spcPct val="150000"/>
                </a:lnSpc>
              </a:pPr>
              <a:r>
                <a:rPr lang="de-DE" dirty="0">
                  <a:effectLst/>
                  <a:latin typeface="Helvetica" pitchFamily="2" charset="0"/>
                </a:rPr>
                <a:t>(3 oder 4 Jahre)</a:t>
              </a:r>
            </a:p>
            <a:p>
              <a:pPr>
                <a:lnSpc>
                  <a:spcPct val="150000"/>
                </a:lnSpc>
              </a:pPr>
              <a:r>
                <a:rPr lang="de-DE" b="1" dirty="0">
                  <a:effectLst/>
                  <a:latin typeface="Helvetica" pitchFamily="2" charset="0"/>
                </a:rPr>
                <a:t>Eidg. Berufsmaturität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270A582-7639-DF0B-98E5-82C7FB3DBE62}"/>
                </a:ext>
              </a:extLst>
            </p:cNvPr>
            <p:cNvSpPr/>
            <p:nvPr/>
          </p:nvSpPr>
          <p:spPr>
            <a:xfrm>
              <a:off x="1505961" y="4516955"/>
              <a:ext cx="1755400" cy="8769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Einsichtsnahme</a:t>
              </a:r>
            </a:p>
            <a:p>
              <a:pPr marL="342900" indent="-342900">
                <a:buAutoNum type="arabicPeriod"/>
              </a:pP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Einsprache</a:t>
              </a:r>
            </a:p>
            <a:p>
              <a:pPr marL="342900" indent="-342900">
                <a:buAutoNum type="arabicPeriod"/>
              </a:pP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Beschwerde/</a:t>
              </a:r>
              <a:b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</a:b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Rekurs</a:t>
              </a:r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CDA856E-F19F-C726-6634-BF5CBFB42F87}"/>
                </a:ext>
              </a:extLst>
            </p:cNvPr>
            <p:cNvSpPr/>
            <p:nvPr/>
          </p:nvSpPr>
          <p:spPr>
            <a:xfrm>
              <a:off x="3372498" y="4516955"/>
              <a:ext cx="1512094" cy="8769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Prüfungs-wiederholung</a:t>
              </a:r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3F67D2D-37E2-F7DE-1DFE-47CB5D8FB370}"/>
                </a:ext>
              </a:extLst>
            </p:cNvPr>
            <p:cNvSpPr/>
            <p:nvPr/>
          </p:nvSpPr>
          <p:spPr>
            <a:xfrm>
              <a:off x="5008578" y="4516955"/>
              <a:ext cx="1755400" cy="876908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Einsichtsnahme</a:t>
              </a:r>
            </a:p>
            <a:p>
              <a:pPr marL="342900" indent="-342900">
                <a:buAutoNum type="arabicPeriod"/>
              </a:pP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Einsprache</a:t>
              </a:r>
            </a:p>
            <a:p>
              <a:pPr marL="342900" indent="-342900">
                <a:buAutoNum type="arabicPeriod"/>
              </a:pP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Beschwerde/</a:t>
              </a:r>
              <a:b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</a:br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Rekurs</a:t>
              </a:r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AFE953B-3C5A-6B49-C773-1AB99F9632FE}"/>
                </a:ext>
              </a:extLst>
            </p:cNvPr>
            <p:cNvSpPr/>
            <p:nvPr/>
          </p:nvSpPr>
          <p:spPr>
            <a:xfrm>
              <a:off x="6875115" y="4516954"/>
              <a:ext cx="1512094" cy="876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GB" sz="1200" b="1" dirty="0">
                  <a:solidFill>
                    <a:schemeClr val="tx1"/>
                  </a:solidFill>
                  <a:latin typeface="Helvetica" pitchFamily="2" charset="0"/>
                </a:rPr>
                <a:t>Prüfungs-wiederholung</a:t>
              </a:r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80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ED854F-E696-E557-0B50-00D4F80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DA86441-ABEA-DB56-7A02-844BD93E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80325"/>
            <a:ext cx="11070517" cy="1325563"/>
          </a:xfrm>
        </p:spPr>
        <p:txBody>
          <a:bodyPr>
            <a:normAutofit/>
          </a:bodyPr>
          <a:lstStyle/>
          <a:p>
            <a:r>
              <a:rPr lang="de-GB" sz="3200" dirty="0"/>
              <a:t>Die Formen und Gütekriterien der Qualifikationsverfahren</a:t>
            </a:r>
            <a:endParaRPr lang="fr-CH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BB3485-A01C-B11E-4512-1640DB9CB1CD}"/>
              </a:ext>
            </a:extLst>
          </p:cNvPr>
          <p:cNvSpPr/>
          <p:nvPr/>
        </p:nvSpPr>
        <p:spPr>
          <a:xfrm>
            <a:off x="3237197" y="5416423"/>
            <a:ext cx="7090902" cy="93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Gültigkeit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Zuverlässigkeit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Chancengleichheit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Ökonomie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3D80AF0-6277-EFF5-B4AA-7EB34B89A9E8}"/>
              </a:ext>
            </a:extLst>
          </p:cNvPr>
          <p:cNvSpPr/>
          <p:nvPr/>
        </p:nvSpPr>
        <p:spPr>
          <a:xfrm>
            <a:off x="812627" y="1515525"/>
            <a:ext cx="2386013" cy="939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GB" sz="1600" b="1" dirty="0">
                <a:solidFill>
                  <a:schemeClr val="tx1"/>
                </a:solidFill>
                <a:latin typeface="Helvetica" pitchFamily="2" charset="0"/>
              </a:rPr>
              <a:t>Schriftliche und mündliche Prüfungen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3E0AC66-0C2C-7DC6-6E5E-D06110366B38}"/>
              </a:ext>
            </a:extLst>
          </p:cNvPr>
          <p:cNvSpPr/>
          <p:nvPr/>
        </p:nvSpPr>
        <p:spPr>
          <a:xfrm>
            <a:off x="812627" y="2488084"/>
            <a:ext cx="2386013" cy="93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Praktische 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3E298D0-4632-B1CD-C5DE-268BF6468352}"/>
              </a:ext>
            </a:extLst>
          </p:cNvPr>
          <p:cNvSpPr/>
          <p:nvPr/>
        </p:nvSpPr>
        <p:spPr>
          <a:xfrm>
            <a:off x="812629" y="3464197"/>
            <a:ext cx="2386013" cy="939927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Erfahrungsnote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9C9726-499C-747C-236C-27A5E7895ECC}"/>
              </a:ext>
            </a:extLst>
          </p:cNvPr>
          <p:cNvSpPr/>
          <p:nvPr/>
        </p:nvSpPr>
        <p:spPr>
          <a:xfrm>
            <a:off x="812629" y="4442954"/>
            <a:ext cx="2386013" cy="93992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Kombiniertes Verfahren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7ED49C1-1B73-170A-CE0B-19A3D6CD4C24}"/>
              </a:ext>
            </a:extLst>
          </p:cNvPr>
          <p:cNvSpPr/>
          <p:nvPr/>
        </p:nvSpPr>
        <p:spPr>
          <a:xfrm>
            <a:off x="812629" y="5416423"/>
            <a:ext cx="2386013" cy="939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4000" rtlCol="0" anchor="ctr"/>
          <a:lstStyle/>
          <a:p>
            <a:pPr algn="r"/>
            <a:r>
              <a:rPr lang="de-DE" sz="1600" b="1" dirty="0">
                <a:solidFill>
                  <a:schemeClr val="tx1"/>
                </a:solidFill>
                <a:effectLst/>
                <a:latin typeface="Helvetica" pitchFamily="2" charset="0"/>
              </a:rPr>
              <a:t>Gütekriterien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1AC665-E80C-CDFE-D306-52CE7A353152}"/>
              </a:ext>
            </a:extLst>
          </p:cNvPr>
          <p:cNvSpPr/>
          <p:nvPr/>
        </p:nvSpPr>
        <p:spPr>
          <a:xfrm>
            <a:off x="3237197" y="1515525"/>
            <a:ext cx="7090899" cy="939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Abfragen von Wissen und theoretischen Grundlagen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Angepasste Aufgabenstellungen ermöglichen komplexe Aufträge (Problemlösungen)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135D05-DF15-26B6-3058-498F11107F42}"/>
              </a:ext>
            </a:extLst>
          </p:cNvPr>
          <p:cNvSpPr/>
          <p:nvPr/>
        </p:nvSpPr>
        <p:spPr>
          <a:xfrm>
            <a:off x="3237199" y="2488084"/>
            <a:ext cx="7090899" cy="939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Ü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berprüfung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von Handlungskompetenzen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Umsetzung von theoretischen Grundlagen und Prozesswissen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92FDB9-D644-D6EF-58D4-1C95B91576F9}"/>
              </a:ext>
            </a:extLst>
          </p:cNvPr>
          <p:cNvSpPr/>
          <p:nvPr/>
        </p:nvSpPr>
        <p:spPr>
          <a:xfrm>
            <a:off x="3237201" y="3464197"/>
            <a:ext cx="7090899" cy="939927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Arithmetisches Mittel der Noten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Position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für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Berechnung der Gesamtergebnisse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A56D58D-EC08-BE49-1352-FDF4A9CC616F}"/>
              </a:ext>
            </a:extLst>
          </p:cNvPr>
          <p:cNvSpPr/>
          <p:nvPr/>
        </p:nvSpPr>
        <p:spPr>
          <a:xfrm>
            <a:off x="3237200" y="4440310"/>
            <a:ext cx="7090899" cy="939927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Ü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berprüfung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von: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Handlungskompetenzen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Individuellen Lernleistungen und -fortschritten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Der Anwendung von Grundlagenwissen und Prozesswissen</a:t>
            </a:r>
          </a:p>
        </p:txBody>
      </p:sp>
    </p:spTree>
    <p:extLst>
      <p:ext uri="{BB962C8B-B14F-4D97-AF65-F5344CB8AC3E}">
        <p14:creationId xmlns:p14="http://schemas.microsoft.com/office/powerpoint/2010/main" val="3087709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E3227AD6-210C-E0F9-23E1-225BF4AEF8E0}"/>
              </a:ext>
            </a:extLst>
          </p:cNvPr>
          <p:cNvSpPr txBox="1">
            <a:spLocks/>
          </p:cNvSpPr>
          <p:nvPr/>
        </p:nvSpPr>
        <p:spPr>
          <a:xfrm>
            <a:off x="704388" y="480325"/>
            <a:ext cx="11070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GB" sz="3200" dirty="0"/>
              <a:t>Die verschiedenen Qualifikationsverfahren QV</a:t>
            </a:r>
            <a:endParaRPr lang="fr-CH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579EC-BFB1-E188-1BBF-8C66A65F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28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55DF97-C146-DF49-1EAF-4CF71898C28C}"/>
              </a:ext>
            </a:extLst>
          </p:cNvPr>
          <p:cNvSpPr/>
          <p:nvPr/>
        </p:nvSpPr>
        <p:spPr>
          <a:xfrm>
            <a:off x="814378" y="1520333"/>
            <a:ext cx="4195311" cy="4048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Zentrale Verfahren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8F1279-CE87-0A74-5665-275B185D2A3F}"/>
              </a:ext>
            </a:extLst>
          </p:cNvPr>
          <p:cNvSpPr/>
          <p:nvPr/>
        </p:nvSpPr>
        <p:spPr>
          <a:xfrm>
            <a:off x="5281381" y="1520333"/>
            <a:ext cx="4195310" cy="404811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Dezentrale Verfahren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608A2D8-6204-ABC7-3123-083F81B5A9D6}"/>
              </a:ext>
            </a:extLst>
          </p:cNvPr>
          <p:cNvSpPr/>
          <p:nvPr/>
        </p:nvSpPr>
        <p:spPr>
          <a:xfrm>
            <a:off x="814379" y="3754130"/>
            <a:ext cx="4195308" cy="40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Abschlussprüfung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2882B94-C47A-4486-51D7-2BD67E8B1181}"/>
              </a:ext>
            </a:extLst>
          </p:cNvPr>
          <p:cNvSpPr/>
          <p:nvPr/>
        </p:nvSpPr>
        <p:spPr>
          <a:xfrm>
            <a:off x="5281381" y="3754130"/>
            <a:ext cx="4195309" cy="404811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Teilprüfungen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7665F5D-8D2C-DCAC-3931-805A3FB6DFFA}"/>
              </a:ext>
            </a:extLst>
          </p:cNvPr>
          <p:cNvSpPr/>
          <p:nvPr/>
        </p:nvSpPr>
        <p:spPr>
          <a:xfrm>
            <a:off x="814386" y="1969148"/>
            <a:ext cx="4195312" cy="15783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Zentral erarbeitete Aufgabenstellung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Gleiche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Prüfungsinfrastruktur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V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orgegebene, detaillierte Beurteilungskriterien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ohne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Berücksichtigung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von</a:t>
            </a:r>
            <a:r>
              <a:rPr lang="de-DE" sz="14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regionalen oder örtlichen Besonderheiten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de-GB" sz="1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90185D-F71B-69CB-AFF7-50C66215A9A7}"/>
              </a:ext>
            </a:extLst>
          </p:cNvPr>
          <p:cNvSpPr/>
          <p:nvPr/>
        </p:nvSpPr>
        <p:spPr>
          <a:xfrm>
            <a:off x="5281381" y="1967560"/>
            <a:ext cx="4195312" cy="1579743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Dezentral erarbeitete Aufgabenstellung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Den örtlichen Gegebenheiten angepasste Aufgaben und Bewertungskriterien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Unterschiedliche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Prüfungsinfrastruktur</a:t>
            </a:r>
            <a:endParaRPr lang="de-DE" sz="14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Generelle Beurteilungskriterien, abgestimmt auf regionale, schul- oder branchenspezifische Besonderheiten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83E467-C1C3-D4B5-DEA8-B935EB644D11}"/>
              </a:ext>
            </a:extLst>
          </p:cNvPr>
          <p:cNvSpPr/>
          <p:nvPr/>
        </p:nvSpPr>
        <p:spPr>
          <a:xfrm>
            <a:off x="814379" y="4225618"/>
            <a:ext cx="4195312" cy="1578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>
                <a:solidFill>
                  <a:schemeClr val="tx1"/>
                </a:solidFill>
                <a:latin typeface="Helvetica" pitchFamily="2" charset="0"/>
              </a:rPr>
              <a:t>Ü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berprüft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die Gesamtleistung der Ausbildung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Nimmt wenig </a:t>
            </a:r>
            <a:r>
              <a:rPr lang="de-DE" sz="1400" dirty="0" err="1">
                <a:solidFill>
                  <a:schemeClr val="tx1"/>
                </a:solidFill>
                <a:effectLst/>
                <a:latin typeface="Helvetica" pitchFamily="2" charset="0"/>
              </a:rPr>
              <a:t>Rücksicht</a:t>
            </a: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 auf die zeitliche Abfolge der Bildungsinhalte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Mittlerer Organisationsaufwand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76688D-242F-E0DA-5CEA-54BFAE289DE2}"/>
              </a:ext>
            </a:extLst>
          </p:cNvPr>
          <p:cNvSpPr/>
          <p:nvPr/>
        </p:nvSpPr>
        <p:spPr>
          <a:xfrm>
            <a:off x="5281378" y="4200819"/>
            <a:ext cx="4195312" cy="1578380"/>
          </a:xfrm>
          <a:prstGeom prst="rect">
            <a:avLst/>
          </a:prstGeom>
          <a:solidFill>
            <a:srgbClr val="DAA2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Am Schluss der beruflichen Grundbildung muss nicht der gesamte Stoff wiederholt werden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Ermöglicht eine strukturierte Ausbildung an sämtlichen Lernorten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effectLst/>
                <a:latin typeface="Helvetica" pitchFamily="2" charset="0"/>
              </a:rPr>
              <a:t>Zusätzlicher Organisationsaufwand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0F88E5-3D08-AD75-00B4-08C9FD838A2F}"/>
              </a:ext>
            </a:extLst>
          </p:cNvPr>
          <p:cNvSpPr/>
          <p:nvPr/>
        </p:nvSpPr>
        <p:spPr>
          <a:xfrm>
            <a:off x="814377" y="5991815"/>
            <a:ext cx="8662313" cy="4048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Andere Qualifikationsverfahren</a:t>
            </a:r>
          </a:p>
        </p:txBody>
      </p:sp>
    </p:spTree>
    <p:extLst>
      <p:ext uri="{BB962C8B-B14F-4D97-AF65-F5344CB8AC3E}">
        <p14:creationId xmlns:p14="http://schemas.microsoft.com/office/powerpoint/2010/main" val="3607943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579EC-BFB1-E188-1BBF-8C66A65F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81" y="1874599"/>
            <a:ext cx="5266506" cy="3295525"/>
          </a:xfrm>
        </p:spPr>
        <p:txBody>
          <a:bodyPr/>
          <a:lstStyle/>
          <a:p>
            <a:r>
              <a:rPr lang="de-GB" dirty="0"/>
              <a:t>Die verschiedenen Qualifikationsverfahren QV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35833E2-8765-761B-EBA6-96AAD425C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150079"/>
              </p:ext>
            </p:extLst>
          </p:nvPr>
        </p:nvGraphicFramePr>
        <p:xfrm>
          <a:off x="5843587" y="2033462"/>
          <a:ext cx="5986462" cy="39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36DDFAB-79E5-4FF4-51DC-41B432801DBD}"/>
              </a:ext>
            </a:extLst>
          </p:cNvPr>
          <p:cNvSpPr txBox="1"/>
          <p:nvPr/>
        </p:nvSpPr>
        <p:spPr>
          <a:xfrm>
            <a:off x="5757859" y="1501494"/>
            <a:ext cx="526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GB" sz="2000" b="1" dirty="0">
                <a:latin typeface="Helvetica" pitchFamily="2" charset="0"/>
              </a:rPr>
              <a:t>Drei Wege führen zum EFZ oder zum EBA</a:t>
            </a:r>
          </a:p>
        </p:txBody>
      </p:sp>
    </p:spTree>
    <p:extLst>
      <p:ext uri="{BB962C8B-B14F-4D97-AF65-F5344CB8AC3E}">
        <p14:creationId xmlns:p14="http://schemas.microsoft.com/office/powerpoint/2010/main" val="60606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343255C-5C42-BEDD-FEBE-F6C5945E9568}"/>
              </a:ext>
            </a:extLst>
          </p:cNvPr>
          <p:cNvGrpSpPr/>
          <p:nvPr/>
        </p:nvGrpSpPr>
        <p:grpSpPr>
          <a:xfrm>
            <a:off x="878347" y="2280809"/>
            <a:ext cx="2036618" cy="2036618"/>
            <a:chOff x="878347" y="2280809"/>
            <a:chExt cx="2036618" cy="203661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757E7BF-DA0E-A87B-B99B-78A7D561CBA1}"/>
                </a:ext>
              </a:extLst>
            </p:cNvPr>
            <p:cNvSpPr/>
            <p:nvPr/>
          </p:nvSpPr>
          <p:spPr>
            <a:xfrm>
              <a:off x="878347" y="2280809"/>
              <a:ext cx="2036618" cy="2036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grpSp>
          <p:nvGrpSpPr>
            <p:cNvPr id="19" name="Inhaltsplatzhalter 5" descr="Schulgebäude Silhouette">
              <a:extLst>
                <a:ext uri="{FF2B5EF4-FFF2-40B4-BE49-F238E27FC236}">
                  <a16:creationId xmlns:a16="http://schemas.microsoft.com/office/drawing/2014/main" id="{35FC0D98-59ED-9238-3F8E-CCF5CB3907B6}"/>
                </a:ext>
              </a:extLst>
            </p:cNvPr>
            <p:cNvGrpSpPr/>
            <p:nvPr/>
          </p:nvGrpSpPr>
          <p:grpSpPr>
            <a:xfrm>
              <a:off x="1155634" y="2692169"/>
              <a:ext cx="1434958" cy="1225958"/>
              <a:chOff x="1155634" y="2692169"/>
              <a:chExt cx="1434958" cy="1225958"/>
            </a:xfrm>
            <a:solidFill>
              <a:schemeClr val="bg1"/>
            </a:solidFill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28795795-1E9A-2F8B-DFC4-CF05E002F971}"/>
                  </a:ext>
                </a:extLst>
              </p:cNvPr>
              <p:cNvSpPr/>
              <p:nvPr/>
            </p:nvSpPr>
            <p:spPr>
              <a:xfrm>
                <a:off x="1795544" y="3103517"/>
                <a:ext cx="155135" cy="155135"/>
              </a:xfrm>
              <a:custGeom>
                <a:avLst/>
                <a:gdLst>
                  <a:gd name="connsiteX0" fmla="*/ 77570 w 155135"/>
                  <a:gd name="connsiteY0" fmla="*/ 155131 h 155135"/>
                  <a:gd name="connsiteX1" fmla="*/ 155135 w 155135"/>
                  <a:gd name="connsiteY1" fmla="*/ 77565 h 155135"/>
                  <a:gd name="connsiteX2" fmla="*/ 77570 w 155135"/>
                  <a:gd name="connsiteY2" fmla="*/ 0 h 155135"/>
                  <a:gd name="connsiteX3" fmla="*/ 4 w 155135"/>
                  <a:gd name="connsiteY3" fmla="*/ 77565 h 155135"/>
                  <a:gd name="connsiteX4" fmla="*/ 75933 w 155135"/>
                  <a:gd name="connsiteY4" fmla="*/ 155131 h 155135"/>
                  <a:gd name="connsiteX5" fmla="*/ 77570 w 155135"/>
                  <a:gd name="connsiteY5" fmla="*/ 155131 h 155135"/>
                  <a:gd name="connsiteX6" fmla="*/ 77570 w 155135"/>
                  <a:gd name="connsiteY6" fmla="*/ 38783 h 155135"/>
                  <a:gd name="connsiteX7" fmla="*/ 116352 w 155135"/>
                  <a:gd name="connsiteY7" fmla="*/ 77565 h 155135"/>
                  <a:gd name="connsiteX8" fmla="*/ 77570 w 155135"/>
                  <a:gd name="connsiteY8" fmla="*/ 116348 h 155135"/>
                  <a:gd name="connsiteX9" fmla="*/ 38787 w 155135"/>
                  <a:gd name="connsiteY9" fmla="*/ 77565 h 155135"/>
                  <a:gd name="connsiteX10" fmla="*/ 75844 w 155135"/>
                  <a:gd name="connsiteY10" fmla="*/ 38744 h 155135"/>
                  <a:gd name="connsiteX11" fmla="*/ 77570 w 155135"/>
                  <a:gd name="connsiteY11" fmla="*/ 38744 h 15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35" h="155135">
                    <a:moveTo>
                      <a:pt x="77570" y="155131"/>
                    </a:moveTo>
                    <a:cubicBezTo>
                      <a:pt x="120407" y="155131"/>
                      <a:pt x="155135" y="120403"/>
                      <a:pt x="155135" y="77565"/>
                    </a:cubicBezTo>
                    <a:cubicBezTo>
                      <a:pt x="155135" y="34728"/>
                      <a:pt x="120407" y="0"/>
                      <a:pt x="77570" y="0"/>
                    </a:cubicBezTo>
                    <a:cubicBezTo>
                      <a:pt x="34732" y="0"/>
                      <a:pt x="4" y="34728"/>
                      <a:pt x="4" y="77565"/>
                    </a:cubicBezTo>
                    <a:cubicBezTo>
                      <a:pt x="-447" y="119951"/>
                      <a:pt x="33546" y="154679"/>
                      <a:pt x="75933" y="155131"/>
                    </a:cubicBezTo>
                    <a:cubicBezTo>
                      <a:pt x="76478" y="155137"/>
                      <a:pt x="77025" y="155137"/>
                      <a:pt x="77570" y="155131"/>
                    </a:cubicBezTo>
                    <a:close/>
                    <a:moveTo>
                      <a:pt x="77570" y="38783"/>
                    </a:moveTo>
                    <a:cubicBezTo>
                      <a:pt x="98989" y="38783"/>
                      <a:pt x="116352" y="56146"/>
                      <a:pt x="116352" y="77565"/>
                    </a:cubicBezTo>
                    <a:cubicBezTo>
                      <a:pt x="116352" y="98985"/>
                      <a:pt x="98989" y="116348"/>
                      <a:pt x="77570" y="116348"/>
                    </a:cubicBezTo>
                    <a:cubicBezTo>
                      <a:pt x="56150" y="116348"/>
                      <a:pt x="38787" y="98985"/>
                      <a:pt x="38787" y="77565"/>
                    </a:cubicBezTo>
                    <a:cubicBezTo>
                      <a:pt x="38300" y="56613"/>
                      <a:pt x="54892" y="39233"/>
                      <a:pt x="75844" y="38744"/>
                    </a:cubicBezTo>
                    <a:cubicBezTo>
                      <a:pt x="76420" y="38732"/>
                      <a:pt x="76994" y="38730"/>
                      <a:pt x="77570" y="387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58762BB7-258E-725B-8600-27A779ACEF5C}"/>
                  </a:ext>
                </a:extLst>
              </p:cNvPr>
              <p:cNvSpPr/>
              <p:nvPr/>
            </p:nvSpPr>
            <p:spPr>
              <a:xfrm>
                <a:off x="1155634" y="2692169"/>
                <a:ext cx="1434958" cy="1225958"/>
              </a:xfrm>
              <a:custGeom>
                <a:avLst/>
                <a:gdLst>
                  <a:gd name="connsiteX0" fmla="*/ 969567 w 1434958"/>
                  <a:gd name="connsiteY0" fmla="*/ 527696 h 1225958"/>
                  <a:gd name="connsiteX1" fmla="*/ 969567 w 1434958"/>
                  <a:gd name="connsiteY1" fmla="*/ 440610 h 1225958"/>
                  <a:gd name="connsiteX2" fmla="*/ 977633 w 1434958"/>
                  <a:gd name="connsiteY2" fmla="*/ 448677 h 1225958"/>
                  <a:gd name="connsiteX3" fmla="*/ 1078662 w 1434958"/>
                  <a:gd name="connsiteY3" fmla="*/ 346620 h 1225958"/>
                  <a:gd name="connsiteX4" fmla="*/ 717479 w 1434958"/>
                  <a:gd name="connsiteY4" fmla="*/ 0 h 1225958"/>
                  <a:gd name="connsiteX5" fmla="*/ 348424 w 1434958"/>
                  <a:gd name="connsiteY5" fmla="*/ 352534 h 1225958"/>
                  <a:gd name="connsiteX6" fmla="*/ 451314 w 1434958"/>
                  <a:gd name="connsiteY6" fmla="*/ 454746 h 1225958"/>
                  <a:gd name="connsiteX7" fmla="*/ 465392 w 1434958"/>
                  <a:gd name="connsiteY7" fmla="*/ 440649 h 1225958"/>
                  <a:gd name="connsiteX8" fmla="*/ 465392 w 1434958"/>
                  <a:gd name="connsiteY8" fmla="*/ 527696 h 1225958"/>
                  <a:gd name="connsiteX9" fmla="*/ 0 w 1434958"/>
                  <a:gd name="connsiteY9" fmla="*/ 527696 h 1225958"/>
                  <a:gd name="connsiteX10" fmla="*/ 0 w 1434958"/>
                  <a:gd name="connsiteY10" fmla="*/ 1225959 h 1225958"/>
                  <a:gd name="connsiteX11" fmla="*/ 581740 w 1434958"/>
                  <a:gd name="connsiteY11" fmla="*/ 1225959 h 1225958"/>
                  <a:gd name="connsiteX12" fmla="*/ 581740 w 1434958"/>
                  <a:gd name="connsiteY12" fmla="*/ 1014167 h 1225958"/>
                  <a:gd name="connsiteX13" fmla="*/ 717479 w 1434958"/>
                  <a:gd name="connsiteY13" fmla="*/ 878427 h 1225958"/>
                  <a:gd name="connsiteX14" fmla="*/ 853219 w 1434958"/>
                  <a:gd name="connsiteY14" fmla="*/ 1014167 h 1225958"/>
                  <a:gd name="connsiteX15" fmla="*/ 853219 w 1434958"/>
                  <a:gd name="connsiteY15" fmla="*/ 1225959 h 1225958"/>
                  <a:gd name="connsiteX16" fmla="*/ 1434959 w 1434958"/>
                  <a:gd name="connsiteY16" fmla="*/ 1225959 h 1225958"/>
                  <a:gd name="connsiteX17" fmla="*/ 1434959 w 1434958"/>
                  <a:gd name="connsiteY17" fmla="*/ 527696 h 1225958"/>
                  <a:gd name="connsiteX18" fmla="*/ 451217 w 1434958"/>
                  <a:gd name="connsiteY18" fmla="*/ 399985 h 1225958"/>
                  <a:gd name="connsiteX19" fmla="*/ 403999 w 1434958"/>
                  <a:gd name="connsiteY19" fmla="*/ 353077 h 1225958"/>
                  <a:gd name="connsiteX20" fmla="*/ 717479 w 1434958"/>
                  <a:gd name="connsiteY20" fmla="*/ 53792 h 1225958"/>
                  <a:gd name="connsiteX21" fmla="*/ 1023416 w 1434958"/>
                  <a:gd name="connsiteY21" fmla="*/ 347338 h 1225958"/>
                  <a:gd name="connsiteX22" fmla="*/ 977556 w 1434958"/>
                  <a:gd name="connsiteY22" fmla="*/ 393644 h 1225958"/>
                  <a:gd name="connsiteX23" fmla="*/ 969567 w 1434958"/>
                  <a:gd name="connsiteY23" fmla="*/ 385752 h 1225958"/>
                  <a:gd name="connsiteX24" fmla="*/ 969567 w 1434958"/>
                  <a:gd name="connsiteY24" fmla="*/ 385616 h 1225958"/>
                  <a:gd name="connsiteX25" fmla="*/ 717479 w 1434958"/>
                  <a:gd name="connsiteY25" fmla="*/ 133529 h 1225958"/>
                  <a:gd name="connsiteX26" fmla="*/ 465392 w 1434958"/>
                  <a:gd name="connsiteY26" fmla="*/ 385616 h 1225958"/>
                  <a:gd name="connsiteX27" fmla="*/ 465392 w 1434958"/>
                  <a:gd name="connsiteY27" fmla="*/ 385888 h 1225958"/>
                  <a:gd name="connsiteX28" fmla="*/ 1396176 w 1434958"/>
                  <a:gd name="connsiteY28" fmla="*/ 1187176 h 1225958"/>
                  <a:gd name="connsiteX29" fmla="*/ 892001 w 1434958"/>
                  <a:gd name="connsiteY29" fmla="*/ 1187176 h 1225958"/>
                  <a:gd name="connsiteX30" fmla="*/ 892001 w 1434958"/>
                  <a:gd name="connsiteY30" fmla="*/ 1014167 h 1225958"/>
                  <a:gd name="connsiteX31" fmla="*/ 717479 w 1434958"/>
                  <a:gd name="connsiteY31" fmla="*/ 839645 h 1225958"/>
                  <a:gd name="connsiteX32" fmla="*/ 542957 w 1434958"/>
                  <a:gd name="connsiteY32" fmla="*/ 1014167 h 1225958"/>
                  <a:gd name="connsiteX33" fmla="*/ 542957 w 1434958"/>
                  <a:gd name="connsiteY33" fmla="*/ 1187176 h 1225958"/>
                  <a:gd name="connsiteX34" fmla="*/ 38783 w 1434958"/>
                  <a:gd name="connsiteY34" fmla="*/ 1187176 h 1225958"/>
                  <a:gd name="connsiteX35" fmla="*/ 38783 w 1434958"/>
                  <a:gd name="connsiteY35" fmla="*/ 566479 h 1225958"/>
                  <a:gd name="connsiteX36" fmla="*/ 504175 w 1434958"/>
                  <a:gd name="connsiteY36" fmla="*/ 566479 h 1225958"/>
                  <a:gd name="connsiteX37" fmla="*/ 504175 w 1434958"/>
                  <a:gd name="connsiteY37" fmla="*/ 401866 h 1225958"/>
                  <a:gd name="connsiteX38" fmla="*/ 530178 w 1434958"/>
                  <a:gd name="connsiteY38" fmla="*/ 375862 h 1225958"/>
                  <a:gd name="connsiteX39" fmla="*/ 530178 w 1434958"/>
                  <a:gd name="connsiteY39" fmla="*/ 375862 h 1225958"/>
                  <a:gd name="connsiteX40" fmla="*/ 717479 w 1434958"/>
                  <a:gd name="connsiteY40" fmla="*/ 188309 h 1225958"/>
                  <a:gd name="connsiteX41" fmla="*/ 887735 w 1434958"/>
                  <a:gd name="connsiteY41" fmla="*/ 358604 h 1225958"/>
                  <a:gd name="connsiteX42" fmla="*/ 887735 w 1434958"/>
                  <a:gd name="connsiteY42" fmla="*/ 358604 h 1225958"/>
                  <a:gd name="connsiteX43" fmla="*/ 930784 w 1434958"/>
                  <a:gd name="connsiteY43" fmla="*/ 401827 h 1225958"/>
                  <a:gd name="connsiteX44" fmla="*/ 930784 w 1434958"/>
                  <a:gd name="connsiteY44" fmla="*/ 566479 h 1225958"/>
                  <a:gd name="connsiteX45" fmla="*/ 1396176 w 1434958"/>
                  <a:gd name="connsiteY45" fmla="*/ 566479 h 12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434958" h="1225958">
                    <a:moveTo>
                      <a:pt x="969567" y="527696"/>
                    </a:moveTo>
                    <a:lnTo>
                      <a:pt x="969567" y="440610"/>
                    </a:lnTo>
                    <a:lnTo>
                      <a:pt x="977633" y="448677"/>
                    </a:lnTo>
                    <a:lnTo>
                      <a:pt x="1078662" y="346620"/>
                    </a:lnTo>
                    <a:lnTo>
                      <a:pt x="717479" y="0"/>
                    </a:lnTo>
                    <a:lnTo>
                      <a:pt x="348424" y="352534"/>
                    </a:lnTo>
                    <a:lnTo>
                      <a:pt x="451314" y="454746"/>
                    </a:lnTo>
                    <a:lnTo>
                      <a:pt x="465392" y="440649"/>
                    </a:lnTo>
                    <a:lnTo>
                      <a:pt x="465392" y="527696"/>
                    </a:lnTo>
                    <a:lnTo>
                      <a:pt x="0" y="527696"/>
                    </a:lnTo>
                    <a:lnTo>
                      <a:pt x="0" y="1225959"/>
                    </a:lnTo>
                    <a:lnTo>
                      <a:pt x="581740" y="1225959"/>
                    </a:lnTo>
                    <a:lnTo>
                      <a:pt x="581740" y="1014167"/>
                    </a:lnTo>
                    <a:cubicBezTo>
                      <a:pt x="581740" y="939200"/>
                      <a:pt x="642512" y="878427"/>
                      <a:pt x="717479" y="878427"/>
                    </a:cubicBezTo>
                    <a:cubicBezTo>
                      <a:pt x="792446" y="878427"/>
                      <a:pt x="853219" y="939200"/>
                      <a:pt x="853219" y="1014167"/>
                    </a:cubicBezTo>
                    <a:lnTo>
                      <a:pt x="853219" y="1225959"/>
                    </a:lnTo>
                    <a:lnTo>
                      <a:pt x="1434959" y="1225959"/>
                    </a:lnTo>
                    <a:lnTo>
                      <a:pt x="1434959" y="527696"/>
                    </a:lnTo>
                    <a:close/>
                    <a:moveTo>
                      <a:pt x="451217" y="399985"/>
                    </a:moveTo>
                    <a:lnTo>
                      <a:pt x="403999" y="353077"/>
                    </a:lnTo>
                    <a:lnTo>
                      <a:pt x="717479" y="53792"/>
                    </a:lnTo>
                    <a:lnTo>
                      <a:pt x="1023416" y="347338"/>
                    </a:lnTo>
                    <a:lnTo>
                      <a:pt x="977556" y="393644"/>
                    </a:lnTo>
                    <a:lnTo>
                      <a:pt x="969567" y="385752"/>
                    </a:lnTo>
                    <a:lnTo>
                      <a:pt x="969567" y="385616"/>
                    </a:lnTo>
                    <a:lnTo>
                      <a:pt x="717479" y="133529"/>
                    </a:lnTo>
                    <a:lnTo>
                      <a:pt x="465392" y="385616"/>
                    </a:lnTo>
                    <a:lnTo>
                      <a:pt x="465392" y="385888"/>
                    </a:lnTo>
                    <a:close/>
                    <a:moveTo>
                      <a:pt x="1396176" y="1187176"/>
                    </a:moveTo>
                    <a:lnTo>
                      <a:pt x="892001" y="1187176"/>
                    </a:lnTo>
                    <a:lnTo>
                      <a:pt x="892001" y="1014167"/>
                    </a:lnTo>
                    <a:cubicBezTo>
                      <a:pt x="892001" y="917780"/>
                      <a:pt x="813866" y="839645"/>
                      <a:pt x="717479" y="839645"/>
                    </a:cubicBezTo>
                    <a:cubicBezTo>
                      <a:pt x="621093" y="839645"/>
                      <a:pt x="542957" y="917780"/>
                      <a:pt x="542957" y="1014167"/>
                    </a:cubicBezTo>
                    <a:lnTo>
                      <a:pt x="542957" y="1187176"/>
                    </a:lnTo>
                    <a:lnTo>
                      <a:pt x="38783" y="1187176"/>
                    </a:lnTo>
                    <a:lnTo>
                      <a:pt x="38783" y="566479"/>
                    </a:lnTo>
                    <a:lnTo>
                      <a:pt x="504175" y="566479"/>
                    </a:lnTo>
                    <a:lnTo>
                      <a:pt x="504175" y="401866"/>
                    </a:lnTo>
                    <a:lnTo>
                      <a:pt x="530178" y="375862"/>
                    </a:lnTo>
                    <a:lnTo>
                      <a:pt x="530178" y="375862"/>
                    </a:lnTo>
                    <a:lnTo>
                      <a:pt x="717479" y="188309"/>
                    </a:lnTo>
                    <a:lnTo>
                      <a:pt x="887735" y="358604"/>
                    </a:lnTo>
                    <a:lnTo>
                      <a:pt x="887735" y="358604"/>
                    </a:lnTo>
                    <a:lnTo>
                      <a:pt x="930784" y="401827"/>
                    </a:lnTo>
                    <a:lnTo>
                      <a:pt x="930784" y="566479"/>
                    </a:lnTo>
                    <a:lnTo>
                      <a:pt x="1396176" y="566479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8F42377B-52D7-4A44-9945-3C9B751CA82B}"/>
                  </a:ext>
                </a:extLst>
              </p:cNvPr>
              <p:cNvSpPr/>
              <p:nvPr/>
            </p:nvSpPr>
            <p:spPr>
              <a:xfrm>
                <a:off x="1310765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01D93B92-AA97-A5DD-37AE-F56D28BCEADB}"/>
                  </a:ext>
                </a:extLst>
              </p:cNvPr>
              <p:cNvSpPr/>
              <p:nvPr/>
            </p:nvSpPr>
            <p:spPr>
              <a:xfrm>
                <a:off x="1427113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2D10CF27-E50D-3CFA-BE24-5B9A873C02E3}"/>
                  </a:ext>
                </a:extLst>
              </p:cNvPr>
              <p:cNvSpPr/>
              <p:nvPr/>
            </p:nvSpPr>
            <p:spPr>
              <a:xfrm>
                <a:off x="1310765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5996C74A-945A-5F26-79DB-03141DD9C5DD}"/>
                  </a:ext>
                </a:extLst>
              </p:cNvPr>
              <p:cNvSpPr/>
              <p:nvPr/>
            </p:nvSpPr>
            <p:spPr>
              <a:xfrm>
                <a:off x="1427113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A2642858-4021-EC8A-001A-5B417B2BB7B4}"/>
                  </a:ext>
                </a:extLst>
              </p:cNvPr>
              <p:cNvSpPr/>
              <p:nvPr/>
            </p:nvSpPr>
            <p:spPr>
              <a:xfrm>
                <a:off x="1543461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B60CD104-F70C-9545-28EF-535F9BD42594}"/>
                  </a:ext>
                </a:extLst>
              </p:cNvPr>
              <p:cNvSpPr/>
              <p:nvPr/>
            </p:nvSpPr>
            <p:spPr>
              <a:xfrm>
                <a:off x="1543461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1C9B4F92-42DD-8C6B-ADF6-C4D7FB0D52C7}"/>
                  </a:ext>
                </a:extLst>
              </p:cNvPr>
              <p:cNvSpPr/>
              <p:nvPr/>
            </p:nvSpPr>
            <p:spPr>
              <a:xfrm>
                <a:off x="2163984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DF768AA4-A389-E090-9B3F-0D18DBD297A0}"/>
                  </a:ext>
                </a:extLst>
              </p:cNvPr>
              <p:cNvSpPr/>
              <p:nvPr/>
            </p:nvSpPr>
            <p:spPr>
              <a:xfrm>
                <a:off x="2280332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2D1CD372-92F6-AE4D-75E0-43942F34AB6A}"/>
                  </a:ext>
                </a:extLst>
              </p:cNvPr>
              <p:cNvSpPr/>
              <p:nvPr/>
            </p:nvSpPr>
            <p:spPr>
              <a:xfrm>
                <a:off x="2163984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1" name="Freihandform 30">
                <a:extLst>
                  <a:ext uri="{FF2B5EF4-FFF2-40B4-BE49-F238E27FC236}">
                    <a16:creationId xmlns:a16="http://schemas.microsoft.com/office/drawing/2014/main" id="{400D2DCB-8FF6-5EB6-72CB-1A079E368BC0}"/>
                  </a:ext>
                </a:extLst>
              </p:cNvPr>
              <p:cNvSpPr/>
              <p:nvPr/>
            </p:nvSpPr>
            <p:spPr>
              <a:xfrm>
                <a:off x="2280332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:a16="http://schemas.microsoft.com/office/drawing/2014/main" id="{80D64723-D104-7FD3-0948-A4C08185934A}"/>
                  </a:ext>
                </a:extLst>
              </p:cNvPr>
              <p:cNvSpPr/>
              <p:nvPr/>
            </p:nvSpPr>
            <p:spPr>
              <a:xfrm>
                <a:off x="2396680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4D5798EA-31E7-9AA2-5958-B43EC8C48AE9}"/>
                  </a:ext>
                </a:extLst>
              </p:cNvPr>
              <p:cNvSpPr/>
              <p:nvPr/>
            </p:nvSpPr>
            <p:spPr>
              <a:xfrm>
                <a:off x="2396680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ECF27192-288C-D577-7764-319D219F60AA}"/>
                  </a:ext>
                </a:extLst>
              </p:cNvPr>
              <p:cNvSpPr/>
              <p:nvPr/>
            </p:nvSpPr>
            <p:spPr>
              <a:xfrm>
                <a:off x="1737374" y="3376683"/>
                <a:ext cx="271478" cy="38782"/>
              </a:xfrm>
              <a:custGeom>
                <a:avLst/>
                <a:gdLst>
                  <a:gd name="connsiteX0" fmla="*/ 0 w 271478"/>
                  <a:gd name="connsiteY0" fmla="*/ 0 h 38782"/>
                  <a:gd name="connsiteX1" fmla="*/ 271479 w 271478"/>
                  <a:gd name="connsiteY1" fmla="*/ 0 h 38782"/>
                  <a:gd name="connsiteX2" fmla="*/ 271479 w 271478"/>
                  <a:gd name="connsiteY2" fmla="*/ 38783 h 38782"/>
                  <a:gd name="connsiteX3" fmla="*/ 0 w 271478"/>
                  <a:gd name="connsiteY3" fmla="*/ 38783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478" h="38782">
                    <a:moveTo>
                      <a:pt x="0" y="0"/>
                    </a:moveTo>
                    <a:lnTo>
                      <a:pt x="271479" y="0"/>
                    </a:lnTo>
                    <a:lnTo>
                      <a:pt x="271479" y="38783"/>
                    </a:lnTo>
                    <a:lnTo>
                      <a:pt x="0" y="38783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D9B155-B320-4DE7-E3E0-68F0935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E36589-989A-DA7D-F122-E3D44F57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Die drei Lernorte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71798C6-506E-D500-F97A-6C913C384755}"/>
              </a:ext>
            </a:extLst>
          </p:cNvPr>
          <p:cNvGrpSpPr/>
          <p:nvPr/>
        </p:nvGrpSpPr>
        <p:grpSpPr>
          <a:xfrm>
            <a:off x="3426824" y="2280809"/>
            <a:ext cx="2036618" cy="2036618"/>
            <a:chOff x="3426824" y="2280809"/>
            <a:chExt cx="2036618" cy="2036618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EFE06A3-3443-1648-497C-6A632812C803}"/>
                </a:ext>
              </a:extLst>
            </p:cNvPr>
            <p:cNvSpPr/>
            <p:nvPr/>
          </p:nvSpPr>
          <p:spPr>
            <a:xfrm>
              <a:off x="3426824" y="2280809"/>
              <a:ext cx="2036618" cy="20366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8" name="Grafik 7" descr="Telearbeit Silhouette">
              <a:extLst>
                <a:ext uri="{FF2B5EF4-FFF2-40B4-BE49-F238E27FC236}">
                  <a16:creationId xmlns:a16="http://schemas.microsoft.com/office/drawing/2014/main" id="{DA9A86FA-7E0E-D49A-A2AE-D8C280E3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6706" y="2439437"/>
              <a:ext cx="1776854" cy="1776854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634EBF1-DEAC-5427-32B7-0A59B708BB55}"/>
              </a:ext>
            </a:extLst>
          </p:cNvPr>
          <p:cNvGrpSpPr/>
          <p:nvPr/>
        </p:nvGrpSpPr>
        <p:grpSpPr>
          <a:xfrm>
            <a:off x="5975301" y="2269558"/>
            <a:ext cx="2036618" cy="2036618"/>
            <a:chOff x="5975301" y="2269558"/>
            <a:chExt cx="2036618" cy="203661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F578C5C-FCAB-B76D-026F-66EAE226EFDF}"/>
                </a:ext>
              </a:extLst>
            </p:cNvPr>
            <p:cNvSpPr/>
            <p:nvPr/>
          </p:nvSpPr>
          <p:spPr>
            <a:xfrm>
              <a:off x="5975301" y="2269558"/>
              <a:ext cx="2036618" cy="2036618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10" name="Grafik 9" descr="Klassenzimmer Silhouette">
              <a:extLst>
                <a:ext uri="{FF2B5EF4-FFF2-40B4-BE49-F238E27FC236}">
                  <a16:creationId xmlns:a16="http://schemas.microsoft.com/office/drawing/2014/main" id="{C2ED6157-7B96-C05E-447E-99C72A5C2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487" y="2433039"/>
              <a:ext cx="1734246" cy="1734246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1D3020B3-A534-18AC-714F-07743755D9A6}"/>
              </a:ext>
            </a:extLst>
          </p:cNvPr>
          <p:cNvSpPr txBox="1"/>
          <p:nvPr/>
        </p:nvSpPr>
        <p:spPr>
          <a:xfrm>
            <a:off x="767506" y="4447309"/>
            <a:ext cx="221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b="1" dirty="0"/>
              <a:t>Berufsfachschule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GB" dirty="0"/>
              <a:t>Schulische Bildung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C3C675-C79C-E92E-F099-28D1A55D82EE}"/>
              </a:ext>
            </a:extLst>
          </p:cNvPr>
          <p:cNvSpPr txBox="1"/>
          <p:nvPr/>
        </p:nvSpPr>
        <p:spPr>
          <a:xfrm>
            <a:off x="3339524" y="4448346"/>
            <a:ext cx="23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b="1" dirty="0"/>
              <a:t>Lehrbetrieb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GB" dirty="0"/>
              <a:t>Betriebliche Bildung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83186D-7BA9-E176-8521-BCE4B78EA10F}"/>
              </a:ext>
            </a:extLst>
          </p:cNvPr>
          <p:cNvSpPr txBox="1"/>
          <p:nvPr/>
        </p:nvSpPr>
        <p:spPr>
          <a:xfrm>
            <a:off x="5975301" y="4447309"/>
            <a:ext cx="336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b="1" dirty="0"/>
              <a:t>Überbetriebliches Kurszentrum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GB" dirty="0"/>
              <a:t>Grundlegende Fertigkeiten</a:t>
            </a:r>
          </a:p>
        </p:txBody>
      </p:sp>
    </p:spTree>
    <p:extLst>
      <p:ext uri="{BB962C8B-B14F-4D97-AF65-F5344CB8AC3E}">
        <p14:creationId xmlns:p14="http://schemas.microsoft.com/office/powerpoint/2010/main" val="3822836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7BD4EE7-C19D-13F5-092C-57CC32646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33837"/>
              </p:ext>
            </p:extLst>
          </p:nvPr>
        </p:nvGraphicFramePr>
        <p:xfrm>
          <a:off x="862013" y="2057400"/>
          <a:ext cx="9708115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95112858-C86B-D22A-1C23-8B4BCDD1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Die verschiedenen Qualifikationsverfahren QV</a:t>
            </a:r>
          </a:p>
        </p:txBody>
      </p:sp>
    </p:spTree>
    <p:extLst>
      <p:ext uri="{BB962C8B-B14F-4D97-AF65-F5344CB8AC3E}">
        <p14:creationId xmlns:p14="http://schemas.microsoft.com/office/powerpoint/2010/main" val="218729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BD4AADC9-063D-901A-3EEB-CA41D816C415}"/>
              </a:ext>
            </a:extLst>
          </p:cNvPr>
          <p:cNvSpPr txBox="1">
            <a:spLocks/>
          </p:cNvSpPr>
          <p:nvPr/>
        </p:nvSpPr>
        <p:spPr>
          <a:xfrm>
            <a:off x="704388" y="480325"/>
            <a:ext cx="11070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GB" sz="3200" dirty="0"/>
              <a:t>Die Prüfungsformen der Abschlussprüfung</a:t>
            </a:r>
            <a:endParaRPr lang="fr-CH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EB7B8D-4890-637A-8E66-C920060E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31</a:t>
            </a:fld>
            <a:endParaRPr lang="de-CH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269098DE-4D10-498B-23D4-18DFACFC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50601"/>
              </p:ext>
            </p:extLst>
          </p:nvPr>
        </p:nvGraphicFramePr>
        <p:xfrm>
          <a:off x="856340" y="1508090"/>
          <a:ext cx="10002156" cy="50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026">
                  <a:extLst>
                    <a:ext uri="{9D8B030D-6E8A-4147-A177-3AD203B41FA5}">
                      <a16:colId xmlns:a16="http://schemas.microsoft.com/office/drawing/2014/main" val="982601234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3046037580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3739154090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2525573498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478623751"/>
                    </a:ext>
                  </a:extLst>
                </a:gridCol>
                <a:gridCol w="1667026">
                  <a:extLst>
                    <a:ext uri="{9D8B030D-6E8A-4147-A177-3AD203B41FA5}">
                      <a16:colId xmlns:a16="http://schemas.microsoft.com/office/drawing/2014/main" val="2993299628"/>
                    </a:ext>
                  </a:extLst>
                </a:gridCol>
              </a:tblGrid>
              <a:tr h="629367"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Berufspraxis</a:t>
                      </a:r>
                    </a:p>
                  </a:txBody>
                  <a:tcPr marL="81626" marR="81626" marT="40814" marB="40814">
                    <a:lnL w="12700" cmpd="sng">
                      <a:noFill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Berufstheorie</a:t>
                      </a: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Allgemeinbildung</a:t>
                      </a: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Berufsmaturität</a:t>
                      </a: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GB" sz="1400" b="1" i="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Überbetriebliche Kurse (üK)</a:t>
                      </a:r>
                    </a:p>
                  </a:txBody>
                  <a:tcPr marL="81626" marR="81626" marT="40814" marB="4081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5831"/>
                  </a:ext>
                </a:extLst>
              </a:tr>
              <a:tr h="734638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m</a:t>
                      </a: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ündlich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schriftlich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praktisch</a:t>
                      </a:r>
                    </a:p>
                  </a:txBody>
                  <a:tcPr marL="81626" marR="81626" marT="40814" marB="40814">
                    <a:lnT w="38100" cmpd="sng">
                      <a:noFill/>
                    </a:lnT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63050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Beantwortung/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Ausführung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23797"/>
                  </a:ext>
                </a:extLst>
              </a:tr>
              <a:tr h="403015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Anwendung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59785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Projektarbeit/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Produktivarbeit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30719"/>
                  </a:ext>
                </a:extLst>
              </a:tr>
              <a:tr h="516968">
                <a:tc>
                  <a:txBody>
                    <a:bodyPr/>
                    <a:lstStyle/>
                    <a:p>
                      <a:r>
                        <a:rPr lang="de-DE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i</a:t>
                      </a: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ndividuell/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kollektiv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38904"/>
                  </a:ext>
                </a:extLst>
              </a:tr>
              <a:tr h="734638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Vorgezogene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Prüfungsteile/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Schlussprüfung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70539"/>
                  </a:ext>
                </a:extLst>
              </a:tr>
              <a:tr h="952309">
                <a:tc>
                  <a:txBody>
                    <a:bodyPr/>
                    <a:lstStyle/>
                    <a:p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Beurteilung: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Betrieb,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Berufsfachschule,</a:t>
                      </a:r>
                      <a:b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</a:br>
                      <a:r>
                        <a:rPr lang="de-GB" sz="1400" b="0" i="0" dirty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üK</a:t>
                      </a: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GB" sz="1400" b="0" i="0" dirty="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81626" marR="81626" marT="40814" marB="40814">
                    <a:solidFill>
                      <a:srgbClr val="E9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0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Nahaufnahme einer Person, die in ein Notizbuch schreibt, während sie auf einem Laptop tippt">
            <a:extLst>
              <a:ext uri="{FF2B5EF4-FFF2-40B4-BE49-F238E27FC236}">
                <a16:creationId xmlns:a16="http://schemas.microsoft.com/office/drawing/2014/main" id="{96C9BD9D-3620-CE35-FC81-4B2B8260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9" y="2159126"/>
            <a:ext cx="6371366" cy="42475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A1298E-C80E-0179-D0E9-971E0FE3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724615"/>
            <a:ext cx="10933430" cy="1325563"/>
          </a:xfrm>
        </p:spPr>
        <p:txBody>
          <a:bodyPr/>
          <a:lstStyle/>
          <a:p>
            <a:r>
              <a:rPr lang="de-GB" dirty="0">
                <a:solidFill>
                  <a:schemeClr val="tx2"/>
                </a:solidFill>
              </a:rPr>
              <a:t>Die Prüfungsexpertinnen und Prüfungsexperten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54DC16-B948-5C00-4B4F-48BE1359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32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3A3AD4-FEFF-7666-F63D-7EFF246411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677" y="1649050"/>
            <a:ext cx="8059738" cy="495889"/>
          </a:xfrm>
        </p:spPr>
        <p:txBody>
          <a:bodyPr/>
          <a:lstStyle/>
          <a:p>
            <a:r>
              <a:rPr lang="de-GB" dirty="0"/>
              <a:t>BBV Art. 50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F346FE-0B03-50E7-8DD7-771173CBB929}"/>
              </a:ext>
            </a:extLst>
          </p:cNvPr>
          <p:cNvSpPr/>
          <p:nvPr/>
        </p:nvSpPr>
        <p:spPr>
          <a:xfrm>
            <a:off x="7326178" y="2159126"/>
            <a:ext cx="2372383" cy="13491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GB" sz="1600" dirty="0">
                <a:solidFill>
                  <a:schemeClr val="tx1"/>
                </a:solidFill>
                <a:latin typeface="Helvetica" pitchFamily="2" charset="0"/>
              </a:rPr>
              <a:t>EFZ oder gleichwertige Qualifikation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13FC6-18F6-196A-6EC2-536FB0428492}"/>
              </a:ext>
            </a:extLst>
          </p:cNvPr>
          <p:cNvSpPr/>
          <p:nvPr/>
        </p:nvSpPr>
        <p:spPr>
          <a:xfrm>
            <a:off x="7326178" y="3576318"/>
            <a:ext cx="2372383" cy="1349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Angemessene</a:t>
            </a:r>
          </a:p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pädagogische und</a:t>
            </a:r>
          </a:p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methodisch-didaktische</a:t>
            </a:r>
          </a:p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Fähigkeiten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D1F98AD-008A-87B8-6F44-EABB398434F8}"/>
              </a:ext>
            </a:extLst>
          </p:cNvPr>
          <p:cNvSpPr/>
          <p:nvPr/>
        </p:nvSpPr>
        <p:spPr>
          <a:xfrm>
            <a:off x="7326178" y="5057580"/>
            <a:ext cx="2372383" cy="1349124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Bilden sich in</a:t>
            </a:r>
          </a:p>
          <a:p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Kursen weiter</a:t>
            </a:r>
          </a:p>
        </p:txBody>
      </p:sp>
    </p:spTree>
    <p:extLst>
      <p:ext uri="{BB962C8B-B14F-4D97-AF65-F5344CB8AC3E}">
        <p14:creationId xmlns:p14="http://schemas.microsoft.com/office/powerpoint/2010/main" val="107955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3A375-5BAD-FE2B-5FBA-73A67F4D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90663"/>
            <a:ext cx="11376877" cy="1325563"/>
          </a:xfrm>
        </p:spPr>
        <p:txBody>
          <a:bodyPr/>
          <a:lstStyle/>
          <a:p>
            <a:r>
              <a:rPr lang="de-GB" dirty="0"/>
              <a:t>Aufgaben und Kosten der Qualifikationsverfahren (QV)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BA7B1F-3247-3136-6F60-B6A2E310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33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ACF277-4BEE-4FD2-842A-C99A534203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407024"/>
            <a:ext cx="8059738" cy="495889"/>
          </a:xfrm>
        </p:spPr>
        <p:txBody>
          <a:bodyPr/>
          <a:lstStyle/>
          <a:p>
            <a:r>
              <a:rPr lang="de-GB" dirty="0"/>
              <a:t>Verbundpartner, Lehrbetrieb und lernende Person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D37CA8-4E26-03E0-FE5E-58A2288A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41" y="1975312"/>
            <a:ext cx="8060334" cy="43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4998"/>
            <a:ext cx="9144000" cy="1608003"/>
          </a:xfrm>
        </p:spPr>
        <p:txBody>
          <a:bodyPr>
            <a:normAutofit fontScale="90000"/>
          </a:bodyPr>
          <a:lstStyle/>
          <a:p>
            <a:r>
              <a:rPr lang="de-CH" dirty="0"/>
              <a:t>Andere Qualifikationsverfahren</a:t>
            </a:r>
          </a:p>
        </p:txBody>
      </p:sp>
    </p:spTree>
    <p:extLst>
      <p:ext uri="{BB962C8B-B14F-4D97-AF65-F5344CB8AC3E}">
        <p14:creationId xmlns:p14="http://schemas.microsoft.com/office/powerpoint/2010/main" val="280192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944BA-68AF-BE30-49B8-9EEE863C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de-GB" sz="3600" dirty="0"/>
              <a:t>Die Anrechnung erbrachter Bildungsleistungen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59D626-9810-CFA3-E6D6-4FAAE9EF376D}"/>
              </a:ext>
            </a:extLst>
          </p:cNvPr>
          <p:cNvSpPr txBox="1"/>
          <p:nvPr/>
        </p:nvSpPr>
        <p:spPr>
          <a:xfrm>
            <a:off x="704388" y="2472747"/>
            <a:ext cx="612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Zeichner EFZ, Fachrichtung Architektur &gt; </a:t>
            </a: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Maurer EFZ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535316-E7D6-33D2-41A5-45AC45B5724C}"/>
              </a:ext>
            </a:extLst>
          </p:cNvPr>
          <p:cNvSpPr txBox="1"/>
          <p:nvPr/>
        </p:nvSpPr>
        <p:spPr>
          <a:xfrm>
            <a:off x="5564288" y="3296697"/>
            <a:ext cx="504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Restaurationsfachfrau EFZ &gt; </a:t>
            </a: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Köchin EFZ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28D787-A8F1-CC35-9C4D-CEC020A75995}"/>
              </a:ext>
            </a:extLst>
          </p:cNvPr>
          <p:cNvSpPr txBox="1"/>
          <p:nvPr/>
        </p:nvSpPr>
        <p:spPr>
          <a:xfrm>
            <a:off x="1394950" y="4327323"/>
            <a:ext cx="441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Kaufmann EFZ &gt; </a:t>
            </a: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Informatiker EFZ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88F6B6-1C47-B82C-47BC-0929F2DD3391}"/>
              </a:ext>
            </a:extLst>
          </p:cNvPr>
          <p:cNvSpPr txBox="1"/>
          <p:nvPr/>
        </p:nvSpPr>
        <p:spPr>
          <a:xfrm>
            <a:off x="1394950" y="5419156"/>
            <a:ext cx="9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GB" dirty="0">
                <a:solidFill>
                  <a:schemeClr val="bg1"/>
                </a:solidFill>
                <a:latin typeface="Helvetica" pitchFamily="2" charset="0"/>
              </a:rPr>
              <a:t>Assistentin Gesundheit und Soziales &gt; </a:t>
            </a: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Medizinische Praxisassistentin EFZ</a:t>
            </a:r>
          </a:p>
        </p:txBody>
      </p:sp>
      <p:pic>
        <p:nvPicPr>
          <p:cNvPr id="9" name="Grafik 8" descr="Gebäudesteinmauer Silhouette">
            <a:extLst>
              <a:ext uri="{FF2B5EF4-FFF2-40B4-BE49-F238E27FC236}">
                <a16:creationId xmlns:a16="http://schemas.microsoft.com/office/drawing/2014/main" id="{786FC79E-AA01-7072-509F-3BF8BF92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932" y="1658816"/>
            <a:ext cx="914400" cy="914400"/>
          </a:xfrm>
          <a:prstGeom prst="rect">
            <a:avLst/>
          </a:prstGeom>
        </p:spPr>
      </p:pic>
      <p:pic>
        <p:nvPicPr>
          <p:cNvPr id="11" name="Grafik 10" descr="Küchenchefin Silhouette">
            <a:extLst>
              <a:ext uri="{FF2B5EF4-FFF2-40B4-BE49-F238E27FC236}">
                <a16:creationId xmlns:a16="http://schemas.microsoft.com/office/drawing/2014/main" id="{190B378E-7C40-4365-6D57-94671B756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3738" y="2406913"/>
            <a:ext cx="914400" cy="914400"/>
          </a:xfrm>
          <a:prstGeom prst="rect">
            <a:avLst/>
          </a:prstGeom>
        </p:spPr>
      </p:pic>
      <p:pic>
        <p:nvPicPr>
          <p:cNvPr id="13" name="Grafik 12" descr="Programmierer Silhouette">
            <a:extLst>
              <a:ext uri="{FF2B5EF4-FFF2-40B4-BE49-F238E27FC236}">
                <a16:creationId xmlns:a16="http://schemas.microsoft.com/office/drawing/2014/main" id="{BB08CE09-6B17-98C5-D604-7AECF8F8C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9907" y="3406076"/>
            <a:ext cx="914400" cy="914400"/>
          </a:xfrm>
          <a:prstGeom prst="rect">
            <a:avLst/>
          </a:prstGeom>
        </p:spPr>
      </p:pic>
      <p:pic>
        <p:nvPicPr>
          <p:cNvPr id="15" name="Grafik 14" descr="Nadel Silhouette">
            <a:extLst>
              <a:ext uri="{FF2B5EF4-FFF2-40B4-BE49-F238E27FC236}">
                <a16:creationId xmlns:a16="http://schemas.microsoft.com/office/drawing/2014/main" id="{F0F306B2-192C-AAE7-EA54-E6EC96983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3261" y="4477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2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657254-C659-C5CF-D93B-E6E1B1A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9C4606-3E78-B10E-B265-C238EBBB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15835"/>
            <a:ext cx="10282267" cy="1325563"/>
          </a:xfrm>
        </p:spPr>
        <p:txBody>
          <a:bodyPr/>
          <a:lstStyle/>
          <a:p>
            <a:r>
              <a:rPr lang="de-GB" dirty="0"/>
              <a:t>Die Validierung von Bildungsleistungen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CF7105B-8C5E-0730-815F-5A57BB7C422E}"/>
              </a:ext>
            </a:extLst>
          </p:cNvPr>
          <p:cNvGrpSpPr/>
          <p:nvPr/>
        </p:nvGrpSpPr>
        <p:grpSpPr>
          <a:xfrm>
            <a:off x="859367" y="1522573"/>
            <a:ext cx="8633677" cy="4950135"/>
            <a:chOff x="704388" y="1300297"/>
            <a:chExt cx="8652394" cy="4960866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663AF-2C9D-814F-8456-91E0AC803F9F}"/>
                </a:ext>
              </a:extLst>
            </p:cNvPr>
            <p:cNvGrpSpPr/>
            <p:nvPr/>
          </p:nvGrpSpPr>
          <p:grpSpPr>
            <a:xfrm>
              <a:off x="704388" y="2940239"/>
              <a:ext cx="2606115" cy="3320924"/>
              <a:chOff x="704388" y="2940239"/>
              <a:chExt cx="2606115" cy="3320924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3A5DD812-A30F-A162-8A4C-EBE5B6865F7F}"/>
                  </a:ext>
                </a:extLst>
              </p:cNvPr>
              <p:cNvSpPr/>
              <p:nvPr/>
            </p:nvSpPr>
            <p:spPr>
              <a:xfrm>
                <a:off x="723438" y="2940239"/>
                <a:ext cx="1988012" cy="2705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GB" b="1" dirty="0">
                    <a:solidFill>
                      <a:schemeClr val="bg1"/>
                    </a:solidFill>
                    <a:latin typeface="Helvetica" pitchFamily="2" charset="0"/>
                  </a:rPr>
                  <a:t>1. Information </a:t>
                </a:r>
                <a:br>
                  <a:rPr lang="de-GB" b="1" dirty="0">
                    <a:solidFill>
                      <a:schemeClr val="bg1"/>
                    </a:solidFill>
                    <a:latin typeface="Helvetica" pitchFamily="2" charset="0"/>
                  </a:rPr>
                </a:br>
                <a:r>
                  <a:rPr lang="de-GB" b="1" dirty="0">
                    <a:solidFill>
                      <a:schemeClr val="bg1"/>
                    </a:solidFill>
                    <a:latin typeface="Helvetica" pitchFamily="2" charset="0"/>
                  </a:rPr>
                  <a:t>und Beratung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09672F07-16B2-BC35-A050-9942DEE4740E}"/>
                  </a:ext>
                </a:extLst>
              </p:cNvPr>
              <p:cNvSpPr/>
              <p:nvPr/>
            </p:nvSpPr>
            <p:spPr>
              <a:xfrm>
                <a:off x="704388" y="5765989"/>
                <a:ext cx="1988012" cy="4951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200" dirty="0">
                    <a:solidFill>
                      <a:schemeClr val="bg1"/>
                    </a:solidFill>
                    <a:latin typeface="Helvetica" pitchFamily="2" charset="0"/>
                  </a:rPr>
                  <a:t>Ergänzende Massnahmen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CBCDA82-880E-B791-A3C1-75676E2CAA64}"/>
                  </a:ext>
                </a:extLst>
              </p:cNvPr>
              <p:cNvSpPr/>
              <p:nvPr/>
            </p:nvSpPr>
            <p:spPr>
              <a:xfrm>
                <a:off x="839441" y="4851573"/>
                <a:ext cx="1717906" cy="622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117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100" dirty="0">
                    <a:solidFill>
                      <a:schemeClr val="tx1"/>
                    </a:solidFill>
                    <a:latin typeface="Helvetica" pitchFamily="2" charset="0"/>
                  </a:rPr>
                  <a:t>Eingangsportal</a:t>
                </a:r>
                <a:endParaRPr lang="de-GB" sz="1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6B0F4743-F356-32AB-2637-BBEA401BC84B}"/>
                  </a:ext>
                </a:extLst>
              </p:cNvPr>
              <p:cNvSpPr/>
              <p:nvPr/>
            </p:nvSpPr>
            <p:spPr>
              <a:xfrm>
                <a:off x="858491" y="3981607"/>
                <a:ext cx="1717906" cy="6223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1173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100" dirty="0">
                    <a:solidFill>
                      <a:schemeClr val="tx1"/>
                    </a:solidFill>
                    <a:latin typeface="Helvetica" pitchFamily="2" charset="0"/>
                  </a:rPr>
                  <a:t>Anmeldung für anderes Qualifikationsverfahren</a:t>
                </a:r>
              </a:p>
            </p:txBody>
          </p:sp>
          <p:pic>
            <p:nvPicPr>
              <p:cNvPr id="21" name="Grafik 20" descr="Pfeil mit einer Linie: Gerade mit einfarbiger Füllung">
                <a:extLst>
                  <a:ext uri="{FF2B5EF4-FFF2-40B4-BE49-F238E27FC236}">
                    <a16:creationId xmlns:a16="http://schemas.microsoft.com/office/drawing/2014/main" id="{B4B45D2F-734C-938B-48E3-9CF69091E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2526901" y="4730939"/>
                <a:ext cx="755289" cy="914400"/>
              </a:xfrm>
              <a:prstGeom prst="rect">
                <a:avLst/>
              </a:prstGeom>
            </p:spPr>
          </p:pic>
          <p:pic>
            <p:nvPicPr>
              <p:cNvPr id="22" name="Grafik 21" descr="Pfeil mit einer Linie: Gerade mit einfarbiger Füllung">
                <a:extLst>
                  <a:ext uri="{FF2B5EF4-FFF2-40B4-BE49-F238E27FC236}">
                    <a16:creationId xmlns:a16="http://schemas.microsoft.com/office/drawing/2014/main" id="{A4CF871B-6DCA-022B-3F1C-A02BD9088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2555214" y="3843032"/>
                <a:ext cx="755289" cy="914400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43C61A61-EAB9-167E-CEEB-57FA6EC1FD87}"/>
                </a:ext>
              </a:extLst>
            </p:cNvPr>
            <p:cNvGrpSpPr/>
            <p:nvPr/>
          </p:nvGrpSpPr>
          <p:grpSpPr>
            <a:xfrm>
              <a:off x="5836613" y="2159126"/>
              <a:ext cx="3520169" cy="4102037"/>
              <a:chOff x="5836613" y="2159126"/>
              <a:chExt cx="3520169" cy="4102037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9CB7CFB4-4797-85E4-F8C7-F71351DF1FF6}"/>
                  </a:ext>
                </a:extLst>
              </p:cNvPr>
              <p:cNvSpPr/>
              <p:nvPr/>
            </p:nvSpPr>
            <p:spPr>
              <a:xfrm>
                <a:off x="6485429" y="3194050"/>
                <a:ext cx="2844800" cy="901700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b="1" dirty="0">
                    <a:solidFill>
                      <a:schemeClr val="tx1"/>
                    </a:solidFill>
                    <a:latin typeface="Helvetica" pitchFamily="2" charset="0"/>
                  </a:rPr>
                  <a:t>Ergänzende Bildung</a:t>
                </a: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8BC9AA7-DCC8-1CB3-F634-50701726C1B3}"/>
                  </a:ext>
                </a:extLst>
              </p:cNvPr>
              <p:cNvSpPr/>
              <p:nvPr/>
            </p:nvSpPr>
            <p:spPr>
              <a:xfrm>
                <a:off x="6460029" y="2159126"/>
                <a:ext cx="2870200" cy="901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b="1" dirty="0">
                    <a:solidFill>
                      <a:schemeClr val="tx1"/>
                    </a:solidFill>
                    <a:latin typeface="Helvetica" pitchFamily="2" charset="0"/>
                  </a:rPr>
                  <a:t>Teilprüfung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30480D12-7FB1-822A-F674-46C12D17DB37}"/>
                  </a:ext>
                </a:extLst>
              </p:cNvPr>
              <p:cNvSpPr/>
              <p:nvPr/>
            </p:nvSpPr>
            <p:spPr>
              <a:xfrm>
                <a:off x="6486583" y="5765989"/>
                <a:ext cx="2870199" cy="49517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GB" sz="1200" dirty="0">
                    <a:solidFill>
                      <a:schemeClr val="bg1"/>
                    </a:solidFill>
                    <a:latin typeface="Helvetica" pitchFamily="2" charset="0"/>
                  </a:rPr>
                  <a:t>Ergänzende Massnahmen</a:t>
                </a:r>
              </a:p>
            </p:txBody>
          </p:sp>
          <p:pic>
            <p:nvPicPr>
              <p:cNvPr id="27" name="Grafik 26" descr="Pfeil mit einer Linie: Gerade mit einfarbiger Füllung">
                <a:extLst>
                  <a:ext uri="{FF2B5EF4-FFF2-40B4-BE49-F238E27FC236}">
                    <a16:creationId xmlns:a16="http://schemas.microsoft.com/office/drawing/2014/main" id="{ED0CA936-9B90-7660-7A12-C576F2C96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7608083" y="2666510"/>
                <a:ext cx="627197" cy="914400"/>
              </a:xfrm>
              <a:prstGeom prst="rect">
                <a:avLst/>
              </a:prstGeom>
            </p:spPr>
          </p:pic>
          <p:pic>
            <p:nvPicPr>
              <p:cNvPr id="28" name="Grafik 27" descr="Pfeil mit einer Linie: Gerade mit einfarbiger Füllung">
                <a:extLst>
                  <a:ext uri="{FF2B5EF4-FFF2-40B4-BE49-F238E27FC236}">
                    <a16:creationId xmlns:a16="http://schemas.microsoft.com/office/drawing/2014/main" id="{BB25A90A-4FE0-5EE2-2D36-3B6B7F856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800000">
                <a:off x="5836613" y="3759734"/>
                <a:ext cx="755289" cy="914400"/>
              </a:xfrm>
              <a:prstGeom prst="rect">
                <a:avLst/>
              </a:prstGeom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8B4638B-A417-ECC0-34BB-AE259622075A}"/>
                </a:ext>
              </a:extLst>
            </p:cNvPr>
            <p:cNvGrpSpPr/>
            <p:nvPr/>
          </p:nvGrpSpPr>
          <p:grpSpPr>
            <a:xfrm>
              <a:off x="3047998" y="1300297"/>
              <a:ext cx="3567375" cy="4960866"/>
              <a:chOff x="3047998" y="1300297"/>
              <a:chExt cx="3567375" cy="4960866"/>
            </a:xfrm>
          </p:grpSpPr>
          <p:pic>
            <p:nvPicPr>
              <p:cNvPr id="26" name="Grafik 25" descr="Pfeil mit einer Linie: Gerade mit einfarbiger Füllung">
                <a:extLst>
                  <a:ext uri="{FF2B5EF4-FFF2-40B4-BE49-F238E27FC236}">
                    <a16:creationId xmlns:a16="http://schemas.microsoft.com/office/drawing/2014/main" id="{9C369E9F-B0B5-FCA7-9EE5-50F57CD1A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5860084" y="3241417"/>
                <a:ext cx="755289" cy="91440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E5875546-53A1-2123-0B52-8EB992E79C76}"/>
                  </a:ext>
                </a:extLst>
              </p:cNvPr>
              <p:cNvGrpSpPr/>
              <p:nvPr/>
            </p:nvGrpSpPr>
            <p:grpSpPr>
              <a:xfrm>
                <a:off x="3047998" y="1300297"/>
                <a:ext cx="2844802" cy="4960866"/>
                <a:chOff x="3047998" y="1300297"/>
                <a:chExt cx="2844802" cy="4960866"/>
              </a:xfrm>
            </p:grpSpPr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ABD7EFE0-F9C4-F043-154C-3947FC81AF11}"/>
                    </a:ext>
                  </a:extLst>
                </p:cNvPr>
                <p:cNvSpPr/>
                <p:nvPr/>
              </p:nvSpPr>
              <p:spPr>
                <a:xfrm>
                  <a:off x="3047998" y="1300297"/>
                  <a:ext cx="2844800" cy="901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b="1" dirty="0">
                      <a:solidFill>
                        <a:schemeClr val="tx1"/>
                      </a:solidFill>
                      <a:latin typeface="Helvetica" pitchFamily="2" charset="0"/>
                    </a:rPr>
                    <a:t>5. Zertifizierung</a:t>
                  </a:r>
                </a:p>
              </p:txBody>
            </p:sp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8BFAFB8F-6F93-1121-1E5F-74ADFAC3C705}"/>
                    </a:ext>
                  </a:extLst>
                </p:cNvPr>
                <p:cNvSpPr/>
                <p:nvPr/>
              </p:nvSpPr>
              <p:spPr>
                <a:xfrm>
                  <a:off x="3048000" y="2940239"/>
                  <a:ext cx="2844800" cy="9017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b="1" dirty="0">
                      <a:solidFill>
                        <a:schemeClr val="tx1"/>
                      </a:solidFill>
                      <a:latin typeface="Helvetica" pitchFamily="2" charset="0"/>
                    </a:rPr>
                    <a:t>4. Validierung</a:t>
                  </a:r>
                </a:p>
              </p:txBody>
            </p:sp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7F00E408-9BE2-6D4E-4F9A-12701F3FE0CE}"/>
                    </a:ext>
                  </a:extLst>
                </p:cNvPr>
                <p:cNvSpPr/>
                <p:nvPr/>
              </p:nvSpPr>
              <p:spPr>
                <a:xfrm>
                  <a:off x="3048000" y="3841939"/>
                  <a:ext cx="2844800" cy="9017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b="1" dirty="0">
                      <a:solidFill>
                        <a:schemeClr val="tx1"/>
                      </a:solidFill>
                      <a:latin typeface="Helvetica" pitchFamily="2" charset="0"/>
                    </a:rPr>
                    <a:t>3. Beurteilung</a:t>
                  </a:r>
                </a:p>
              </p:txBody>
            </p: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E37DE40A-CF2A-6D04-287E-DF4B3BF1ADE3}"/>
                    </a:ext>
                  </a:extLst>
                </p:cNvPr>
                <p:cNvSpPr/>
                <p:nvPr/>
              </p:nvSpPr>
              <p:spPr>
                <a:xfrm>
                  <a:off x="3048000" y="4743639"/>
                  <a:ext cx="2844800" cy="9017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b="1" dirty="0">
                      <a:solidFill>
                        <a:schemeClr val="tx1"/>
                      </a:solidFill>
                      <a:latin typeface="Helvetica" pitchFamily="2" charset="0"/>
                    </a:rPr>
                    <a:t>2. Bilanzierung</a:t>
                  </a:r>
                </a:p>
              </p:txBody>
            </p: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E98DB61F-EE39-AAF4-D103-60F90B92DFD6}"/>
                    </a:ext>
                  </a:extLst>
                </p:cNvPr>
                <p:cNvSpPr/>
                <p:nvPr/>
              </p:nvSpPr>
              <p:spPr>
                <a:xfrm>
                  <a:off x="3048000" y="5765989"/>
                  <a:ext cx="2844800" cy="49517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GB" sz="1200" dirty="0">
                      <a:solidFill>
                        <a:schemeClr val="bg1"/>
                      </a:solidFill>
                      <a:latin typeface="Helvetica" pitchFamily="2" charset="0"/>
                    </a:rPr>
                    <a:t>Eigentliches Verfahren zur Validierung von Lernleistungen</a:t>
                  </a: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2B1C9DCA-A8E2-91CF-EEA2-57A7717FDDBE}"/>
                    </a:ext>
                  </a:extLst>
                </p:cNvPr>
                <p:cNvSpPr/>
                <p:nvPr/>
              </p:nvSpPr>
              <p:spPr>
                <a:xfrm>
                  <a:off x="5020232" y="3541657"/>
                  <a:ext cx="872568" cy="308211"/>
                </a:xfrm>
                <a:prstGeom prst="rect">
                  <a:avLst/>
                </a:prstGeom>
                <a:solidFill>
                  <a:srgbClr val="A1173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GB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Lernleistungs-bestätigung</a:t>
                  </a:r>
                  <a:endParaRPr lang="de-GB" sz="10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  <p:pic>
              <p:nvPicPr>
                <p:cNvPr id="23" name="Grafik 22" descr="Pfeil mit einer Linie: Gerade mit einfarbiger Füllung">
                  <a:extLst>
                    <a:ext uri="{FF2B5EF4-FFF2-40B4-BE49-F238E27FC236}">
                      <a16:creationId xmlns:a16="http://schemas.microsoft.com/office/drawing/2014/main" id="{A9CA672E-A64F-FB88-699D-F88F543EBF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56801" y="4299139"/>
                  <a:ext cx="627197" cy="914400"/>
                </a:xfrm>
                <a:prstGeom prst="rect">
                  <a:avLst/>
                </a:prstGeom>
              </p:spPr>
            </p:pic>
            <p:pic>
              <p:nvPicPr>
                <p:cNvPr id="24" name="Grafik 23" descr="Pfeil mit einer Linie: Gerade mit einfarbiger Füllung">
                  <a:extLst>
                    <a:ext uri="{FF2B5EF4-FFF2-40B4-BE49-F238E27FC236}">
                      <a16:creationId xmlns:a16="http://schemas.microsoft.com/office/drawing/2014/main" id="{15B355D9-48EE-03CE-A8DD-CDC19F03A7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156800" y="3398056"/>
                  <a:ext cx="627197" cy="914400"/>
                </a:xfrm>
                <a:prstGeom prst="rect">
                  <a:avLst/>
                </a:prstGeom>
              </p:spPr>
            </p:pic>
            <p:pic>
              <p:nvPicPr>
                <p:cNvPr id="25" name="Grafik 24" descr="Pfeil mit einer Linie: Gerade mit einfarbiger Füllung">
                  <a:extLst>
                    <a:ext uri="{FF2B5EF4-FFF2-40B4-BE49-F238E27FC236}">
                      <a16:creationId xmlns:a16="http://schemas.microsoft.com/office/drawing/2014/main" id="{E341CAAE-C5B8-B6DB-B9F4-A84E7083B0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4058406" y="2113920"/>
                  <a:ext cx="823983" cy="914400"/>
                </a:xfrm>
                <a:prstGeom prst="rect">
                  <a:avLst/>
                </a:prstGeom>
              </p:spPr>
            </p:pic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id="{643D050C-4BF0-107F-C3A1-3DFC01FA6288}"/>
                    </a:ext>
                  </a:extLst>
                </p:cNvPr>
                <p:cNvSpPr/>
                <p:nvPr/>
              </p:nvSpPr>
              <p:spPr>
                <a:xfrm>
                  <a:off x="3047998" y="2940239"/>
                  <a:ext cx="2844800" cy="2705100"/>
                </a:xfrm>
                <a:prstGeom prst="rect">
                  <a:avLst/>
                </a:prstGeom>
                <a:noFill/>
                <a:ln w="28575">
                  <a:solidFill>
                    <a:srgbClr val="A1173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9135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8131DD8-5D65-5F90-0428-6D939AF0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GB" sz="2000" b="1" dirty="0"/>
              <a:t>Eidgenössisches Fähigkeitszeugnis EFZ</a:t>
            </a:r>
          </a:p>
          <a:p>
            <a:r>
              <a:rPr lang="de-GB" sz="2000" b="1" dirty="0"/>
              <a:t>Eidgenössisches Berufattest EBA</a:t>
            </a:r>
          </a:p>
          <a:p>
            <a:endParaRPr lang="de-GB" dirty="0"/>
          </a:p>
          <a:p>
            <a:endParaRPr lang="de-GB" dirty="0"/>
          </a:p>
          <a:p>
            <a:pPr marL="0" indent="0">
              <a:buNone/>
            </a:pPr>
            <a:endParaRPr lang="de-GB" dirty="0"/>
          </a:p>
          <a:p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A92500-2167-0CE5-31EA-F95D13BF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9FD1EE-D66B-9052-EFFB-4EBC1237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GB" dirty="0"/>
              <a:t>Die Abschlussprüfung	ohne Berufslehre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A573FF-F5B6-01B7-AAEB-0EC6357AE78A}"/>
              </a:ext>
            </a:extLst>
          </p:cNvPr>
          <p:cNvSpPr/>
          <p:nvPr/>
        </p:nvSpPr>
        <p:spPr>
          <a:xfrm>
            <a:off x="835016" y="3429001"/>
            <a:ext cx="5391612" cy="2416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bg2"/>
                </a:solidFill>
                <a:latin typeface="Helvetica" pitchFamily="2" charset="0"/>
              </a:rPr>
              <a:t>BBG Art. 34</a:t>
            </a:r>
          </a:p>
          <a:p>
            <a:r>
              <a:rPr lang="de-GB" b="1" dirty="0">
                <a:solidFill>
                  <a:schemeClr val="bg2"/>
                </a:solidFill>
                <a:latin typeface="Helvetica" pitchFamily="2" charset="0"/>
              </a:rPr>
              <a:t>BBV Art. 32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Wurden die Qualifikationen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ausserhalb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eines geregelten Bildungsgangs erworben,</a:t>
            </a: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so setzt die Zulassung zum Qualifikationsverfahren</a:t>
            </a: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eine mindestens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fünfjährige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berufliche Erfahrung voraus.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4385FF-6A1B-BD51-6A23-382F71BAEAA5}"/>
              </a:ext>
            </a:extLst>
          </p:cNvPr>
          <p:cNvSpPr/>
          <p:nvPr/>
        </p:nvSpPr>
        <p:spPr>
          <a:xfrm>
            <a:off x="6490144" y="3429000"/>
            <a:ext cx="5391612" cy="2416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b="1" dirty="0">
                <a:solidFill>
                  <a:schemeClr val="bg2"/>
                </a:solidFill>
                <a:latin typeface="Helvetica" pitchFamily="2" charset="0"/>
              </a:rPr>
              <a:t>BBV Art. 15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Schüler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/innen privater Fachschulen</a:t>
            </a: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(Handelsmittelschulen) werden zur</a:t>
            </a:r>
          </a:p>
          <a:p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Abschlussprüfung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zugelassen, wenn</a:t>
            </a: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ihre Ausbildung den gesetzlichen</a:t>
            </a: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und reglementarischen Vorschriften</a:t>
            </a:r>
          </a:p>
          <a:p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entspricht (Praktikum).</a:t>
            </a:r>
          </a:p>
          <a:p>
            <a:endParaRPr lang="de-GB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0F0B-CE89-1C8E-D455-F95CFBC8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07308"/>
            <a:ext cx="8060789" cy="1325563"/>
          </a:xfrm>
        </p:spPr>
        <p:txBody>
          <a:bodyPr/>
          <a:lstStyle/>
          <a:p>
            <a:r>
              <a:rPr lang="de-GB" dirty="0"/>
              <a:t>Die drei Lernorte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36C98-148B-1EAB-4654-5159C781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5CE5283-E38D-BEFA-E124-17502304BD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913" y="1304187"/>
            <a:ext cx="8059738" cy="495889"/>
          </a:xfrm>
        </p:spPr>
        <p:txBody>
          <a:bodyPr/>
          <a:lstStyle/>
          <a:p>
            <a:r>
              <a:rPr lang="de-GB" dirty="0"/>
              <a:t>Planungsinstrumente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CE8F44-B001-00F3-75F2-725CB9C5D892}"/>
              </a:ext>
            </a:extLst>
          </p:cNvPr>
          <p:cNvGrpSpPr/>
          <p:nvPr/>
        </p:nvGrpSpPr>
        <p:grpSpPr>
          <a:xfrm>
            <a:off x="1483153" y="1749075"/>
            <a:ext cx="1584932" cy="1584932"/>
            <a:chOff x="878347" y="2280809"/>
            <a:chExt cx="2036618" cy="203661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FA62D7B-AABC-0DF1-2FB9-EE46768BD13B}"/>
                </a:ext>
              </a:extLst>
            </p:cNvPr>
            <p:cNvSpPr/>
            <p:nvPr/>
          </p:nvSpPr>
          <p:spPr>
            <a:xfrm>
              <a:off x="878347" y="2280809"/>
              <a:ext cx="2036618" cy="2036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grpSp>
          <p:nvGrpSpPr>
            <p:cNvPr id="15" name="Inhaltsplatzhalter 5" descr="Schulgebäude Silhouette">
              <a:extLst>
                <a:ext uri="{FF2B5EF4-FFF2-40B4-BE49-F238E27FC236}">
                  <a16:creationId xmlns:a16="http://schemas.microsoft.com/office/drawing/2014/main" id="{BA836C7C-1E16-0B90-1AC0-1B8AA991EAA6}"/>
                </a:ext>
              </a:extLst>
            </p:cNvPr>
            <p:cNvGrpSpPr/>
            <p:nvPr/>
          </p:nvGrpSpPr>
          <p:grpSpPr>
            <a:xfrm>
              <a:off x="1155634" y="2692169"/>
              <a:ext cx="1434958" cy="1225958"/>
              <a:chOff x="1155634" y="2692169"/>
              <a:chExt cx="1434958" cy="1225958"/>
            </a:xfrm>
            <a:solidFill>
              <a:schemeClr val="bg1"/>
            </a:solidFill>
          </p:grpSpPr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10CB2513-F273-C1AF-552B-E996F59B698E}"/>
                  </a:ext>
                </a:extLst>
              </p:cNvPr>
              <p:cNvSpPr/>
              <p:nvPr/>
            </p:nvSpPr>
            <p:spPr>
              <a:xfrm>
                <a:off x="1795544" y="3103517"/>
                <a:ext cx="155135" cy="155135"/>
              </a:xfrm>
              <a:custGeom>
                <a:avLst/>
                <a:gdLst>
                  <a:gd name="connsiteX0" fmla="*/ 77570 w 155135"/>
                  <a:gd name="connsiteY0" fmla="*/ 155131 h 155135"/>
                  <a:gd name="connsiteX1" fmla="*/ 155135 w 155135"/>
                  <a:gd name="connsiteY1" fmla="*/ 77565 h 155135"/>
                  <a:gd name="connsiteX2" fmla="*/ 77570 w 155135"/>
                  <a:gd name="connsiteY2" fmla="*/ 0 h 155135"/>
                  <a:gd name="connsiteX3" fmla="*/ 4 w 155135"/>
                  <a:gd name="connsiteY3" fmla="*/ 77565 h 155135"/>
                  <a:gd name="connsiteX4" fmla="*/ 75933 w 155135"/>
                  <a:gd name="connsiteY4" fmla="*/ 155131 h 155135"/>
                  <a:gd name="connsiteX5" fmla="*/ 77570 w 155135"/>
                  <a:gd name="connsiteY5" fmla="*/ 155131 h 155135"/>
                  <a:gd name="connsiteX6" fmla="*/ 77570 w 155135"/>
                  <a:gd name="connsiteY6" fmla="*/ 38783 h 155135"/>
                  <a:gd name="connsiteX7" fmla="*/ 116352 w 155135"/>
                  <a:gd name="connsiteY7" fmla="*/ 77565 h 155135"/>
                  <a:gd name="connsiteX8" fmla="*/ 77570 w 155135"/>
                  <a:gd name="connsiteY8" fmla="*/ 116348 h 155135"/>
                  <a:gd name="connsiteX9" fmla="*/ 38787 w 155135"/>
                  <a:gd name="connsiteY9" fmla="*/ 77565 h 155135"/>
                  <a:gd name="connsiteX10" fmla="*/ 75844 w 155135"/>
                  <a:gd name="connsiteY10" fmla="*/ 38744 h 155135"/>
                  <a:gd name="connsiteX11" fmla="*/ 77570 w 155135"/>
                  <a:gd name="connsiteY11" fmla="*/ 38744 h 15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135" h="155135">
                    <a:moveTo>
                      <a:pt x="77570" y="155131"/>
                    </a:moveTo>
                    <a:cubicBezTo>
                      <a:pt x="120407" y="155131"/>
                      <a:pt x="155135" y="120403"/>
                      <a:pt x="155135" y="77565"/>
                    </a:cubicBezTo>
                    <a:cubicBezTo>
                      <a:pt x="155135" y="34728"/>
                      <a:pt x="120407" y="0"/>
                      <a:pt x="77570" y="0"/>
                    </a:cubicBezTo>
                    <a:cubicBezTo>
                      <a:pt x="34732" y="0"/>
                      <a:pt x="4" y="34728"/>
                      <a:pt x="4" y="77565"/>
                    </a:cubicBezTo>
                    <a:cubicBezTo>
                      <a:pt x="-447" y="119951"/>
                      <a:pt x="33546" y="154679"/>
                      <a:pt x="75933" y="155131"/>
                    </a:cubicBezTo>
                    <a:cubicBezTo>
                      <a:pt x="76478" y="155137"/>
                      <a:pt x="77025" y="155137"/>
                      <a:pt x="77570" y="155131"/>
                    </a:cubicBezTo>
                    <a:close/>
                    <a:moveTo>
                      <a:pt x="77570" y="38783"/>
                    </a:moveTo>
                    <a:cubicBezTo>
                      <a:pt x="98989" y="38783"/>
                      <a:pt x="116352" y="56146"/>
                      <a:pt x="116352" y="77565"/>
                    </a:cubicBezTo>
                    <a:cubicBezTo>
                      <a:pt x="116352" y="98985"/>
                      <a:pt x="98989" y="116348"/>
                      <a:pt x="77570" y="116348"/>
                    </a:cubicBezTo>
                    <a:cubicBezTo>
                      <a:pt x="56150" y="116348"/>
                      <a:pt x="38787" y="98985"/>
                      <a:pt x="38787" y="77565"/>
                    </a:cubicBezTo>
                    <a:cubicBezTo>
                      <a:pt x="38300" y="56613"/>
                      <a:pt x="54892" y="39233"/>
                      <a:pt x="75844" y="38744"/>
                    </a:cubicBezTo>
                    <a:cubicBezTo>
                      <a:pt x="76420" y="38732"/>
                      <a:pt x="76994" y="38730"/>
                      <a:pt x="77570" y="387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7" name="Freihandform 16">
                <a:extLst>
                  <a:ext uri="{FF2B5EF4-FFF2-40B4-BE49-F238E27FC236}">
                    <a16:creationId xmlns:a16="http://schemas.microsoft.com/office/drawing/2014/main" id="{BADE7DB4-239F-467B-140F-47E99B66B7D6}"/>
                  </a:ext>
                </a:extLst>
              </p:cNvPr>
              <p:cNvSpPr/>
              <p:nvPr/>
            </p:nvSpPr>
            <p:spPr>
              <a:xfrm>
                <a:off x="1155634" y="2692169"/>
                <a:ext cx="1434958" cy="1225958"/>
              </a:xfrm>
              <a:custGeom>
                <a:avLst/>
                <a:gdLst>
                  <a:gd name="connsiteX0" fmla="*/ 969567 w 1434958"/>
                  <a:gd name="connsiteY0" fmla="*/ 527696 h 1225958"/>
                  <a:gd name="connsiteX1" fmla="*/ 969567 w 1434958"/>
                  <a:gd name="connsiteY1" fmla="*/ 440610 h 1225958"/>
                  <a:gd name="connsiteX2" fmla="*/ 977633 w 1434958"/>
                  <a:gd name="connsiteY2" fmla="*/ 448677 h 1225958"/>
                  <a:gd name="connsiteX3" fmla="*/ 1078662 w 1434958"/>
                  <a:gd name="connsiteY3" fmla="*/ 346620 h 1225958"/>
                  <a:gd name="connsiteX4" fmla="*/ 717479 w 1434958"/>
                  <a:gd name="connsiteY4" fmla="*/ 0 h 1225958"/>
                  <a:gd name="connsiteX5" fmla="*/ 348424 w 1434958"/>
                  <a:gd name="connsiteY5" fmla="*/ 352534 h 1225958"/>
                  <a:gd name="connsiteX6" fmla="*/ 451314 w 1434958"/>
                  <a:gd name="connsiteY6" fmla="*/ 454746 h 1225958"/>
                  <a:gd name="connsiteX7" fmla="*/ 465392 w 1434958"/>
                  <a:gd name="connsiteY7" fmla="*/ 440649 h 1225958"/>
                  <a:gd name="connsiteX8" fmla="*/ 465392 w 1434958"/>
                  <a:gd name="connsiteY8" fmla="*/ 527696 h 1225958"/>
                  <a:gd name="connsiteX9" fmla="*/ 0 w 1434958"/>
                  <a:gd name="connsiteY9" fmla="*/ 527696 h 1225958"/>
                  <a:gd name="connsiteX10" fmla="*/ 0 w 1434958"/>
                  <a:gd name="connsiteY10" fmla="*/ 1225959 h 1225958"/>
                  <a:gd name="connsiteX11" fmla="*/ 581740 w 1434958"/>
                  <a:gd name="connsiteY11" fmla="*/ 1225959 h 1225958"/>
                  <a:gd name="connsiteX12" fmla="*/ 581740 w 1434958"/>
                  <a:gd name="connsiteY12" fmla="*/ 1014167 h 1225958"/>
                  <a:gd name="connsiteX13" fmla="*/ 717479 w 1434958"/>
                  <a:gd name="connsiteY13" fmla="*/ 878427 h 1225958"/>
                  <a:gd name="connsiteX14" fmla="*/ 853219 w 1434958"/>
                  <a:gd name="connsiteY14" fmla="*/ 1014167 h 1225958"/>
                  <a:gd name="connsiteX15" fmla="*/ 853219 w 1434958"/>
                  <a:gd name="connsiteY15" fmla="*/ 1225959 h 1225958"/>
                  <a:gd name="connsiteX16" fmla="*/ 1434959 w 1434958"/>
                  <a:gd name="connsiteY16" fmla="*/ 1225959 h 1225958"/>
                  <a:gd name="connsiteX17" fmla="*/ 1434959 w 1434958"/>
                  <a:gd name="connsiteY17" fmla="*/ 527696 h 1225958"/>
                  <a:gd name="connsiteX18" fmla="*/ 451217 w 1434958"/>
                  <a:gd name="connsiteY18" fmla="*/ 399985 h 1225958"/>
                  <a:gd name="connsiteX19" fmla="*/ 403999 w 1434958"/>
                  <a:gd name="connsiteY19" fmla="*/ 353077 h 1225958"/>
                  <a:gd name="connsiteX20" fmla="*/ 717479 w 1434958"/>
                  <a:gd name="connsiteY20" fmla="*/ 53792 h 1225958"/>
                  <a:gd name="connsiteX21" fmla="*/ 1023416 w 1434958"/>
                  <a:gd name="connsiteY21" fmla="*/ 347338 h 1225958"/>
                  <a:gd name="connsiteX22" fmla="*/ 977556 w 1434958"/>
                  <a:gd name="connsiteY22" fmla="*/ 393644 h 1225958"/>
                  <a:gd name="connsiteX23" fmla="*/ 969567 w 1434958"/>
                  <a:gd name="connsiteY23" fmla="*/ 385752 h 1225958"/>
                  <a:gd name="connsiteX24" fmla="*/ 969567 w 1434958"/>
                  <a:gd name="connsiteY24" fmla="*/ 385616 h 1225958"/>
                  <a:gd name="connsiteX25" fmla="*/ 717479 w 1434958"/>
                  <a:gd name="connsiteY25" fmla="*/ 133529 h 1225958"/>
                  <a:gd name="connsiteX26" fmla="*/ 465392 w 1434958"/>
                  <a:gd name="connsiteY26" fmla="*/ 385616 h 1225958"/>
                  <a:gd name="connsiteX27" fmla="*/ 465392 w 1434958"/>
                  <a:gd name="connsiteY27" fmla="*/ 385888 h 1225958"/>
                  <a:gd name="connsiteX28" fmla="*/ 1396176 w 1434958"/>
                  <a:gd name="connsiteY28" fmla="*/ 1187176 h 1225958"/>
                  <a:gd name="connsiteX29" fmla="*/ 892001 w 1434958"/>
                  <a:gd name="connsiteY29" fmla="*/ 1187176 h 1225958"/>
                  <a:gd name="connsiteX30" fmla="*/ 892001 w 1434958"/>
                  <a:gd name="connsiteY30" fmla="*/ 1014167 h 1225958"/>
                  <a:gd name="connsiteX31" fmla="*/ 717479 w 1434958"/>
                  <a:gd name="connsiteY31" fmla="*/ 839645 h 1225958"/>
                  <a:gd name="connsiteX32" fmla="*/ 542957 w 1434958"/>
                  <a:gd name="connsiteY32" fmla="*/ 1014167 h 1225958"/>
                  <a:gd name="connsiteX33" fmla="*/ 542957 w 1434958"/>
                  <a:gd name="connsiteY33" fmla="*/ 1187176 h 1225958"/>
                  <a:gd name="connsiteX34" fmla="*/ 38783 w 1434958"/>
                  <a:gd name="connsiteY34" fmla="*/ 1187176 h 1225958"/>
                  <a:gd name="connsiteX35" fmla="*/ 38783 w 1434958"/>
                  <a:gd name="connsiteY35" fmla="*/ 566479 h 1225958"/>
                  <a:gd name="connsiteX36" fmla="*/ 504175 w 1434958"/>
                  <a:gd name="connsiteY36" fmla="*/ 566479 h 1225958"/>
                  <a:gd name="connsiteX37" fmla="*/ 504175 w 1434958"/>
                  <a:gd name="connsiteY37" fmla="*/ 401866 h 1225958"/>
                  <a:gd name="connsiteX38" fmla="*/ 530178 w 1434958"/>
                  <a:gd name="connsiteY38" fmla="*/ 375862 h 1225958"/>
                  <a:gd name="connsiteX39" fmla="*/ 530178 w 1434958"/>
                  <a:gd name="connsiteY39" fmla="*/ 375862 h 1225958"/>
                  <a:gd name="connsiteX40" fmla="*/ 717479 w 1434958"/>
                  <a:gd name="connsiteY40" fmla="*/ 188309 h 1225958"/>
                  <a:gd name="connsiteX41" fmla="*/ 887735 w 1434958"/>
                  <a:gd name="connsiteY41" fmla="*/ 358604 h 1225958"/>
                  <a:gd name="connsiteX42" fmla="*/ 887735 w 1434958"/>
                  <a:gd name="connsiteY42" fmla="*/ 358604 h 1225958"/>
                  <a:gd name="connsiteX43" fmla="*/ 930784 w 1434958"/>
                  <a:gd name="connsiteY43" fmla="*/ 401827 h 1225958"/>
                  <a:gd name="connsiteX44" fmla="*/ 930784 w 1434958"/>
                  <a:gd name="connsiteY44" fmla="*/ 566479 h 1225958"/>
                  <a:gd name="connsiteX45" fmla="*/ 1396176 w 1434958"/>
                  <a:gd name="connsiteY45" fmla="*/ 566479 h 12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434958" h="1225958">
                    <a:moveTo>
                      <a:pt x="969567" y="527696"/>
                    </a:moveTo>
                    <a:lnTo>
                      <a:pt x="969567" y="440610"/>
                    </a:lnTo>
                    <a:lnTo>
                      <a:pt x="977633" y="448677"/>
                    </a:lnTo>
                    <a:lnTo>
                      <a:pt x="1078662" y="346620"/>
                    </a:lnTo>
                    <a:lnTo>
                      <a:pt x="717479" y="0"/>
                    </a:lnTo>
                    <a:lnTo>
                      <a:pt x="348424" y="352534"/>
                    </a:lnTo>
                    <a:lnTo>
                      <a:pt x="451314" y="454746"/>
                    </a:lnTo>
                    <a:lnTo>
                      <a:pt x="465392" y="440649"/>
                    </a:lnTo>
                    <a:lnTo>
                      <a:pt x="465392" y="527696"/>
                    </a:lnTo>
                    <a:lnTo>
                      <a:pt x="0" y="527696"/>
                    </a:lnTo>
                    <a:lnTo>
                      <a:pt x="0" y="1225959"/>
                    </a:lnTo>
                    <a:lnTo>
                      <a:pt x="581740" y="1225959"/>
                    </a:lnTo>
                    <a:lnTo>
                      <a:pt x="581740" y="1014167"/>
                    </a:lnTo>
                    <a:cubicBezTo>
                      <a:pt x="581740" y="939200"/>
                      <a:pt x="642512" y="878427"/>
                      <a:pt x="717479" y="878427"/>
                    </a:cubicBezTo>
                    <a:cubicBezTo>
                      <a:pt x="792446" y="878427"/>
                      <a:pt x="853219" y="939200"/>
                      <a:pt x="853219" y="1014167"/>
                    </a:cubicBezTo>
                    <a:lnTo>
                      <a:pt x="853219" y="1225959"/>
                    </a:lnTo>
                    <a:lnTo>
                      <a:pt x="1434959" y="1225959"/>
                    </a:lnTo>
                    <a:lnTo>
                      <a:pt x="1434959" y="527696"/>
                    </a:lnTo>
                    <a:close/>
                    <a:moveTo>
                      <a:pt x="451217" y="399985"/>
                    </a:moveTo>
                    <a:lnTo>
                      <a:pt x="403999" y="353077"/>
                    </a:lnTo>
                    <a:lnTo>
                      <a:pt x="717479" y="53792"/>
                    </a:lnTo>
                    <a:lnTo>
                      <a:pt x="1023416" y="347338"/>
                    </a:lnTo>
                    <a:lnTo>
                      <a:pt x="977556" y="393644"/>
                    </a:lnTo>
                    <a:lnTo>
                      <a:pt x="969567" y="385752"/>
                    </a:lnTo>
                    <a:lnTo>
                      <a:pt x="969567" y="385616"/>
                    </a:lnTo>
                    <a:lnTo>
                      <a:pt x="717479" y="133529"/>
                    </a:lnTo>
                    <a:lnTo>
                      <a:pt x="465392" y="385616"/>
                    </a:lnTo>
                    <a:lnTo>
                      <a:pt x="465392" y="385888"/>
                    </a:lnTo>
                    <a:close/>
                    <a:moveTo>
                      <a:pt x="1396176" y="1187176"/>
                    </a:moveTo>
                    <a:lnTo>
                      <a:pt x="892001" y="1187176"/>
                    </a:lnTo>
                    <a:lnTo>
                      <a:pt x="892001" y="1014167"/>
                    </a:lnTo>
                    <a:cubicBezTo>
                      <a:pt x="892001" y="917780"/>
                      <a:pt x="813866" y="839645"/>
                      <a:pt x="717479" y="839645"/>
                    </a:cubicBezTo>
                    <a:cubicBezTo>
                      <a:pt x="621093" y="839645"/>
                      <a:pt x="542957" y="917780"/>
                      <a:pt x="542957" y="1014167"/>
                    </a:cubicBezTo>
                    <a:lnTo>
                      <a:pt x="542957" y="1187176"/>
                    </a:lnTo>
                    <a:lnTo>
                      <a:pt x="38783" y="1187176"/>
                    </a:lnTo>
                    <a:lnTo>
                      <a:pt x="38783" y="566479"/>
                    </a:lnTo>
                    <a:lnTo>
                      <a:pt x="504175" y="566479"/>
                    </a:lnTo>
                    <a:lnTo>
                      <a:pt x="504175" y="401866"/>
                    </a:lnTo>
                    <a:lnTo>
                      <a:pt x="530178" y="375862"/>
                    </a:lnTo>
                    <a:lnTo>
                      <a:pt x="530178" y="375862"/>
                    </a:lnTo>
                    <a:lnTo>
                      <a:pt x="717479" y="188309"/>
                    </a:lnTo>
                    <a:lnTo>
                      <a:pt x="887735" y="358604"/>
                    </a:lnTo>
                    <a:lnTo>
                      <a:pt x="887735" y="358604"/>
                    </a:lnTo>
                    <a:lnTo>
                      <a:pt x="930784" y="401827"/>
                    </a:lnTo>
                    <a:lnTo>
                      <a:pt x="930784" y="566479"/>
                    </a:lnTo>
                    <a:lnTo>
                      <a:pt x="1396176" y="566479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8" name="Freihandform 17">
                <a:extLst>
                  <a:ext uri="{FF2B5EF4-FFF2-40B4-BE49-F238E27FC236}">
                    <a16:creationId xmlns:a16="http://schemas.microsoft.com/office/drawing/2014/main" id="{82C9FC0F-D55A-0D87-6BCC-E8287C670254}"/>
                  </a:ext>
                </a:extLst>
              </p:cNvPr>
              <p:cNvSpPr/>
              <p:nvPr/>
            </p:nvSpPr>
            <p:spPr>
              <a:xfrm>
                <a:off x="1310765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13E97CBE-5DC4-4B9A-129B-570A14EC7AC8}"/>
                  </a:ext>
                </a:extLst>
              </p:cNvPr>
              <p:cNvSpPr/>
              <p:nvPr/>
            </p:nvSpPr>
            <p:spPr>
              <a:xfrm>
                <a:off x="1427113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FAF1F462-46DA-1A70-8D3D-9D0AEBD4492A}"/>
                  </a:ext>
                </a:extLst>
              </p:cNvPr>
              <p:cNvSpPr/>
              <p:nvPr/>
            </p:nvSpPr>
            <p:spPr>
              <a:xfrm>
                <a:off x="1310765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1789FD19-0EB1-7B37-4705-63ECE34797DE}"/>
                  </a:ext>
                </a:extLst>
              </p:cNvPr>
              <p:cNvSpPr/>
              <p:nvPr/>
            </p:nvSpPr>
            <p:spPr>
              <a:xfrm>
                <a:off x="1427113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D4E93FE0-EF8F-C6F3-EA88-4B881861DE99}"/>
                  </a:ext>
                </a:extLst>
              </p:cNvPr>
              <p:cNvSpPr/>
              <p:nvPr/>
            </p:nvSpPr>
            <p:spPr>
              <a:xfrm>
                <a:off x="1543461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C99A29EC-8F97-7B54-515F-7B450738C9DA}"/>
                  </a:ext>
                </a:extLst>
              </p:cNvPr>
              <p:cNvSpPr/>
              <p:nvPr/>
            </p:nvSpPr>
            <p:spPr>
              <a:xfrm>
                <a:off x="1543461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396AA6B8-799C-341E-3EEC-446C53A3FEB7}"/>
                  </a:ext>
                </a:extLst>
              </p:cNvPr>
              <p:cNvSpPr/>
              <p:nvPr/>
            </p:nvSpPr>
            <p:spPr>
              <a:xfrm>
                <a:off x="2163984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3E6BAC3F-CF35-1601-8509-534EBADB77D4}"/>
                  </a:ext>
                </a:extLst>
              </p:cNvPr>
              <p:cNvSpPr/>
              <p:nvPr/>
            </p:nvSpPr>
            <p:spPr>
              <a:xfrm>
                <a:off x="2280332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75C21131-30B5-FABA-94E3-057074B44D64}"/>
                  </a:ext>
                </a:extLst>
              </p:cNvPr>
              <p:cNvSpPr/>
              <p:nvPr/>
            </p:nvSpPr>
            <p:spPr>
              <a:xfrm>
                <a:off x="2163984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E1D3C70B-321E-D9FC-7AA7-1F2F22B6EEDF}"/>
                  </a:ext>
                </a:extLst>
              </p:cNvPr>
              <p:cNvSpPr/>
              <p:nvPr/>
            </p:nvSpPr>
            <p:spPr>
              <a:xfrm>
                <a:off x="2280332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8E81816B-9095-A90B-7C1A-3BC434B06E0C}"/>
                  </a:ext>
                </a:extLst>
              </p:cNvPr>
              <p:cNvSpPr/>
              <p:nvPr/>
            </p:nvSpPr>
            <p:spPr>
              <a:xfrm>
                <a:off x="2396680" y="3376683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A4D65C59-1F6A-65F5-443C-58B9963F2C2B}"/>
                  </a:ext>
                </a:extLst>
              </p:cNvPr>
              <p:cNvSpPr/>
              <p:nvPr/>
            </p:nvSpPr>
            <p:spPr>
              <a:xfrm>
                <a:off x="2396680" y="3609379"/>
                <a:ext cx="38782" cy="155130"/>
              </a:xfrm>
              <a:custGeom>
                <a:avLst/>
                <a:gdLst>
                  <a:gd name="connsiteX0" fmla="*/ 0 w 38782"/>
                  <a:gd name="connsiteY0" fmla="*/ 0 h 155130"/>
                  <a:gd name="connsiteX1" fmla="*/ 38783 w 38782"/>
                  <a:gd name="connsiteY1" fmla="*/ 0 h 155130"/>
                  <a:gd name="connsiteX2" fmla="*/ 38783 w 38782"/>
                  <a:gd name="connsiteY2" fmla="*/ 155131 h 155130"/>
                  <a:gd name="connsiteX3" fmla="*/ 0 w 38782"/>
                  <a:gd name="connsiteY3" fmla="*/ 155131 h 15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82" h="155130">
                    <a:moveTo>
                      <a:pt x="0" y="0"/>
                    </a:moveTo>
                    <a:lnTo>
                      <a:pt x="38783" y="0"/>
                    </a:lnTo>
                    <a:lnTo>
                      <a:pt x="38783" y="155131"/>
                    </a:lnTo>
                    <a:lnTo>
                      <a:pt x="0" y="155131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02263738-D12A-5B63-9DA8-E6F57ACDECE8}"/>
                  </a:ext>
                </a:extLst>
              </p:cNvPr>
              <p:cNvSpPr/>
              <p:nvPr/>
            </p:nvSpPr>
            <p:spPr>
              <a:xfrm>
                <a:off x="1737374" y="3376683"/>
                <a:ext cx="271478" cy="38782"/>
              </a:xfrm>
              <a:custGeom>
                <a:avLst/>
                <a:gdLst>
                  <a:gd name="connsiteX0" fmla="*/ 0 w 271478"/>
                  <a:gd name="connsiteY0" fmla="*/ 0 h 38782"/>
                  <a:gd name="connsiteX1" fmla="*/ 271479 w 271478"/>
                  <a:gd name="connsiteY1" fmla="*/ 0 h 38782"/>
                  <a:gd name="connsiteX2" fmla="*/ 271479 w 271478"/>
                  <a:gd name="connsiteY2" fmla="*/ 38783 h 38782"/>
                  <a:gd name="connsiteX3" fmla="*/ 0 w 271478"/>
                  <a:gd name="connsiteY3" fmla="*/ 38783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478" h="38782">
                    <a:moveTo>
                      <a:pt x="0" y="0"/>
                    </a:moveTo>
                    <a:lnTo>
                      <a:pt x="271479" y="0"/>
                    </a:lnTo>
                    <a:lnTo>
                      <a:pt x="271479" y="38783"/>
                    </a:lnTo>
                    <a:lnTo>
                      <a:pt x="0" y="38783"/>
                    </a:lnTo>
                    <a:close/>
                  </a:path>
                </a:pathLst>
              </a:custGeom>
              <a:solidFill>
                <a:schemeClr val="bg1"/>
              </a:solidFill>
              <a:ln w="19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8F4294-89F6-C28A-FB99-EF7ED6738701}"/>
              </a:ext>
            </a:extLst>
          </p:cNvPr>
          <p:cNvGrpSpPr/>
          <p:nvPr/>
        </p:nvGrpSpPr>
        <p:grpSpPr>
          <a:xfrm>
            <a:off x="1483153" y="3334007"/>
            <a:ext cx="1584932" cy="1584932"/>
            <a:chOff x="3426824" y="2280809"/>
            <a:chExt cx="2036618" cy="2036618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5DE14BB-0744-67A0-5E66-BCA654FED7A7}"/>
                </a:ext>
              </a:extLst>
            </p:cNvPr>
            <p:cNvSpPr/>
            <p:nvPr/>
          </p:nvSpPr>
          <p:spPr>
            <a:xfrm>
              <a:off x="3426824" y="2280809"/>
              <a:ext cx="2036618" cy="20366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33" name="Grafik 32" descr="Telearbeit Silhouette">
              <a:extLst>
                <a:ext uri="{FF2B5EF4-FFF2-40B4-BE49-F238E27FC236}">
                  <a16:creationId xmlns:a16="http://schemas.microsoft.com/office/drawing/2014/main" id="{68B4FAD6-7D1D-B1C7-5BDE-68B3A7C5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6706" y="2439437"/>
              <a:ext cx="1776854" cy="1776854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8E8F86C-5C88-776E-B1D4-34290DC8F72F}"/>
              </a:ext>
            </a:extLst>
          </p:cNvPr>
          <p:cNvGrpSpPr/>
          <p:nvPr/>
        </p:nvGrpSpPr>
        <p:grpSpPr>
          <a:xfrm>
            <a:off x="1483152" y="4937047"/>
            <a:ext cx="1584932" cy="1584932"/>
            <a:chOff x="5975301" y="2269558"/>
            <a:chExt cx="2036618" cy="203661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7018FAD-32C7-BDE4-A9F5-0D0A8249045A}"/>
                </a:ext>
              </a:extLst>
            </p:cNvPr>
            <p:cNvSpPr/>
            <p:nvPr/>
          </p:nvSpPr>
          <p:spPr>
            <a:xfrm>
              <a:off x="5975301" y="2269558"/>
              <a:ext cx="2036618" cy="2036618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  <p:pic>
          <p:nvPicPr>
            <p:cNvPr id="36" name="Grafik 35" descr="Klassenzimmer Silhouette">
              <a:extLst>
                <a:ext uri="{FF2B5EF4-FFF2-40B4-BE49-F238E27FC236}">
                  <a16:creationId xmlns:a16="http://schemas.microsoft.com/office/drawing/2014/main" id="{BCE2B07C-15FA-938D-6BCF-57B68610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487" y="2433039"/>
              <a:ext cx="1734246" cy="1734246"/>
            </a:xfrm>
            <a:prstGeom prst="rect">
              <a:avLst/>
            </a:prstGeom>
          </p:spPr>
        </p:pic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404E98E5-367E-7127-9D92-BBF0A5A96423}"/>
              </a:ext>
            </a:extLst>
          </p:cNvPr>
          <p:cNvSpPr/>
          <p:nvPr/>
        </p:nvSpPr>
        <p:spPr>
          <a:xfrm>
            <a:off x="3180515" y="1749075"/>
            <a:ext cx="4310303" cy="1584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Lehrplan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für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die Berufsfachschulen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Schulischer Lehrplan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066BC6F-675E-0CA3-4586-B30F55EE0D9C}"/>
              </a:ext>
            </a:extLst>
          </p:cNvPr>
          <p:cNvSpPr/>
          <p:nvPr/>
        </p:nvSpPr>
        <p:spPr>
          <a:xfrm>
            <a:off x="7603248" y="1749075"/>
            <a:ext cx="3951570" cy="1584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OdA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in Zusammenarbeit mit den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Berufsfachschulen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der Berufsfachschule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F40F4DA-D80E-45C9-F62D-92B3C475C5E9}"/>
              </a:ext>
            </a:extLst>
          </p:cNvPr>
          <p:cNvSpPr/>
          <p:nvPr/>
        </p:nvSpPr>
        <p:spPr>
          <a:xfrm>
            <a:off x="3180515" y="3334007"/>
            <a:ext cx="4310303" cy="1584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Ausbildungsprogramm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für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die Lehrbetriebe</a:t>
            </a:r>
            <a:b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(in vielen Berufen dient der Bildungsplan direkt als Planungsinstrument)</a:t>
            </a:r>
            <a:b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Betrieblicher Bildungsplan</a:t>
            </a:r>
            <a:b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Individueller Bildungsplan</a:t>
            </a:r>
            <a:endParaRPr lang="de-GB" sz="1200" dirty="0">
              <a:solidFill>
                <a:schemeClr val="tx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C7F56B8-4B5B-304F-99FA-444550DF522F}"/>
              </a:ext>
            </a:extLst>
          </p:cNvPr>
          <p:cNvSpPr/>
          <p:nvPr/>
        </p:nvSpPr>
        <p:spPr>
          <a:xfrm>
            <a:off x="7603248" y="3337061"/>
            <a:ext cx="3951571" cy="1584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OdA</a:t>
            </a:r>
            <a:b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(Bildungsplan: erarbeitet von der</a:t>
            </a:r>
          </a:p>
          <a:p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OdA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, genehmigt durch den Bund)</a:t>
            </a:r>
            <a:b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den Berufsbildner/innen</a:t>
            </a:r>
            <a:b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</a:b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den Berufsbildner/innen und Lernenden</a:t>
            </a:r>
            <a:endParaRPr lang="de-GB" sz="1200" dirty="0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6165F04-2066-71CA-F5A0-DA9CA1305370}"/>
              </a:ext>
            </a:extLst>
          </p:cNvPr>
          <p:cNvSpPr/>
          <p:nvPr/>
        </p:nvSpPr>
        <p:spPr>
          <a:xfrm>
            <a:off x="3180515" y="4918939"/>
            <a:ext cx="4310303" cy="15849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Ausbildungsprogramm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für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die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überbetrieblichen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Kurse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Detailplanung des Kurses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9D2899E-E591-A0CC-1D70-E25D4A7262EE}"/>
              </a:ext>
            </a:extLst>
          </p:cNvPr>
          <p:cNvSpPr/>
          <p:nvPr/>
        </p:nvSpPr>
        <p:spPr>
          <a:xfrm>
            <a:off x="7603248" y="4918939"/>
            <a:ext cx="3951571" cy="15849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der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OdA</a:t>
            </a:r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 mit den Kantonen und </a:t>
            </a:r>
            <a:r>
              <a:rPr lang="de-DE" sz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üK-Zentren</a:t>
            </a:r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  <a:latin typeface="Helvetica" pitchFamily="2" charset="0"/>
              </a:rPr>
              <a:t>Erarbeitet von den Kursleitenden</a:t>
            </a:r>
          </a:p>
          <a:p>
            <a:endParaRPr lang="de-DE" sz="12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B121FE1-33EC-5427-30E6-6561AD4FE6E6}"/>
              </a:ext>
            </a:extLst>
          </p:cNvPr>
          <p:cNvSpPr txBox="1"/>
          <p:nvPr/>
        </p:nvSpPr>
        <p:spPr>
          <a:xfrm>
            <a:off x="1098976" y="1749075"/>
            <a:ext cx="400110" cy="1592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l"/>
            <a:r>
              <a:rPr lang="de-GB" sz="1400" b="1" dirty="0">
                <a:latin typeface="Helvetica" pitchFamily="2" charset="0"/>
              </a:rPr>
              <a:t>Berufsfachschule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C51EFE3-35BC-B06D-87A2-B5C44E6C63D6}"/>
              </a:ext>
            </a:extLst>
          </p:cNvPr>
          <p:cNvSpPr txBox="1"/>
          <p:nvPr/>
        </p:nvSpPr>
        <p:spPr>
          <a:xfrm>
            <a:off x="1083042" y="3588184"/>
            <a:ext cx="400110" cy="10765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GB" sz="1400" b="1" dirty="0">
                <a:latin typeface="Helvetica" pitchFamily="2" charset="0"/>
              </a:rPr>
              <a:t>Lehrbetrieb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5655C29-4C3E-80AE-DA89-A48385D2A742}"/>
              </a:ext>
            </a:extLst>
          </p:cNvPr>
          <p:cNvSpPr txBox="1"/>
          <p:nvPr/>
        </p:nvSpPr>
        <p:spPr>
          <a:xfrm>
            <a:off x="883533" y="4930217"/>
            <a:ext cx="615553" cy="16039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de-GB" sz="1400" b="1" dirty="0">
                <a:latin typeface="Helvetica" pitchFamily="2" charset="0"/>
              </a:rPr>
              <a:t>Überbetriebliches</a:t>
            </a:r>
            <a:br>
              <a:rPr lang="de-GB" sz="1400" b="1" dirty="0">
                <a:latin typeface="Helvetica" pitchFamily="2" charset="0"/>
              </a:rPr>
            </a:br>
            <a:r>
              <a:rPr lang="de-GB" sz="1400" b="1" dirty="0">
                <a:latin typeface="Helvetica" pitchFamily="2" charset="0"/>
              </a:rPr>
              <a:t>Kurszentrum</a:t>
            </a:r>
          </a:p>
        </p:txBody>
      </p:sp>
    </p:spTree>
    <p:extLst>
      <p:ext uri="{BB962C8B-B14F-4D97-AF65-F5344CB8AC3E}">
        <p14:creationId xmlns:p14="http://schemas.microsoft.com/office/powerpoint/2010/main" val="247853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3AC4-FAC7-23D5-311D-7E17A8A0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7316"/>
            <a:ext cx="9144000" cy="1203368"/>
          </a:xfrm>
        </p:spPr>
        <p:txBody>
          <a:bodyPr>
            <a:normAutofit fontScale="90000"/>
          </a:bodyPr>
          <a:lstStyle/>
          <a:p>
            <a:r>
              <a:rPr lang="de-CH" dirty="0"/>
              <a:t>Lehrbetrieb und überbetrieblicher Kurs</a:t>
            </a:r>
          </a:p>
        </p:txBody>
      </p:sp>
    </p:spTree>
    <p:extLst>
      <p:ext uri="{BB962C8B-B14F-4D97-AF65-F5344CB8AC3E}">
        <p14:creationId xmlns:p14="http://schemas.microsoft.com/office/powerpoint/2010/main" val="146302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D3FA16-88CE-1AD7-A777-9B081C32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8" y="1715030"/>
            <a:ext cx="4968279" cy="4571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GB" b="1" dirty="0"/>
              <a:t>Voraussetzungen für Bildungsbewilligung</a:t>
            </a:r>
          </a:p>
          <a:p>
            <a:pPr marL="0" indent="0">
              <a:buNone/>
            </a:pPr>
            <a:endParaRPr lang="de-GB" b="1" dirty="0"/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Persönlich</a:t>
            </a:r>
          </a:p>
          <a:p>
            <a:r>
              <a:rPr lang="de-DE" dirty="0">
                <a:effectLst/>
                <a:latin typeface="Helvetica" pitchFamily="2" charset="0"/>
              </a:rPr>
              <a:t>Eidg. Fähigkeitszeugnis (EFZ)</a:t>
            </a:r>
          </a:p>
          <a:p>
            <a:r>
              <a:rPr lang="de-DE" dirty="0">
                <a:effectLst/>
                <a:latin typeface="Helvetica" pitchFamily="2" charset="0"/>
              </a:rPr>
              <a:t>Mind. zwei Jahre Berufserfahrung</a:t>
            </a:r>
          </a:p>
          <a:p>
            <a:r>
              <a:rPr lang="de-DE" dirty="0">
                <a:effectLst/>
                <a:latin typeface="Helvetica" pitchFamily="2" charset="0"/>
              </a:rPr>
              <a:t>Persönliche Eigenschaften</a:t>
            </a:r>
          </a:p>
          <a:p>
            <a:r>
              <a:rPr lang="de-DE" dirty="0">
                <a:effectLst/>
                <a:latin typeface="Helvetica" pitchFamily="2" charset="0"/>
              </a:rPr>
              <a:t>Bildung der Berufsbildner/innen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Eidg. anerkanntes Diplom 100 Lernstunden</a:t>
            </a:r>
          </a:p>
          <a:p>
            <a:pPr lvl="1"/>
            <a:r>
              <a:rPr lang="de-DE" dirty="0">
                <a:effectLst/>
                <a:latin typeface="Helvetica" pitchFamily="2" charset="0"/>
              </a:rPr>
              <a:t>Kant. Ausweis (eidg. anerkannt) 40 Kursstunden</a:t>
            </a:r>
            <a:endParaRPr lang="de-DE" dirty="0"/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Sachlich</a:t>
            </a:r>
          </a:p>
          <a:p>
            <a:r>
              <a:rPr lang="de-DE" dirty="0">
                <a:effectLst/>
                <a:latin typeface="Helvetica" pitchFamily="2" charset="0"/>
              </a:rPr>
              <a:t>Einrichtung, Arbeitsplatz</a:t>
            </a:r>
          </a:p>
          <a:p>
            <a:r>
              <a:rPr lang="de-DE" dirty="0">
                <a:effectLst/>
                <a:latin typeface="Helvetica" pitchFamily="2" charset="0"/>
              </a:rPr>
              <a:t>Organisation</a:t>
            </a:r>
          </a:p>
          <a:p>
            <a:r>
              <a:rPr lang="de-DE" dirty="0">
                <a:effectLst/>
                <a:latin typeface="Helvetica" pitchFamily="2" charset="0"/>
              </a:rPr>
              <a:t>Aufträge, Dienstleistungen, Produkte</a:t>
            </a:r>
          </a:p>
          <a:p>
            <a:r>
              <a:rPr lang="de-DE" dirty="0">
                <a:effectLst/>
                <a:latin typeface="Helvetica" pitchFamily="2" charset="0"/>
              </a:rPr>
              <a:t>Qualitätssicherung</a:t>
            </a:r>
          </a:p>
          <a:p>
            <a:endParaRPr lang="de-DE" dirty="0">
              <a:effectLst/>
              <a:latin typeface="Helvetica" pitchFamily="2" charset="0"/>
            </a:endParaRPr>
          </a:p>
          <a:p>
            <a:pPr marL="457200" lvl="1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de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EE49A7-4B9C-E581-3AAF-05D82195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D5BC24-0825-33F9-3475-69D4152B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87904"/>
            <a:ext cx="8060789" cy="1325563"/>
          </a:xfrm>
        </p:spPr>
        <p:txBody>
          <a:bodyPr/>
          <a:lstStyle/>
          <a:p>
            <a:r>
              <a:rPr lang="de-GB" dirty="0"/>
              <a:t>Der Lehrbetrieb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FCEE3811-1599-CA1F-923B-BEE91BED1CA0}"/>
              </a:ext>
            </a:extLst>
          </p:cNvPr>
          <p:cNvSpPr txBox="1">
            <a:spLocks/>
          </p:cNvSpPr>
          <p:nvPr/>
        </p:nvSpPr>
        <p:spPr>
          <a:xfrm>
            <a:off x="6096000" y="1681164"/>
            <a:ext cx="3944480" cy="491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b="0" i="0" kern="1200">
                <a:solidFill>
                  <a:srgbClr val="33333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GB" sz="1700" b="1" dirty="0"/>
              <a:t>Bildungsgrundlagen</a:t>
            </a:r>
            <a:endParaRPr lang="de-DE" sz="1700" dirty="0"/>
          </a:p>
          <a:p>
            <a:pPr marL="457200" lvl="1" indent="0">
              <a:buFont typeface="Wingdings" pitchFamily="2" charset="2"/>
              <a:buNone/>
            </a:pPr>
            <a:endParaRPr lang="de-DE" dirty="0"/>
          </a:p>
          <a:p>
            <a:pPr marL="0" indent="0">
              <a:buFont typeface="Wingdings" pitchFamily="2" charset="2"/>
              <a:buNone/>
            </a:pPr>
            <a:endParaRPr lang="de-GB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3E15CFE-5AB8-791A-B187-541861D32F55}"/>
              </a:ext>
            </a:extLst>
          </p:cNvPr>
          <p:cNvSpPr/>
          <p:nvPr/>
        </p:nvSpPr>
        <p:spPr>
          <a:xfrm>
            <a:off x="6208244" y="2053698"/>
            <a:ext cx="2669177" cy="3386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600" dirty="0">
                <a:latin typeface="Helvetica" pitchFamily="2" charset="0"/>
              </a:rPr>
              <a:t>Bildungsverordnung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2053FE-ECD6-0CCC-09C0-3543C27FF6F1}"/>
              </a:ext>
            </a:extLst>
          </p:cNvPr>
          <p:cNvSpPr/>
          <p:nvPr/>
        </p:nvSpPr>
        <p:spPr>
          <a:xfrm>
            <a:off x="6490774" y="2498727"/>
            <a:ext cx="2669177" cy="3386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600" dirty="0">
                <a:latin typeface="Helvetica" pitchFamily="2" charset="0"/>
              </a:rPr>
              <a:t>Bildungsplan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BD423B-3836-1520-8C85-4218EB4D3970}"/>
              </a:ext>
            </a:extLst>
          </p:cNvPr>
          <p:cNvSpPr/>
          <p:nvPr/>
        </p:nvSpPr>
        <p:spPr>
          <a:xfrm>
            <a:off x="6789773" y="2943756"/>
            <a:ext cx="2669177" cy="3386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GB" sz="1600" dirty="0">
                <a:latin typeface="Helvetica" pitchFamily="2" charset="0"/>
              </a:rPr>
              <a:t>Bildungsplan des Lehrbetriebs oder Ausbildungsprogramm für die Lehrbetriebe</a:t>
            </a:r>
          </a:p>
        </p:txBody>
      </p:sp>
    </p:spTree>
    <p:extLst>
      <p:ext uri="{BB962C8B-B14F-4D97-AF65-F5344CB8AC3E}">
        <p14:creationId xmlns:p14="http://schemas.microsoft.com/office/powerpoint/2010/main" val="380081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gnette pour entreprise formatrice | État de Fribourg">
            <a:extLst>
              <a:ext uri="{FF2B5EF4-FFF2-40B4-BE49-F238E27FC236}">
                <a16:creationId xmlns:a16="http://schemas.microsoft.com/office/drawing/2014/main" id="{BCFFA208-E5D8-3680-52F7-A66EEBAC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49" y="2728854"/>
            <a:ext cx="1879221" cy="1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mazioneprof.ch">
            <a:extLst>
              <a:ext uri="{FF2B5EF4-FFF2-40B4-BE49-F238E27FC236}">
                <a16:creationId xmlns:a16="http://schemas.microsoft.com/office/drawing/2014/main" id="{8F68A156-8078-B225-302B-A13FC494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70" y="4664762"/>
            <a:ext cx="1879221" cy="1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urmaziunprof.ch">
            <a:extLst>
              <a:ext uri="{FF2B5EF4-FFF2-40B4-BE49-F238E27FC236}">
                <a16:creationId xmlns:a16="http://schemas.microsoft.com/office/drawing/2014/main" id="{1F125F4F-7001-8B92-E639-4A4436F6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72" y="862467"/>
            <a:ext cx="1866387" cy="18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D04BF6-1BDC-536E-D1A8-45F8501F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GB" dirty="0"/>
              <a:t>Vom Betrieb zum Lehrbetrieb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05D76B-841B-D189-0E5F-5A3D00542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3857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effectLst/>
                <a:latin typeface="Helvetica" pitchFamily="2" charset="0"/>
              </a:rPr>
              <a:t>Mitverantworten und Mitgestalten</a:t>
            </a:r>
          </a:p>
          <a:p>
            <a:r>
              <a:rPr lang="de-DE" dirty="0">
                <a:effectLst/>
                <a:latin typeface="Helvetica" pitchFamily="2" charset="0"/>
              </a:rPr>
              <a:t>Berufsnachwuchs mit praktischen</a:t>
            </a:r>
          </a:p>
          <a:p>
            <a:r>
              <a:rPr lang="de-DE" dirty="0">
                <a:effectLst/>
                <a:latin typeface="Helvetica" pitchFamily="2" charset="0"/>
              </a:rPr>
              <a:t>Erfahrungen</a:t>
            </a:r>
          </a:p>
          <a:p>
            <a:r>
              <a:rPr lang="de-DE" dirty="0">
                <a:effectLst/>
                <a:latin typeface="Helvetica" pitchFamily="2" charset="0"/>
              </a:rPr>
              <a:t>Erhalten einer bewährten Tradition</a:t>
            </a:r>
          </a:p>
          <a:p>
            <a:r>
              <a:rPr lang="de-DE" dirty="0">
                <a:effectLst/>
                <a:latin typeface="Helvetica" pitchFamily="2" charset="0"/>
              </a:rPr>
              <a:t>Jungen Menschen eine Chance geben</a:t>
            </a:r>
          </a:p>
          <a:p>
            <a:r>
              <a:rPr lang="de-DE" dirty="0">
                <a:effectLst/>
                <a:latin typeface="Helvetica" pitchFamily="2" charset="0"/>
              </a:rPr>
              <a:t>Lohnende Investition</a:t>
            </a:r>
          </a:p>
          <a:p>
            <a:r>
              <a:rPr lang="de-DE" dirty="0">
                <a:effectLst/>
                <a:latin typeface="Helvetica" pitchFamily="2" charset="0"/>
              </a:rPr>
              <a:t>Kosten und Nutzen</a:t>
            </a:r>
          </a:p>
          <a:p>
            <a:r>
              <a:rPr lang="de-DE" dirty="0">
                <a:effectLst/>
                <a:latin typeface="Helvetica" pitchFamily="2" charset="0"/>
              </a:rPr>
              <a:t>Ein flexibles, auf die</a:t>
            </a:r>
          </a:p>
          <a:p>
            <a:r>
              <a:rPr lang="de-DE" dirty="0">
                <a:effectLst/>
                <a:latin typeface="Helvetica" pitchFamily="2" charset="0"/>
              </a:rPr>
              <a:t>Praxis ausgerichtetes System</a:t>
            </a:r>
          </a:p>
          <a:p>
            <a:r>
              <a:rPr lang="de-DE" dirty="0">
                <a:effectLst/>
                <a:latin typeface="Helvetica" pitchFamily="2" charset="0"/>
              </a:rPr>
              <a:t>Positive Wirkung nach innen</a:t>
            </a:r>
          </a:p>
          <a:p>
            <a:r>
              <a:rPr lang="de-DE" dirty="0">
                <a:effectLst/>
                <a:latin typeface="Helvetica" pitchFamily="2" charset="0"/>
              </a:rPr>
              <a:t>Positives Signal nach </a:t>
            </a:r>
            <a:r>
              <a:rPr lang="de-DE" dirty="0" err="1">
                <a:effectLst/>
                <a:latin typeface="Helvetica" pitchFamily="2" charset="0"/>
              </a:rPr>
              <a:t>aussen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Soziale Verantwortung </a:t>
            </a:r>
            <a:r>
              <a:rPr lang="de-DE" dirty="0" err="1">
                <a:effectLst/>
                <a:latin typeface="Helvetica" pitchFamily="2" charset="0"/>
              </a:rPr>
              <a:t>übernehmen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Ein Geben und Nehmen</a:t>
            </a:r>
            <a:endParaRPr lang="de-GB" dirty="0"/>
          </a:p>
        </p:txBody>
      </p:sp>
      <p:pic>
        <p:nvPicPr>
          <p:cNvPr id="4" name="Picture 2" descr="Berufsbildung.ch">
            <a:extLst>
              <a:ext uri="{FF2B5EF4-FFF2-40B4-BE49-F238E27FC236}">
                <a16:creationId xmlns:a16="http://schemas.microsoft.com/office/drawing/2014/main" id="{6DEBA647-B0D1-A35B-6F40-06A5A0E5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12" y="2135958"/>
            <a:ext cx="3240809" cy="32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8A0E83-9148-3246-B2B8-5135BCE1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73901D-6EC8-06E9-3AA8-45AE3F2A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82" y="565300"/>
            <a:ext cx="8060789" cy="1325563"/>
          </a:xfrm>
        </p:spPr>
        <p:txBody>
          <a:bodyPr/>
          <a:lstStyle/>
          <a:p>
            <a:r>
              <a:rPr lang="de-GB" dirty="0"/>
              <a:t>Die Lehrbetriebsverbünde</a:t>
            </a: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4BC0C2CD-00E6-28E1-1AF0-E18FA9FD52CA}"/>
              </a:ext>
            </a:extLst>
          </p:cNvPr>
          <p:cNvGrpSpPr/>
          <p:nvPr/>
        </p:nvGrpSpPr>
        <p:grpSpPr>
          <a:xfrm>
            <a:off x="-911812" y="1874126"/>
            <a:ext cx="12795751" cy="4682952"/>
            <a:chOff x="-832982" y="1905658"/>
            <a:chExt cx="12795751" cy="468295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63785A49-A575-0E99-E0F5-D8A447637A2D}"/>
                </a:ext>
              </a:extLst>
            </p:cNvPr>
            <p:cNvGrpSpPr/>
            <p:nvPr/>
          </p:nvGrpSpPr>
          <p:grpSpPr>
            <a:xfrm>
              <a:off x="-832982" y="2418666"/>
              <a:ext cx="5816600" cy="3886200"/>
              <a:chOff x="-675322" y="2418666"/>
              <a:chExt cx="5816600" cy="3886200"/>
            </a:xfrm>
          </p:grpSpPr>
          <p:pic>
            <p:nvPicPr>
              <p:cNvPr id="20" name="Grafik 19" descr="Ein Bild, das Text, Screenshot, Logo, Schrift enthält.&#10;&#10;Automatisch generierte Beschreibung">
                <a:extLst>
                  <a:ext uri="{FF2B5EF4-FFF2-40B4-BE49-F238E27FC236}">
                    <a16:creationId xmlns:a16="http://schemas.microsoft.com/office/drawing/2014/main" id="{1B69BBCF-F4B3-2D72-F978-BBB526C74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5322" y="2418666"/>
                <a:ext cx="5816600" cy="3886200"/>
              </a:xfrm>
              <a:prstGeom prst="rect">
                <a:avLst/>
              </a:prstGeom>
            </p:spPr>
          </p:pic>
          <p:pic>
            <p:nvPicPr>
              <p:cNvPr id="66" name="Grafik 65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D5A55043-B368-5109-925D-C7BEC3B68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551259" flipV="1">
                <a:off x="1747391" y="3841374"/>
                <a:ext cx="644557" cy="644557"/>
              </a:xfrm>
              <a:prstGeom prst="rect">
                <a:avLst/>
              </a:prstGeom>
            </p:spPr>
          </p:pic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2C8809C-80FA-29CA-F17A-C522D33F2BB3}"/>
                </a:ext>
              </a:extLst>
            </p:cNvPr>
            <p:cNvSpPr txBox="1"/>
            <p:nvPr/>
          </p:nvSpPr>
          <p:spPr>
            <a:xfrm>
              <a:off x="2906674" y="1905658"/>
              <a:ext cx="1824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GB" sz="2000" b="1" dirty="0">
                  <a:latin typeface="Helvetica" pitchFamily="2" charset="0"/>
                </a:rPr>
                <a:t>Kleinverbund</a:t>
              </a:r>
            </a:p>
          </p:txBody>
        </p: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F68DB1C8-C88D-5FB4-77E2-9979ACF7F101}"/>
                </a:ext>
              </a:extLst>
            </p:cNvPr>
            <p:cNvCxnSpPr/>
            <p:nvPr/>
          </p:nvCxnSpPr>
          <p:spPr>
            <a:xfrm>
              <a:off x="3790368" y="2382274"/>
              <a:ext cx="0" cy="39740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7D9607F0-7BC9-D038-0029-47CE0E3A5CFB}"/>
                </a:ext>
              </a:extLst>
            </p:cNvPr>
            <p:cNvCxnSpPr/>
            <p:nvPr/>
          </p:nvCxnSpPr>
          <p:spPr>
            <a:xfrm>
              <a:off x="7758629" y="2382274"/>
              <a:ext cx="0" cy="39740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1339866-4F05-CBB4-BC7A-16BE30BEAD98}"/>
                </a:ext>
              </a:extLst>
            </p:cNvPr>
            <p:cNvSpPr txBox="1"/>
            <p:nvPr/>
          </p:nvSpPr>
          <p:spPr>
            <a:xfrm>
              <a:off x="8893025" y="1905658"/>
              <a:ext cx="19383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GB" sz="2000" b="1" dirty="0">
                  <a:latin typeface="Helvetica" pitchFamily="2" charset="0"/>
                </a:rPr>
                <a:t>Grossverbund</a:t>
              </a:r>
            </a:p>
          </p:txBody>
        </p: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9D417007-2A29-A08C-1E1C-BCFEF409C54C}"/>
                </a:ext>
              </a:extLst>
            </p:cNvPr>
            <p:cNvCxnSpPr/>
            <p:nvPr/>
          </p:nvCxnSpPr>
          <p:spPr>
            <a:xfrm>
              <a:off x="373091" y="2382274"/>
              <a:ext cx="0" cy="39740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4DE07525-F9B2-1D56-FB29-8D107458AA82}"/>
                </a:ext>
              </a:extLst>
            </p:cNvPr>
            <p:cNvGrpSpPr/>
            <p:nvPr/>
          </p:nvGrpSpPr>
          <p:grpSpPr>
            <a:xfrm>
              <a:off x="7746167" y="2598986"/>
              <a:ext cx="4002544" cy="3534710"/>
              <a:chOff x="7903827" y="2598986"/>
              <a:chExt cx="4002544" cy="3534710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80EBCEE7-95EF-CCE8-AD21-27178CC214B2}"/>
                  </a:ext>
                </a:extLst>
              </p:cNvPr>
              <p:cNvGrpSpPr/>
              <p:nvPr/>
            </p:nvGrpSpPr>
            <p:grpSpPr>
              <a:xfrm rot="18912193">
                <a:off x="8361519" y="4644989"/>
                <a:ext cx="1325563" cy="1325563"/>
                <a:chOff x="8146541" y="4931334"/>
                <a:chExt cx="1325563" cy="132556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B3D1E47-9B77-D6D1-A6AA-47F80CB4AB67}"/>
                    </a:ext>
                  </a:extLst>
                </p:cNvPr>
                <p:cNvSpPr/>
                <p:nvPr/>
              </p:nvSpPr>
              <p:spPr>
                <a:xfrm>
                  <a:off x="8146541" y="4931334"/>
                  <a:ext cx="1325563" cy="1325563"/>
                </a:xfrm>
                <a:prstGeom prst="ellipse">
                  <a:avLst/>
                </a:prstGeom>
                <a:solidFill>
                  <a:srgbClr val="C2DAB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0998DAC-2BD2-AB25-13E5-6F58010645C1}"/>
                    </a:ext>
                  </a:extLst>
                </p:cNvPr>
                <p:cNvSpPr/>
                <p:nvPr/>
              </p:nvSpPr>
              <p:spPr>
                <a:xfrm>
                  <a:off x="8314190" y="5251346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745E1AE-CF78-33EA-328E-91E1CF9423D3}"/>
                    </a:ext>
                  </a:extLst>
                </p:cNvPr>
                <p:cNvSpPr/>
                <p:nvPr/>
              </p:nvSpPr>
              <p:spPr>
                <a:xfrm>
                  <a:off x="8432348" y="5752385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1534E0B-58ED-54AD-446A-C2021BA4AE0B}"/>
                    </a:ext>
                  </a:extLst>
                </p:cNvPr>
                <p:cNvSpPr/>
                <p:nvPr/>
              </p:nvSpPr>
              <p:spPr>
                <a:xfrm>
                  <a:off x="8915101" y="5551592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21E30EA-4E8C-6283-BD5F-5D301EAB93B2}"/>
                    </a:ext>
                  </a:extLst>
                </p:cNvPr>
                <p:cNvSpPr/>
                <p:nvPr/>
              </p:nvSpPr>
              <p:spPr>
                <a:xfrm>
                  <a:off x="8806941" y="5050553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6844849E-A661-45F2-85CF-AB2DCF873ECC}"/>
                  </a:ext>
                </a:extLst>
              </p:cNvPr>
              <p:cNvGrpSpPr/>
              <p:nvPr/>
            </p:nvGrpSpPr>
            <p:grpSpPr>
              <a:xfrm rot="18912193">
                <a:off x="10151011" y="4808133"/>
                <a:ext cx="1325563" cy="1325563"/>
                <a:chOff x="8146541" y="4931334"/>
                <a:chExt cx="1325563" cy="1325563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0E227D7-A95E-FA2A-4ABC-9C698411AE1C}"/>
                    </a:ext>
                  </a:extLst>
                </p:cNvPr>
                <p:cNvSpPr/>
                <p:nvPr/>
              </p:nvSpPr>
              <p:spPr>
                <a:xfrm>
                  <a:off x="8146541" y="4931334"/>
                  <a:ext cx="1325563" cy="1325563"/>
                </a:xfrm>
                <a:prstGeom prst="ellipse">
                  <a:avLst/>
                </a:prstGeom>
                <a:solidFill>
                  <a:srgbClr val="C2DAB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18E2B5B-7E2E-0E21-5431-A49336FA320B}"/>
                    </a:ext>
                  </a:extLst>
                </p:cNvPr>
                <p:cNvSpPr/>
                <p:nvPr/>
              </p:nvSpPr>
              <p:spPr>
                <a:xfrm>
                  <a:off x="8314190" y="5251346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C00F92D-F09B-9B8D-FE1F-3F485FC45569}"/>
                    </a:ext>
                  </a:extLst>
                </p:cNvPr>
                <p:cNvSpPr/>
                <p:nvPr/>
              </p:nvSpPr>
              <p:spPr>
                <a:xfrm>
                  <a:off x="8432348" y="5752385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715B90B-7AC8-4D89-E8CD-254F4A88E3FC}"/>
                    </a:ext>
                  </a:extLst>
                </p:cNvPr>
                <p:cNvSpPr/>
                <p:nvPr/>
              </p:nvSpPr>
              <p:spPr>
                <a:xfrm>
                  <a:off x="8915101" y="5551592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6175EC1-C28D-8E47-2138-CDD6D07FB89B}"/>
                    </a:ext>
                  </a:extLst>
                </p:cNvPr>
                <p:cNvSpPr/>
                <p:nvPr/>
              </p:nvSpPr>
              <p:spPr>
                <a:xfrm>
                  <a:off x="8806941" y="5050553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7B9D5126-395E-B70E-E790-085DBE355D32}"/>
                  </a:ext>
                </a:extLst>
              </p:cNvPr>
              <p:cNvGrpSpPr/>
              <p:nvPr/>
            </p:nvGrpSpPr>
            <p:grpSpPr>
              <a:xfrm rot="18912193">
                <a:off x="9437732" y="3478297"/>
                <a:ext cx="1325563" cy="1325563"/>
                <a:chOff x="8146541" y="4931334"/>
                <a:chExt cx="1325563" cy="1325563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C09E706-0F42-E94A-4AEE-336B456D9581}"/>
                    </a:ext>
                  </a:extLst>
                </p:cNvPr>
                <p:cNvSpPr/>
                <p:nvPr/>
              </p:nvSpPr>
              <p:spPr>
                <a:xfrm>
                  <a:off x="8146541" y="4931334"/>
                  <a:ext cx="1325563" cy="1325563"/>
                </a:xfrm>
                <a:prstGeom prst="ellipse">
                  <a:avLst/>
                </a:prstGeom>
                <a:solidFill>
                  <a:srgbClr val="C2DAB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69BD9-88D8-D487-9F08-B4419BCA2A08}"/>
                    </a:ext>
                  </a:extLst>
                </p:cNvPr>
                <p:cNvSpPr/>
                <p:nvPr/>
              </p:nvSpPr>
              <p:spPr>
                <a:xfrm>
                  <a:off x="8314190" y="5251346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8CF1B4B-B6F0-59C4-0130-C809263EA760}"/>
                    </a:ext>
                  </a:extLst>
                </p:cNvPr>
                <p:cNvSpPr/>
                <p:nvPr/>
              </p:nvSpPr>
              <p:spPr>
                <a:xfrm>
                  <a:off x="8432348" y="5752385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C4B679F-E38C-DC13-AFD0-7742BC449034}"/>
                    </a:ext>
                  </a:extLst>
                </p:cNvPr>
                <p:cNvSpPr/>
                <p:nvPr/>
              </p:nvSpPr>
              <p:spPr>
                <a:xfrm>
                  <a:off x="8915101" y="5551592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B575354-D0BE-6C17-07A9-8364952DA3BF}"/>
                    </a:ext>
                  </a:extLst>
                </p:cNvPr>
                <p:cNvSpPr/>
                <p:nvPr/>
              </p:nvSpPr>
              <p:spPr>
                <a:xfrm>
                  <a:off x="8806941" y="5050553"/>
                  <a:ext cx="401586" cy="40158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 b="1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7BD7CA3C-8031-A17A-D020-1322F8CB2622}"/>
                  </a:ext>
                </a:extLst>
              </p:cNvPr>
              <p:cNvSpPr txBox="1"/>
              <p:nvPr/>
            </p:nvSpPr>
            <p:spPr>
              <a:xfrm>
                <a:off x="8273997" y="3007833"/>
                <a:ext cx="3491726" cy="323165"/>
              </a:xfrm>
              <a:prstGeom prst="rect">
                <a:avLst/>
              </a:prstGeom>
              <a:solidFill>
                <a:srgbClr val="DAA2AD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GB" sz="1500" b="1" dirty="0">
                    <a:latin typeface="Helvetica" pitchFamily="2" charset="0"/>
                  </a:rPr>
                  <a:t>Ausbildungsgemeinschaft</a:t>
                </a:r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9E3CA75D-70BC-EEFE-C66C-AA87472E23DB}"/>
                  </a:ext>
                </a:extLst>
              </p:cNvPr>
              <p:cNvSpPr txBox="1"/>
              <p:nvPr/>
            </p:nvSpPr>
            <p:spPr>
              <a:xfrm>
                <a:off x="8273997" y="2598986"/>
                <a:ext cx="3491726" cy="323165"/>
              </a:xfrm>
              <a:prstGeom prst="rect">
                <a:avLst/>
              </a:prstGeom>
              <a:solidFill>
                <a:srgbClr val="A1173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GB" sz="1500" b="1" dirty="0">
                    <a:solidFill>
                      <a:schemeClr val="bg1"/>
                    </a:solidFill>
                    <a:latin typeface="Helvetica" pitchFamily="2" charset="0"/>
                  </a:rPr>
                  <a:t>Leitorganisation (z. B. Verein)</a:t>
                </a:r>
              </a:p>
            </p:txBody>
          </p:sp>
          <p:pic>
            <p:nvPicPr>
              <p:cNvPr id="54" name="Grafik 53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FC6798C7-9133-C253-F01E-F5E641C62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284050">
                <a:off x="10612630" y="3556642"/>
                <a:ext cx="1293741" cy="1293741"/>
              </a:xfrm>
              <a:prstGeom prst="rect">
                <a:avLst/>
              </a:prstGeom>
            </p:spPr>
          </p:pic>
          <p:pic>
            <p:nvPicPr>
              <p:cNvPr id="58" name="Grafik 57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D2742E9D-0D7E-96E2-1838-C3415D3B6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7814937" flipV="1">
                <a:off x="8666989" y="336981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9" name="Grafik 58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D30B6E1E-52DD-7749-7604-CB9AFB5BB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020069" flipV="1">
                <a:off x="7903827" y="3476497"/>
                <a:ext cx="1215535" cy="1215535"/>
              </a:xfrm>
              <a:prstGeom prst="rect">
                <a:avLst/>
              </a:prstGeom>
            </p:spPr>
          </p:pic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99F80CC1-A66D-2629-2516-FD061430AE8D}"/>
                </a:ext>
              </a:extLst>
            </p:cNvPr>
            <p:cNvGrpSpPr/>
            <p:nvPr/>
          </p:nvGrpSpPr>
          <p:grpSpPr>
            <a:xfrm>
              <a:off x="3544578" y="2359812"/>
              <a:ext cx="4334748" cy="4228798"/>
              <a:chOff x="3702238" y="2359812"/>
              <a:chExt cx="4334748" cy="4228798"/>
            </a:xfrm>
          </p:grpSpPr>
          <p:pic>
            <p:nvPicPr>
              <p:cNvPr id="22" name="Grafik 21" descr="Ein Bild, das Kreis, Screenshot, Farbigkeit, Grafiken enthält.&#10;&#10;Automatisch generierte Beschreibung">
                <a:extLst>
                  <a:ext uri="{FF2B5EF4-FFF2-40B4-BE49-F238E27FC236}">
                    <a16:creationId xmlns:a16="http://schemas.microsoft.com/office/drawing/2014/main" id="{84A2ABCB-62A5-D77D-E114-FC2B66DC4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390" y="5017061"/>
                <a:ext cx="2280531" cy="1520354"/>
              </a:xfrm>
              <a:prstGeom prst="rect">
                <a:avLst/>
              </a:prstGeom>
            </p:spPr>
          </p:pic>
          <p:pic>
            <p:nvPicPr>
              <p:cNvPr id="23" name="Grafik 22" descr="Ein Bild, das Kreis, Screenshot, Farbigkeit, Grafiken enthält.&#10;&#10;Automatisch generierte Beschreibung">
                <a:extLst>
                  <a:ext uri="{FF2B5EF4-FFF2-40B4-BE49-F238E27FC236}">
                    <a16:creationId xmlns:a16="http://schemas.microsoft.com/office/drawing/2014/main" id="{4B4FAF98-CDBD-20A2-604A-473717987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6453" y="4544773"/>
                <a:ext cx="2280533" cy="1520355"/>
              </a:xfrm>
              <a:prstGeom prst="rect">
                <a:avLst/>
              </a:prstGeom>
            </p:spPr>
          </p:pic>
          <p:pic>
            <p:nvPicPr>
              <p:cNvPr id="24" name="Grafik 23" descr="Ein Bild, das Kreis, Screenshot, Farbigkeit, Grafiken enthält.&#10;&#10;Automatisch generierte Beschreibung">
                <a:extLst>
                  <a:ext uri="{FF2B5EF4-FFF2-40B4-BE49-F238E27FC236}">
                    <a16:creationId xmlns:a16="http://schemas.microsoft.com/office/drawing/2014/main" id="{65FEFB96-2C0A-C258-E61C-F07086928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2238" y="3518543"/>
                <a:ext cx="2280532" cy="1520354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7DA55B-84CA-2772-25F3-3515930F64D9}"/>
                  </a:ext>
                </a:extLst>
              </p:cNvPr>
              <p:cNvSpPr/>
              <p:nvPr/>
            </p:nvSpPr>
            <p:spPr>
              <a:xfrm>
                <a:off x="5435438" y="2359812"/>
                <a:ext cx="2064731" cy="2064731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GB" sz="1500" b="1" dirty="0">
                    <a:solidFill>
                      <a:schemeClr val="tx1"/>
                    </a:solidFill>
                    <a:latin typeface="Helvetica" pitchFamily="2" charset="0"/>
                  </a:rPr>
                  <a:t>Leitbetrieb</a:t>
                </a:r>
              </a:p>
            </p:txBody>
          </p:sp>
          <p:pic>
            <p:nvPicPr>
              <p:cNvPr id="60" name="Grafik 59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8214D9EE-DFA2-CEFF-E738-624343980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13952" flipV="1">
                <a:off x="4404298" y="283759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1" name="Grafik 60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3FD9C6D7-B46E-F240-3AC2-ECFE0458B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8601481" flipV="1">
                <a:off x="3910235" y="46609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2" name="Grafik 61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ACC376F9-A4F4-6C68-8DA4-D084732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2878135" flipV="1">
                <a:off x="5805330" y="567421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3" name="Grafik 62" descr="Pfeil mit einer Linie: Kurve im Uhrzeigersinn mit einfarbiger Füllung">
                <a:extLst>
                  <a:ext uri="{FF2B5EF4-FFF2-40B4-BE49-F238E27FC236}">
                    <a16:creationId xmlns:a16="http://schemas.microsoft.com/office/drawing/2014/main" id="{85161A5D-D796-9442-CD32-EADC5DD1D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9502220" flipV="1">
                <a:off x="7044547" y="3869486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64B26344-1F7D-72C2-E23D-6323E1B61E94}"/>
                </a:ext>
              </a:extLst>
            </p:cNvPr>
            <p:cNvCxnSpPr/>
            <p:nvPr/>
          </p:nvCxnSpPr>
          <p:spPr>
            <a:xfrm>
              <a:off x="11962769" y="2383423"/>
              <a:ext cx="0" cy="39740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D0041C4-C542-EF96-5ABE-4F1B125D7287}"/>
              </a:ext>
            </a:extLst>
          </p:cNvPr>
          <p:cNvSpPr txBox="1"/>
          <p:nvPr/>
        </p:nvSpPr>
        <p:spPr>
          <a:xfrm>
            <a:off x="2180810" y="3788578"/>
            <a:ext cx="1240508" cy="323165"/>
          </a:xfrm>
          <a:prstGeom prst="rect">
            <a:avLst/>
          </a:prstGeom>
          <a:solidFill>
            <a:srgbClr val="E9E2DC"/>
          </a:solidFill>
        </p:spPr>
        <p:txBody>
          <a:bodyPr wrap="square" rtlCol="0">
            <a:spAutoFit/>
          </a:bodyPr>
          <a:lstStyle/>
          <a:p>
            <a:pPr algn="l"/>
            <a:r>
              <a:rPr lang="fr-CH" sz="1500" b="1" dirty="0" err="1">
                <a:latin typeface="Helvetica" pitchFamily="2" charset="0"/>
              </a:rPr>
              <a:t>Lehrbetrieb</a:t>
            </a:r>
            <a:endParaRPr lang="fr-CH" sz="1500" b="1" dirty="0">
              <a:latin typeface="Helvetica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D53866-DA77-116C-3F04-0C07CD9CB0EE}"/>
              </a:ext>
            </a:extLst>
          </p:cNvPr>
          <p:cNvSpPr txBox="1"/>
          <p:nvPr/>
        </p:nvSpPr>
        <p:spPr>
          <a:xfrm>
            <a:off x="853024" y="4843942"/>
            <a:ext cx="1989062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fr-CH" sz="1500" b="1" dirty="0" err="1">
                <a:solidFill>
                  <a:schemeClr val="bg1"/>
                </a:solidFill>
                <a:latin typeface="Helvetica" pitchFamily="2" charset="0"/>
              </a:rPr>
              <a:t>Partnerbetriebe</a:t>
            </a:r>
            <a:endParaRPr lang="fr-CH" sz="15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3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3456B-F016-F638-5BF4-72FB6AE7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519" y="2799075"/>
            <a:ext cx="8060789" cy="1325563"/>
          </a:xfrm>
        </p:spPr>
        <p:txBody>
          <a:bodyPr/>
          <a:lstStyle/>
          <a:p>
            <a:pPr algn="r"/>
            <a:r>
              <a:rPr lang="de-GB" dirty="0"/>
              <a:t>Die Lehrbetriebsverbünde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6DD2A0-5D1A-9086-57C4-1F630232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38FBA5-62AA-0896-486E-933BF30540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4981" y="3834000"/>
            <a:ext cx="8059738" cy="495889"/>
          </a:xfrm>
        </p:spPr>
        <p:txBody>
          <a:bodyPr/>
          <a:lstStyle/>
          <a:p>
            <a:pPr algn="r"/>
            <a:r>
              <a:rPr lang="de-GB" dirty="0"/>
              <a:t>Grossverbund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B99013E-4079-9E85-9CA8-E56FABF2B029}"/>
              </a:ext>
            </a:extLst>
          </p:cNvPr>
          <p:cNvGrpSpPr/>
          <p:nvPr/>
        </p:nvGrpSpPr>
        <p:grpSpPr>
          <a:xfrm>
            <a:off x="331075" y="1460318"/>
            <a:ext cx="5247369" cy="4511145"/>
            <a:chOff x="361956" y="2640849"/>
            <a:chExt cx="4002544" cy="3440974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08488D4-D22F-47F5-343C-9377E7995F2F}"/>
                </a:ext>
              </a:extLst>
            </p:cNvPr>
            <p:cNvGrpSpPr/>
            <p:nvPr/>
          </p:nvGrpSpPr>
          <p:grpSpPr>
            <a:xfrm rot="18912193">
              <a:off x="819648" y="4593116"/>
              <a:ext cx="1325563" cy="1325563"/>
              <a:chOff x="8146541" y="4931334"/>
              <a:chExt cx="1325563" cy="132556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394838F-94B4-7AF7-DDCE-F1DB241745F5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2812B3D-65EE-F281-1683-0A9D28A465F0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131FEC8-5C29-72EC-7F5B-54E2847B6ADB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CD98D96-6D3B-FD8F-9850-5CA61B27E3DC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65155C9-F2FF-1DA7-2A91-6DA5F8A1E500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F1E38AE2-5FF9-CE7D-604B-54F2707243DE}"/>
                </a:ext>
              </a:extLst>
            </p:cNvPr>
            <p:cNvGrpSpPr/>
            <p:nvPr/>
          </p:nvGrpSpPr>
          <p:grpSpPr>
            <a:xfrm rot="18912193">
              <a:off x="2609140" y="4756260"/>
              <a:ext cx="1325563" cy="1325563"/>
              <a:chOff x="8146541" y="4931334"/>
              <a:chExt cx="1325563" cy="132556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890C624-734F-CA41-4C92-FF4DA4715660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F92AA42-89DE-3D5C-C3F2-4C265BFCBA1B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2C038E4-8E82-546A-3DC2-11B4EE1D0A52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04D31BF-C3A5-A6D6-B3A3-6EDF08154FBB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D404A15-B985-3FD0-D723-93E749D5742B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9895FC8-9357-BF92-3DCB-C559A617636E}"/>
                </a:ext>
              </a:extLst>
            </p:cNvPr>
            <p:cNvGrpSpPr/>
            <p:nvPr/>
          </p:nvGrpSpPr>
          <p:grpSpPr>
            <a:xfrm rot="18912193">
              <a:off x="1895861" y="3426424"/>
              <a:ext cx="1325563" cy="1325563"/>
              <a:chOff x="8146541" y="4931334"/>
              <a:chExt cx="1325563" cy="132556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0DD5C4-38B3-D4E4-8E50-B60ECA075027}"/>
                  </a:ext>
                </a:extLst>
              </p:cNvPr>
              <p:cNvSpPr/>
              <p:nvPr/>
            </p:nvSpPr>
            <p:spPr>
              <a:xfrm>
                <a:off x="8146541" y="4931334"/>
                <a:ext cx="1325563" cy="1325563"/>
              </a:xfrm>
              <a:prstGeom prst="ellipse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A2963C-BF75-52FB-C14E-702F1B747624}"/>
                  </a:ext>
                </a:extLst>
              </p:cNvPr>
              <p:cNvSpPr/>
              <p:nvPr/>
            </p:nvSpPr>
            <p:spPr>
              <a:xfrm>
                <a:off x="8314190" y="5251346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460974E-2EB2-B2C7-23E5-668560755A17}"/>
                  </a:ext>
                </a:extLst>
              </p:cNvPr>
              <p:cNvSpPr/>
              <p:nvPr/>
            </p:nvSpPr>
            <p:spPr>
              <a:xfrm>
                <a:off x="8432348" y="5752385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94D3BF6-3814-D5D7-6470-D5B31284214B}"/>
                  </a:ext>
                </a:extLst>
              </p:cNvPr>
              <p:cNvSpPr/>
              <p:nvPr/>
            </p:nvSpPr>
            <p:spPr>
              <a:xfrm>
                <a:off x="8915101" y="5551592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F4D3A05-2B5E-3B03-9DB7-93C8DE8B4B9B}"/>
                  </a:ext>
                </a:extLst>
              </p:cNvPr>
              <p:cNvSpPr/>
              <p:nvPr/>
            </p:nvSpPr>
            <p:spPr>
              <a:xfrm>
                <a:off x="8806941" y="5050553"/>
                <a:ext cx="401586" cy="4015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GB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EB15607-9D9F-69D7-506A-524B4EDDE55D}"/>
                </a:ext>
              </a:extLst>
            </p:cNvPr>
            <p:cNvSpPr txBox="1"/>
            <p:nvPr/>
          </p:nvSpPr>
          <p:spPr>
            <a:xfrm>
              <a:off x="732126" y="2999767"/>
              <a:ext cx="3491726" cy="281716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GB" b="1" dirty="0">
                  <a:latin typeface="Helvetica" pitchFamily="2" charset="0"/>
                </a:rPr>
                <a:t>Ausbildungsgemeinschaft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F3BCEC-0BE4-966F-7125-07F67C2FEEBF}"/>
                </a:ext>
              </a:extLst>
            </p:cNvPr>
            <p:cNvSpPr txBox="1"/>
            <p:nvPr/>
          </p:nvSpPr>
          <p:spPr>
            <a:xfrm>
              <a:off x="732126" y="2640849"/>
              <a:ext cx="3491726" cy="28171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GB" b="1" dirty="0">
                  <a:solidFill>
                    <a:schemeClr val="bg1"/>
                  </a:solidFill>
                  <a:latin typeface="Helvetica" pitchFamily="2" charset="0"/>
                </a:rPr>
                <a:t>Leitorganisation (z. B. Verein)</a:t>
              </a:r>
            </a:p>
          </p:txBody>
        </p:sp>
        <p:pic>
          <p:nvPicPr>
            <p:cNvPr id="29" name="Grafik 28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830192C9-639A-8A80-4602-607FFF22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284050">
              <a:off x="3070759" y="3504769"/>
              <a:ext cx="1293741" cy="1293741"/>
            </a:xfrm>
            <a:prstGeom prst="rect">
              <a:avLst/>
            </a:prstGeom>
          </p:spPr>
        </p:pic>
        <p:pic>
          <p:nvPicPr>
            <p:cNvPr id="30" name="Grafik 29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E50FA4A7-8187-B6B3-56FF-EFD77195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814937" flipV="1">
              <a:off x="1125118" y="3317940"/>
              <a:ext cx="914400" cy="914400"/>
            </a:xfrm>
            <a:prstGeom prst="rect">
              <a:avLst/>
            </a:prstGeom>
          </p:spPr>
        </p:pic>
        <p:pic>
          <p:nvPicPr>
            <p:cNvPr id="31" name="Grafik 30" descr="Pfeil mit einer Linie: Kurve im Uhrzeigersinn mit einfarbiger Füllung">
              <a:extLst>
                <a:ext uri="{FF2B5EF4-FFF2-40B4-BE49-F238E27FC236}">
                  <a16:creationId xmlns:a16="http://schemas.microsoft.com/office/drawing/2014/main" id="{02A6E1F4-DE7A-3E5D-0A45-14A90BA0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020069" flipV="1">
              <a:off x="361956" y="3424624"/>
              <a:ext cx="1215535" cy="1215535"/>
            </a:xfrm>
            <a:prstGeom prst="rect">
              <a:avLst/>
            </a:prstGeom>
          </p:spPr>
        </p:pic>
      </p:grp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7AF98896-287C-DECA-75DB-6C8F99C14E9A}"/>
              </a:ext>
            </a:extLst>
          </p:cNvPr>
          <p:cNvSpPr txBox="1">
            <a:spLocks/>
          </p:cNvSpPr>
          <p:nvPr/>
        </p:nvSpPr>
        <p:spPr>
          <a:xfrm>
            <a:off x="1112055" y="5820947"/>
            <a:ext cx="10566385" cy="65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GB" dirty="0"/>
              <a:t>Gruppierung</a:t>
            </a:r>
          </a:p>
        </p:txBody>
      </p:sp>
    </p:spTree>
    <p:extLst>
      <p:ext uri="{BB962C8B-B14F-4D97-AF65-F5344CB8AC3E}">
        <p14:creationId xmlns:p14="http://schemas.microsoft.com/office/powerpoint/2010/main" val="202590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1331</Words>
  <Application>Microsoft Office PowerPoint</Application>
  <PresentationFormat>Breitbild</PresentationFormat>
  <Paragraphs>428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Lernorte und Qualifikationsverfahren</vt:lpstr>
      <vt:lpstr>Duales Bildungssystem</vt:lpstr>
      <vt:lpstr>Die drei Lernorte</vt:lpstr>
      <vt:lpstr>Die drei Lernorte</vt:lpstr>
      <vt:lpstr>Lehrbetrieb und überbetrieblicher Kurs</vt:lpstr>
      <vt:lpstr>Der Lehrbetrieb</vt:lpstr>
      <vt:lpstr>Vom Betrieb zum Lehrbetrieb</vt:lpstr>
      <vt:lpstr>Die Lehrbetriebsverbünde</vt:lpstr>
      <vt:lpstr>Die Lehrbetriebsverbünde</vt:lpstr>
      <vt:lpstr>Die überbetrieblichen Kurse üK</vt:lpstr>
      <vt:lpstr>Berufsfachschule</vt:lpstr>
      <vt:lpstr>Die Berufsfachschule</vt:lpstr>
      <vt:lpstr>Die schulische Bildung an der Berufsfachschule</vt:lpstr>
      <vt:lpstr>Die Freikurse und Stützkurse</vt:lpstr>
      <vt:lpstr>Die Zeitmodelle für den Unterricht an Berufsfachschulen</vt:lpstr>
      <vt:lpstr>Allgemeinbildung und Berufsmaturität</vt:lpstr>
      <vt:lpstr>PowerPoint-Präsentation</vt:lpstr>
      <vt:lpstr>Die Wege zur Berufsmaturität</vt:lpstr>
      <vt:lpstr>Der Wert der Berufsmaturität</vt:lpstr>
      <vt:lpstr>Die Berufsmaturität aus Sicht der Betriebe</vt:lpstr>
      <vt:lpstr>Der vernetzte Unterrichtsaufbau</vt:lpstr>
      <vt:lpstr>Die schulisch organisierte Grundbildung (SOG)</vt:lpstr>
      <vt:lpstr>Die schulisch organisierte Grundbildung (SOG)</vt:lpstr>
      <vt:lpstr>Die schulisch organisierte Grundbildung (SOG) im Vergleich</vt:lpstr>
      <vt:lpstr>Qualifikationsverfahren</vt:lpstr>
      <vt:lpstr>Der Verlauf und die Varianten der Abschlussprüfung</vt:lpstr>
      <vt:lpstr>Die Formen und Gütekriterien der Qualifikationsverfahren</vt:lpstr>
      <vt:lpstr>PowerPoint-Präsentation</vt:lpstr>
      <vt:lpstr>Die verschiedenen Qualifikationsverfahren QV</vt:lpstr>
      <vt:lpstr>Die verschiedenen Qualifikationsverfahren QV</vt:lpstr>
      <vt:lpstr>PowerPoint-Präsentation</vt:lpstr>
      <vt:lpstr>Die Prüfungsexpertinnen und Prüfungsexperten</vt:lpstr>
      <vt:lpstr>Aufgaben und Kosten der Qualifikationsverfahren (QV)</vt:lpstr>
      <vt:lpstr>Andere Qualifikationsverfahren</vt:lpstr>
      <vt:lpstr>Die Anrechnung erbrachter Bildungsleistungen</vt:lpstr>
      <vt:lpstr>Die Validierung von Bildungsleistungen</vt:lpstr>
      <vt:lpstr>Die Abschlussprüfung ohne Berufslehre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46</cp:revision>
  <dcterms:created xsi:type="dcterms:W3CDTF">2023-08-07T08:24:15Z</dcterms:created>
  <dcterms:modified xsi:type="dcterms:W3CDTF">2024-04-24T14:34:32Z</dcterms:modified>
</cp:coreProperties>
</file>