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  <p:sldMasterId id="2147483664" r:id="rId3"/>
  </p:sldMasterIdLst>
  <p:notesMasterIdLst>
    <p:notesMasterId r:id="rId41"/>
  </p:notesMasterIdLst>
  <p:sldIdLst>
    <p:sldId id="297" r:id="rId4"/>
    <p:sldId id="298" r:id="rId5"/>
    <p:sldId id="257" r:id="rId6"/>
    <p:sldId id="295" r:id="rId7"/>
    <p:sldId id="299" r:id="rId8"/>
    <p:sldId id="259" r:id="rId9"/>
    <p:sldId id="286" r:id="rId10"/>
    <p:sldId id="261" r:id="rId11"/>
    <p:sldId id="262" r:id="rId12"/>
    <p:sldId id="289" r:id="rId13"/>
    <p:sldId id="300" r:id="rId14"/>
    <p:sldId id="264" r:id="rId15"/>
    <p:sldId id="265" r:id="rId16"/>
    <p:sldId id="290" r:id="rId17"/>
    <p:sldId id="267" r:id="rId18"/>
    <p:sldId id="301" r:id="rId19"/>
    <p:sldId id="268" r:id="rId20"/>
    <p:sldId id="269" r:id="rId21"/>
    <p:sldId id="288" r:id="rId22"/>
    <p:sldId id="294" r:id="rId23"/>
    <p:sldId id="272" r:id="rId24"/>
    <p:sldId id="302" r:id="rId25"/>
    <p:sldId id="273" r:id="rId26"/>
    <p:sldId id="274" r:id="rId27"/>
    <p:sldId id="303" r:id="rId28"/>
    <p:sldId id="291" r:id="rId29"/>
    <p:sldId id="296" r:id="rId30"/>
    <p:sldId id="277" r:id="rId31"/>
    <p:sldId id="292" r:id="rId32"/>
    <p:sldId id="279" r:id="rId33"/>
    <p:sldId id="280" r:id="rId34"/>
    <p:sldId id="281" r:id="rId35"/>
    <p:sldId id="282" r:id="rId36"/>
    <p:sldId id="304" r:id="rId37"/>
    <p:sldId id="293" r:id="rId38"/>
    <p:sldId id="284" r:id="rId39"/>
    <p:sldId id="285" r:id="rId4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2DC"/>
    <a:srgbClr val="A11731"/>
    <a:srgbClr val="DAA2AD"/>
    <a:srgbClr val="C2DAB6"/>
    <a:srgbClr val="4C7936"/>
    <a:srgbClr val="EBECF3"/>
    <a:srgbClr val="D9DBFC"/>
    <a:srgbClr val="B0B6F8"/>
    <a:srgbClr val="E9EAFC"/>
    <a:srgbClr val="D8D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5878"/>
  </p:normalViewPr>
  <p:slideViewPr>
    <p:cSldViewPr snapToGrid="0">
      <p:cViewPr varScale="1">
        <p:scale>
          <a:sx n="111" d="100"/>
          <a:sy n="111" d="100"/>
        </p:scale>
        <p:origin x="306" y="96"/>
      </p:cViewPr>
      <p:guideLst/>
    </p:cSldViewPr>
  </p:slideViewPr>
  <p:outlineViewPr>
    <p:cViewPr>
      <p:scale>
        <a:sx n="33" d="100"/>
        <a:sy n="33" d="100"/>
      </p:scale>
      <p:origin x="0" y="-11672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40AF2F-6A6D-4047-8942-835BC420337C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E2F53543-D888-5946-8EF4-A4D26B7DB53C}">
      <dgm:prSet phldrT="[Text]"/>
      <dgm:spPr>
        <a:solidFill>
          <a:schemeClr val="bg2"/>
        </a:solidFill>
      </dgm:spPr>
      <dgm:t>
        <a:bodyPr/>
        <a:lstStyle/>
        <a:p>
          <a:r>
            <a:rPr lang="de-DE" dirty="0"/>
            <a:t>1</a:t>
          </a:r>
        </a:p>
      </dgm:t>
    </dgm:pt>
    <dgm:pt modelId="{93B2890A-6793-DE44-9BA4-B9491746DC6F}" type="parTrans" cxnId="{6E086F50-B67F-4041-92A9-7C8EA5BA688E}">
      <dgm:prSet/>
      <dgm:spPr/>
      <dgm:t>
        <a:bodyPr/>
        <a:lstStyle/>
        <a:p>
          <a:endParaRPr lang="de-DE"/>
        </a:p>
      </dgm:t>
    </dgm:pt>
    <dgm:pt modelId="{E1B49F7B-BA06-9D4A-85BE-F68D5CEC4172}" type="sibTrans" cxnId="{6E086F50-B67F-4041-92A9-7C8EA5BA688E}">
      <dgm:prSet/>
      <dgm:spPr/>
      <dgm:t>
        <a:bodyPr/>
        <a:lstStyle/>
        <a:p>
          <a:endParaRPr lang="de-DE"/>
        </a:p>
      </dgm:t>
    </dgm:pt>
    <dgm:pt modelId="{ABD54176-804E-EC4C-9C9A-CAE1631AECF4}">
      <dgm:prSet phldrT="[Text]" custT="1"/>
      <dgm:spPr>
        <a:solidFill>
          <a:schemeClr val="bg2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>
            <a:buFont typeface="Wingdings" pitchFamily="2" charset="2"/>
            <a:buNone/>
          </a:pPr>
          <a:r>
            <a:rPr lang="de-DE" sz="1600" dirty="0">
              <a:solidFill>
                <a:schemeClr val="tx1"/>
              </a:solidFill>
              <a:effectLst/>
              <a:latin typeface="Helvetica" pitchFamily="2" charset="0"/>
            </a:rPr>
            <a:t>Berufliche Grundbildung nach den Bestimmungen</a:t>
          </a:r>
          <a:endParaRPr lang="de-DE" sz="1600" dirty="0"/>
        </a:p>
      </dgm:t>
    </dgm:pt>
    <dgm:pt modelId="{40998995-EAC4-0B49-AC7A-9B4CB540FC86}" type="parTrans" cxnId="{8194722B-43BC-8B42-B8D6-33E68798E6F5}">
      <dgm:prSet/>
      <dgm:spPr/>
      <dgm:t>
        <a:bodyPr/>
        <a:lstStyle/>
        <a:p>
          <a:endParaRPr lang="de-DE"/>
        </a:p>
      </dgm:t>
    </dgm:pt>
    <dgm:pt modelId="{A85EF0C5-9F2F-BE4B-8344-D730E25D29C4}" type="sibTrans" cxnId="{8194722B-43BC-8B42-B8D6-33E68798E6F5}">
      <dgm:prSet/>
      <dgm:spPr/>
      <dgm:t>
        <a:bodyPr/>
        <a:lstStyle/>
        <a:p>
          <a:endParaRPr lang="de-DE"/>
        </a:p>
      </dgm:t>
    </dgm:pt>
    <dgm:pt modelId="{6E5D79CD-D771-9C47-B813-15F7CFA718E4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de-DE" dirty="0"/>
            <a:t>2</a:t>
          </a:r>
        </a:p>
      </dgm:t>
    </dgm:pt>
    <dgm:pt modelId="{6D881A09-8FE8-3A49-BA93-414581857A92}" type="parTrans" cxnId="{7690FEF9-A19F-E848-8C1C-487FC4D91C49}">
      <dgm:prSet/>
      <dgm:spPr/>
      <dgm:t>
        <a:bodyPr/>
        <a:lstStyle/>
        <a:p>
          <a:endParaRPr lang="de-DE"/>
        </a:p>
      </dgm:t>
    </dgm:pt>
    <dgm:pt modelId="{66005776-A3EE-9D4A-9510-296AD0D4F115}" type="sibTrans" cxnId="{7690FEF9-A19F-E848-8C1C-487FC4D91C49}">
      <dgm:prSet/>
      <dgm:spPr/>
      <dgm:t>
        <a:bodyPr/>
        <a:lstStyle/>
        <a:p>
          <a:endParaRPr lang="de-DE"/>
        </a:p>
      </dgm:t>
    </dgm:pt>
    <dgm:pt modelId="{4506322C-A44B-3D4C-97F3-E471F6996313}">
      <dgm:prSet phldrT="[Text]" custT="1"/>
      <dgm:spPr>
        <a:solidFill>
          <a:schemeClr val="accent1">
            <a:alpha val="90000"/>
          </a:schemeClr>
        </a:solidFill>
        <a:ln>
          <a:noFill/>
        </a:ln>
      </dgm:spPr>
      <dgm:t>
        <a:bodyPr/>
        <a:lstStyle/>
        <a:p>
          <a:pPr>
            <a:buFont typeface="Wingdings" pitchFamily="2" charset="2"/>
            <a:buNone/>
          </a:pPr>
          <a:r>
            <a:rPr lang="de-CH" sz="1600" dirty="0">
              <a:solidFill>
                <a:schemeClr val="tx1"/>
              </a:solidFill>
              <a:effectLst/>
              <a:latin typeface="Helvetica" pitchFamily="2" charset="0"/>
            </a:rPr>
            <a:t>In einer vom Kanton anerkannten Bildungsinstitution</a:t>
          </a:r>
          <a:endParaRPr lang="de-DE" sz="1600" dirty="0"/>
        </a:p>
      </dgm:t>
    </dgm:pt>
    <dgm:pt modelId="{BD2C87F7-D1CF-A943-82DE-26C8E945FDDC}" type="parTrans" cxnId="{C005CFD2-6369-C142-9445-E4C32C30665C}">
      <dgm:prSet/>
      <dgm:spPr/>
      <dgm:t>
        <a:bodyPr/>
        <a:lstStyle/>
        <a:p>
          <a:endParaRPr lang="de-DE"/>
        </a:p>
      </dgm:t>
    </dgm:pt>
    <dgm:pt modelId="{6CA722FB-15AF-E647-A7AB-7D8D36AB865A}" type="sibTrans" cxnId="{C005CFD2-6369-C142-9445-E4C32C30665C}">
      <dgm:prSet/>
      <dgm:spPr/>
      <dgm:t>
        <a:bodyPr/>
        <a:lstStyle/>
        <a:p>
          <a:endParaRPr lang="de-DE"/>
        </a:p>
      </dgm:t>
    </dgm:pt>
    <dgm:pt modelId="{7F56CE7B-D446-C14A-B2DC-380DAE778DB5}">
      <dgm:prSet phldrT="[Text]"/>
      <dgm:spPr>
        <a:solidFill>
          <a:srgbClr val="4C7936"/>
        </a:solidFill>
        <a:ln>
          <a:noFill/>
        </a:ln>
      </dgm:spPr>
      <dgm:t>
        <a:bodyPr/>
        <a:lstStyle/>
        <a:p>
          <a:r>
            <a:rPr lang="de-DE" dirty="0"/>
            <a:t>3</a:t>
          </a:r>
        </a:p>
      </dgm:t>
    </dgm:pt>
    <dgm:pt modelId="{D347BA7B-2039-2140-A881-17153639D90F}" type="parTrans" cxnId="{1214063E-552B-3D4D-90D7-7142D2E7EC6E}">
      <dgm:prSet/>
      <dgm:spPr/>
      <dgm:t>
        <a:bodyPr/>
        <a:lstStyle/>
        <a:p>
          <a:endParaRPr lang="de-DE"/>
        </a:p>
      </dgm:t>
    </dgm:pt>
    <dgm:pt modelId="{7A46516D-8581-9C42-B35C-8E920B1A5829}" type="sibTrans" cxnId="{1214063E-552B-3D4D-90D7-7142D2E7EC6E}">
      <dgm:prSet/>
      <dgm:spPr/>
      <dgm:t>
        <a:bodyPr/>
        <a:lstStyle/>
        <a:p>
          <a:endParaRPr lang="de-DE"/>
        </a:p>
      </dgm:t>
    </dgm:pt>
    <dgm:pt modelId="{172772FC-3383-4444-92D4-FCA7D08E831B}">
      <dgm:prSet phldrT="[Text]" custT="1"/>
      <dgm:spPr>
        <a:solidFill>
          <a:srgbClr val="C2DAB6">
            <a:alpha val="90000"/>
          </a:srgbClr>
        </a:solidFill>
        <a:ln>
          <a:noFill/>
        </a:ln>
      </dgm:spPr>
      <dgm:t>
        <a:bodyPr/>
        <a:lstStyle/>
        <a:p>
          <a:pPr>
            <a:buNone/>
          </a:pPr>
          <a:r>
            <a:rPr lang="de-DE" sz="1800" b="0" i="0" dirty="0">
              <a:latin typeface="Helvetica" pitchFamily="2" charset="0"/>
            </a:rPr>
            <a:t>Berufliche Grundbildung </a:t>
          </a:r>
          <a:r>
            <a:rPr lang="de-DE" sz="1800" b="0" i="0" dirty="0" err="1">
              <a:latin typeface="Helvetica" pitchFamily="2" charset="0"/>
            </a:rPr>
            <a:t>ausserhalb</a:t>
          </a:r>
          <a:r>
            <a:rPr lang="de-DE" sz="1800" b="0" i="0" dirty="0">
              <a:latin typeface="Helvetica" pitchFamily="2" charset="0"/>
            </a:rPr>
            <a:t> eines</a:t>
          </a:r>
        </a:p>
      </dgm:t>
    </dgm:pt>
    <dgm:pt modelId="{770ED621-B1F8-8045-A2F3-EFC49E9AC412}" type="parTrans" cxnId="{7A24CE43-89EC-334B-9803-EB1EB3C385A0}">
      <dgm:prSet/>
      <dgm:spPr/>
      <dgm:t>
        <a:bodyPr/>
        <a:lstStyle/>
        <a:p>
          <a:endParaRPr lang="de-DE"/>
        </a:p>
      </dgm:t>
    </dgm:pt>
    <dgm:pt modelId="{FD1B1C98-381B-614E-ACC7-B341D9A035A1}" type="sibTrans" cxnId="{7A24CE43-89EC-334B-9803-EB1EB3C385A0}">
      <dgm:prSet/>
      <dgm:spPr/>
      <dgm:t>
        <a:bodyPr/>
        <a:lstStyle/>
        <a:p>
          <a:endParaRPr lang="de-DE"/>
        </a:p>
      </dgm:t>
    </dgm:pt>
    <dgm:pt modelId="{C0FCCA34-5C75-40BD-9F5B-382508C77870}">
      <dgm:prSet phldrT="[Text]" custT="1"/>
      <dgm:spPr>
        <a:solidFill>
          <a:schemeClr val="bg2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>
            <a:buFont typeface="Wingdings" pitchFamily="2" charset="2"/>
            <a:buNone/>
          </a:pPr>
          <a:r>
            <a:rPr lang="de-DE" sz="1600" dirty="0">
              <a:solidFill>
                <a:schemeClr val="tx1"/>
              </a:solidFill>
              <a:effectLst/>
              <a:latin typeface="Helvetica" pitchFamily="2" charset="0"/>
            </a:rPr>
            <a:t>der Bildungsverordnung</a:t>
          </a:r>
          <a:endParaRPr lang="de-DE" sz="1600" dirty="0"/>
        </a:p>
      </dgm:t>
    </dgm:pt>
    <dgm:pt modelId="{E99F9191-63BB-4574-91EC-35CD5222EB75}" type="parTrans" cxnId="{3FB48192-EA05-47A0-83E7-5809F55AA37A}">
      <dgm:prSet/>
      <dgm:spPr/>
      <dgm:t>
        <a:bodyPr/>
        <a:lstStyle/>
        <a:p>
          <a:endParaRPr lang="de-CH"/>
        </a:p>
      </dgm:t>
    </dgm:pt>
    <dgm:pt modelId="{9C92AEDA-2822-4E17-B1DE-1A3CB16E2881}" type="sibTrans" cxnId="{3FB48192-EA05-47A0-83E7-5809F55AA37A}">
      <dgm:prSet/>
      <dgm:spPr/>
      <dgm:t>
        <a:bodyPr/>
        <a:lstStyle/>
        <a:p>
          <a:endParaRPr lang="de-CH"/>
        </a:p>
      </dgm:t>
    </dgm:pt>
    <dgm:pt modelId="{A6A18B1B-7C04-4B34-8CAB-D3830FA59529}">
      <dgm:prSet custT="1"/>
      <dgm:spPr/>
      <dgm:t>
        <a:bodyPr/>
        <a:lstStyle/>
        <a:p>
          <a:pPr>
            <a:buFont typeface="Wingdings" pitchFamily="2" charset="2"/>
            <a:buNone/>
          </a:pPr>
          <a:endParaRPr lang="de-CH" sz="1600" dirty="0">
            <a:solidFill>
              <a:schemeClr val="tx1"/>
            </a:solidFill>
            <a:effectLst/>
            <a:latin typeface="Helvetica" pitchFamily="2" charset="0"/>
          </a:endParaRPr>
        </a:p>
      </dgm:t>
    </dgm:pt>
    <dgm:pt modelId="{DE8C8CF0-8C17-4909-8305-A8579B18C07F}" type="parTrans" cxnId="{11729A5E-05D8-4BEC-A996-5F769997B507}">
      <dgm:prSet/>
      <dgm:spPr/>
      <dgm:t>
        <a:bodyPr/>
        <a:lstStyle/>
        <a:p>
          <a:endParaRPr lang="de-CH"/>
        </a:p>
      </dgm:t>
    </dgm:pt>
    <dgm:pt modelId="{D5E249B5-4829-4775-B52D-9AC58B9C82AA}" type="sibTrans" cxnId="{11729A5E-05D8-4BEC-A996-5F769997B507}">
      <dgm:prSet/>
      <dgm:spPr/>
      <dgm:t>
        <a:bodyPr/>
        <a:lstStyle/>
        <a:p>
          <a:endParaRPr lang="de-CH"/>
        </a:p>
      </dgm:t>
    </dgm:pt>
    <dgm:pt modelId="{A38928F8-731A-4DEF-AEA5-DA18EB5BA889}">
      <dgm:prSet phldrT="[Text]" custT="1"/>
      <dgm:spPr>
        <a:solidFill>
          <a:srgbClr val="C2DAB6">
            <a:alpha val="90000"/>
          </a:srgbClr>
        </a:solidFill>
        <a:ln>
          <a:noFill/>
        </a:ln>
      </dgm:spPr>
      <dgm:t>
        <a:bodyPr/>
        <a:lstStyle/>
        <a:p>
          <a:pPr>
            <a:buNone/>
          </a:pPr>
          <a:r>
            <a:rPr lang="de-DE" sz="1800" b="0" i="0" dirty="0">
              <a:latin typeface="Helvetica" pitchFamily="2" charset="0"/>
            </a:rPr>
            <a:t>geregelten Bildungsganges</a:t>
          </a:r>
        </a:p>
      </dgm:t>
    </dgm:pt>
    <dgm:pt modelId="{038C9C9B-01D2-4B96-A519-57EED4538EB0}" type="parTrans" cxnId="{FAA62066-29B6-4046-9C96-F394EA6C2273}">
      <dgm:prSet/>
      <dgm:spPr/>
      <dgm:t>
        <a:bodyPr/>
        <a:lstStyle/>
        <a:p>
          <a:endParaRPr lang="de-CH"/>
        </a:p>
      </dgm:t>
    </dgm:pt>
    <dgm:pt modelId="{B5390A70-A8D9-4E31-903A-8B3C8E269299}" type="sibTrans" cxnId="{FAA62066-29B6-4046-9C96-F394EA6C2273}">
      <dgm:prSet/>
      <dgm:spPr/>
      <dgm:t>
        <a:bodyPr/>
        <a:lstStyle/>
        <a:p>
          <a:endParaRPr lang="de-CH"/>
        </a:p>
      </dgm:t>
    </dgm:pt>
    <dgm:pt modelId="{DD65417C-686C-724D-BB2B-813F9E4F7B29}" type="pres">
      <dgm:prSet presAssocID="{CF40AF2F-6A6D-4047-8942-835BC420337C}" presName="linearFlow" presStyleCnt="0">
        <dgm:presLayoutVars>
          <dgm:dir/>
          <dgm:animLvl val="lvl"/>
          <dgm:resizeHandles val="exact"/>
        </dgm:presLayoutVars>
      </dgm:prSet>
      <dgm:spPr/>
    </dgm:pt>
    <dgm:pt modelId="{A770A6B6-FC49-1C44-B3A5-B802B9647AFA}" type="pres">
      <dgm:prSet presAssocID="{E2F53543-D888-5946-8EF4-A4D26B7DB53C}" presName="composite" presStyleCnt="0"/>
      <dgm:spPr/>
    </dgm:pt>
    <dgm:pt modelId="{01778E24-D80B-C744-BEEA-27CF4021B26C}" type="pres">
      <dgm:prSet presAssocID="{E2F53543-D888-5946-8EF4-A4D26B7DB53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F76DEDF-411A-D248-B349-358783BEEAAF}" type="pres">
      <dgm:prSet presAssocID="{E2F53543-D888-5946-8EF4-A4D26B7DB53C}" presName="descendantText" presStyleLbl="alignAcc1" presStyleIdx="0" presStyleCnt="3">
        <dgm:presLayoutVars>
          <dgm:bulletEnabled val="1"/>
        </dgm:presLayoutVars>
      </dgm:prSet>
      <dgm:spPr>
        <a:prstGeom prst="rect">
          <a:avLst/>
        </a:prstGeom>
      </dgm:spPr>
    </dgm:pt>
    <dgm:pt modelId="{E032C691-97EB-054C-B716-DBA38F5F6EFA}" type="pres">
      <dgm:prSet presAssocID="{E1B49F7B-BA06-9D4A-85BE-F68D5CEC4172}" presName="sp" presStyleCnt="0"/>
      <dgm:spPr/>
    </dgm:pt>
    <dgm:pt modelId="{293D5992-ECD7-B94B-8120-795C89EDE631}" type="pres">
      <dgm:prSet presAssocID="{6E5D79CD-D771-9C47-B813-15F7CFA718E4}" presName="composite" presStyleCnt="0"/>
      <dgm:spPr/>
    </dgm:pt>
    <dgm:pt modelId="{5ACAC30A-20C8-F34E-9605-563FC1A45CA7}" type="pres">
      <dgm:prSet presAssocID="{6E5D79CD-D771-9C47-B813-15F7CFA718E4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43A1B4A-76DF-0A49-8761-51CDD6A05099}" type="pres">
      <dgm:prSet presAssocID="{6E5D79CD-D771-9C47-B813-15F7CFA718E4}" presName="descendantText" presStyleLbl="alignAcc1" presStyleIdx="1" presStyleCnt="3">
        <dgm:presLayoutVars>
          <dgm:bulletEnabled val="1"/>
        </dgm:presLayoutVars>
      </dgm:prSet>
      <dgm:spPr>
        <a:prstGeom prst="rect">
          <a:avLst/>
        </a:prstGeom>
      </dgm:spPr>
    </dgm:pt>
    <dgm:pt modelId="{56C129B5-A17C-E74C-9844-C463B69D21C4}" type="pres">
      <dgm:prSet presAssocID="{66005776-A3EE-9D4A-9510-296AD0D4F115}" presName="sp" presStyleCnt="0"/>
      <dgm:spPr/>
    </dgm:pt>
    <dgm:pt modelId="{92920D51-071D-5B4A-BC3E-C441A5618378}" type="pres">
      <dgm:prSet presAssocID="{7F56CE7B-D446-C14A-B2DC-380DAE778DB5}" presName="composite" presStyleCnt="0"/>
      <dgm:spPr/>
    </dgm:pt>
    <dgm:pt modelId="{EE0610DC-2F17-954B-9B65-3CFC041E29F7}" type="pres">
      <dgm:prSet presAssocID="{7F56CE7B-D446-C14A-B2DC-380DAE778DB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5CCE5D5-F597-C846-8B99-CD1697E3BAD9}" type="pres">
      <dgm:prSet presAssocID="{7F56CE7B-D446-C14A-B2DC-380DAE778DB5}" presName="descendantText" presStyleLbl="alignAcc1" presStyleIdx="2" presStyleCnt="3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98E6F205-2C12-594C-B49C-ADC71CCE250D}" type="presOf" srcId="{ABD54176-804E-EC4C-9C9A-CAE1631AECF4}" destId="{BF76DEDF-411A-D248-B349-358783BEEAAF}" srcOrd="0" destOrd="0" presId="urn:microsoft.com/office/officeart/2005/8/layout/chevron2"/>
    <dgm:cxn modelId="{8194722B-43BC-8B42-B8D6-33E68798E6F5}" srcId="{E2F53543-D888-5946-8EF4-A4D26B7DB53C}" destId="{ABD54176-804E-EC4C-9C9A-CAE1631AECF4}" srcOrd="0" destOrd="0" parTransId="{40998995-EAC4-0B49-AC7A-9B4CB540FC86}" sibTransId="{A85EF0C5-9F2F-BE4B-8344-D730E25D29C4}"/>
    <dgm:cxn modelId="{1214063E-552B-3D4D-90D7-7142D2E7EC6E}" srcId="{CF40AF2F-6A6D-4047-8942-835BC420337C}" destId="{7F56CE7B-D446-C14A-B2DC-380DAE778DB5}" srcOrd="2" destOrd="0" parTransId="{D347BA7B-2039-2140-A881-17153639D90F}" sibTransId="{7A46516D-8581-9C42-B35C-8E920B1A5829}"/>
    <dgm:cxn modelId="{11729A5E-05D8-4BEC-A996-5F769997B507}" srcId="{6E5D79CD-D771-9C47-B813-15F7CFA718E4}" destId="{A6A18B1B-7C04-4B34-8CAB-D3830FA59529}" srcOrd="1" destOrd="0" parTransId="{DE8C8CF0-8C17-4909-8305-A8579B18C07F}" sibTransId="{D5E249B5-4829-4775-B52D-9AC58B9C82AA}"/>
    <dgm:cxn modelId="{95D94C62-EFE6-465E-AE89-B1BB412E6700}" type="presOf" srcId="{C0FCCA34-5C75-40BD-9F5B-382508C77870}" destId="{BF76DEDF-411A-D248-B349-358783BEEAAF}" srcOrd="0" destOrd="1" presId="urn:microsoft.com/office/officeart/2005/8/layout/chevron2"/>
    <dgm:cxn modelId="{7A24CE43-89EC-334B-9803-EB1EB3C385A0}" srcId="{7F56CE7B-D446-C14A-B2DC-380DAE778DB5}" destId="{172772FC-3383-4444-92D4-FCA7D08E831B}" srcOrd="0" destOrd="0" parTransId="{770ED621-B1F8-8045-A2F3-EFC49E9AC412}" sibTransId="{FD1B1C98-381B-614E-ACC7-B341D9A035A1}"/>
    <dgm:cxn modelId="{FAA62066-29B6-4046-9C96-F394EA6C2273}" srcId="{7F56CE7B-D446-C14A-B2DC-380DAE778DB5}" destId="{A38928F8-731A-4DEF-AEA5-DA18EB5BA889}" srcOrd="1" destOrd="0" parTransId="{038C9C9B-01D2-4B96-A519-57EED4538EB0}" sibTransId="{B5390A70-A8D9-4E31-903A-8B3C8E269299}"/>
    <dgm:cxn modelId="{6E086F50-B67F-4041-92A9-7C8EA5BA688E}" srcId="{CF40AF2F-6A6D-4047-8942-835BC420337C}" destId="{E2F53543-D888-5946-8EF4-A4D26B7DB53C}" srcOrd="0" destOrd="0" parTransId="{93B2890A-6793-DE44-9BA4-B9491746DC6F}" sibTransId="{E1B49F7B-BA06-9D4A-85BE-F68D5CEC4172}"/>
    <dgm:cxn modelId="{9F686D57-2D91-41C4-9924-C27412F19877}" type="presOf" srcId="{A6A18B1B-7C04-4B34-8CAB-D3830FA59529}" destId="{743A1B4A-76DF-0A49-8761-51CDD6A05099}" srcOrd="0" destOrd="1" presId="urn:microsoft.com/office/officeart/2005/8/layout/chevron2"/>
    <dgm:cxn modelId="{CA5D957A-70FC-4EEA-AB6B-E47471A2F36A}" type="presOf" srcId="{A38928F8-731A-4DEF-AEA5-DA18EB5BA889}" destId="{C5CCE5D5-F597-C846-8B99-CD1697E3BAD9}" srcOrd="0" destOrd="1" presId="urn:microsoft.com/office/officeart/2005/8/layout/chevron2"/>
    <dgm:cxn modelId="{5D2FF881-708B-8C4D-9645-903309B4DA49}" type="presOf" srcId="{E2F53543-D888-5946-8EF4-A4D26B7DB53C}" destId="{01778E24-D80B-C744-BEEA-27CF4021B26C}" srcOrd="0" destOrd="0" presId="urn:microsoft.com/office/officeart/2005/8/layout/chevron2"/>
    <dgm:cxn modelId="{64CBA98C-6B51-214D-8CF0-965036912EA1}" type="presOf" srcId="{7F56CE7B-D446-C14A-B2DC-380DAE778DB5}" destId="{EE0610DC-2F17-954B-9B65-3CFC041E29F7}" srcOrd="0" destOrd="0" presId="urn:microsoft.com/office/officeart/2005/8/layout/chevron2"/>
    <dgm:cxn modelId="{3FB48192-EA05-47A0-83E7-5809F55AA37A}" srcId="{E2F53543-D888-5946-8EF4-A4D26B7DB53C}" destId="{C0FCCA34-5C75-40BD-9F5B-382508C77870}" srcOrd="1" destOrd="0" parTransId="{E99F9191-63BB-4574-91EC-35CD5222EB75}" sibTransId="{9C92AEDA-2822-4E17-B1DE-1A3CB16E2881}"/>
    <dgm:cxn modelId="{50FA6FC7-69FB-0F4A-806B-C4774F19D866}" type="presOf" srcId="{6E5D79CD-D771-9C47-B813-15F7CFA718E4}" destId="{5ACAC30A-20C8-F34E-9605-563FC1A45CA7}" srcOrd="0" destOrd="0" presId="urn:microsoft.com/office/officeart/2005/8/layout/chevron2"/>
    <dgm:cxn modelId="{158437CB-A75B-1E4C-BF98-4238BB6D27A8}" type="presOf" srcId="{4506322C-A44B-3D4C-97F3-E471F6996313}" destId="{743A1B4A-76DF-0A49-8761-51CDD6A05099}" srcOrd="0" destOrd="0" presId="urn:microsoft.com/office/officeart/2005/8/layout/chevron2"/>
    <dgm:cxn modelId="{C005CFD2-6369-C142-9445-E4C32C30665C}" srcId="{6E5D79CD-D771-9C47-B813-15F7CFA718E4}" destId="{4506322C-A44B-3D4C-97F3-E471F6996313}" srcOrd="0" destOrd="0" parTransId="{BD2C87F7-D1CF-A943-82DE-26C8E945FDDC}" sibTransId="{6CA722FB-15AF-E647-A7AB-7D8D36AB865A}"/>
    <dgm:cxn modelId="{54AD54D5-8B0F-8841-B998-3C56141871E6}" type="presOf" srcId="{172772FC-3383-4444-92D4-FCA7D08E831B}" destId="{C5CCE5D5-F597-C846-8B99-CD1697E3BAD9}" srcOrd="0" destOrd="0" presId="urn:microsoft.com/office/officeart/2005/8/layout/chevron2"/>
    <dgm:cxn modelId="{6B15FCD5-BBA6-CE47-9AE8-546BB26810B4}" type="presOf" srcId="{CF40AF2F-6A6D-4047-8942-835BC420337C}" destId="{DD65417C-686C-724D-BB2B-813F9E4F7B29}" srcOrd="0" destOrd="0" presId="urn:microsoft.com/office/officeart/2005/8/layout/chevron2"/>
    <dgm:cxn modelId="{7690FEF9-A19F-E848-8C1C-487FC4D91C49}" srcId="{CF40AF2F-6A6D-4047-8942-835BC420337C}" destId="{6E5D79CD-D771-9C47-B813-15F7CFA718E4}" srcOrd="1" destOrd="0" parTransId="{6D881A09-8FE8-3A49-BA93-414581857A92}" sibTransId="{66005776-A3EE-9D4A-9510-296AD0D4F115}"/>
    <dgm:cxn modelId="{17A1FDCB-8BB1-5149-B6A4-8890FD67F75D}" type="presParOf" srcId="{DD65417C-686C-724D-BB2B-813F9E4F7B29}" destId="{A770A6B6-FC49-1C44-B3A5-B802B9647AFA}" srcOrd="0" destOrd="0" presId="urn:microsoft.com/office/officeart/2005/8/layout/chevron2"/>
    <dgm:cxn modelId="{5CD90565-8DBB-0D40-8762-D32398E2CD1C}" type="presParOf" srcId="{A770A6B6-FC49-1C44-B3A5-B802B9647AFA}" destId="{01778E24-D80B-C744-BEEA-27CF4021B26C}" srcOrd="0" destOrd="0" presId="urn:microsoft.com/office/officeart/2005/8/layout/chevron2"/>
    <dgm:cxn modelId="{7493861E-39D4-F347-9308-197F5086FB5C}" type="presParOf" srcId="{A770A6B6-FC49-1C44-B3A5-B802B9647AFA}" destId="{BF76DEDF-411A-D248-B349-358783BEEAAF}" srcOrd="1" destOrd="0" presId="urn:microsoft.com/office/officeart/2005/8/layout/chevron2"/>
    <dgm:cxn modelId="{B88AD948-52E4-E846-8E54-9987DFB8B942}" type="presParOf" srcId="{DD65417C-686C-724D-BB2B-813F9E4F7B29}" destId="{E032C691-97EB-054C-B716-DBA38F5F6EFA}" srcOrd="1" destOrd="0" presId="urn:microsoft.com/office/officeart/2005/8/layout/chevron2"/>
    <dgm:cxn modelId="{022DAA93-33BA-6346-9200-5CF656379048}" type="presParOf" srcId="{DD65417C-686C-724D-BB2B-813F9E4F7B29}" destId="{293D5992-ECD7-B94B-8120-795C89EDE631}" srcOrd="2" destOrd="0" presId="urn:microsoft.com/office/officeart/2005/8/layout/chevron2"/>
    <dgm:cxn modelId="{A1E8A054-33BB-D74B-97E2-030DF89972D3}" type="presParOf" srcId="{293D5992-ECD7-B94B-8120-795C89EDE631}" destId="{5ACAC30A-20C8-F34E-9605-563FC1A45CA7}" srcOrd="0" destOrd="0" presId="urn:microsoft.com/office/officeart/2005/8/layout/chevron2"/>
    <dgm:cxn modelId="{12DB2272-12EC-AF44-98E8-9B6331725847}" type="presParOf" srcId="{293D5992-ECD7-B94B-8120-795C89EDE631}" destId="{743A1B4A-76DF-0A49-8761-51CDD6A05099}" srcOrd="1" destOrd="0" presId="urn:microsoft.com/office/officeart/2005/8/layout/chevron2"/>
    <dgm:cxn modelId="{8395A950-7C92-2F49-AB4C-ED99A903A8C4}" type="presParOf" srcId="{DD65417C-686C-724D-BB2B-813F9E4F7B29}" destId="{56C129B5-A17C-E74C-9844-C463B69D21C4}" srcOrd="3" destOrd="0" presId="urn:microsoft.com/office/officeart/2005/8/layout/chevron2"/>
    <dgm:cxn modelId="{3D3C1CBC-BF10-B249-B8E6-000C30E6C33B}" type="presParOf" srcId="{DD65417C-686C-724D-BB2B-813F9E4F7B29}" destId="{92920D51-071D-5B4A-BC3E-C441A5618378}" srcOrd="4" destOrd="0" presId="urn:microsoft.com/office/officeart/2005/8/layout/chevron2"/>
    <dgm:cxn modelId="{4B4049D8-905E-D74D-9B06-1F37B63EA2B4}" type="presParOf" srcId="{92920D51-071D-5B4A-BC3E-C441A5618378}" destId="{EE0610DC-2F17-954B-9B65-3CFC041E29F7}" srcOrd="0" destOrd="0" presId="urn:microsoft.com/office/officeart/2005/8/layout/chevron2"/>
    <dgm:cxn modelId="{C49E255C-19CD-7A43-A892-E29B088B58F7}" type="presParOf" srcId="{92920D51-071D-5B4A-BC3E-C441A5618378}" destId="{C5CCE5D5-F597-C846-8B99-CD1697E3BAD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C26909-A025-734F-A138-57BFD2E295BB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08997B15-0BF0-1E46-82B7-03B47B63C963}">
      <dgm:prSet phldrT="[Text]" custT="1"/>
      <dgm:spPr>
        <a:solidFill>
          <a:schemeClr val="bg2"/>
        </a:solidFill>
        <a:ln>
          <a:noFill/>
        </a:ln>
      </dgm:spPr>
      <dgm:t>
        <a:bodyPr/>
        <a:lstStyle/>
        <a:p>
          <a:r>
            <a:rPr lang="de-DE" sz="1600" b="1" i="0" dirty="0" err="1">
              <a:solidFill>
                <a:schemeClr val="bg1"/>
              </a:solidFill>
              <a:latin typeface="Helvetica" pitchFamily="2" charset="0"/>
            </a:rPr>
            <a:t>Abschlussprüfung</a:t>
          </a:r>
          <a:endParaRPr lang="de-DE" sz="1600" b="1" i="0" dirty="0">
            <a:solidFill>
              <a:schemeClr val="bg1"/>
            </a:solidFill>
            <a:latin typeface="Helvetica" pitchFamily="2" charset="0"/>
          </a:endParaRPr>
        </a:p>
      </dgm:t>
    </dgm:pt>
    <dgm:pt modelId="{1E606FA5-2E5C-F241-950B-C2B6DD3B04E1}" type="parTrans" cxnId="{8E9E9638-03F9-6548-9FAD-DA6B4BE0BE44}">
      <dgm:prSet/>
      <dgm:spPr/>
      <dgm:t>
        <a:bodyPr/>
        <a:lstStyle/>
        <a:p>
          <a:endParaRPr lang="de-DE"/>
        </a:p>
      </dgm:t>
    </dgm:pt>
    <dgm:pt modelId="{F299D0B8-22EA-2545-B108-C4984F1D4C6E}" type="sibTrans" cxnId="{8E9E9638-03F9-6548-9FAD-DA6B4BE0BE44}">
      <dgm:prSet/>
      <dgm:spPr/>
      <dgm:t>
        <a:bodyPr/>
        <a:lstStyle/>
        <a:p>
          <a:endParaRPr lang="de-DE"/>
        </a:p>
      </dgm:t>
    </dgm:pt>
    <dgm:pt modelId="{112DD9B1-63EC-824E-A60D-9BB16DC7BD58}">
      <dgm:prSet phldrT="[Text]"/>
      <dgm:spPr>
        <a:solidFill>
          <a:schemeClr val="bg2"/>
        </a:solidFill>
        <a:ln>
          <a:noFill/>
        </a:ln>
      </dgm:spPr>
      <dgm:t>
        <a:bodyPr lIns="108000" rIns="144000"/>
        <a:lstStyle/>
        <a:p>
          <a:pPr>
            <a:buNone/>
          </a:pPr>
          <a:r>
            <a:rPr lang="de-DE" b="0" i="0" dirty="0">
              <a:solidFill>
                <a:schemeClr val="bg1"/>
              </a:solidFill>
              <a:latin typeface="Helvetica" pitchFamily="2" charset="0"/>
            </a:rPr>
            <a:t>Mit zentral oder dezentral erarbeiteter Aufgabenstellung, </a:t>
          </a:r>
          <a:r>
            <a:rPr lang="de-DE" b="0" i="0" dirty="0" err="1">
              <a:solidFill>
                <a:schemeClr val="bg1"/>
              </a:solidFill>
              <a:latin typeface="Helvetica" pitchFamily="2" charset="0"/>
            </a:rPr>
            <a:t>überprüft</a:t>
          </a:r>
          <a:r>
            <a:rPr lang="de-DE" b="0" i="0" dirty="0">
              <a:solidFill>
                <a:schemeClr val="bg1"/>
              </a:solidFill>
              <a:latin typeface="Helvetica" pitchFamily="2" charset="0"/>
            </a:rPr>
            <a:t> die Gesamtleistung</a:t>
          </a:r>
        </a:p>
      </dgm:t>
    </dgm:pt>
    <dgm:pt modelId="{3B49B179-9E78-184D-B5CA-15F776106C32}" type="parTrans" cxnId="{6ED159FD-C296-0F49-92DB-EA59B1F3D5E8}">
      <dgm:prSet/>
      <dgm:spPr/>
      <dgm:t>
        <a:bodyPr/>
        <a:lstStyle/>
        <a:p>
          <a:endParaRPr lang="de-DE"/>
        </a:p>
      </dgm:t>
    </dgm:pt>
    <dgm:pt modelId="{9DC06A05-3B3A-5B4A-80C4-ECDFA5841C6D}" type="sibTrans" cxnId="{6ED159FD-C296-0F49-92DB-EA59B1F3D5E8}">
      <dgm:prSet/>
      <dgm:spPr/>
      <dgm:t>
        <a:bodyPr/>
        <a:lstStyle/>
        <a:p>
          <a:endParaRPr lang="de-DE"/>
        </a:p>
      </dgm:t>
    </dgm:pt>
    <dgm:pt modelId="{81A3737A-9B4C-764D-9921-B5EC50340B94}">
      <dgm:prSet phldrT="[Text]" custT="1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de-DE" sz="1600" b="1" i="0" dirty="0" err="1">
              <a:solidFill>
                <a:schemeClr val="bg1"/>
              </a:solidFill>
              <a:latin typeface="Helvetica" pitchFamily="2" charset="0"/>
            </a:rPr>
            <a:t>Teilprüfungen</a:t>
          </a:r>
          <a:endParaRPr lang="de-DE" sz="1600" b="1" i="0" dirty="0">
            <a:solidFill>
              <a:schemeClr val="bg1"/>
            </a:solidFill>
            <a:latin typeface="Helvetica" pitchFamily="2" charset="0"/>
          </a:endParaRPr>
        </a:p>
      </dgm:t>
    </dgm:pt>
    <dgm:pt modelId="{E31D3EA8-63AD-5142-8348-A45945B5D26F}" type="parTrans" cxnId="{66605314-0BCB-854B-9A4F-589A31636021}">
      <dgm:prSet/>
      <dgm:spPr/>
      <dgm:t>
        <a:bodyPr/>
        <a:lstStyle/>
        <a:p>
          <a:endParaRPr lang="de-DE"/>
        </a:p>
      </dgm:t>
    </dgm:pt>
    <dgm:pt modelId="{A232190D-B506-2143-8218-3C1E878B255C}" type="sibTrans" cxnId="{66605314-0BCB-854B-9A4F-589A31636021}">
      <dgm:prSet/>
      <dgm:spPr/>
      <dgm:t>
        <a:bodyPr/>
        <a:lstStyle/>
        <a:p>
          <a:endParaRPr lang="de-DE"/>
        </a:p>
      </dgm:t>
    </dgm:pt>
    <dgm:pt modelId="{3F065F22-2237-444A-9069-8C9612BD6734}">
      <dgm:prSet phldrT="[Text]"/>
      <dgm:spPr>
        <a:solidFill>
          <a:schemeClr val="accent2"/>
        </a:solidFill>
        <a:ln>
          <a:noFill/>
        </a:ln>
      </dgm:spPr>
      <dgm:t>
        <a:bodyPr lIns="108000" rIns="144000"/>
        <a:lstStyle/>
        <a:p>
          <a:pPr>
            <a:buNone/>
          </a:pPr>
          <a:r>
            <a:rPr lang="de-DE" b="0" i="0" dirty="0">
              <a:solidFill>
                <a:schemeClr val="bg1"/>
              </a:solidFill>
              <a:latin typeface="Helvetica" pitchFamily="2" charset="0"/>
            </a:rPr>
            <a:t>Am Schluss der beruflichen Grundbildung, kein Wiederholen des gesamten Stoffes</a:t>
          </a:r>
        </a:p>
      </dgm:t>
    </dgm:pt>
    <dgm:pt modelId="{1114E877-A272-E243-B19E-80550AB5E833}" type="parTrans" cxnId="{CB225C4B-EA86-5846-AC99-0C92A26E4178}">
      <dgm:prSet/>
      <dgm:spPr/>
      <dgm:t>
        <a:bodyPr/>
        <a:lstStyle/>
        <a:p>
          <a:endParaRPr lang="de-DE"/>
        </a:p>
      </dgm:t>
    </dgm:pt>
    <dgm:pt modelId="{0B76A23D-1E28-0046-B24E-F2B85A5FDF59}" type="sibTrans" cxnId="{CB225C4B-EA86-5846-AC99-0C92A26E4178}">
      <dgm:prSet/>
      <dgm:spPr/>
      <dgm:t>
        <a:bodyPr/>
        <a:lstStyle/>
        <a:p>
          <a:endParaRPr lang="de-DE"/>
        </a:p>
      </dgm:t>
    </dgm:pt>
    <dgm:pt modelId="{A24695C5-ECA5-AA4E-A0CA-371F1F1DAFFE}">
      <dgm:prSet phldrT="[Text]" custT="1"/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de-DE" sz="1600" b="1" i="0" dirty="0">
              <a:solidFill>
                <a:schemeClr val="bg1"/>
              </a:solidFill>
              <a:latin typeface="Helvetica" pitchFamily="2" charset="0"/>
            </a:rPr>
            <a:t>VPA</a:t>
          </a:r>
          <a:endParaRPr lang="de-DE" sz="1600" b="1" dirty="0">
            <a:solidFill>
              <a:schemeClr val="bg1"/>
            </a:solidFill>
          </a:endParaRPr>
        </a:p>
      </dgm:t>
    </dgm:pt>
    <dgm:pt modelId="{B21C2913-D7A2-EC4B-B7C3-AD7F3A2D3402}" type="parTrans" cxnId="{CCFF6541-D07B-C94B-A0FE-97788E048794}">
      <dgm:prSet/>
      <dgm:spPr/>
      <dgm:t>
        <a:bodyPr/>
        <a:lstStyle/>
        <a:p>
          <a:endParaRPr lang="de-DE"/>
        </a:p>
      </dgm:t>
    </dgm:pt>
    <dgm:pt modelId="{EECF652D-D5D3-464D-9E3A-4A283ADDA039}" type="sibTrans" cxnId="{CCFF6541-D07B-C94B-A0FE-97788E048794}">
      <dgm:prSet/>
      <dgm:spPr/>
      <dgm:t>
        <a:bodyPr/>
        <a:lstStyle/>
        <a:p>
          <a:endParaRPr lang="de-DE"/>
        </a:p>
      </dgm:t>
    </dgm:pt>
    <dgm:pt modelId="{10B3156A-57EF-6D48-A87E-B3E5E8DB07C6}">
      <dgm:prSet phldrT="[Text]"/>
      <dgm:spPr>
        <a:solidFill>
          <a:schemeClr val="accent3"/>
        </a:solidFill>
        <a:ln>
          <a:noFill/>
        </a:ln>
      </dgm:spPr>
      <dgm:t>
        <a:bodyPr lIns="108000" rIns="144000"/>
        <a:lstStyle/>
        <a:p>
          <a:pPr>
            <a:buNone/>
          </a:pPr>
          <a:r>
            <a:rPr lang="de-DE" b="0" i="0" dirty="0">
              <a:solidFill>
                <a:schemeClr val="bg1"/>
              </a:solidFill>
              <a:latin typeface="Helvetica" pitchFamily="2" charset="0"/>
            </a:rPr>
            <a:t>Vorgegebene praktische Arbeit</a:t>
          </a:r>
        </a:p>
      </dgm:t>
    </dgm:pt>
    <dgm:pt modelId="{0C4A9B52-EA46-B443-B58F-8778AFC338C2}" type="parTrans" cxnId="{63C7C57D-007B-B34D-87CE-CD42E37E8254}">
      <dgm:prSet/>
      <dgm:spPr/>
      <dgm:t>
        <a:bodyPr/>
        <a:lstStyle/>
        <a:p>
          <a:endParaRPr lang="de-DE"/>
        </a:p>
      </dgm:t>
    </dgm:pt>
    <dgm:pt modelId="{EAA120F5-9C30-124F-B5B0-FA949F3C809C}" type="sibTrans" cxnId="{63C7C57D-007B-B34D-87CE-CD42E37E8254}">
      <dgm:prSet/>
      <dgm:spPr/>
      <dgm:t>
        <a:bodyPr/>
        <a:lstStyle/>
        <a:p>
          <a:endParaRPr lang="de-DE"/>
        </a:p>
      </dgm:t>
    </dgm:pt>
    <dgm:pt modelId="{54FB6E2E-4C52-DC4E-820C-0A4F533B0B83}">
      <dgm:prSet custT="1"/>
      <dgm:spPr>
        <a:solidFill>
          <a:srgbClr val="B0B6F8"/>
        </a:solidFill>
        <a:ln>
          <a:noFill/>
        </a:ln>
      </dgm:spPr>
      <dgm:t>
        <a:bodyPr/>
        <a:lstStyle/>
        <a:p>
          <a:r>
            <a:rPr lang="de-DE" sz="1600" b="1" i="0" dirty="0">
              <a:solidFill>
                <a:schemeClr val="tx1"/>
              </a:solidFill>
              <a:latin typeface="Helvetica" pitchFamily="2" charset="0"/>
            </a:rPr>
            <a:t>IPA</a:t>
          </a:r>
          <a:endParaRPr lang="de-DE" sz="2800" b="1" i="0" dirty="0">
            <a:solidFill>
              <a:schemeClr val="tx1"/>
            </a:solidFill>
            <a:latin typeface="Helvetica" pitchFamily="2" charset="0"/>
          </a:endParaRPr>
        </a:p>
      </dgm:t>
    </dgm:pt>
    <dgm:pt modelId="{4152C98E-3664-EF4D-ABC9-D7B7A5FB249A}" type="parTrans" cxnId="{AB03BD6A-4981-274E-9778-C0D9DF4B033D}">
      <dgm:prSet/>
      <dgm:spPr/>
      <dgm:t>
        <a:bodyPr/>
        <a:lstStyle/>
        <a:p>
          <a:endParaRPr lang="de-DE"/>
        </a:p>
      </dgm:t>
    </dgm:pt>
    <dgm:pt modelId="{7B0FE7DD-F63D-6240-85A8-5878E3A7097B}" type="sibTrans" cxnId="{AB03BD6A-4981-274E-9778-C0D9DF4B033D}">
      <dgm:prSet/>
      <dgm:spPr/>
      <dgm:t>
        <a:bodyPr/>
        <a:lstStyle/>
        <a:p>
          <a:endParaRPr lang="de-DE"/>
        </a:p>
      </dgm:t>
    </dgm:pt>
    <dgm:pt modelId="{E4BCD05F-6DBD-3A49-94F1-13657DB22159}">
      <dgm:prSet custT="1"/>
      <dgm:spPr>
        <a:solidFill>
          <a:srgbClr val="D9DBFC"/>
        </a:solidFill>
        <a:ln>
          <a:noFill/>
        </a:ln>
      </dgm:spPr>
      <dgm:t>
        <a:bodyPr/>
        <a:lstStyle/>
        <a:p>
          <a:r>
            <a:rPr lang="de-DE" sz="1600" b="1" i="0" dirty="0">
              <a:solidFill>
                <a:schemeClr val="tx1"/>
              </a:solidFill>
              <a:latin typeface="Helvetica" pitchFamily="2" charset="0"/>
            </a:rPr>
            <a:t>ERFA</a:t>
          </a:r>
          <a:endParaRPr lang="de-DE" sz="1600" b="1" dirty="0"/>
        </a:p>
      </dgm:t>
    </dgm:pt>
    <dgm:pt modelId="{D82AD68D-3E53-5145-B1BF-8487D504FBF5}" type="parTrans" cxnId="{5C5E957B-384F-014F-8A2E-5A6E16CC5F94}">
      <dgm:prSet/>
      <dgm:spPr/>
      <dgm:t>
        <a:bodyPr/>
        <a:lstStyle/>
        <a:p>
          <a:endParaRPr lang="de-DE"/>
        </a:p>
      </dgm:t>
    </dgm:pt>
    <dgm:pt modelId="{E01C93B3-A037-8947-A714-754C07D11C9B}" type="sibTrans" cxnId="{5C5E957B-384F-014F-8A2E-5A6E16CC5F94}">
      <dgm:prSet/>
      <dgm:spPr/>
      <dgm:t>
        <a:bodyPr/>
        <a:lstStyle/>
        <a:p>
          <a:endParaRPr lang="de-DE"/>
        </a:p>
      </dgm:t>
    </dgm:pt>
    <dgm:pt modelId="{37CB58AA-F32E-C24F-A684-A8BBEC03728A}">
      <dgm:prSet custT="1"/>
      <dgm:spPr>
        <a:solidFill>
          <a:srgbClr val="EBECF3"/>
        </a:solidFill>
        <a:ln>
          <a:noFill/>
        </a:ln>
      </dgm:spPr>
      <dgm:t>
        <a:bodyPr/>
        <a:lstStyle/>
        <a:p>
          <a:r>
            <a:rPr lang="de-DE" sz="1600" b="1" i="0" baseline="0" dirty="0">
              <a:solidFill>
                <a:schemeClr val="tx1"/>
              </a:solidFill>
              <a:latin typeface="Helvetica" pitchFamily="2" charset="0"/>
            </a:rPr>
            <a:t>Schlussarbeit</a:t>
          </a:r>
        </a:p>
      </dgm:t>
    </dgm:pt>
    <dgm:pt modelId="{1FFEF14D-316A-724C-800B-39345E44E5E6}" type="parTrans" cxnId="{89361E61-6279-EC48-A62C-DEE447828810}">
      <dgm:prSet/>
      <dgm:spPr/>
      <dgm:t>
        <a:bodyPr/>
        <a:lstStyle/>
        <a:p>
          <a:endParaRPr lang="de-DE"/>
        </a:p>
      </dgm:t>
    </dgm:pt>
    <dgm:pt modelId="{C9F2980B-4775-5645-804B-0AF18B4DC2CC}" type="sibTrans" cxnId="{89361E61-6279-EC48-A62C-DEE447828810}">
      <dgm:prSet/>
      <dgm:spPr/>
      <dgm:t>
        <a:bodyPr/>
        <a:lstStyle/>
        <a:p>
          <a:endParaRPr lang="de-DE"/>
        </a:p>
      </dgm:t>
    </dgm:pt>
    <dgm:pt modelId="{CD9EDF57-1726-B448-B679-1E48BB6AADE8}">
      <dgm:prSet/>
      <dgm:spPr>
        <a:solidFill>
          <a:srgbClr val="B0B6F8"/>
        </a:solidFill>
        <a:ln>
          <a:noFill/>
        </a:ln>
      </dgm:spPr>
      <dgm:t>
        <a:bodyPr lIns="108000" rIns="144000"/>
        <a:lstStyle/>
        <a:p>
          <a:pPr>
            <a:buNone/>
          </a:pPr>
          <a:r>
            <a:rPr lang="de-DE" b="0" i="0" dirty="0">
              <a:solidFill>
                <a:schemeClr val="tx1"/>
              </a:solidFill>
              <a:latin typeface="Helvetica" pitchFamily="2" charset="0"/>
            </a:rPr>
            <a:t>Individuelle praktische Arbeit oder Projektarbeit, Beurteilung durch den Betrieb</a:t>
          </a:r>
        </a:p>
      </dgm:t>
    </dgm:pt>
    <dgm:pt modelId="{81DFE164-F1CB-FF40-BA89-A993F0A494C6}" type="parTrans" cxnId="{3A7FB5E2-85DD-764A-B167-9EA5B2225749}">
      <dgm:prSet/>
      <dgm:spPr/>
      <dgm:t>
        <a:bodyPr/>
        <a:lstStyle/>
        <a:p>
          <a:endParaRPr lang="de-DE"/>
        </a:p>
      </dgm:t>
    </dgm:pt>
    <dgm:pt modelId="{06FE6382-7D48-BA45-9C57-90EA80CF1DC7}" type="sibTrans" cxnId="{3A7FB5E2-85DD-764A-B167-9EA5B2225749}">
      <dgm:prSet/>
      <dgm:spPr/>
      <dgm:t>
        <a:bodyPr/>
        <a:lstStyle/>
        <a:p>
          <a:endParaRPr lang="de-DE"/>
        </a:p>
      </dgm:t>
    </dgm:pt>
    <dgm:pt modelId="{AA15685D-7E5C-F143-8245-660A8302EE35}">
      <dgm:prSet custT="1"/>
      <dgm:spPr>
        <a:solidFill>
          <a:srgbClr val="D9DBFC"/>
        </a:solidFill>
        <a:ln>
          <a:noFill/>
        </a:ln>
      </dgm:spPr>
      <dgm:t>
        <a:bodyPr lIns="108000" rIns="144000"/>
        <a:lstStyle/>
        <a:p>
          <a:pPr>
            <a:buNone/>
          </a:pPr>
          <a:r>
            <a:rPr lang="de-DE" sz="1200" b="0" i="0" dirty="0">
              <a:latin typeface="Helvetica" pitchFamily="2" charset="0"/>
            </a:rPr>
            <a:t>Erfahrungsnoten aus der Berufsfachschule, den </a:t>
          </a:r>
          <a:r>
            <a:rPr lang="de-DE" sz="1200" b="0" i="0" dirty="0" err="1">
              <a:latin typeface="Helvetica" pitchFamily="2" charset="0"/>
            </a:rPr>
            <a:t>überbetrieblichen</a:t>
          </a:r>
          <a:r>
            <a:rPr lang="de-DE" sz="1200" b="0" i="0" dirty="0">
              <a:latin typeface="Helvetica" pitchFamily="2" charset="0"/>
            </a:rPr>
            <a:t> Kursen und</a:t>
          </a:r>
        </a:p>
      </dgm:t>
    </dgm:pt>
    <dgm:pt modelId="{B6CF3812-B315-5645-9914-BBFABBE52442}" type="parTrans" cxnId="{5AAD8A21-863D-554A-A0E7-22AAB19923A6}">
      <dgm:prSet/>
      <dgm:spPr/>
      <dgm:t>
        <a:bodyPr/>
        <a:lstStyle/>
        <a:p>
          <a:endParaRPr lang="de-DE"/>
        </a:p>
      </dgm:t>
    </dgm:pt>
    <dgm:pt modelId="{1F93ECB4-8CA5-5C4B-ADF1-DB68A320BC6A}" type="sibTrans" cxnId="{5AAD8A21-863D-554A-A0E7-22AAB19923A6}">
      <dgm:prSet/>
      <dgm:spPr/>
      <dgm:t>
        <a:bodyPr/>
        <a:lstStyle/>
        <a:p>
          <a:endParaRPr lang="de-DE"/>
        </a:p>
      </dgm:t>
    </dgm:pt>
    <dgm:pt modelId="{A5D51CF7-6DC8-494D-929A-DB7324DAE5D4}">
      <dgm:prSet custT="1"/>
      <dgm:spPr>
        <a:solidFill>
          <a:srgbClr val="EBECF3"/>
        </a:solidFill>
        <a:ln>
          <a:noFill/>
        </a:ln>
      </dgm:spPr>
      <dgm:t>
        <a:bodyPr lIns="108000" rIns="144000"/>
        <a:lstStyle/>
        <a:p>
          <a:pPr>
            <a:buNone/>
          </a:pPr>
          <a:r>
            <a:rPr lang="de-DE" sz="1200" b="0" i="0" dirty="0">
              <a:latin typeface="Helvetica" pitchFamily="2" charset="0"/>
            </a:rPr>
            <a:t>Teil der Allgemeinbildung</a:t>
          </a:r>
          <a:endParaRPr lang="de-DE" sz="1200" b="0" i="0" baseline="0" dirty="0">
            <a:solidFill>
              <a:schemeClr val="tx1"/>
            </a:solidFill>
            <a:latin typeface="Helvetica" pitchFamily="2" charset="0"/>
          </a:endParaRPr>
        </a:p>
      </dgm:t>
    </dgm:pt>
    <dgm:pt modelId="{EF2323E0-ADBA-8C42-9765-9B9019AD23CB}" type="parTrans" cxnId="{D9C901EB-CC81-4D4E-8D4D-C1DF238D4506}">
      <dgm:prSet/>
      <dgm:spPr/>
      <dgm:t>
        <a:bodyPr/>
        <a:lstStyle/>
        <a:p>
          <a:endParaRPr lang="de-DE"/>
        </a:p>
      </dgm:t>
    </dgm:pt>
    <dgm:pt modelId="{25BBC873-7183-8F40-A0D2-1E9227D15EB3}" type="sibTrans" cxnId="{D9C901EB-CC81-4D4E-8D4D-C1DF238D4506}">
      <dgm:prSet/>
      <dgm:spPr/>
      <dgm:t>
        <a:bodyPr/>
        <a:lstStyle/>
        <a:p>
          <a:endParaRPr lang="de-DE"/>
        </a:p>
      </dgm:t>
    </dgm:pt>
    <dgm:pt modelId="{FE78C22B-6C07-574D-BA26-F6F031C245E6}">
      <dgm:prSet phldrT="[Text]"/>
      <dgm:spPr>
        <a:solidFill>
          <a:schemeClr val="bg2"/>
        </a:solidFill>
        <a:ln>
          <a:noFill/>
        </a:ln>
      </dgm:spPr>
      <dgm:t>
        <a:bodyPr lIns="108000" rIns="144000"/>
        <a:lstStyle/>
        <a:p>
          <a:pPr>
            <a:buNone/>
          </a:pPr>
          <a:r>
            <a:rPr lang="de-DE" b="0" i="0" dirty="0">
              <a:solidFill>
                <a:schemeClr val="bg1"/>
              </a:solidFill>
              <a:latin typeface="Helvetica" pitchFamily="2" charset="0"/>
            </a:rPr>
            <a:t>der Ausbildung, Wiederholen des gesamten Stoffes</a:t>
          </a:r>
        </a:p>
      </dgm:t>
    </dgm:pt>
    <dgm:pt modelId="{51B8F856-5C9D-3A4A-B1C4-213603B0F692}" type="parTrans" cxnId="{FB2B8951-C216-7042-9252-01764098606C}">
      <dgm:prSet/>
      <dgm:spPr/>
      <dgm:t>
        <a:bodyPr/>
        <a:lstStyle/>
        <a:p>
          <a:endParaRPr lang="de-DE"/>
        </a:p>
      </dgm:t>
    </dgm:pt>
    <dgm:pt modelId="{E42A8305-EADE-B843-A1B6-BB1912C00DCF}" type="sibTrans" cxnId="{FB2B8951-C216-7042-9252-01764098606C}">
      <dgm:prSet/>
      <dgm:spPr/>
      <dgm:t>
        <a:bodyPr/>
        <a:lstStyle/>
        <a:p>
          <a:endParaRPr lang="de-DE"/>
        </a:p>
      </dgm:t>
    </dgm:pt>
    <dgm:pt modelId="{0862CD10-59BE-904E-AE60-3DFF585B675E}">
      <dgm:prSet custT="1"/>
      <dgm:spPr>
        <a:solidFill>
          <a:srgbClr val="D9DBFC"/>
        </a:solidFill>
        <a:ln>
          <a:noFill/>
        </a:ln>
      </dgm:spPr>
      <dgm:t>
        <a:bodyPr lIns="108000" rIns="144000"/>
        <a:lstStyle/>
        <a:p>
          <a:pPr>
            <a:buNone/>
          </a:pPr>
          <a:r>
            <a:rPr lang="de-DE" sz="1200" b="0" i="0" dirty="0">
              <a:latin typeface="Helvetica" pitchFamily="2" charset="0"/>
            </a:rPr>
            <a:t>dem Betrieb (z.B. ALS, PE)</a:t>
          </a:r>
        </a:p>
      </dgm:t>
    </dgm:pt>
    <dgm:pt modelId="{F2EEEB9B-4C6A-154B-99C7-B5B487841BF8}" type="parTrans" cxnId="{C6B95264-736D-934E-8DA1-E55CA334C574}">
      <dgm:prSet/>
      <dgm:spPr/>
      <dgm:t>
        <a:bodyPr/>
        <a:lstStyle/>
        <a:p>
          <a:endParaRPr lang="de-DE"/>
        </a:p>
      </dgm:t>
    </dgm:pt>
    <dgm:pt modelId="{57278D0C-18F8-9B48-B38F-583F6D1093FC}" type="sibTrans" cxnId="{C6B95264-736D-934E-8DA1-E55CA334C574}">
      <dgm:prSet/>
      <dgm:spPr/>
      <dgm:t>
        <a:bodyPr/>
        <a:lstStyle/>
        <a:p>
          <a:endParaRPr lang="de-DE"/>
        </a:p>
      </dgm:t>
    </dgm:pt>
    <dgm:pt modelId="{BDE803B6-D74C-DA46-ACDA-E6AC5419DF22}" type="pres">
      <dgm:prSet presAssocID="{04C26909-A025-734F-A138-57BFD2E295BB}" presName="Name0" presStyleCnt="0">
        <dgm:presLayoutVars>
          <dgm:dir/>
          <dgm:animLvl val="lvl"/>
          <dgm:resizeHandles val="exact"/>
        </dgm:presLayoutVars>
      </dgm:prSet>
      <dgm:spPr/>
    </dgm:pt>
    <dgm:pt modelId="{803A2490-C3BA-3C46-AED1-F405E57B44A2}" type="pres">
      <dgm:prSet presAssocID="{08997B15-0BF0-1E46-82B7-03B47B63C963}" presName="linNode" presStyleCnt="0"/>
      <dgm:spPr/>
    </dgm:pt>
    <dgm:pt modelId="{C2C0A9CC-3370-6840-81E7-014E53424D76}" type="pres">
      <dgm:prSet presAssocID="{08997B15-0BF0-1E46-82B7-03B47B63C963}" presName="parentText" presStyleLbl="node1" presStyleIdx="0" presStyleCnt="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78FF0C6C-4856-0543-A8DA-222A072B76FB}" type="pres">
      <dgm:prSet presAssocID="{08997B15-0BF0-1E46-82B7-03B47B63C963}" presName="descendantText" presStyleLbl="alignAccFollowNode1" presStyleIdx="0" presStyleCnt="6" custLinFactNeighborX="246">
        <dgm:presLayoutVars>
          <dgm:bulletEnabled val="1"/>
        </dgm:presLayoutVars>
      </dgm:prSet>
      <dgm:spPr>
        <a:prstGeom prst="rect">
          <a:avLst/>
        </a:prstGeom>
      </dgm:spPr>
    </dgm:pt>
    <dgm:pt modelId="{CD760CCB-6650-4B44-BBBC-13990C26184D}" type="pres">
      <dgm:prSet presAssocID="{F299D0B8-22EA-2545-B108-C4984F1D4C6E}" presName="sp" presStyleCnt="0"/>
      <dgm:spPr/>
    </dgm:pt>
    <dgm:pt modelId="{A5ADF48D-DA7C-C148-A3D6-CD8286513764}" type="pres">
      <dgm:prSet presAssocID="{81A3737A-9B4C-764D-9921-B5EC50340B94}" presName="linNode" presStyleCnt="0"/>
      <dgm:spPr/>
    </dgm:pt>
    <dgm:pt modelId="{67136C26-918B-4D48-B861-CA10593C1A06}" type="pres">
      <dgm:prSet presAssocID="{81A3737A-9B4C-764D-9921-B5EC50340B94}" presName="parentText" presStyleLbl="node1" presStyleIdx="1" presStyleCnt="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EB5C6D8-DC78-ED42-A4C4-B674D7FBD59D}" type="pres">
      <dgm:prSet presAssocID="{81A3737A-9B4C-764D-9921-B5EC50340B94}" presName="descendantText" presStyleLbl="alignAccFollowNode1" presStyleIdx="1" presStyleCnt="6">
        <dgm:presLayoutVars>
          <dgm:bulletEnabled val="1"/>
        </dgm:presLayoutVars>
      </dgm:prSet>
      <dgm:spPr>
        <a:prstGeom prst="rect">
          <a:avLst/>
        </a:prstGeom>
      </dgm:spPr>
    </dgm:pt>
    <dgm:pt modelId="{141F7D72-3FE2-CB46-8B05-0FA402086AEE}" type="pres">
      <dgm:prSet presAssocID="{A232190D-B506-2143-8218-3C1E878B255C}" presName="sp" presStyleCnt="0"/>
      <dgm:spPr/>
    </dgm:pt>
    <dgm:pt modelId="{CF9585D5-A3AB-0046-B90B-E27A5C737C79}" type="pres">
      <dgm:prSet presAssocID="{A24695C5-ECA5-AA4E-A0CA-371F1F1DAFFE}" presName="linNode" presStyleCnt="0"/>
      <dgm:spPr/>
    </dgm:pt>
    <dgm:pt modelId="{ED9E0738-1993-F848-B6FA-05100BA26CEB}" type="pres">
      <dgm:prSet presAssocID="{A24695C5-ECA5-AA4E-A0CA-371F1F1DAFFE}" presName="parentText" presStyleLbl="node1" presStyleIdx="2" presStyleCnt="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9783B061-4529-2048-B0CC-6B6B8166FE78}" type="pres">
      <dgm:prSet presAssocID="{A24695C5-ECA5-AA4E-A0CA-371F1F1DAFFE}" presName="descendantText" presStyleLbl="alignAccFollowNode1" presStyleIdx="2" presStyleCnt="6">
        <dgm:presLayoutVars>
          <dgm:bulletEnabled val="1"/>
        </dgm:presLayoutVars>
      </dgm:prSet>
      <dgm:spPr>
        <a:prstGeom prst="rect">
          <a:avLst/>
        </a:prstGeom>
      </dgm:spPr>
    </dgm:pt>
    <dgm:pt modelId="{0DDC3F3F-B7B2-1942-B1D4-44A639F07AA2}" type="pres">
      <dgm:prSet presAssocID="{EECF652D-D5D3-464D-9E3A-4A283ADDA039}" presName="sp" presStyleCnt="0"/>
      <dgm:spPr/>
    </dgm:pt>
    <dgm:pt modelId="{2D0E65F0-F1B5-154D-9659-C706433AE9C3}" type="pres">
      <dgm:prSet presAssocID="{54FB6E2E-4C52-DC4E-820C-0A4F533B0B83}" presName="linNode" presStyleCnt="0"/>
      <dgm:spPr/>
    </dgm:pt>
    <dgm:pt modelId="{99804DCF-EC22-1D45-873E-E4CE3A6F9EB1}" type="pres">
      <dgm:prSet presAssocID="{54FB6E2E-4C52-DC4E-820C-0A4F533B0B83}" presName="parentText" presStyleLbl="node1" presStyleIdx="3" presStyleCnt="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C658FF4F-DE28-0544-AE79-39D85CEFE984}" type="pres">
      <dgm:prSet presAssocID="{54FB6E2E-4C52-DC4E-820C-0A4F533B0B83}" presName="descendantText" presStyleLbl="alignAccFollowNode1" presStyleIdx="3" presStyleCnt="6">
        <dgm:presLayoutVars>
          <dgm:bulletEnabled val="1"/>
        </dgm:presLayoutVars>
      </dgm:prSet>
      <dgm:spPr>
        <a:prstGeom prst="rect">
          <a:avLst/>
        </a:prstGeom>
      </dgm:spPr>
    </dgm:pt>
    <dgm:pt modelId="{399F3892-3185-4649-B55B-726BB5434628}" type="pres">
      <dgm:prSet presAssocID="{7B0FE7DD-F63D-6240-85A8-5878E3A7097B}" presName="sp" presStyleCnt="0"/>
      <dgm:spPr/>
    </dgm:pt>
    <dgm:pt modelId="{D58B5306-EAA1-E840-BE09-A358FAAEDE61}" type="pres">
      <dgm:prSet presAssocID="{E4BCD05F-6DBD-3A49-94F1-13657DB22159}" presName="linNode" presStyleCnt="0"/>
      <dgm:spPr/>
    </dgm:pt>
    <dgm:pt modelId="{4338D97C-6018-F844-9EAB-44A8EAD7160B}" type="pres">
      <dgm:prSet presAssocID="{E4BCD05F-6DBD-3A49-94F1-13657DB22159}" presName="parentText" presStyleLbl="node1" presStyleIdx="4" presStyleCnt="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45F95DF7-4716-3040-9C61-76083EE8EC37}" type="pres">
      <dgm:prSet presAssocID="{E4BCD05F-6DBD-3A49-94F1-13657DB22159}" presName="descendantText" presStyleLbl="alignAccFollowNode1" presStyleIdx="4" presStyleCnt="6">
        <dgm:presLayoutVars>
          <dgm:bulletEnabled val="1"/>
        </dgm:presLayoutVars>
      </dgm:prSet>
      <dgm:spPr>
        <a:prstGeom prst="rect">
          <a:avLst/>
        </a:prstGeom>
      </dgm:spPr>
    </dgm:pt>
    <dgm:pt modelId="{8FD0B18E-BC4F-9E47-8D86-4491905949C6}" type="pres">
      <dgm:prSet presAssocID="{E01C93B3-A037-8947-A714-754C07D11C9B}" presName="sp" presStyleCnt="0"/>
      <dgm:spPr/>
    </dgm:pt>
    <dgm:pt modelId="{C67CE343-C2E1-C74D-9415-9735EB1E79C5}" type="pres">
      <dgm:prSet presAssocID="{37CB58AA-F32E-C24F-A684-A8BBEC03728A}" presName="linNode" presStyleCnt="0"/>
      <dgm:spPr/>
    </dgm:pt>
    <dgm:pt modelId="{BC40B4C6-1AE6-1D45-AA73-F4DF17DF3CB1}" type="pres">
      <dgm:prSet presAssocID="{37CB58AA-F32E-C24F-A684-A8BBEC03728A}" presName="parentText" presStyleLbl="node1" presStyleIdx="5" presStyleCnt="6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B39D7CE4-D7FA-6749-8B9B-E11DE8B50566}" type="pres">
      <dgm:prSet presAssocID="{37CB58AA-F32E-C24F-A684-A8BBEC03728A}" presName="descendantText" presStyleLbl="alignAccFollowNode1" presStyleIdx="5" presStyleCnt="6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EA456A13-7699-D446-8C73-53886F9C011A}" type="presOf" srcId="{10B3156A-57EF-6D48-A87E-B3E5E8DB07C6}" destId="{9783B061-4529-2048-B0CC-6B6B8166FE78}" srcOrd="0" destOrd="0" presId="urn:microsoft.com/office/officeart/2005/8/layout/vList5"/>
    <dgm:cxn modelId="{66605314-0BCB-854B-9A4F-589A31636021}" srcId="{04C26909-A025-734F-A138-57BFD2E295BB}" destId="{81A3737A-9B4C-764D-9921-B5EC50340B94}" srcOrd="1" destOrd="0" parTransId="{E31D3EA8-63AD-5142-8348-A45945B5D26F}" sibTransId="{A232190D-B506-2143-8218-3C1E878B255C}"/>
    <dgm:cxn modelId="{D8098D18-5CB5-394B-B595-64D028507E89}" type="presOf" srcId="{0862CD10-59BE-904E-AE60-3DFF585B675E}" destId="{45F95DF7-4716-3040-9C61-76083EE8EC37}" srcOrd="0" destOrd="1" presId="urn:microsoft.com/office/officeart/2005/8/layout/vList5"/>
    <dgm:cxn modelId="{5AAD8A21-863D-554A-A0E7-22AAB19923A6}" srcId="{E4BCD05F-6DBD-3A49-94F1-13657DB22159}" destId="{AA15685D-7E5C-F143-8245-660A8302EE35}" srcOrd="0" destOrd="0" parTransId="{B6CF3812-B315-5645-9914-BBFABBE52442}" sibTransId="{1F93ECB4-8CA5-5C4B-ADF1-DB68A320BC6A}"/>
    <dgm:cxn modelId="{7573FA26-AB0B-BF43-BBFB-EC71A0F54D97}" type="presOf" srcId="{3F065F22-2237-444A-9069-8C9612BD6734}" destId="{6EB5C6D8-DC78-ED42-A4C4-B674D7FBD59D}" srcOrd="0" destOrd="0" presId="urn:microsoft.com/office/officeart/2005/8/layout/vList5"/>
    <dgm:cxn modelId="{B9CC7F38-3ABA-4046-8F33-C27CE4B85D3F}" type="presOf" srcId="{A24695C5-ECA5-AA4E-A0CA-371F1F1DAFFE}" destId="{ED9E0738-1993-F848-B6FA-05100BA26CEB}" srcOrd="0" destOrd="0" presId="urn:microsoft.com/office/officeart/2005/8/layout/vList5"/>
    <dgm:cxn modelId="{8E9E9638-03F9-6548-9FAD-DA6B4BE0BE44}" srcId="{04C26909-A025-734F-A138-57BFD2E295BB}" destId="{08997B15-0BF0-1E46-82B7-03B47B63C963}" srcOrd="0" destOrd="0" parTransId="{1E606FA5-2E5C-F241-950B-C2B6DD3B04E1}" sibTransId="{F299D0B8-22EA-2545-B108-C4984F1D4C6E}"/>
    <dgm:cxn modelId="{89361E61-6279-EC48-A62C-DEE447828810}" srcId="{04C26909-A025-734F-A138-57BFD2E295BB}" destId="{37CB58AA-F32E-C24F-A684-A8BBEC03728A}" srcOrd="5" destOrd="0" parTransId="{1FFEF14D-316A-724C-800B-39345E44E5E6}" sibTransId="{C9F2980B-4775-5645-804B-0AF18B4DC2CC}"/>
    <dgm:cxn modelId="{CCFF6541-D07B-C94B-A0FE-97788E048794}" srcId="{04C26909-A025-734F-A138-57BFD2E295BB}" destId="{A24695C5-ECA5-AA4E-A0CA-371F1F1DAFFE}" srcOrd="2" destOrd="0" parTransId="{B21C2913-D7A2-EC4B-B7C3-AD7F3A2D3402}" sibTransId="{EECF652D-D5D3-464D-9E3A-4A283ADDA039}"/>
    <dgm:cxn modelId="{AAF23E43-8336-B746-BAA1-A19D10D77054}" type="presOf" srcId="{04C26909-A025-734F-A138-57BFD2E295BB}" destId="{BDE803B6-D74C-DA46-ACDA-E6AC5419DF22}" srcOrd="0" destOrd="0" presId="urn:microsoft.com/office/officeart/2005/8/layout/vList5"/>
    <dgm:cxn modelId="{C6B95264-736D-934E-8DA1-E55CA334C574}" srcId="{E4BCD05F-6DBD-3A49-94F1-13657DB22159}" destId="{0862CD10-59BE-904E-AE60-3DFF585B675E}" srcOrd="1" destOrd="0" parTransId="{F2EEEB9B-4C6A-154B-99C7-B5B487841BF8}" sibTransId="{57278D0C-18F8-9B48-B38F-583F6D1093FC}"/>
    <dgm:cxn modelId="{AB03BD6A-4981-274E-9778-C0D9DF4B033D}" srcId="{04C26909-A025-734F-A138-57BFD2E295BB}" destId="{54FB6E2E-4C52-DC4E-820C-0A4F533B0B83}" srcOrd="3" destOrd="0" parTransId="{4152C98E-3664-EF4D-ABC9-D7B7A5FB249A}" sibTransId="{7B0FE7DD-F63D-6240-85A8-5878E3A7097B}"/>
    <dgm:cxn modelId="{CB225C4B-EA86-5846-AC99-0C92A26E4178}" srcId="{81A3737A-9B4C-764D-9921-B5EC50340B94}" destId="{3F065F22-2237-444A-9069-8C9612BD6734}" srcOrd="0" destOrd="0" parTransId="{1114E877-A272-E243-B19E-80550AB5E833}" sibTransId="{0B76A23D-1E28-0046-B24E-F2B85A5FDF59}"/>
    <dgm:cxn modelId="{FB2B8951-C216-7042-9252-01764098606C}" srcId="{08997B15-0BF0-1E46-82B7-03B47B63C963}" destId="{FE78C22B-6C07-574D-BA26-F6F031C245E6}" srcOrd="1" destOrd="0" parTransId="{51B8F856-5C9D-3A4A-B1C4-213603B0F692}" sibTransId="{E42A8305-EADE-B843-A1B6-BB1912C00DCF}"/>
    <dgm:cxn modelId="{F5E8DF78-2459-644E-B0DF-E85596A53B6F}" type="presOf" srcId="{54FB6E2E-4C52-DC4E-820C-0A4F533B0B83}" destId="{99804DCF-EC22-1D45-873E-E4CE3A6F9EB1}" srcOrd="0" destOrd="0" presId="urn:microsoft.com/office/officeart/2005/8/layout/vList5"/>
    <dgm:cxn modelId="{5C5E957B-384F-014F-8A2E-5A6E16CC5F94}" srcId="{04C26909-A025-734F-A138-57BFD2E295BB}" destId="{E4BCD05F-6DBD-3A49-94F1-13657DB22159}" srcOrd="4" destOrd="0" parTransId="{D82AD68D-3E53-5145-B1BF-8487D504FBF5}" sibTransId="{E01C93B3-A037-8947-A714-754C07D11C9B}"/>
    <dgm:cxn modelId="{63C7C57D-007B-B34D-87CE-CD42E37E8254}" srcId="{A24695C5-ECA5-AA4E-A0CA-371F1F1DAFFE}" destId="{10B3156A-57EF-6D48-A87E-B3E5E8DB07C6}" srcOrd="0" destOrd="0" parTransId="{0C4A9B52-EA46-B443-B58F-8778AFC338C2}" sibTransId="{EAA120F5-9C30-124F-B5B0-FA949F3C809C}"/>
    <dgm:cxn modelId="{EE8BAA84-63F0-CD49-B2E1-39B34156E05C}" type="presOf" srcId="{112DD9B1-63EC-824E-A60D-9BB16DC7BD58}" destId="{78FF0C6C-4856-0543-A8DA-222A072B76FB}" srcOrd="0" destOrd="0" presId="urn:microsoft.com/office/officeart/2005/8/layout/vList5"/>
    <dgm:cxn modelId="{F078D584-BDD4-1743-9DDD-8196C155B569}" type="presOf" srcId="{A5D51CF7-6DC8-494D-929A-DB7324DAE5D4}" destId="{B39D7CE4-D7FA-6749-8B9B-E11DE8B50566}" srcOrd="0" destOrd="0" presId="urn:microsoft.com/office/officeart/2005/8/layout/vList5"/>
    <dgm:cxn modelId="{99634D85-DC0A-3749-A925-CDC7E6BDAF60}" type="presOf" srcId="{37CB58AA-F32E-C24F-A684-A8BBEC03728A}" destId="{BC40B4C6-1AE6-1D45-AA73-F4DF17DF3CB1}" srcOrd="0" destOrd="0" presId="urn:microsoft.com/office/officeart/2005/8/layout/vList5"/>
    <dgm:cxn modelId="{B24A4486-319A-C946-B4CF-E7258E270E01}" type="presOf" srcId="{FE78C22B-6C07-574D-BA26-F6F031C245E6}" destId="{78FF0C6C-4856-0543-A8DA-222A072B76FB}" srcOrd="0" destOrd="1" presId="urn:microsoft.com/office/officeart/2005/8/layout/vList5"/>
    <dgm:cxn modelId="{2621B29A-2093-5544-B8D6-18227CA45E85}" type="presOf" srcId="{08997B15-0BF0-1E46-82B7-03B47B63C963}" destId="{C2C0A9CC-3370-6840-81E7-014E53424D76}" srcOrd="0" destOrd="0" presId="urn:microsoft.com/office/officeart/2005/8/layout/vList5"/>
    <dgm:cxn modelId="{7E233ADE-D5C7-7140-BE61-787EE2483C95}" type="presOf" srcId="{81A3737A-9B4C-764D-9921-B5EC50340B94}" destId="{67136C26-918B-4D48-B861-CA10593C1A06}" srcOrd="0" destOrd="0" presId="urn:microsoft.com/office/officeart/2005/8/layout/vList5"/>
    <dgm:cxn modelId="{188139DF-DB39-C742-919C-A879DB1066D3}" type="presOf" srcId="{CD9EDF57-1726-B448-B679-1E48BB6AADE8}" destId="{C658FF4F-DE28-0544-AE79-39D85CEFE984}" srcOrd="0" destOrd="0" presId="urn:microsoft.com/office/officeart/2005/8/layout/vList5"/>
    <dgm:cxn modelId="{3A7FB5E2-85DD-764A-B167-9EA5B2225749}" srcId="{54FB6E2E-4C52-DC4E-820C-0A4F533B0B83}" destId="{CD9EDF57-1726-B448-B679-1E48BB6AADE8}" srcOrd="0" destOrd="0" parTransId="{81DFE164-F1CB-FF40-BA89-A993F0A494C6}" sibTransId="{06FE6382-7D48-BA45-9C57-90EA80CF1DC7}"/>
    <dgm:cxn modelId="{D9C901EB-CC81-4D4E-8D4D-C1DF238D4506}" srcId="{37CB58AA-F32E-C24F-A684-A8BBEC03728A}" destId="{A5D51CF7-6DC8-494D-929A-DB7324DAE5D4}" srcOrd="0" destOrd="0" parTransId="{EF2323E0-ADBA-8C42-9765-9B9019AD23CB}" sibTransId="{25BBC873-7183-8F40-A0D2-1E9227D15EB3}"/>
    <dgm:cxn modelId="{74BEDEF2-8A64-E240-A9BB-EF00BBB89FCE}" type="presOf" srcId="{E4BCD05F-6DBD-3A49-94F1-13657DB22159}" destId="{4338D97C-6018-F844-9EAB-44A8EAD7160B}" srcOrd="0" destOrd="0" presId="urn:microsoft.com/office/officeart/2005/8/layout/vList5"/>
    <dgm:cxn modelId="{6ED159FD-C296-0F49-92DB-EA59B1F3D5E8}" srcId="{08997B15-0BF0-1E46-82B7-03B47B63C963}" destId="{112DD9B1-63EC-824E-A60D-9BB16DC7BD58}" srcOrd="0" destOrd="0" parTransId="{3B49B179-9E78-184D-B5CA-15F776106C32}" sibTransId="{9DC06A05-3B3A-5B4A-80C4-ECDFA5841C6D}"/>
    <dgm:cxn modelId="{9C7050FE-F662-7A48-903C-8085EAAA3013}" type="presOf" srcId="{AA15685D-7E5C-F143-8245-660A8302EE35}" destId="{45F95DF7-4716-3040-9C61-76083EE8EC37}" srcOrd="0" destOrd="0" presId="urn:microsoft.com/office/officeart/2005/8/layout/vList5"/>
    <dgm:cxn modelId="{7E22699B-457B-4B44-9A9E-16B341A4F4EF}" type="presParOf" srcId="{BDE803B6-D74C-DA46-ACDA-E6AC5419DF22}" destId="{803A2490-C3BA-3C46-AED1-F405E57B44A2}" srcOrd="0" destOrd="0" presId="urn:microsoft.com/office/officeart/2005/8/layout/vList5"/>
    <dgm:cxn modelId="{44435521-38BB-7B44-A980-F18654B6A287}" type="presParOf" srcId="{803A2490-C3BA-3C46-AED1-F405E57B44A2}" destId="{C2C0A9CC-3370-6840-81E7-014E53424D76}" srcOrd="0" destOrd="0" presId="urn:microsoft.com/office/officeart/2005/8/layout/vList5"/>
    <dgm:cxn modelId="{F6235FB8-5260-DB44-A84D-075537C81A82}" type="presParOf" srcId="{803A2490-C3BA-3C46-AED1-F405E57B44A2}" destId="{78FF0C6C-4856-0543-A8DA-222A072B76FB}" srcOrd="1" destOrd="0" presId="urn:microsoft.com/office/officeart/2005/8/layout/vList5"/>
    <dgm:cxn modelId="{5BEBA047-7726-EE40-854D-6A92A1732CAE}" type="presParOf" srcId="{BDE803B6-D74C-DA46-ACDA-E6AC5419DF22}" destId="{CD760CCB-6650-4B44-BBBC-13990C26184D}" srcOrd="1" destOrd="0" presId="urn:microsoft.com/office/officeart/2005/8/layout/vList5"/>
    <dgm:cxn modelId="{14A350E2-6F42-C44B-B0DD-ED76C8ABA5ED}" type="presParOf" srcId="{BDE803B6-D74C-DA46-ACDA-E6AC5419DF22}" destId="{A5ADF48D-DA7C-C148-A3D6-CD8286513764}" srcOrd="2" destOrd="0" presId="urn:microsoft.com/office/officeart/2005/8/layout/vList5"/>
    <dgm:cxn modelId="{D9C7AC79-A7FA-F249-AC0C-18967A450AB7}" type="presParOf" srcId="{A5ADF48D-DA7C-C148-A3D6-CD8286513764}" destId="{67136C26-918B-4D48-B861-CA10593C1A06}" srcOrd="0" destOrd="0" presId="urn:microsoft.com/office/officeart/2005/8/layout/vList5"/>
    <dgm:cxn modelId="{062E6D88-CD70-D443-8EC0-EAC35A3674BC}" type="presParOf" srcId="{A5ADF48D-DA7C-C148-A3D6-CD8286513764}" destId="{6EB5C6D8-DC78-ED42-A4C4-B674D7FBD59D}" srcOrd="1" destOrd="0" presId="urn:microsoft.com/office/officeart/2005/8/layout/vList5"/>
    <dgm:cxn modelId="{B41A8DAE-C911-4E45-BCE6-FF9CD95B3A9D}" type="presParOf" srcId="{BDE803B6-D74C-DA46-ACDA-E6AC5419DF22}" destId="{141F7D72-3FE2-CB46-8B05-0FA402086AEE}" srcOrd="3" destOrd="0" presId="urn:microsoft.com/office/officeart/2005/8/layout/vList5"/>
    <dgm:cxn modelId="{2B6E3E86-BA1B-FA4C-B7B5-BF15175094E9}" type="presParOf" srcId="{BDE803B6-D74C-DA46-ACDA-E6AC5419DF22}" destId="{CF9585D5-A3AB-0046-B90B-E27A5C737C79}" srcOrd="4" destOrd="0" presId="urn:microsoft.com/office/officeart/2005/8/layout/vList5"/>
    <dgm:cxn modelId="{324F9064-8D76-0845-858B-9AB59AAF2A76}" type="presParOf" srcId="{CF9585D5-A3AB-0046-B90B-E27A5C737C79}" destId="{ED9E0738-1993-F848-B6FA-05100BA26CEB}" srcOrd="0" destOrd="0" presId="urn:microsoft.com/office/officeart/2005/8/layout/vList5"/>
    <dgm:cxn modelId="{2BC367D7-4A9D-8244-B965-15E0867063A6}" type="presParOf" srcId="{CF9585D5-A3AB-0046-B90B-E27A5C737C79}" destId="{9783B061-4529-2048-B0CC-6B6B8166FE78}" srcOrd="1" destOrd="0" presId="urn:microsoft.com/office/officeart/2005/8/layout/vList5"/>
    <dgm:cxn modelId="{A64CCE1C-3E37-FE43-ADF1-2A26F4F00647}" type="presParOf" srcId="{BDE803B6-D74C-DA46-ACDA-E6AC5419DF22}" destId="{0DDC3F3F-B7B2-1942-B1D4-44A639F07AA2}" srcOrd="5" destOrd="0" presId="urn:microsoft.com/office/officeart/2005/8/layout/vList5"/>
    <dgm:cxn modelId="{35646A14-4252-2745-A493-D41DBA760CE4}" type="presParOf" srcId="{BDE803B6-D74C-DA46-ACDA-E6AC5419DF22}" destId="{2D0E65F0-F1B5-154D-9659-C706433AE9C3}" srcOrd="6" destOrd="0" presId="urn:microsoft.com/office/officeart/2005/8/layout/vList5"/>
    <dgm:cxn modelId="{93189C1A-0C8D-CA4A-87A1-67DC712B719E}" type="presParOf" srcId="{2D0E65F0-F1B5-154D-9659-C706433AE9C3}" destId="{99804DCF-EC22-1D45-873E-E4CE3A6F9EB1}" srcOrd="0" destOrd="0" presId="urn:microsoft.com/office/officeart/2005/8/layout/vList5"/>
    <dgm:cxn modelId="{133513AA-C97A-004A-8D66-9280645C74AB}" type="presParOf" srcId="{2D0E65F0-F1B5-154D-9659-C706433AE9C3}" destId="{C658FF4F-DE28-0544-AE79-39D85CEFE984}" srcOrd="1" destOrd="0" presId="urn:microsoft.com/office/officeart/2005/8/layout/vList5"/>
    <dgm:cxn modelId="{16FEBD11-7364-444B-9A27-1396F4A25AFA}" type="presParOf" srcId="{BDE803B6-D74C-DA46-ACDA-E6AC5419DF22}" destId="{399F3892-3185-4649-B55B-726BB5434628}" srcOrd="7" destOrd="0" presId="urn:microsoft.com/office/officeart/2005/8/layout/vList5"/>
    <dgm:cxn modelId="{3F6B0725-1F73-4F49-A5ED-E7E86F4CBB66}" type="presParOf" srcId="{BDE803B6-D74C-DA46-ACDA-E6AC5419DF22}" destId="{D58B5306-EAA1-E840-BE09-A358FAAEDE61}" srcOrd="8" destOrd="0" presId="urn:microsoft.com/office/officeart/2005/8/layout/vList5"/>
    <dgm:cxn modelId="{BBA914E6-7199-5B48-8AFB-3B81B712E749}" type="presParOf" srcId="{D58B5306-EAA1-E840-BE09-A358FAAEDE61}" destId="{4338D97C-6018-F844-9EAB-44A8EAD7160B}" srcOrd="0" destOrd="0" presId="urn:microsoft.com/office/officeart/2005/8/layout/vList5"/>
    <dgm:cxn modelId="{69F688AA-C2A9-5B41-85D8-F49411B13966}" type="presParOf" srcId="{D58B5306-EAA1-E840-BE09-A358FAAEDE61}" destId="{45F95DF7-4716-3040-9C61-76083EE8EC37}" srcOrd="1" destOrd="0" presId="urn:microsoft.com/office/officeart/2005/8/layout/vList5"/>
    <dgm:cxn modelId="{1F2FC5FA-53F7-A04C-B085-FB6339547276}" type="presParOf" srcId="{BDE803B6-D74C-DA46-ACDA-E6AC5419DF22}" destId="{8FD0B18E-BC4F-9E47-8D86-4491905949C6}" srcOrd="9" destOrd="0" presId="urn:microsoft.com/office/officeart/2005/8/layout/vList5"/>
    <dgm:cxn modelId="{6B746FFA-FB6F-2640-AF67-53ED96CC294B}" type="presParOf" srcId="{BDE803B6-D74C-DA46-ACDA-E6AC5419DF22}" destId="{C67CE343-C2E1-C74D-9415-9735EB1E79C5}" srcOrd="10" destOrd="0" presId="urn:microsoft.com/office/officeart/2005/8/layout/vList5"/>
    <dgm:cxn modelId="{CD22C7AD-EC2A-3143-A1B3-1FDB13AA99F7}" type="presParOf" srcId="{C67CE343-C2E1-C74D-9415-9735EB1E79C5}" destId="{BC40B4C6-1AE6-1D45-AA73-F4DF17DF3CB1}" srcOrd="0" destOrd="0" presId="urn:microsoft.com/office/officeart/2005/8/layout/vList5"/>
    <dgm:cxn modelId="{A58294F4-3641-2449-B7CD-7396A9EF33F1}" type="presParOf" srcId="{C67CE343-C2E1-C74D-9415-9735EB1E79C5}" destId="{B39D7CE4-D7FA-6749-8B9B-E11DE8B5056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78E24-D80B-C744-BEEA-27CF4021B26C}">
      <dsp:nvSpPr>
        <dsp:cNvPr id="0" name=""/>
        <dsp:cNvSpPr/>
      </dsp:nvSpPr>
      <dsp:spPr>
        <a:xfrm rot="5400000">
          <a:off x="-218938" y="220951"/>
          <a:ext cx="1459589" cy="10217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/>
            <a:t>1</a:t>
          </a:r>
        </a:p>
      </dsp:txBody>
      <dsp:txXfrm rot="-5400000">
        <a:off x="1" y="512868"/>
        <a:ext cx="1021712" cy="437877"/>
      </dsp:txXfrm>
    </dsp:sp>
    <dsp:sp modelId="{BF76DEDF-411A-D248-B349-358783BEEAAF}">
      <dsp:nvSpPr>
        <dsp:cNvPr id="0" name=""/>
        <dsp:cNvSpPr/>
      </dsp:nvSpPr>
      <dsp:spPr>
        <a:xfrm rot="5400000">
          <a:off x="3029720" y="-2005994"/>
          <a:ext cx="948733" cy="4964749"/>
        </a:xfrm>
        <a:prstGeom prst="rect">
          <a:avLst/>
        </a:prstGeom>
        <a:solidFill>
          <a:schemeClr val="bg2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None/>
          </a:pPr>
          <a:r>
            <a:rPr lang="de-DE" sz="1600" kern="1200" dirty="0">
              <a:solidFill>
                <a:schemeClr val="tx1"/>
              </a:solidFill>
              <a:effectLst/>
              <a:latin typeface="Helvetica" pitchFamily="2" charset="0"/>
            </a:rPr>
            <a:t>Berufliche Grundbildung nach den Bestimmungen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None/>
          </a:pPr>
          <a:r>
            <a:rPr lang="de-DE" sz="1600" kern="1200" dirty="0">
              <a:solidFill>
                <a:schemeClr val="tx1"/>
              </a:solidFill>
              <a:effectLst/>
              <a:latin typeface="Helvetica" pitchFamily="2" charset="0"/>
            </a:rPr>
            <a:t>der Bildungsverordnung</a:t>
          </a:r>
          <a:endParaRPr lang="de-DE" sz="1600" kern="1200" dirty="0"/>
        </a:p>
      </dsp:txBody>
      <dsp:txXfrm rot="-5400000">
        <a:off x="1021712" y="2014"/>
        <a:ext cx="4964749" cy="948733"/>
      </dsp:txXfrm>
    </dsp:sp>
    <dsp:sp modelId="{5ACAC30A-20C8-F34E-9605-563FC1A45CA7}">
      <dsp:nvSpPr>
        <dsp:cNvPr id="0" name=""/>
        <dsp:cNvSpPr/>
      </dsp:nvSpPr>
      <dsp:spPr>
        <a:xfrm rot="5400000">
          <a:off x="-218938" y="1484631"/>
          <a:ext cx="1459589" cy="1021712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/>
            <a:t>2</a:t>
          </a:r>
        </a:p>
      </dsp:txBody>
      <dsp:txXfrm rot="-5400000">
        <a:off x="1" y="1776548"/>
        <a:ext cx="1021712" cy="437877"/>
      </dsp:txXfrm>
    </dsp:sp>
    <dsp:sp modelId="{743A1B4A-76DF-0A49-8761-51CDD6A05099}">
      <dsp:nvSpPr>
        <dsp:cNvPr id="0" name=""/>
        <dsp:cNvSpPr/>
      </dsp:nvSpPr>
      <dsp:spPr>
        <a:xfrm rot="5400000">
          <a:off x="3029720" y="-742315"/>
          <a:ext cx="948733" cy="4964749"/>
        </a:xfrm>
        <a:prstGeom prst="rect">
          <a:avLst/>
        </a:prstGeom>
        <a:solidFill>
          <a:schemeClr val="accent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None/>
          </a:pPr>
          <a:r>
            <a:rPr lang="de-CH" sz="1600" kern="1200" dirty="0">
              <a:solidFill>
                <a:schemeClr val="tx1"/>
              </a:solidFill>
              <a:effectLst/>
              <a:latin typeface="Helvetica" pitchFamily="2" charset="0"/>
            </a:rPr>
            <a:t>In einer vom Kanton anerkannten Bildungsinstitution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itchFamily="2" charset="2"/>
            <a:buNone/>
          </a:pPr>
          <a:endParaRPr lang="de-CH" sz="1600" kern="1200" dirty="0">
            <a:solidFill>
              <a:schemeClr val="tx1"/>
            </a:solidFill>
            <a:effectLst/>
            <a:latin typeface="Helvetica" pitchFamily="2" charset="0"/>
          </a:endParaRPr>
        </a:p>
      </dsp:txBody>
      <dsp:txXfrm rot="-5400000">
        <a:off x="1021712" y="1265693"/>
        <a:ext cx="4964749" cy="948733"/>
      </dsp:txXfrm>
    </dsp:sp>
    <dsp:sp modelId="{EE0610DC-2F17-954B-9B65-3CFC041E29F7}">
      <dsp:nvSpPr>
        <dsp:cNvPr id="0" name=""/>
        <dsp:cNvSpPr/>
      </dsp:nvSpPr>
      <dsp:spPr>
        <a:xfrm rot="5400000">
          <a:off x="-218938" y="2748310"/>
          <a:ext cx="1459589" cy="1021712"/>
        </a:xfrm>
        <a:prstGeom prst="chevron">
          <a:avLst/>
        </a:prstGeom>
        <a:solidFill>
          <a:srgbClr val="4C793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/>
            <a:t>3</a:t>
          </a:r>
        </a:p>
      </dsp:txBody>
      <dsp:txXfrm rot="-5400000">
        <a:off x="1" y="3040227"/>
        <a:ext cx="1021712" cy="437877"/>
      </dsp:txXfrm>
    </dsp:sp>
    <dsp:sp modelId="{C5CCE5D5-F597-C846-8B99-CD1697E3BAD9}">
      <dsp:nvSpPr>
        <dsp:cNvPr id="0" name=""/>
        <dsp:cNvSpPr/>
      </dsp:nvSpPr>
      <dsp:spPr>
        <a:xfrm rot="5400000">
          <a:off x="3029720" y="521364"/>
          <a:ext cx="948733" cy="4964749"/>
        </a:xfrm>
        <a:prstGeom prst="rect">
          <a:avLst/>
        </a:prstGeom>
        <a:solidFill>
          <a:srgbClr val="C2DAB6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800" b="0" i="0" kern="1200" dirty="0">
              <a:latin typeface="Helvetica" pitchFamily="2" charset="0"/>
            </a:rPr>
            <a:t>Berufliche Grundbildung </a:t>
          </a:r>
          <a:r>
            <a:rPr lang="de-DE" sz="1800" b="0" i="0" kern="1200" dirty="0" err="1">
              <a:latin typeface="Helvetica" pitchFamily="2" charset="0"/>
            </a:rPr>
            <a:t>ausserhalb</a:t>
          </a:r>
          <a:r>
            <a:rPr lang="de-DE" sz="1800" b="0" i="0" kern="1200" dirty="0">
              <a:latin typeface="Helvetica" pitchFamily="2" charset="0"/>
            </a:rPr>
            <a:t> eines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800" b="0" i="0" kern="1200" dirty="0">
              <a:latin typeface="Helvetica" pitchFamily="2" charset="0"/>
            </a:rPr>
            <a:t>geregelten Bildungsganges</a:t>
          </a:r>
        </a:p>
      </dsp:txBody>
      <dsp:txXfrm rot="-5400000">
        <a:off x="1021712" y="2529372"/>
        <a:ext cx="4964749" cy="9487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F0C6C-4856-0543-A8DA-222A072B76FB}">
      <dsp:nvSpPr>
        <dsp:cNvPr id="0" name=""/>
        <dsp:cNvSpPr/>
      </dsp:nvSpPr>
      <dsp:spPr>
        <a:xfrm rot="5400000">
          <a:off x="6341768" y="-2780793"/>
          <a:ext cx="519500" cy="6213193"/>
        </a:xfrm>
        <a:prstGeom prst="rect">
          <a:avLst/>
        </a:prstGeom>
        <a:solidFill>
          <a:schemeClr val="bg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22860" rIns="14400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200" b="0" i="0" kern="1200" dirty="0">
              <a:solidFill>
                <a:schemeClr val="bg1"/>
              </a:solidFill>
              <a:latin typeface="Helvetica" pitchFamily="2" charset="0"/>
            </a:rPr>
            <a:t>Mit zentral oder dezentral erarbeiteter Aufgabenstellung, </a:t>
          </a:r>
          <a:r>
            <a:rPr lang="de-DE" sz="1200" b="0" i="0" kern="1200" dirty="0" err="1">
              <a:solidFill>
                <a:schemeClr val="bg1"/>
              </a:solidFill>
              <a:latin typeface="Helvetica" pitchFamily="2" charset="0"/>
            </a:rPr>
            <a:t>überprüft</a:t>
          </a:r>
          <a:r>
            <a:rPr lang="de-DE" sz="1200" b="0" i="0" kern="1200" dirty="0">
              <a:solidFill>
                <a:schemeClr val="bg1"/>
              </a:solidFill>
              <a:latin typeface="Helvetica" pitchFamily="2" charset="0"/>
            </a:rPr>
            <a:t> die Gesamtleistung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200" b="0" i="0" kern="1200" dirty="0">
              <a:solidFill>
                <a:schemeClr val="bg1"/>
              </a:solidFill>
              <a:latin typeface="Helvetica" pitchFamily="2" charset="0"/>
            </a:rPr>
            <a:t>der Ausbildung, Wiederholen des gesamten Stoffes</a:t>
          </a:r>
        </a:p>
      </dsp:txBody>
      <dsp:txXfrm rot="-5400000">
        <a:off x="3494922" y="66053"/>
        <a:ext cx="6213193" cy="519500"/>
      </dsp:txXfrm>
    </dsp:sp>
    <dsp:sp modelId="{C2C0A9CC-3370-6840-81E7-014E53424D76}">
      <dsp:nvSpPr>
        <dsp:cNvPr id="0" name=""/>
        <dsp:cNvSpPr/>
      </dsp:nvSpPr>
      <dsp:spPr>
        <a:xfrm>
          <a:off x="0" y="1115"/>
          <a:ext cx="3494921" cy="649375"/>
        </a:xfrm>
        <a:prstGeom prst="rect">
          <a:avLst/>
        </a:prstGeom>
        <a:solidFill>
          <a:schemeClr val="bg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i="0" kern="1200" dirty="0" err="1">
              <a:solidFill>
                <a:schemeClr val="bg1"/>
              </a:solidFill>
              <a:latin typeface="Helvetica" pitchFamily="2" charset="0"/>
            </a:rPr>
            <a:t>Abschlussprüfung</a:t>
          </a:r>
          <a:endParaRPr lang="de-DE" sz="1600" b="1" i="0" kern="1200" dirty="0">
            <a:solidFill>
              <a:schemeClr val="bg1"/>
            </a:solidFill>
            <a:latin typeface="Helvetica" pitchFamily="2" charset="0"/>
          </a:endParaRPr>
        </a:p>
      </dsp:txBody>
      <dsp:txXfrm>
        <a:off x="0" y="1115"/>
        <a:ext cx="3494921" cy="649375"/>
      </dsp:txXfrm>
    </dsp:sp>
    <dsp:sp modelId="{6EB5C6D8-DC78-ED42-A4C4-B674D7FBD59D}">
      <dsp:nvSpPr>
        <dsp:cNvPr id="0" name=""/>
        <dsp:cNvSpPr/>
      </dsp:nvSpPr>
      <dsp:spPr>
        <a:xfrm rot="5400000">
          <a:off x="6341768" y="-2098950"/>
          <a:ext cx="519500" cy="6213193"/>
        </a:xfrm>
        <a:prstGeom prst="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22860" rIns="14400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200" b="0" i="0" kern="1200" dirty="0">
              <a:solidFill>
                <a:schemeClr val="bg1"/>
              </a:solidFill>
              <a:latin typeface="Helvetica" pitchFamily="2" charset="0"/>
            </a:rPr>
            <a:t>Am Schluss der beruflichen Grundbildung, kein Wiederholen des gesamten Stoffes</a:t>
          </a:r>
        </a:p>
      </dsp:txBody>
      <dsp:txXfrm rot="-5400000">
        <a:off x="3494922" y="747896"/>
        <a:ext cx="6213193" cy="519500"/>
      </dsp:txXfrm>
    </dsp:sp>
    <dsp:sp modelId="{67136C26-918B-4D48-B861-CA10593C1A06}">
      <dsp:nvSpPr>
        <dsp:cNvPr id="0" name=""/>
        <dsp:cNvSpPr/>
      </dsp:nvSpPr>
      <dsp:spPr>
        <a:xfrm>
          <a:off x="0" y="682959"/>
          <a:ext cx="3494921" cy="649375"/>
        </a:xfrm>
        <a:prstGeom prst="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i="0" kern="1200" dirty="0" err="1">
              <a:solidFill>
                <a:schemeClr val="bg1"/>
              </a:solidFill>
              <a:latin typeface="Helvetica" pitchFamily="2" charset="0"/>
            </a:rPr>
            <a:t>Teilprüfungen</a:t>
          </a:r>
          <a:endParaRPr lang="de-DE" sz="1600" b="1" i="0" kern="1200" dirty="0">
            <a:solidFill>
              <a:schemeClr val="bg1"/>
            </a:solidFill>
            <a:latin typeface="Helvetica" pitchFamily="2" charset="0"/>
          </a:endParaRPr>
        </a:p>
      </dsp:txBody>
      <dsp:txXfrm>
        <a:off x="0" y="682959"/>
        <a:ext cx="3494921" cy="649375"/>
      </dsp:txXfrm>
    </dsp:sp>
    <dsp:sp modelId="{9783B061-4529-2048-B0CC-6B6B8166FE78}">
      <dsp:nvSpPr>
        <dsp:cNvPr id="0" name=""/>
        <dsp:cNvSpPr/>
      </dsp:nvSpPr>
      <dsp:spPr>
        <a:xfrm rot="5400000">
          <a:off x="6341768" y="-1417106"/>
          <a:ext cx="519500" cy="6213193"/>
        </a:xfrm>
        <a:prstGeom prst="rect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22860" rIns="14400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200" b="0" i="0" kern="1200" dirty="0">
              <a:solidFill>
                <a:schemeClr val="bg1"/>
              </a:solidFill>
              <a:latin typeface="Helvetica" pitchFamily="2" charset="0"/>
            </a:rPr>
            <a:t>Vorgegebene praktische Arbeit</a:t>
          </a:r>
        </a:p>
      </dsp:txBody>
      <dsp:txXfrm rot="-5400000">
        <a:off x="3494922" y="1429740"/>
        <a:ext cx="6213193" cy="519500"/>
      </dsp:txXfrm>
    </dsp:sp>
    <dsp:sp modelId="{ED9E0738-1993-F848-B6FA-05100BA26CEB}">
      <dsp:nvSpPr>
        <dsp:cNvPr id="0" name=""/>
        <dsp:cNvSpPr/>
      </dsp:nvSpPr>
      <dsp:spPr>
        <a:xfrm>
          <a:off x="0" y="1364803"/>
          <a:ext cx="3494921" cy="649375"/>
        </a:xfrm>
        <a:prstGeom prst="rect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i="0" kern="1200" dirty="0">
              <a:solidFill>
                <a:schemeClr val="bg1"/>
              </a:solidFill>
              <a:latin typeface="Helvetica" pitchFamily="2" charset="0"/>
            </a:rPr>
            <a:t>VPA</a:t>
          </a:r>
          <a:endParaRPr lang="de-DE" sz="1600" b="1" kern="1200" dirty="0">
            <a:solidFill>
              <a:schemeClr val="bg1"/>
            </a:solidFill>
          </a:endParaRPr>
        </a:p>
      </dsp:txBody>
      <dsp:txXfrm>
        <a:off x="0" y="1364803"/>
        <a:ext cx="3494921" cy="649375"/>
      </dsp:txXfrm>
    </dsp:sp>
    <dsp:sp modelId="{C658FF4F-DE28-0544-AE79-39D85CEFE984}">
      <dsp:nvSpPr>
        <dsp:cNvPr id="0" name=""/>
        <dsp:cNvSpPr/>
      </dsp:nvSpPr>
      <dsp:spPr>
        <a:xfrm rot="5400000">
          <a:off x="6341768" y="-735262"/>
          <a:ext cx="519500" cy="6213193"/>
        </a:xfrm>
        <a:prstGeom prst="rect">
          <a:avLst/>
        </a:prstGeom>
        <a:solidFill>
          <a:srgbClr val="B0B6F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22860" rIns="14400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200" b="0" i="0" kern="1200" dirty="0">
              <a:solidFill>
                <a:schemeClr val="tx1"/>
              </a:solidFill>
              <a:latin typeface="Helvetica" pitchFamily="2" charset="0"/>
            </a:rPr>
            <a:t>Individuelle praktische Arbeit oder Projektarbeit, Beurteilung durch den Betrieb</a:t>
          </a:r>
        </a:p>
      </dsp:txBody>
      <dsp:txXfrm rot="-5400000">
        <a:off x="3494922" y="2111584"/>
        <a:ext cx="6213193" cy="519500"/>
      </dsp:txXfrm>
    </dsp:sp>
    <dsp:sp modelId="{99804DCF-EC22-1D45-873E-E4CE3A6F9EB1}">
      <dsp:nvSpPr>
        <dsp:cNvPr id="0" name=""/>
        <dsp:cNvSpPr/>
      </dsp:nvSpPr>
      <dsp:spPr>
        <a:xfrm>
          <a:off x="0" y="2046646"/>
          <a:ext cx="3494921" cy="649375"/>
        </a:xfrm>
        <a:prstGeom prst="rect">
          <a:avLst/>
        </a:prstGeom>
        <a:solidFill>
          <a:srgbClr val="B0B6F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i="0" kern="1200" dirty="0">
              <a:solidFill>
                <a:schemeClr val="tx1"/>
              </a:solidFill>
              <a:latin typeface="Helvetica" pitchFamily="2" charset="0"/>
            </a:rPr>
            <a:t>IPA</a:t>
          </a:r>
          <a:endParaRPr lang="de-DE" sz="2800" b="1" i="0" kern="1200" dirty="0">
            <a:solidFill>
              <a:schemeClr val="tx1"/>
            </a:solidFill>
            <a:latin typeface="Helvetica" pitchFamily="2" charset="0"/>
          </a:endParaRPr>
        </a:p>
      </dsp:txBody>
      <dsp:txXfrm>
        <a:off x="0" y="2046646"/>
        <a:ext cx="3494921" cy="649375"/>
      </dsp:txXfrm>
    </dsp:sp>
    <dsp:sp modelId="{45F95DF7-4716-3040-9C61-76083EE8EC37}">
      <dsp:nvSpPr>
        <dsp:cNvPr id="0" name=""/>
        <dsp:cNvSpPr/>
      </dsp:nvSpPr>
      <dsp:spPr>
        <a:xfrm rot="5400000">
          <a:off x="6341768" y="-53418"/>
          <a:ext cx="519500" cy="6213193"/>
        </a:xfrm>
        <a:prstGeom prst="rect">
          <a:avLst/>
        </a:prstGeom>
        <a:solidFill>
          <a:srgbClr val="D9DBF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22860" rIns="14400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200" b="0" i="0" kern="1200" dirty="0">
              <a:latin typeface="Helvetica" pitchFamily="2" charset="0"/>
            </a:rPr>
            <a:t>Erfahrungsnoten aus der Berufsfachschule, den </a:t>
          </a:r>
          <a:r>
            <a:rPr lang="de-DE" sz="1200" b="0" i="0" kern="1200" dirty="0" err="1">
              <a:latin typeface="Helvetica" pitchFamily="2" charset="0"/>
            </a:rPr>
            <a:t>überbetrieblichen</a:t>
          </a:r>
          <a:r>
            <a:rPr lang="de-DE" sz="1200" b="0" i="0" kern="1200" dirty="0">
              <a:latin typeface="Helvetica" pitchFamily="2" charset="0"/>
            </a:rPr>
            <a:t> Kursen und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200" b="0" i="0" kern="1200" dirty="0">
              <a:latin typeface="Helvetica" pitchFamily="2" charset="0"/>
            </a:rPr>
            <a:t>dem Betrieb (z.B. ALS, PE)</a:t>
          </a:r>
        </a:p>
      </dsp:txBody>
      <dsp:txXfrm rot="-5400000">
        <a:off x="3494922" y="2793428"/>
        <a:ext cx="6213193" cy="519500"/>
      </dsp:txXfrm>
    </dsp:sp>
    <dsp:sp modelId="{4338D97C-6018-F844-9EAB-44A8EAD7160B}">
      <dsp:nvSpPr>
        <dsp:cNvPr id="0" name=""/>
        <dsp:cNvSpPr/>
      </dsp:nvSpPr>
      <dsp:spPr>
        <a:xfrm>
          <a:off x="0" y="2728490"/>
          <a:ext cx="3494921" cy="649375"/>
        </a:xfrm>
        <a:prstGeom prst="rect">
          <a:avLst/>
        </a:prstGeom>
        <a:solidFill>
          <a:srgbClr val="D9DBF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i="0" kern="1200" dirty="0">
              <a:solidFill>
                <a:schemeClr val="tx1"/>
              </a:solidFill>
              <a:latin typeface="Helvetica" pitchFamily="2" charset="0"/>
            </a:rPr>
            <a:t>ERFA</a:t>
          </a:r>
          <a:endParaRPr lang="de-DE" sz="1600" b="1" kern="1200" dirty="0"/>
        </a:p>
      </dsp:txBody>
      <dsp:txXfrm>
        <a:off x="0" y="2728490"/>
        <a:ext cx="3494921" cy="649375"/>
      </dsp:txXfrm>
    </dsp:sp>
    <dsp:sp modelId="{B39D7CE4-D7FA-6749-8B9B-E11DE8B50566}">
      <dsp:nvSpPr>
        <dsp:cNvPr id="0" name=""/>
        <dsp:cNvSpPr/>
      </dsp:nvSpPr>
      <dsp:spPr>
        <a:xfrm rot="5400000">
          <a:off x="6341768" y="628425"/>
          <a:ext cx="519500" cy="6213193"/>
        </a:xfrm>
        <a:prstGeom prst="rect">
          <a:avLst/>
        </a:prstGeom>
        <a:solidFill>
          <a:srgbClr val="EBECF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22860" rIns="14400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200" b="0" i="0" kern="1200" dirty="0">
              <a:latin typeface="Helvetica" pitchFamily="2" charset="0"/>
            </a:rPr>
            <a:t>Teil der Allgemeinbildung</a:t>
          </a:r>
          <a:endParaRPr lang="de-DE" sz="1200" b="0" i="0" kern="1200" baseline="0" dirty="0">
            <a:solidFill>
              <a:schemeClr val="tx1"/>
            </a:solidFill>
            <a:latin typeface="Helvetica" pitchFamily="2" charset="0"/>
          </a:endParaRPr>
        </a:p>
      </dsp:txBody>
      <dsp:txXfrm rot="-5400000">
        <a:off x="3494922" y="3475271"/>
        <a:ext cx="6213193" cy="519500"/>
      </dsp:txXfrm>
    </dsp:sp>
    <dsp:sp modelId="{BC40B4C6-1AE6-1D45-AA73-F4DF17DF3CB1}">
      <dsp:nvSpPr>
        <dsp:cNvPr id="0" name=""/>
        <dsp:cNvSpPr/>
      </dsp:nvSpPr>
      <dsp:spPr>
        <a:xfrm>
          <a:off x="0" y="3410334"/>
          <a:ext cx="3494921" cy="649375"/>
        </a:xfrm>
        <a:prstGeom prst="rect">
          <a:avLst/>
        </a:prstGeom>
        <a:solidFill>
          <a:srgbClr val="EBECF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i="0" kern="1200" baseline="0" dirty="0">
              <a:solidFill>
                <a:schemeClr val="tx1"/>
              </a:solidFill>
              <a:latin typeface="Helvetica" pitchFamily="2" charset="0"/>
            </a:rPr>
            <a:t>Schlussarbeit</a:t>
          </a:r>
        </a:p>
      </dsp:txBody>
      <dsp:txXfrm>
        <a:off x="0" y="3410334"/>
        <a:ext cx="3494921" cy="6493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D199F-95FC-D648-8D89-10DDA9DE118B}" type="datetimeFigureOut">
              <a:rPr lang="de-GB" smtClean="0"/>
              <a:t>11/24/2025</a:t>
            </a:fld>
            <a:endParaRPr lang="de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2DCE9-8122-E84F-95C1-14571F75BB5E}" type="slidenum">
              <a:rPr lang="de-GB" smtClean="0"/>
              <a:t>‹Nr.›</a:t>
            </a:fld>
            <a:endParaRPr lang="de-GB"/>
          </a:p>
        </p:txBody>
      </p:sp>
    </p:spTree>
    <p:extLst>
      <p:ext uri="{BB962C8B-B14F-4D97-AF65-F5344CB8AC3E}">
        <p14:creationId xmlns:p14="http://schemas.microsoft.com/office/powerpoint/2010/main" val="3519004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rgbClr val="3A4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DB4E60-F357-50C1-06C2-B33570B3CA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968C34F-BD81-47C5-0C06-AC17C257D7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9E56BF-4139-D2C4-4F8F-2445FE3D6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BBB0-DCED-0745-9611-E7FF57157D98}" type="datetime1">
              <a:rPr lang="de-DE" smtClean="0"/>
              <a:t>24.11.2025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418E63-A0F6-DAEE-F543-0C419C68F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534233E-D9D5-AE41-676D-5EF71B96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30874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6A9B5F-F579-95CF-E1EB-BBBF32361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28F2E0-CFA8-DEAE-1537-6B5B6671C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E17C-D38A-0C4D-8B31-736F682B5992}" type="datetime1">
              <a:rPr lang="de-DE" smtClean="0"/>
              <a:t>24.11.2025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19007F9-6DF0-8DA9-6C6F-BA19BE31C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FAA674-CEC2-C286-BF8E-B08496815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9A10071-B42B-C0EA-3F7C-EEF11AEC9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GB" dirty="0"/>
          </a:p>
        </p:txBody>
      </p:sp>
    </p:spTree>
    <p:extLst>
      <p:ext uri="{BB962C8B-B14F-4D97-AF65-F5344CB8AC3E}">
        <p14:creationId xmlns:p14="http://schemas.microsoft.com/office/powerpoint/2010/main" val="362511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2763A-0EFB-E921-B232-6BD3859C2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18CD9AD-1FB6-690D-60C0-7627E040D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747FD5-4F16-AE6C-2D14-35BD56D2D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000F-BF63-7849-AAB5-FE7A1C8FB476}" type="datetime1">
              <a:rPr lang="de-DE" smtClean="0"/>
              <a:t>24.11.2025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2E3FAF-84B0-89D9-161D-215FF7B00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5ED89B-701F-ECB5-A384-EA24D7C67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6718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274763-F9B5-8BC4-7584-56B5CD8FE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FA633E-A470-C57E-4594-B881AAB31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93C387D-5976-5702-353E-DF38A237F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CB285CD-245F-1F31-06A6-856AE9A62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AECC-0450-6D46-87D3-88BC004015A2}" type="datetime1">
              <a:rPr lang="de-DE" smtClean="0"/>
              <a:t>24.11.2025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BFE92DB-3E63-2348-AD12-3153C8627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1E1C023-126C-4F32-B7D9-3AAD721A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01642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FA7912-74E9-25E8-3EFB-6707A2784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B1AEFD-D834-65D2-87D5-AAE1E8636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80CB803-AB8A-F498-20F0-CAE7765BD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B7401F5-6D89-4978-FAE2-E29DFD0B4D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D755B32-988A-F1A4-5516-91230185D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18CE3DE-E1CF-B843-F423-10263E2B0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D365-6578-2547-88F9-06CA734326F3}" type="datetime1">
              <a:rPr lang="de-DE" smtClean="0"/>
              <a:t>24.11.2025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C3147E9-F90C-A8F9-FAB3-A70E7B4DA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C34432F-9F1B-73D6-A293-1097A01C8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74697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6FF28-AC18-DCFB-8242-6F5C4887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C2ADCF0-41BC-F567-57EA-B6239C80E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4EE8C-2ED4-1C4B-81BE-4FB64A66D132}" type="datetime1">
              <a:rPr lang="de-DE" smtClean="0"/>
              <a:t>24.11.2025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4BF390A-1F47-EDEC-9F49-390AEC123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88BD998-5D22-487B-BC57-90F60B554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0153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141E6FB-1D75-3D47-214F-ED145910C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27889-401B-754D-80C8-AB4C7ADDA4DF}" type="datetime1">
              <a:rPr lang="de-DE" smtClean="0"/>
              <a:t>24.11.2025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DCA695-5CC0-BACB-87A2-9F96CD581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2E54B23-6549-68CE-108C-3F51B1145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98786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02B355-F026-EA68-EB8F-6595D8FD7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8965FE-ED88-BC4F-AD79-9F31414B7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C1CF603-B130-0B29-9E2E-A5C1439FB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5B1451-2C17-3CD5-2C76-2A9CB3A5A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5314C-9F72-3548-A049-B2FA54EA30B2}" type="datetime1">
              <a:rPr lang="de-DE" smtClean="0"/>
              <a:t>24.11.2025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7929CE9-77F2-31FB-D34E-92B526704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DAA71C9-BC54-2476-4F88-2D6CC680B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45245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57004-D0EE-5F82-7057-ABC909D9D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08AA21-A560-B0FC-CAF7-A59F599818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295039E-E7B1-83E3-004E-803E9D24F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0DF966A-773E-5DC3-AC3C-75A108E71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22346-C8C2-0C46-935E-1B77D42167DF}" type="datetime1">
              <a:rPr lang="de-DE" smtClean="0"/>
              <a:t>24.11.2025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2020660-BB05-A6C3-CFB4-8DC7DA640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B01320-FE59-4A01-FBB7-76773BAC3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48519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B516D5-0836-0B6E-0E5A-CB82CDA3C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01CC41B-39F3-74AE-6A50-03A22DBCC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703F3F-6A5A-CDA2-3D14-8E4DA121C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F7B6-F326-1D41-ADF0-12762C93A7E6}" type="datetime1">
              <a:rPr lang="de-DE" smtClean="0"/>
              <a:t>24.11.2025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0AFE53-786C-76A8-3510-131596466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E961F89-D96C-0453-80E9-6A246BC7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4345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37E8819-6D8A-EB61-5DB7-0E7D357510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048C0BF-9D37-066C-2096-6F65ECFA0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5235E4-5B29-9CC3-C5CE-9DFB4FBBD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F523B-F3F3-8B4A-BDDF-8FE93A122588}" type="datetime1">
              <a:rPr lang="de-DE" smtClean="0"/>
              <a:t>24.11.2025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3A1688-14DF-FBA3-B7B6-99611EA58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C675C0-BDC2-837E-9495-B8451A852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76448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C2F80-15D5-E655-CA69-D3893ACB2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de-GB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457FABC-A699-A089-1177-03C447A0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9288-88E3-C045-86D2-12C7BE4B340B}" type="datetime1">
              <a:rPr lang="de-DE" smtClean="0"/>
              <a:t>24.11.2025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3D0DDC-DABE-4A13-FA34-5767E244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A20574-6D27-5B26-84DA-A7FB7EE53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A827B35-E4B4-1AB0-326B-6447C8043D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4850" y="2574065"/>
            <a:ext cx="7905750" cy="2938462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GB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9BA1BA65-15E5-B37C-5136-BF2CE2F2D9D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04850" y="1868488"/>
            <a:ext cx="8059738" cy="495889"/>
          </a:xfrm>
        </p:spPr>
        <p:txBody>
          <a:bodyPr/>
          <a:lstStyle>
            <a:lvl1pPr marL="0" indent="0">
              <a:buNone/>
              <a:defRPr/>
            </a:lvl1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710823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49BE79-2647-2044-9F46-F3C0D6BBF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  <a:endParaRPr lang="de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FAD5F0-3E98-EA5D-4277-98E3D46B0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D75982-AD1A-F89C-B3E8-369E63696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B8DCF-D3FE-9546-A664-A6FDF2A41870}" type="datetimeFigureOut">
              <a:rPr lang="de-GB" smtClean="0"/>
              <a:t>11/24/2025</a:t>
            </a:fld>
            <a:endParaRPr lang="de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B9E3DE-E705-998E-1DAB-B61AAF01B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3FFF0C-67D6-79F6-E3A0-F9F08B1BC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8E2E-2CB0-D44B-B651-9EF52C1FC8F5}" type="slidenum">
              <a:rPr lang="de-GB" smtClean="0"/>
              <a:t>‹Nr.›</a:t>
            </a:fld>
            <a:endParaRPr lang="de-GB"/>
          </a:p>
        </p:txBody>
      </p:sp>
    </p:spTree>
    <p:extLst>
      <p:ext uri="{BB962C8B-B14F-4D97-AF65-F5344CB8AC3E}">
        <p14:creationId xmlns:p14="http://schemas.microsoft.com/office/powerpoint/2010/main" val="3751832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022745-60E7-ECA6-63E2-BA315A5D8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325"/>
            <a:ext cx="10515600" cy="1325563"/>
          </a:xfrm>
        </p:spPr>
        <p:txBody>
          <a:bodyPr>
            <a:normAutofit/>
          </a:bodyPr>
          <a:lstStyle>
            <a:lvl1pPr>
              <a:defRPr sz="36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  <a:endParaRPr lang="de-GB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7DB9000-9043-8563-374D-E15BC83B8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B8DCF-D3FE-9546-A664-A6FDF2A41870}" type="datetimeFigureOut">
              <a:rPr lang="de-GB" smtClean="0"/>
              <a:t>11/24/2025</a:t>
            </a:fld>
            <a:endParaRPr lang="de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728EFBD-3988-007E-AC51-2CB1C7015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F4F1BA7-31F9-7686-630B-A778C4789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8E2E-2CB0-D44B-B651-9EF52C1FC8F5}" type="slidenum">
              <a:rPr lang="de-GB" smtClean="0"/>
              <a:t>‹Nr.›</a:t>
            </a:fld>
            <a:endParaRPr lang="de-GB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02A582A-22F2-6218-03CF-AA5EB9C3AF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271713"/>
            <a:ext cx="10515600" cy="3616325"/>
          </a:xfrm>
        </p:spPr>
        <p:txBody>
          <a:bodyPr>
            <a:normAutofit/>
          </a:bodyPr>
          <a:lstStyle>
            <a:lvl1pPr marL="228600" indent="-228600">
              <a:buFont typeface="Wingdings" pitchFamily="2" charset="2"/>
              <a:buChar char="§"/>
              <a:defRPr sz="1800" b="0" i="0">
                <a:solidFill>
                  <a:schemeClr val="bg1"/>
                </a:solidFill>
                <a:latin typeface="Helvetica" pitchFamily="2" charset="0"/>
              </a:defRPr>
            </a:lvl1pPr>
            <a:lvl2pPr marL="685800" indent="-228600">
              <a:buFont typeface="Wingdings" pitchFamily="2" charset="2"/>
              <a:buChar char="§"/>
              <a:defRPr sz="1600" b="0" i="0">
                <a:solidFill>
                  <a:schemeClr val="bg1"/>
                </a:solidFill>
                <a:latin typeface="Helvetica" pitchFamily="2" charset="0"/>
              </a:defRPr>
            </a:lvl2pPr>
            <a:lvl3pPr marL="1143000" indent="-228600">
              <a:buFont typeface="Wingdings" pitchFamily="2" charset="2"/>
              <a:buChar char="§"/>
              <a:defRPr sz="1400" b="0" i="0">
                <a:solidFill>
                  <a:schemeClr val="bg1"/>
                </a:solidFill>
                <a:latin typeface="Helvetica" pitchFamily="2" charset="0"/>
              </a:defRPr>
            </a:lvl3pPr>
            <a:lvl4pPr marL="1600200" indent="-228600">
              <a:buFont typeface="Wingdings" pitchFamily="2" charset="2"/>
              <a:buChar char="§"/>
              <a:defRPr sz="1200" b="0" i="0">
                <a:solidFill>
                  <a:schemeClr val="bg1"/>
                </a:solidFill>
                <a:latin typeface="Helvetica" pitchFamily="2" charset="0"/>
              </a:defRPr>
            </a:lvl4pPr>
            <a:lvl5pPr marL="2057400" indent="-228600">
              <a:buFont typeface="Wingdings" pitchFamily="2" charset="2"/>
              <a:buChar char="§"/>
              <a:defRPr sz="1200" b="0" i="0"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GB" dirty="0"/>
          </a:p>
        </p:txBody>
      </p:sp>
    </p:spTree>
    <p:extLst>
      <p:ext uri="{BB962C8B-B14F-4D97-AF65-F5344CB8AC3E}">
        <p14:creationId xmlns:p14="http://schemas.microsoft.com/office/powerpoint/2010/main" val="1177444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3D5722-E02B-1094-C7AA-3296A4667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GB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33D037B-9A3F-AB0B-1F26-8B768BE270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EF2A31-8CFD-D81B-A94A-11BA9852A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B4BB-8C4D-C34C-A9B6-80D1061DAF6C}" type="datetimeFigureOut">
              <a:rPr lang="de-GB" smtClean="0"/>
              <a:t>11/24/2025</a:t>
            </a:fld>
            <a:endParaRPr lang="de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74791D-A643-5521-3887-E46EB8F18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076626-F160-4AAC-5056-BC27A0B58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055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351F57-56B1-0B43-A14F-A8DF88C25015}" type="slidenum">
              <a:rPr lang="de-GB" smtClean="0"/>
              <a:t>‹Nr.›</a:t>
            </a:fld>
            <a:endParaRPr lang="de-GB"/>
          </a:p>
        </p:txBody>
      </p:sp>
    </p:spTree>
    <p:extLst>
      <p:ext uri="{BB962C8B-B14F-4D97-AF65-F5344CB8AC3E}">
        <p14:creationId xmlns:p14="http://schemas.microsoft.com/office/powerpoint/2010/main" val="364007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180DBE-6185-6D4F-AF6C-127F1AF1E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8A47BC-4789-34DA-F379-FBC41C6DD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5720212-459B-3204-FBF5-02AE356D2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B4BB-8C4D-C34C-A9B6-80D1061DAF6C}" type="datetimeFigureOut">
              <a:rPr lang="de-GB" smtClean="0"/>
              <a:t>11/24/2025</a:t>
            </a:fld>
            <a:endParaRPr lang="de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9BD486-0CAD-C2CC-C7B2-55DAC9CDD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5B11A7-AE80-D3B9-061E-B0DEB3768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055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351F57-56B1-0B43-A14F-A8DF88C25015}" type="slidenum">
              <a:rPr lang="de-GB" smtClean="0"/>
              <a:t>‹Nr.›</a:t>
            </a:fld>
            <a:endParaRPr lang="de-GB"/>
          </a:p>
        </p:txBody>
      </p:sp>
    </p:spTree>
    <p:extLst>
      <p:ext uri="{BB962C8B-B14F-4D97-AF65-F5344CB8AC3E}">
        <p14:creationId xmlns:p14="http://schemas.microsoft.com/office/powerpoint/2010/main" val="49909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A9324BF4-72CE-9F6A-DA40-765E12232151}"/>
              </a:ext>
            </a:extLst>
          </p:cNvPr>
          <p:cNvSpPr/>
          <p:nvPr userDrawn="1"/>
        </p:nvSpPr>
        <p:spPr>
          <a:xfrm>
            <a:off x="0" y="0"/>
            <a:ext cx="12192000" cy="593959"/>
          </a:xfrm>
          <a:prstGeom prst="rect">
            <a:avLst/>
          </a:prstGeom>
          <a:solidFill>
            <a:srgbClr val="3A49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ADC2C9C-EE3B-EE0A-27D4-186DF79B2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833563"/>
            <a:ext cx="80607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9B90E8-B12B-BD0C-1B5D-5D8F2BF84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388" y="2186186"/>
            <a:ext cx="10515600" cy="4060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240500-5809-87FF-735B-EFD1C8E69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8B232-4627-AD49-997A-33B33AF7A15E}" type="datetime1">
              <a:rPr lang="de-DE" smtClean="0"/>
              <a:t>24.11.2025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663CFB-0449-D3FB-F5E8-5ED2B7767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5BC2EE-242A-79C4-40E1-315DDA5402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380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14F46-5675-409D-97A1-6697E91D825B}" type="slidenum">
              <a:rPr lang="de-CH" smtClean="0"/>
              <a:t>‹Nr.›</a:t>
            </a:fld>
            <a:endParaRPr lang="de-CH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BBE031B-B954-DF54-7EA0-8DCE6F488EE0}"/>
              </a:ext>
            </a:extLst>
          </p:cNvPr>
          <p:cNvSpPr/>
          <p:nvPr userDrawn="1"/>
        </p:nvSpPr>
        <p:spPr>
          <a:xfrm>
            <a:off x="0" y="6721475"/>
            <a:ext cx="12192000" cy="136526"/>
          </a:xfrm>
          <a:prstGeom prst="rect">
            <a:avLst/>
          </a:prstGeom>
          <a:solidFill>
            <a:srgbClr val="333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3EB4505-BBD2-EC85-6799-849B39B27D87}"/>
              </a:ext>
            </a:extLst>
          </p:cNvPr>
          <p:cNvSpPr txBox="1"/>
          <p:nvPr userDrawn="1"/>
        </p:nvSpPr>
        <p:spPr>
          <a:xfrm>
            <a:off x="7883134" y="174800"/>
            <a:ext cx="4198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GB" sz="1200" i="1" dirty="0">
                <a:solidFill>
                  <a:srgbClr val="FCFDFE"/>
                </a:solidFill>
                <a:effectLst/>
                <a:latin typeface="Helvetica" pitchFamily="2" charset="0"/>
              </a:rPr>
              <a:t>©</a:t>
            </a:r>
            <a:r>
              <a:rPr lang="de-GB" sz="1200" b="0" i="0" dirty="0">
                <a:solidFill>
                  <a:srgbClr val="FCFDFE"/>
                </a:solidFill>
                <a:effectLst/>
                <a:latin typeface="Helvetica" pitchFamily="2" charset="0"/>
              </a:rPr>
              <a:t> </a:t>
            </a:r>
            <a:r>
              <a:rPr lang="de-GB" sz="1200" b="0" i="0" dirty="0">
                <a:solidFill>
                  <a:schemeClr val="bg1"/>
                </a:solidFill>
                <a:latin typeface="Helvetica Light" panose="020B0403020202020204" pitchFamily="34" charset="0"/>
              </a:rPr>
              <a:t>SDBB | dokumentation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8862F66-7330-DB6A-EB9A-F6217A9580B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99455" y="141431"/>
            <a:ext cx="1468683" cy="34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7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rgbClr val="373737"/>
          </a:solidFill>
          <a:latin typeface="Georgia" panose="02040502050405020303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1800" b="0" i="0" kern="1200">
          <a:solidFill>
            <a:srgbClr val="373737"/>
          </a:solidFill>
          <a:latin typeface="Helvetica" pitchFamily="2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600" b="0" i="0" kern="1200">
          <a:solidFill>
            <a:srgbClr val="373737"/>
          </a:solidFill>
          <a:latin typeface="Helvetica" pitchFamily="2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400" b="0" i="0" kern="1200">
          <a:solidFill>
            <a:srgbClr val="373737"/>
          </a:solidFill>
          <a:latin typeface="Helvetica" pitchFamily="2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200" b="0" i="0" kern="1200">
          <a:solidFill>
            <a:srgbClr val="373737"/>
          </a:solidFill>
          <a:latin typeface="Helvetica" pitchFamily="2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000" b="0" i="0" kern="1200">
          <a:solidFill>
            <a:srgbClr val="373737"/>
          </a:solidFill>
          <a:latin typeface="Helvetica" pitchFamily="2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975A743-67CA-BD5B-8098-359078B11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7A490FE-57F8-1665-9206-5A3A4DB37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8CE52A-F98F-5B85-220A-CC1AEDF03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B8DCF-D3FE-9546-A664-A6FDF2A41870}" type="datetimeFigureOut">
              <a:rPr lang="de-GB" smtClean="0"/>
              <a:t>11/24/2025</a:t>
            </a:fld>
            <a:endParaRPr lang="de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E8223C-4F38-1B5E-161D-FF03B8A82E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8B7C6F-7006-54A1-F7EB-D28B6D5C4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98E2E-2CB0-D44B-B651-9EF52C1FC8F5}" type="slidenum">
              <a:rPr lang="de-GB" smtClean="0"/>
              <a:t>‹Nr.›</a:t>
            </a:fld>
            <a:endParaRPr lang="de-GB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146DFE2-A68F-DC68-29CC-350FF343F63C}"/>
              </a:ext>
            </a:extLst>
          </p:cNvPr>
          <p:cNvSpPr/>
          <p:nvPr userDrawn="1"/>
        </p:nvSpPr>
        <p:spPr>
          <a:xfrm>
            <a:off x="0" y="0"/>
            <a:ext cx="12192000" cy="68102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F9579F3-21A2-3F67-BB1E-86AFD3F3C203}"/>
              </a:ext>
            </a:extLst>
          </p:cNvPr>
          <p:cNvSpPr txBox="1"/>
          <p:nvPr userDrawn="1"/>
        </p:nvSpPr>
        <p:spPr>
          <a:xfrm>
            <a:off x="7883134" y="174800"/>
            <a:ext cx="4198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GB" sz="1200" i="1" dirty="0">
                <a:solidFill>
                  <a:srgbClr val="FCFDFE"/>
                </a:solidFill>
                <a:effectLst/>
                <a:latin typeface="Helvetica" pitchFamily="2" charset="0"/>
              </a:rPr>
              <a:t>©</a:t>
            </a:r>
            <a:r>
              <a:rPr lang="de-GB" sz="1200" b="0" i="0" dirty="0">
                <a:solidFill>
                  <a:srgbClr val="FCFDFE"/>
                </a:solidFill>
                <a:effectLst/>
                <a:latin typeface="Helvetica" pitchFamily="2" charset="0"/>
              </a:rPr>
              <a:t> </a:t>
            </a:r>
            <a:r>
              <a:rPr lang="de-GB" sz="1200" b="0" i="0" dirty="0">
                <a:solidFill>
                  <a:schemeClr val="bg1"/>
                </a:solidFill>
                <a:latin typeface="Helvetica Light" panose="020B0403020202020204" pitchFamily="34" charset="0"/>
              </a:rPr>
              <a:t>SDBB | dokumentatio</a:t>
            </a:r>
            <a:r>
              <a:rPr lang="de-CH" sz="1200" b="0" i="0" dirty="0">
                <a:solidFill>
                  <a:schemeClr val="bg1"/>
                </a:solidFill>
                <a:latin typeface="Helvetica Light" panose="020B0403020202020204" pitchFamily="34" charset="0"/>
              </a:rPr>
              <a:t>n</a:t>
            </a:r>
            <a:endParaRPr lang="de-GB" sz="1200" b="0" i="0" dirty="0">
              <a:solidFill>
                <a:schemeClr val="bg1"/>
              </a:solidFill>
              <a:latin typeface="Helvetica Light" panose="020B0403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13711CC-FE01-C634-C16F-F4D442B8801F}"/>
              </a:ext>
            </a:extLst>
          </p:cNvPr>
          <p:cNvSpPr/>
          <p:nvPr userDrawn="1"/>
        </p:nvSpPr>
        <p:spPr>
          <a:xfrm>
            <a:off x="0" y="6721475"/>
            <a:ext cx="12192000" cy="1365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9EDB8135-EF26-3A33-AD2B-72C3408B5A9F}"/>
              </a:ext>
            </a:extLst>
          </p:cNvPr>
          <p:cNvSpPr txBox="1">
            <a:spLocks/>
          </p:cNvSpPr>
          <p:nvPr userDrawn="1"/>
        </p:nvSpPr>
        <p:spPr>
          <a:xfrm>
            <a:off x="93380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14F46-5675-409D-97A1-6697E91D825B}" type="slidenum">
              <a:rPr lang="de-CH" smtClean="0">
                <a:solidFill>
                  <a:schemeClr val="bg1"/>
                </a:solidFill>
              </a:rPr>
              <a:pPr/>
              <a:t>‹Nr.›</a:t>
            </a:fld>
            <a:endParaRPr lang="de-CH" dirty="0">
              <a:solidFill>
                <a:schemeClr val="bg1"/>
              </a:solidFill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BCA52F9-F305-92A1-B1C8-FE75038779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9455" y="141431"/>
            <a:ext cx="1468683" cy="34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E2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1D4FBF9E-6E64-A3DF-CB55-DB71286E4041}"/>
              </a:ext>
            </a:extLst>
          </p:cNvPr>
          <p:cNvSpPr/>
          <p:nvPr userDrawn="1"/>
        </p:nvSpPr>
        <p:spPr>
          <a:xfrm>
            <a:off x="0" y="0"/>
            <a:ext cx="12192000" cy="5939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D02CEFB-6466-D1C4-F791-65B4BDD78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216" y="8713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AA41C3-5104-FEC0-77D0-E50CDBB49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1216" y="233186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GB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FC6836-0F3A-A5E8-BBF6-82BB34AA23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3B4BB-8C4D-C34C-A9B6-80D1061DAF6C}" type="datetimeFigureOut">
              <a:rPr lang="de-GB" smtClean="0"/>
              <a:t>11/24/2025</a:t>
            </a:fld>
            <a:endParaRPr lang="de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0F3D86-BEBC-A84C-AC48-7191B1AB33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GB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F0AB034-5287-6BCB-4205-BA3EE7A6B18F}"/>
              </a:ext>
            </a:extLst>
          </p:cNvPr>
          <p:cNvSpPr txBox="1"/>
          <p:nvPr userDrawn="1"/>
        </p:nvSpPr>
        <p:spPr>
          <a:xfrm>
            <a:off x="7883134" y="174800"/>
            <a:ext cx="4198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GB" sz="1200" i="1" dirty="0">
                <a:solidFill>
                  <a:schemeClr val="tx1"/>
                </a:solidFill>
                <a:effectLst/>
                <a:latin typeface="Helvetica" pitchFamily="2" charset="0"/>
              </a:rPr>
              <a:t>©</a:t>
            </a:r>
            <a:r>
              <a:rPr lang="de-GB" sz="1200" b="0" i="0" dirty="0">
                <a:solidFill>
                  <a:schemeClr val="tx1"/>
                </a:solidFill>
                <a:effectLst/>
                <a:latin typeface="Helvetica" pitchFamily="2" charset="0"/>
              </a:rPr>
              <a:t> </a:t>
            </a:r>
            <a:r>
              <a:rPr lang="de-GB" sz="1200" b="0" i="0" dirty="0">
                <a:solidFill>
                  <a:schemeClr val="tx1"/>
                </a:solidFill>
                <a:latin typeface="Helvetica Light" panose="020B0403020202020204" pitchFamily="34" charset="0"/>
              </a:rPr>
              <a:t>SDBB | dokumentation | berufsbildung.ch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0FF4A098-FA79-EE59-90F6-48D96A853D9F}"/>
              </a:ext>
            </a:extLst>
          </p:cNvPr>
          <p:cNvSpPr txBox="1">
            <a:spLocks/>
          </p:cNvSpPr>
          <p:nvPr userDrawn="1"/>
        </p:nvSpPr>
        <p:spPr>
          <a:xfrm>
            <a:off x="93380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14F46-5675-409D-97A1-6697E91D825B}" type="slidenum">
              <a:rPr lang="de-CH" smtClean="0">
                <a:solidFill>
                  <a:schemeClr val="tx1"/>
                </a:solidFill>
              </a:rPr>
              <a:pPr/>
              <a:t>‹Nr.›</a:t>
            </a:fld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44BE2E4-7D86-80D3-8527-78D3C21F9097}"/>
              </a:ext>
            </a:extLst>
          </p:cNvPr>
          <p:cNvSpPr/>
          <p:nvPr userDrawn="1"/>
        </p:nvSpPr>
        <p:spPr>
          <a:xfrm>
            <a:off x="0" y="6721475"/>
            <a:ext cx="12192000" cy="136526"/>
          </a:xfrm>
          <a:prstGeom prst="rect">
            <a:avLst/>
          </a:prstGeom>
          <a:solidFill>
            <a:srgbClr val="333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53BF61B-0995-44BF-A24D-50341270BA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9455" y="141431"/>
            <a:ext cx="1468683" cy="34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8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6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4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2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2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26514-30D8-7208-426E-4F7161190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de-CH" dirty="0"/>
              <a:t>Lernorte und Qualifikationsverfahren</a:t>
            </a:r>
          </a:p>
        </p:txBody>
      </p:sp>
    </p:spTree>
    <p:extLst>
      <p:ext uri="{BB962C8B-B14F-4D97-AF65-F5344CB8AC3E}">
        <p14:creationId xmlns:p14="http://schemas.microsoft.com/office/powerpoint/2010/main" val="112075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93AC4-FAC7-23D5-311D-7E17A8A08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27316"/>
            <a:ext cx="9144000" cy="1203368"/>
          </a:xfrm>
        </p:spPr>
        <p:txBody>
          <a:bodyPr/>
          <a:lstStyle/>
          <a:p>
            <a:r>
              <a:rPr lang="de-CH" dirty="0"/>
              <a:t>Duales Bildungssystem</a:t>
            </a:r>
          </a:p>
        </p:txBody>
      </p:sp>
    </p:spTree>
    <p:extLst>
      <p:ext uri="{BB962C8B-B14F-4D97-AF65-F5344CB8AC3E}">
        <p14:creationId xmlns:p14="http://schemas.microsoft.com/office/powerpoint/2010/main" val="2309584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5343255C-5C42-BEDD-FEBE-F6C5945E9568}"/>
              </a:ext>
            </a:extLst>
          </p:cNvPr>
          <p:cNvGrpSpPr/>
          <p:nvPr/>
        </p:nvGrpSpPr>
        <p:grpSpPr>
          <a:xfrm>
            <a:off x="878347" y="2280809"/>
            <a:ext cx="2036618" cy="2036618"/>
            <a:chOff x="878347" y="2280809"/>
            <a:chExt cx="2036618" cy="2036618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6757E7BF-DA0E-A87B-B99B-78A7D561CBA1}"/>
                </a:ext>
              </a:extLst>
            </p:cNvPr>
            <p:cNvSpPr/>
            <p:nvPr/>
          </p:nvSpPr>
          <p:spPr>
            <a:xfrm>
              <a:off x="878347" y="2280809"/>
              <a:ext cx="2036618" cy="203661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GB"/>
            </a:p>
          </p:txBody>
        </p:sp>
        <p:grpSp>
          <p:nvGrpSpPr>
            <p:cNvPr id="19" name="Inhaltsplatzhalter 5" descr="Schulgebäude Silhouette">
              <a:extLst>
                <a:ext uri="{FF2B5EF4-FFF2-40B4-BE49-F238E27FC236}">
                  <a16:creationId xmlns:a16="http://schemas.microsoft.com/office/drawing/2014/main" id="{35FC0D98-59ED-9238-3F8E-CCF5CB3907B6}"/>
                </a:ext>
              </a:extLst>
            </p:cNvPr>
            <p:cNvGrpSpPr/>
            <p:nvPr/>
          </p:nvGrpSpPr>
          <p:grpSpPr>
            <a:xfrm>
              <a:off x="1155634" y="2692169"/>
              <a:ext cx="1434958" cy="1225958"/>
              <a:chOff x="1155634" y="2692169"/>
              <a:chExt cx="1434958" cy="1225958"/>
            </a:xfrm>
            <a:solidFill>
              <a:schemeClr val="bg1"/>
            </a:solidFill>
          </p:grpSpPr>
          <p:sp>
            <p:nvSpPr>
              <p:cNvPr id="20" name="Freihandform 19">
                <a:extLst>
                  <a:ext uri="{FF2B5EF4-FFF2-40B4-BE49-F238E27FC236}">
                    <a16:creationId xmlns:a16="http://schemas.microsoft.com/office/drawing/2014/main" id="{28795795-1E9A-2F8B-DFC4-CF05E002F971}"/>
                  </a:ext>
                </a:extLst>
              </p:cNvPr>
              <p:cNvSpPr/>
              <p:nvPr/>
            </p:nvSpPr>
            <p:spPr>
              <a:xfrm>
                <a:off x="1795544" y="3103517"/>
                <a:ext cx="155135" cy="155135"/>
              </a:xfrm>
              <a:custGeom>
                <a:avLst/>
                <a:gdLst>
                  <a:gd name="connsiteX0" fmla="*/ 77570 w 155135"/>
                  <a:gd name="connsiteY0" fmla="*/ 155131 h 155135"/>
                  <a:gd name="connsiteX1" fmla="*/ 155135 w 155135"/>
                  <a:gd name="connsiteY1" fmla="*/ 77565 h 155135"/>
                  <a:gd name="connsiteX2" fmla="*/ 77570 w 155135"/>
                  <a:gd name="connsiteY2" fmla="*/ 0 h 155135"/>
                  <a:gd name="connsiteX3" fmla="*/ 4 w 155135"/>
                  <a:gd name="connsiteY3" fmla="*/ 77565 h 155135"/>
                  <a:gd name="connsiteX4" fmla="*/ 75933 w 155135"/>
                  <a:gd name="connsiteY4" fmla="*/ 155131 h 155135"/>
                  <a:gd name="connsiteX5" fmla="*/ 77570 w 155135"/>
                  <a:gd name="connsiteY5" fmla="*/ 155131 h 155135"/>
                  <a:gd name="connsiteX6" fmla="*/ 77570 w 155135"/>
                  <a:gd name="connsiteY6" fmla="*/ 38783 h 155135"/>
                  <a:gd name="connsiteX7" fmla="*/ 116352 w 155135"/>
                  <a:gd name="connsiteY7" fmla="*/ 77565 h 155135"/>
                  <a:gd name="connsiteX8" fmla="*/ 77570 w 155135"/>
                  <a:gd name="connsiteY8" fmla="*/ 116348 h 155135"/>
                  <a:gd name="connsiteX9" fmla="*/ 38787 w 155135"/>
                  <a:gd name="connsiteY9" fmla="*/ 77565 h 155135"/>
                  <a:gd name="connsiteX10" fmla="*/ 75844 w 155135"/>
                  <a:gd name="connsiteY10" fmla="*/ 38744 h 155135"/>
                  <a:gd name="connsiteX11" fmla="*/ 77570 w 155135"/>
                  <a:gd name="connsiteY11" fmla="*/ 38744 h 155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5135" h="155135">
                    <a:moveTo>
                      <a:pt x="77570" y="155131"/>
                    </a:moveTo>
                    <a:cubicBezTo>
                      <a:pt x="120407" y="155131"/>
                      <a:pt x="155135" y="120403"/>
                      <a:pt x="155135" y="77565"/>
                    </a:cubicBezTo>
                    <a:cubicBezTo>
                      <a:pt x="155135" y="34728"/>
                      <a:pt x="120407" y="0"/>
                      <a:pt x="77570" y="0"/>
                    </a:cubicBezTo>
                    <a:cubicBezTo>
                      <a:pt x="34732" y="0"/>
                      <a:pt x="4" y="34728"/>
                      <a:pt x="4" y="77565"/>
                    </a:cubicBezTo>
                    <a:cubicBezTo>
                      <a:pt x="-447" y="119951"/>
                      <a:pt x="33546" y="154679"/>
                      <a:pt x="75933" y="155131"/>
                    </a:cubicBezTo>
                    <a:cubicBezTo>
                      <a:pt x="76478" y="155137"/>
                      <a:pt x="77025" y="155137"/>
                      <a:pt x="77570" y="155131"/>
                    </a:cubicBezTo>
                    <a:close/>
                    <a:moveTo>
                      <a:pt x="77570" y="38783"/>
                    </a:moveTo>
                    <a:cubicBezTo>
                      <a:pt x="98989" y="38783"/>
                      <a:pt x="116352" y="56146"/>
                      <a:pt x="116352" y="77565"/>
                    </a:cubicBezTo>
                    <a:cubicBezTo>
                      <a:pt x="116352" y="98985"/>
                      <a:pt x="98989" y="116348"/>
                      <a:pt x="77570" y="116348"/>
                    </a:cubicBezTo>
                    <a:cubicBezTo>
                      <a:pt x="56150" y="116348"/>
                      <a:pt x="38787" y="98985"/>
                      <a:pt x="38787" y="77565"/>
                    </a:cubicBezTo>
                    <a:cubicBezTo>
                      <a:pt x="38300" y="56613"/>
                      <a:pt x="54892" y="39233"/>
                      <a:pt x="75844" y="38744"/>
                    </a:cubicBezTo>
                    <a:cubicBezTo>
                      <a:pt x="76420" y="38732"/>
                      <a:pt x="76994" y="38730"/>
                      <a:pt x="77570" y="38744"/>
                    </a:cubicBez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1" name="Freihandform 20">
                <a:extLst>
                  <a:ext uri="{FF2B5EF4-FFF2-40B4-BE49-F238E27FC236}">
                    <a16:creationId xmlns:a16="http://schemas.microsoft.com/office/drawing/2014/main" id="{58762BB7-258E-725B-8600-27A779ACEF5C}"/>
                  </a:ext>
                </a:extLst>
              </p:cNvPr>
              <p:cNvSpPr/>
              <p:nvPr/>
            </p:nvSpPr>
            <p:spPr>
              <a:xfrm>
                <a:off x="1155634" y="2692169"/>
                <a:ext cx="1434958" cy="1225958"/>
              </a:xfrm>
              <a:custGeom>
                <a:avLst/>
                <a:gdLst>
                  <a:gd name="connsiteX0" fmla="*/ 969567 w 1434958"/>
                  <a:gd name="connsiteY0" fmla="*/ 527696 h 1225958"/>
                  <a:gd name="connsiteX1" fmla="*/ 969567 w 1434958"/>
                  <a:gd name="connsiteY1" fmla="*/ 440610 h 1225958"/>
                  <a:gd name="connsiteX2" fmla="*/ 977633 w 1434958"/>
                  <a:gd name="connsiteY2" fmla="*/ 448677 h 1225958"/>
                  <a:gd name="connsiteX3" fmla="*/ 1078662 w 1434958"/>
                  <a:gd name="connsiteY3" fmla="*/ 346620 h 1225958"/>
                  <a:gd name="connsiteX4" fmla="*/ 717479 w 1434958"/>
                  <a:gd name="connsiteY4" fmla="*/ 0 h 1225958"/>
                  <a:gd name="connsiteX5" fmla="*/ 348424 w 1434958"/>
                  <a:gd name="connsiteY5" fmla="*/ 352534 h 1225958"/>
                  <a:gd name="connsiteX6" fmla="*/ 451314 w 1434958"/>
                  <a:gd name="connsiteY6" fmla="*/ 454746 h 1225958"/>
                  <a:gd name="connsiteX7" fmla="*/ 465392 w 1434958"/>
                  <a:gd name="connsiteY7" fmla="*/ 440649 h 1225958"/>
                  <a:gd name="connsiteX8" fmla="*/ 465392 w 1434958"/>
                  <a:gd name="connsiteY8" fmla="*/ 527696 h 1225958"/>
                  <a:gd name="connsiteX9" fmla="*/ 0 w 1434958"/>
                  <a:gd name="connsiteY9" fmla="*/ 527696 h 1225958"/>
                  <a:gd name="connsiteX10" fmla="*/ 0 w 1434958"/>
                  <a:gd name="connsiteY10" fmla="*/ 1225959 h 1225958"/>
                  <a:gd name="connsiteX11" fmla="*/ 581740 w 1434958"/>
                  <a:gd name="connsiteY11" fmla="*/ 1225959 h 1225958"/>
                  <a:gd name="connsiteX12" fmla="*/ 581740 w 1434958"/>
                  <a:gd name="connsiteY12" fmla="*/ 1014167 h 1225958"/>
                  <a:gd name="connsiteX13" fmla="*/ 717479 w 1434958"/>
                  <a:gd name="connsiteY13" fmla="*/ 878427 h 1225958"/>
                  <a:gd name="connsiteX14" fmla="*/ 853219 w 1434958"/>
                  <a:gd name="connsiteY14" fmla="*/ 1014167 h 1225958"/>
                  <a:gd name="connsiteX15" fmla="*/ 853219 w 1434958"/>
                  <a:gd name="connsiteY15" fmla="*/ 1225959 h 1225958"/>
                  <a:gd name="connsiteX16" fmla="*/ 1434959 w 1434958"/>
                  <a:gd name="connsiteY16" fmla="*/ 1225959 h 1225958"/>
                  <a:gd name="connsiteX17" fmla="*/ 1434959 w 1434958"/>
                  <a:gd name="connsiteY17" fmla="*/ 527696 h 1225958"/>
                  <a:gd name="connsiteX18" fmla="*/ 451217 w 1434958"/>
                  <a:gd name="connsiteY18" fmla="*/ 399985 h 1225958"/>
                  <a:gd name="connsiteX19" fmla="*/ 403999 w 1434958"/>
                  <a:gd name="connsiteY19" fmla="*/ 353077 h 1225958"/>
                  <a:gd name="connsiteX20" fmla="*/ 717479 w 1434958"/>
                  <a:gd name="connsiteY20" fmla="*/ 53792 h 1225958"/>
                  <a:gd name="connsiteX21" fmla="*/ 1023416 w 1434958"/>
                  <a:gd name="connsiteY21" fmla="*/ 347338 h 1225958"/>
                  <a:gd name="connsiteX22" fmla="*/ 977556 w 1434958"/>
                  <a:gd name="connsiteY22" fmla="*/ 393644 h 1225958"/>
                  <a:gd name="connsiteX23" fmla="*/ 969567 w 1434958"/>
                  <a:gd name="connsiteY23" fmla="*/ 385752 h 1225958"/>
                  <a:gd name="connsiteX24" fmla="*/ 969567 w 1434958"/>
                  <a:gd name="connsiteY24" fmla="*/ 385616 h 1225958"/>
                  <a:gd name="connsiteX25" fmla="*/ 717479 w 1434958"/>
                  <a:gd name="connsiteY25" fmla="*/ 133529 h 1225958"/>
                  <a:gd name="connsiteX26" fmla="*/ 465392 w 1434958"/>
                  <a:gd name="connsiteY26" fmla="*/ 385616 h 1225958"/>
                  <a:gd name="connsiteX27" fmla="*/ 465392 w 1434958"/>
                  <a:gd name="connsiteY27" fmla="*/ 385888 h 1225958"/>
                  <a:gd name="connsiteX28" fmla="*/ 1396176 w 1434958"/>
                  <a:gd name="connsiteY28" fmla="*/ 1187176 h 1225958"/>
                  <a:gd name="connsiteX29" fmla="*/ 892001 w 1434958"/>
                  <a:gd name="connsiteY29" fmla="*/ 1187176 h 1225958"/>
                  <a:gd name="connsiteX30" fmla="*/ 892001 w 1434958"/>
                  <a:gd name="connsiteY30" fmla="*/ 1014167 h 1225958"/>
                  <a:gd name="connsiteX31" fmla="*/ 717479 w 1434958"/>
                  <a:gd name="connsiteY31" fmla="*/ 839645 h 1225958"/>
                  <a:gd name="connsiteX32" fmla="*/ 542957 w 1434958"/>
                  <a:gd name="connsiteY32" fmla="*/ 1014167 h 1225958"/>
                  <a:gd name="connsiteX33" fmla="*/ 542957 w 1434958"/>
                  <a:gd name="connsiteY33" fmla="*/ 1187176 h 1225958"/>
                  <a:gd name="connsiteX34" fmla="*/ 38783 w 1434958"/>
                  <a:gd name="connsiteY34" fmla="*/ 1187176 h 1225958"/>
                  <a:gd name="connsiteX35" fmla="*/ 38783 w 1434958"/>
                  <a:gd name="connsiteY35" fmla="*/ 566479 h 1225958"/>
                  <a:gd name="connsiteX36" fmla="*/ 504175 w 1434958"/>
                  <a:gd name="connsiteY36" fmla="*/ 566479 h 1225958"/>
                  <a:gd name="connsiteX37" fmla="*/ 504175 w 1434958"/>
                  <a:gd name="connsiteY37" fmla="*/ 401866 h 1225958"/>
                  <a:gd name="connsiteX38" fmla="*/ 530178 w 1434958"/>
                  <a:gd name="connsiteY38" fmla="*/ 375862 h 1225958"/>
                  <a:gd name="connsiteX39" fmla="*/ 530178 w 1434958"/>
                  <a:gd name="connsiteY39" fmla="*/ 375862 h 1225958"/>
                  <a:gd name="connsiteX40" fmla="*/ 717479 w 1434958"/>
                  <a:gd name="connsiteY40" fmla="*/ 188309 h 1225958"/>
                  <a:gd name="connsiteX41" fmla="*/ 887735 w 1434958"/>
                  <a:gd name="connsiteY41" fmla="*/ 358604 h 1225958"/>
                  <a:gd name="connsiteX42" fmla="*/ 887735 w 1434958"/>
                  <a:gd name="connsiteY42" fmla="*/ 358604 h 1225958"/>
                  <a:gd name="connsiteX43" fmla="*/ 930784 w 1434958"/>
                  <a:gd name="connsiteY43" fmla="*/ 401827 h 1225958"/>
                  <a:gd name="connsiteX44" fmla="*/ 930784 w 1434958"/>
                  <a:gd name="connsiteY44" fmla="*/ 566479 h 1225958"/>
                  <a:gd name="connsiteX45" fmla="*/ 1396176 w 1434958"/>
                  <a:gd name="connsiteY45" fmla="*/ 566479 h 1225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434958" h="1225958">
                    <a:moveTo>
                      <a:pt x="969567" y="527696"/>
                    </a:moveTo>
                    <a:lnTo>
                      <a:pt x="969567" y="440610"/>
                    </a:lnTo>
                    <a:lnTo>
                      <a:pt x="977633" y="448677"/>
                    </a:lnTo>
                    <a:lnTo>
                      <a:pt x="1078662" y="346620"/>
                    </a:lnTo>
                    <a:lnTo>
                      <a:pt x="717479" y="0"/>
                    </a:lnTo>
                    <a:lnTo>
                      <a:pt x="348424" y="352534"/>
                    </a:lnTo>
                    <a:lnTo>
                      <a:pt x="451314" y="454746"/>
                    </a:lnTo>
                    <a:lnTo>
                      <a:pt x="465392" y="440649"/>
                    </a:lnTo>
                    <a:lnTo>
                      <a:pt x="465392" y="527696"/>
                    </a:lnTo>
                    <a:lnTo>
                      <a:pt x="0" y="527696"/>
                    </a:lnTo>
                    <a:lnTo>
                      <a:pt x="0" y="1225959"/>
                    </a:lnTo>
                    <a:lnTo>
                      <a:pt x="581740" y="1225959"/>
                    </a:lnTo>
                    <a:lnTo>
                      <a:pt x="581740" y="1014167"/>
                    </a:lnTo>
                    <a:cubicBezTo>
                      <a:pt x="581740" y="939200"/>
                      <a:pt x="642512" y="878427"/>
                      <a:pt x="717479" y="878427"/>
                    </a:cubicBezTo>
                    <a:cubicBezTo>
                      <a:pt x="792446" y="878427"/>
                      <a:pt x="853219" y="939200"/>
                      <a:pt x="853219" y="1014167"/>
                    </a:cubicBezTo>
                    <a:lnTo>
                      <a:pt x="853219" y="1225959"/>
                    </a:lnTo>
                    <a:lnTo>
                      <a:pt x="1434959" y="1225959"/>
                    </a:lnTo>
                    <a:lnTo>
                      <a:pt x="1434959" y="527696"/>
                    </a:lnTo>
                    <a:close/>
                    <a:moveTo>
                      <a:pt x="451217" y="399985"/>
                    </a:moveTo>
                    <a:lnTo>
                      <a:pt x="403999" y="353077"/>
                    </a:lnTo>
                    <a:lnTo>
                      <a:pt x="717479" y="53792"/>
                    </a:lnTo>
                    <a:lnTo>
                      <a:pt x="1023416" y="347338"/>
                    </a:lnTo>
                    <a:lnTo>
                      <a:pt x="977556" y="393644"/>
                    </a:lnTo>
                    <a:lnTo>
                      <a:pt x="969567" y="385752"/>
                    </a:lnTo>
                    <a:lnTo>
                      <a:pt x="969567" y="385616"/>
                    </a:lnTo>
                    <a:lnTo>
                      <a:pt x="717479" y="133529"/>
                    </a:lnTo>
                    <a:lnTo>
                      <a:pt x="465392" y="385616"/>
                    </a:lnTo>
                    <a:lnTo>
                      <a:pt x="465392" y="385888"/>
                    </a:lnTo>
                    <a:close/>
                    <a:moveTo>
                      <a:pt x="1396176" y="1187176"/>
                    </a:moveTo>
                    <a:lnTo>
                      <a:pt x="892001" y="1187176"/>
                    </a:lnTo>
                    <a:lnTo>
                      <a:pt x="892001" y="1014167"/>
                    </a:lnTo>
                    <a:cubicBezTo>
                      <a:pt x="892001" y="917780"/>
                      <a:pt x="813866" y="839645"/>
                      <a:pt x="717479" y="839645"/>
                    </a:cubicBezTo>
                    <a:cubicBezTo>
                      <a:pt x="621093" y="839645"/>
                      <a:pt x="542957" y="917780"/>
                      <a:pt x="542957" y="1014167"/>
                    </a:cubicBezTo>
                    <a:lnTo>
                      <a:pt x="542957" y="1187176"/>
                    </a:lnTo>
                    <a:lnTo>
                      <a:pt x="38783" y="1187176"/>
                    </a:lnTo>
                    <a:lnTo>
                      <a:pt x="38783" y="566479"/>
                    </a:lnTo>
                    <a:lnTo>
                      <a:pt x="504175" y="566479"/>
                    </a:lnTo>
                    <a:lnTo>
                      <a:pt x="504175" y="401866"/>
                    </a:lnTo>
                    <a:lnTo>
                      <a:pt x="530178" y="375862"/>
                    </a:lnTo>
                    <a:lnTo>
                      <a:pt x="530178" y="375862"/>
                    </a:lnTo>
                    <a:lnTo>
                      <a:pt x="717479" y="188309"/>
                    </a:lnTo>
                    <a:lnTo>
                      <a:pt x="887735" y="358604"/>
                    </a:lnTo>
                    <a:lnTo>
                      <a:pt x="887735" y="358604"/>
                    </a:lnTo>
                    <a:lnTo>
                      <a:pt x="930784" y="401827"/>
                    </a:lnTo>
                    <a:lnTo>
                      <a:pt x="930784" y="566479"/>
                    </a:lnTo>
                    <a:lnTo>
                      <a:pt x="1396176" y="566479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2" name="Freihandform 21">
                <a:extLst>
                  <a:ext uri="{FF2B5EF4-FFF2-40B4-BE49-F238E27FC236}">
                    <a16:creationId xmlns:a16="http://schemas.microsoft.com/office/drawing/2014/main" id="{8F42377B-52D7-4A44-9945-3C9B751CA82B}"/>
                  </a:ext>
                </a:extLst>
              </p:cNvPr>
              <p:cNvSpPr/>
              <p:nvPr/>
            </p:nvSpPr>
            <p:spPr>
              <a:xfrm>
                <a:off x="1310765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3" name="Freihandform 22">
                <a:extLst>
                  <a:ext uri="{FF2B5EF4-FFF2-40B4-BE49-F238E27FC236}">
                    <a16:creationId xmlns:a16="http://schemas.microsoft.com/office/drawing/2014/main" id="{01D93B92-AA97-A5DD-37AE-F56D28BCEADB}"/>
                  </a:ext>
                </a:extLst>
              </p:cNvPr>
              <p:cNvSpPr/>
              <p:nvPr/>
            </p:nvSpPr>
            <p:spPr>
              <a:xfrm>
                <a:off x="1427113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4" name="Freihandform 23">
                <a:extLst>
                  <a:ext uri="{FF2B5EF4-FFF2-40B4-BE49-F238E27FC236}">
                    <a16:creationId xmlns:a16="http://schemas.microsoft.com/office/drawing/2014/main" id="{2D10CF27-E50D-3CFA-BE24-5B9A873C02E3}"/>
                  </a:ext>
                </a:extLst>
              </p:cNvPr>
              <p:cNvSpPr/>
              <p:nvPr/>
            </p:nvSpPr>
            <p:spPr>
              <a:xfrm>
                <a:off x="1310765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5" name="Freihandform 24">
                <a:extLst>
                  <a:ext uri="{FF2B5EF4-FFF2-40B4-BE49-F238E27FC236}">
                    <a16:creationId xmlns:a16="http://schemas.microsoft.com/office/drawing/2014/main" id="{5996C74A-945A-5F26-79DB-03141DD9C5DD}"/>
                  </a:ext>
                </a:extLst>
              </p:cNvPr>
              <p:cNvSpPr/>
              <p:nvPr/>
            </p:nvSpPr>
            <p:spPr>
              <a:xfrm>
                <a:off x="1427113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6" name="Freihandform 25">
                <a:extLst>
                  <a:ext uri="{FF2B5EF4-FFF2-40B4-BE49-F238E27FC236}">
                    <a16:creationId xmlns:a16="http://schemas.microsoft.com/office/drawing/2014/main" id="{A2642858-4021-EC8A-001A-5B417B2BB7B4}"/>
                  </a:ext>
                </a:extLst>
              </p:cNvPr>
              <p:cNvSpPr/>
              <p:nvPr/>
            </p:nvSpPr>
            <p:spPr>
              <a:xfrm>
                <a:off x="1543461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7" name="Freihandform 26">
                <a:extLst>
                  <a:ext uri="{FF2B5EF4-FFF2-40B4-BE49-F238E27FC236}">
                    <a16:creationId xmlns:a16="http://schemas.microsoft.com/office/drawing/2014/main" id="{B60CD104-F70C-9545-28EF-535F9BD42594}"/>
                  </a:ext>
                </a:extLst>
              </p:cNvPr>
              <p:cNvSpPr/>
              <p:nvPr/>
            </p:nvSpPr>
            <p:spPr>
              <a:xfrm>
                <a:off x="1543461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8" name="Freihandform 27">
                <a:extLst>
                  <a:ext uri="{FF2B5EF4-FFF2-40B4-BE49-F238E27FC236}">
                    <a16:creationId xmlns:a16="http://schemas.microsoft.com/office/drawing/2014/main" id="{1C9B4F92-42DD-8C6B-ADF6-C4D7FB0D52C7}"/>
                  </a:ext>
                </a:extLst>
              </p:cNvPr>
              <p:cNvSpPr/>
              <p:nvPr/>
            </p:nvSpPr>
            <p:spPr>
              <a:xfrm>
                <a:off x="2163984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9" name="Freihandform 28">
                <a:extLst>
                  <a:ext uri="{FF2B5EF4-FFF2-40B4-BE49-F238E27FC236}">
                    <a16:creationId xmlns:a16="http://schemas.microsoft.com/office/drawing/2014/main" id="{DF768AA4-A389-E090-9B3F-0D18DBD297A0}"/>
                  </a:ext>
                </a:extLst>
              </p:cNvPr>
              <p:cNvSpPr/>
              <p:nvPr/>
            </p:nvSpPr>
            <p:spPr>
              <a:xfrm>
                <a:off x="2280332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30" name="Freihandform 29">
                <a:extLst>
                  <a:ext uri="{FF2B5EF4-FFF2-40B4-BE49-F238E27FC236}">
                    <a16:creationId xmlns:a16="http://schemas.microsoft.com/office/drawing/2014/main" id="{2D1CD372-92F6-AE4D-75E0-43942F34AB6A}"/>
                  </a:ext>
                </a:extLst>
              </p:cNvPr>
              <p:cNvSpPr/>
              <p:nvPr/>
            </p:nvSpPr>
            <p:spPr>
              <a:xfrm>
                <a:off x="2163984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31" name="Freihandform 30">
                <a:extLst>
                  <a:ext uri="{FF2B5EF4-FFF2-40B4-BE49-F238E27FC236}">
                    <a16:creationId xmlns:a16="http://schemas.microsoft.com/office/drawing/2014/main" id="{400D2DCB-8FF6-5EB6-72CB-1A079E368BC0}"/>
                  </a:ext>
                </a:extLst>
              </p:cNvPr>
              <p:cNvSpPr/>
              <p:nvPr/>
            </p:nvSpPr>
            <p:spPr>
              <a:xfrm>
                <a:off x="2280332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32" name="Freihandform 31">
                <a:extLst>
                  <a:ext uri="{FF2B5EF4-FFF2-40B4-BE49-F238E27FC236}">
                    <a16:creationId xmlns:a16="http://schemas.microsoft.com/office/drawing/2014/main" id="{80D64723-D104-7FD3-0948-A4C08185934A}"/>
                  </a:ext>
                </a:extLst>
              </p:cNvPr>
              <p:cNvSpPr/>
              <p:nvPr/>
            </p:nvSpPr>
            <p:spPr>
              <a:xfrm>
                <a:off x="2396680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33" name="Freihandform 32">
                <a:extLst>
                  <a:ext uri="{FF2B5EF4-FFF2-40B4-BE49-F238E27FC236}">
                    <a16:creationId xmlns:a16="http://schemas.microsoft.com/office/drawing/2014/main" id="{4D5798EA-31E7-9AA2-5958-B43EC8C48AE9}"/>
                  </a:ext>
                </a:extLst>
              </p:cNvPr>
              <p:cNvSpPr/>
              <p:nvPr/>
            </p:nvSpPr>
            <p:spPr>
              <a:xfrm>
                <a:off x="2396680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34" name="Freihandform 33">
                <a:extLst>
                  <a:ext uri="{FF2B5EF4-FFF2-40B4-BE49-F238E27FC236}">
                    <a16:creationId xmlns:a16="http://schemas.microsoft.com/office/drawing/2014/main" id="{ECF27192-288C-D577-7764-319D219F60AA}"/>
                  </a:ext>
                </a:extLst>
              </p:cNvPr>
              <p:cNvSpPr/>
              <p:nvPr/>
            </p:nvSpPr>
            <p:spPr>
              <a:xfrm>
                <a:off x="1737374" y="3376683"/>
                <a:ext cx="271478" cy="38782"/>
              </a:xfrm>
              <a:custGeom>
                <a:avLst/>
                <a:gdLst>
                  <a:gd name="connsiteX0" fmla="*/ 0 w 271478"/>
                  <a:gd name="connsiteY0" fmla="*/ 0 h 38782"/>
                  <a:gd name="connsiteX1" fmla="*/ 271479 w 271478"/>
                  <a:gd name="connsiteY1" fmla="*/ 0 h 38782"/>
                  <a:gd name="connsiteX2" fmla="*/ 271479 w 271478"/>
                  <a:gd name="connsiteY2" fmla="*/ 38783 h 38782"/>
                  <a:gd name="connsiteX3" fmla="*/ 0 w 271478"/>
                  <a:gd name="connsiteY3" fmla="*/ 38783 h 38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1478" h="38782">
                    <a:moveTo>
                      <a:pt x="0" y="0"/>
                    </a:moveTo>
                    <a:lnTo>
                      <a:pt x="271479" y="0"/>
                    </a:lnTo>
                    <a:lnTo>
                      <a:pt x="271479" y="38783"/>
                    </a:lnTo>
                    <a:lnTo>
                      <a:pt x="0" y="38783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</p:grpSp>
      </p:grp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1D9B155-B320-4DE7-E3E0-68F093542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3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AE36589-989A-DA7D-F122-E3D44F571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GB" dirty="0"/>
              <a:t>Die drei Lernorte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C71798C6-506E-D500-F97A-6C913C384755}"/>
              </a:ext>
            </a:extLst>
          </p:cNvPr>
          <p:cNvGrpSpPr/>
          <p:nvPr/>
        </p:nvGrpSpPr>
        <p:grpSpPr>
          <a:xfrm>
            <a:off x="3426824" y="2280809"/>
            <a:ext cx="2036618" cy="2036618"/>
            <a:chOff x="3426824" y="2280809"/>
            <a:chExt cx="2036618" cy="2036618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FEFE06A3-3443-1648-497C-6A632812C803}"/>
                </a:ext>
              </a:extLst>
            </p:cNvPr>
            <p:cNvSpPr/>
            <p:nvPr/>
          </p:nvSpPr>
          <p:spPr>
            <a:xfrm>
              <a:off x="3426824" y="2280809"/>
              <a:ext cx="2036618" cy="20366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GB"/>
            </a:p>
          </p:txBody>
        </p:sp>
        <p:pic>
          <p:nvPicPr>
            <p:cNvPr id="8" name="Grafik 7" descr="Telearbeit Silhouette">
              <a:extLst>
                <a:ext uri="{FF2B5EF4-FFF2-40B4-BE49-F238E27FC236}">
                  <a16:creationId xmlns:a16="http://schemas.microsoft.com/office/drawing/2014/main" id="{DA9A86FA-7E0E-D49A-A2AE-D8C280E33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56706" y="2439437"/>
              <a:ext cx="1776854" cy="1776854"/>
            </a:xfrm>
            <a:prstGeom prst="rect">
              <a:avLst/>
            </a:prstGeom>
          </p:spPr>
        </p:pic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634EBF1-DEAC-5427-32B7-0A59B708BB55}"/>
              </a:ext>
            </a:extLst>
          </p:cNvPr>
          <p:cNvGrpSpPr/>
          <p:nvPr/>
        </p:nvGrpSpPr>
        <p:grpSpPr>
          <a:xfrm>
            <a:off x="5975301" y="2269558"/>
            <a:ext cx="2036618" cy="2036618"/>
            <a:chOff x="5975301" y="2269558"/>
            <a:chExt cx="2036618" cy="2036618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5F578C5C-FCAB-B76D-026F-66EAE226EFDF}"/>
                </a:ext>
              </a:extLst>
            </p:cNvPr>
            <p:cNvSpPr/>
            <p:nvPr/>
          </p:nvSpPr>
          <p:spPr>
            <a:xfrm>
              <a:off x="5975301" y="2269558"/>
              <a:ext cx="2036618" cy="2036618"/>
            </a:xfrm>
            <a:prstGeom prst="rect">
              <a:avLst/>
            </a:prstGeom>
            <a:solidFill>
              <a:srgbClr val="4C79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GB"/>
            </a:p>
          </p:txBody>
        </p:sp>
        <p:pic>
          <p:nvPicPr>
            <p:cNvPr id="10" name="Grafik 9" descr="Klassenzimmer Silhouette">
              <a:extLst>
                <a:ext uri="{FF2B5EF4-FFF2-40B4-BE49-F238E27FC236}">
                  <a16:creationId xmlns:a16="http://schemas.microsoft.com/office/drawing/2014/main" id="{C2ED6157-7B96-C05E-447E-99C72A5C2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126487" y="2433039"/>
              <a:ext cx="1734246" cy="1734246"/>
            </a:xfrm>
            <a:prstGeom prst="rect">
              <a:avLst/>
            </a:prstGeom>
          </p:spPr>
        </p:pic>
      </p:grpSp>
      <p:sp>
        <p:nvSpPr>
          <p:cNvPr id="14" name="Textfeld 13">
            <a:extLst>
              <a:ext uri="{FF2B5EF4-FFF2-40B4-BE49-F238E27FC236}">
                <a16:creationId xmlns:a16="http://schemas.microsoft.com/office/drawing/2014/main" id="{1D3020B3-A534-18AC-714F-07743755D9A6}"/>
              </a:ext>
            </a:extLst>
          </p:cNvPr>
          <p:cNvSpPr txBox="1"/>
          <p:nvPr/>
        </p:nvSpPr>
        <p:spPr>
          <a:xfrm>
            <a:off x="767506" y="4447309"/>
            <a:ext cx="2211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GB" b="1" dirty="0"/>
              <a:t>Berufsfachschule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de-GB" dirty="0"/>
              <a:t>Schulische Bildung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5C3C675-C79C-E92E-F099-28D1A55D82EE}"/>
              </a:ext>
            </a:extLst>
          </p:cNvPr>
          <p:cNvSpPr txBox="1"/>
          <p:nvPr/>
        </p:nvSpPr>
        <p:spPr>
          <a:xfrm>
            <a:off x="3339524" y="4448346"/>
            <a:ext cx="2382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GB" b="1" dirty="0"/>
              <a:t>Lehrbetrieb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de-GB" dirty="0"/>
              <a:t>Betriebliche Bildung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283186D-7BA9-E176-8521-BCE4B78EA10F}"/>
              </a:ext>
            </a:extLst>
          </p:cNvPr>
          <p:cNvSpPr txBox="1"/>
          <p:nvPr/>
        </p:nvSpPr>
        <p:spPr>
          <a:xfrm>
            <a:off x="5975301" y="4447309"/>
            <a:ext cx="3362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GB" b="1" dirty="0"/>
              <a:t>Überbetriebliches Kurszentrum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de-GB" dirty="0"/>
              <a:t>Grundlegende Fertigkeiten</a:t>
            </a:r>
          </a:p>
        </p:txBody>
      </p:sp>
    </p:spTree>
    <p:extLst>
      <p:ext uri="{BB962C8B-B14F-4D97-AF65-F5344CB8AC3E}">
        <p14:creationId xmlns:p14="http://schemas.microsoft.com/office/powerpoint/2010/main" val="3822836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000F0B-CE89-1C8E-D455-F95CFBC8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407308"/>
            <a:ext cx="8060789" cy="1325563"/>
          </a:xfrm>
        </p:spPr>
        <p:txBody>
          <a:bodyPr/>
          <a:lstStyle/>
          <a:p>
            <a:r>
              <a:rPr lang="de-GB" dirty="0"/>
              <a:t>Die drei Lernorte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B536C98-148B-1EAB-4654-5159C781B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4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5CE5283-E38D-BEFA-E124-17502304BDC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4913" y="1304187"/>
            <a:ext cx="8059738" cy="495889"/>
          </a:xfrm>
        </p:spPr>
        <p:txBody>
          <a:bodyPr/>
          <a:lstStyle/>
          <a:p>
            <a:r>
              <a:rPr lang="de-GB" dirty="0"/>
              <a:t>Planungsinstrumente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41CE8F44-B001-00F3-75F2-725CB9C5D892}"/>
              </a:ext>
            </a:extLst>
          </p:cNvPr>
          <p:cNvGrpSpPr/>
          <p:nvPr/>
        </p:nvGrpSpPr>
        <p:grpSpPr>
          <a:xfrm>
            <a:off x="1483153" y="1749075"/>
            <a:ext cx="1584932" cy="1584932"/>
            <a:chOff x="878347" y="2280809"/>
            <a:chExt cx="2036618" cy="2036618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EFA62D7B-AABC-0DF1-2FB9-EE46768BD13B}"/>
                </a:ext>
              </a:extLst>
            </p:cNvPr>
            <p:cNvSpPr/>
            <p:nvPr/>
          </p:nvSpPr>
          <p:spPr>
            <a:xfrm>
              <a:off x="878347" y="2280809"/>
              <a:ext cx="2036618" cy="203661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GB"/>
            </a:p>
          </p:txBody>
        </p:sp>
        <p:grpSp>
          <p:nvGrpSpPr>
            <p:cNvPr id="15" name="Inhaltsplatzhalter 5" descr="Schulgebäude Silhouette">
              <a:extLst>
                <a:ext uri="{FF2B5EF4-FFF2-40B4-BE49-F238E27FC236}">
                  <a16:creationId xmlns:a16="http://schemas.microsoft.com/office/drawing/2014/main" id="{BA836C7C-1E16-0B90-1AC0-1B8AA991EAA6}"/>
                </a:ext>
              </a:extLst>
            </p:cNvPr>
            <p:cNvGrpSpPr/>
            <p:nvPr/>
          </p:nvGrpSpPr>
          <p:grpSpPr>
            <a:xfrm>
              <a:off x="1155634" y="2692169"/>
              <a:ext cx="1434958" cy="1225958"/>
              <a:chOff x="1155634" y="2692169"/>
              <a:chExt cx="1434958" cy="1225958"/>
            </a:xfrm>
            <a:solidFill>
              <a:schemeClr val="bg1"/>
            </a:solidFill>
          </p:grpSpPr>
          <p:sp>
            <p:nvSpPr>
              <p:cNvPr id="16" name="Freihandform 15">
                <a:extLst>
                  <a:ext uri="{FF2B5EF4-FFF2-40B4-BE49-F238E27FC236}">
                    <a16:creationId xmlns:a16="http://schemas.microsoft.com/office/drawing/2014/main" id="{10CB2513-F273-C1AF-552B-E996F59B698E}"/>
                  </a:ext>
                </a:extLst>
              </p:cNvPr>
              <p:cNvSpPr/>
              <p:nvPr/>
            </p:nvSpPr>
            <p:spPr>
              <a:xfrm>
                <a:off x="1795544" y="3103517"/>
                <a:ext cx="155135" cy="155135"/>
              </a:xfrm>
              <a:custGeom>
                <a:avLst/>
                <a:gdLst>
                  <a:gd name="connsiteX0" fmla="*/ 77570 w 155135"/>
                  <a:gd name="connsiteY0" fmla="*/ 155131 h 155135"/>
                  <a:gd name="connsiteX1" fmla="*/ 155135 w 155135"/>
                  <a:gd name="connsiteY1" fmla="*/ 77565 h 155135"/>
                  <a:gd name="connsiteX2" fmla="*/ 77570 w 155135"/>
                  <a:gd name="connsiteY2" fmla="*/ 0 h 155135"/>
                  <a:gd name="connsiteX3" fmla="*/ 4 w 155135"/>
                  <a:gd name="connsiteY3" fmla="*/ 77565 h 155135"/>
                  <a:gd name="connsiteX4" fmla="*/ 75933 w 155135"/>
                  <a:gd name="connsiteY4" fmla="*/ 155131 h 155135"/>
                  <a:gd name="connsiteX5" fmla="*/ 77570 w 155135"/>
                  <a:gd name="connsiteY5" fmla="*/ 155131 h 155135"/>
                  <a:gd name="connsiteX6" fmla="*/ 77570 w 155135"/>
                  <a:gd name="connsiteY6" fmla="*/ 38783 h 155135"/>
                  <a:gd name="connsiteX7" fmla="*/ 116352 w 155135"/>
                  <a:gd name="connsiteY7" fmla="*/ 77565 h 155135"/>
                  <a:gd name="connsiteX8" fmla="*/ 77570 w 155135"/>
                  <a:gd name="connsiteY8" fmla="*/ 116348 h 155135"/>
                  <a:gd name="connsiteX9" fmla="*/ 38787 w 155135"/>
                  <a:gd name="connsiteY9" fmla="*/ 77565 h 155135"/>
                  <a:gd name="connsiteX10" fmla="*/ 75844 w 155135"/>
                  <a:gd name="connsiteY10" fmla="*/ 38744 h 155135"/>
                  <a:gd name="connsiteX11" fmla="*/ 77570 w 155135"/>
                  <a:gd name="connsiteY11" fmla="*/ 38744 h 155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5135" h="155135">
                    <a:moveTo>
                      <a:pt x="77570" y="155131"/>
                    </a:moveTo>
                    <a:cubicBezTo>
                      <a:pt x="120407" y="155131"/>
                      <a:pt x="155135" y="120403"/>
                      <a:pt x="155135" y="77565"/>
                    </a:cubicBezTo>
                    <a:cubicBezTo>
                      <a:pt x="155135" y="34728"/>
                      <a:pt x="120407" y="0"/>
                      <a:pt x="77570" y="0"/>
                    </a:cubicBezTo>
                    <a:cubicBezTo>
                      <a:pt x="34732" y="0"/>
                      <a:pt x="4" y="34728"/>
                      <a:pt x="4" y="77565"/>
                    </a:cubicBezTo>
                    <a:cubicBezTo>
                      <a:pt x="-447" y="119951"/>
                      <a:pt x="33546" y="154679"/>
                      <a:pt x="75933" y="155131"/>
                    </a:cubicBezTo>
                    <a:cubicBezTo>
                      <a:pt x="76478" y="155137"/>
                      <a:pt x="77025" y="155137"/>
                      <a:pt x="77570" y="155131"/>
                    </a:cubicBezTo>
                    <a:close/>
                    <a:moveTo>
                      <a:pt x="77570" y="38783"/>
                    </a:moveTo>
                    <a:cubicBezTo>
                      <a:pt x="98989" y="38783"/>
                      <a:pt x="116352" y="56146"/>
                      <a:pt x="116352" y="77565"/>
                    </a:cubicBezTo>
                    <a:cubicBezTo>
                      <a:pt x="116352" y="98985"/>
                      <a:pt x="98989" y="116348"/>
                      <a:pt x="77570" y="116348"/>
                    </a:cubicBezTo>
                    <a:cubicBezTo>
                      <a:pt x="56150" y="116348"/>
                      <a:pt x="38787" y="98985"/>
                      <a:pt x="38787" y="77565"/>
                    </a:cubicBezTo>
                    <a:cubicBezTo>
                      <a:pt x="38300" y="56613"/>
                      <a:pt x="54892" y="39233"/>
                      <a:pt x="75844" y="38744"/>
                    </a:cubicBezTo>
                    <a:cubicBezTo>
                      <a:pt x="76420" y="38732"/>
                      <a:pt x="76994" y="38730"/>
                      <a:pt x="77570" y="38744"/>
                    </a:cubicBez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17" name="Freihandform 16">
                <a:extLst>
                  <a:ext uri="{FF2B5EF4-FFF2-40B4-BE49-F238E27FC236}">
                    <a16:creationId xmlns:a16="http://schemas.microsoft.com/office/drawing/2014/main" id="{BADE7DB4-239F-467B-140F-47E99B66B7D6}"/>
                  </a:ext>
                </a:extLst>
              </p:cNvPr>
              <p:cNvSpPr/>
              <p:nvPr/>
            </p:nvSpPr>
            <p:spPr>
              <a:xfrm>
                <a:off x="1155634" y="2692169"/>
                <a:ext cx="1434958" cy="1225958"/>
              </a:xfrm>
              <a:custGeom>
                <a:avLst/>
                <a:gdLst>
                  <a:gd name="connsiteX0" fmla="*/ 969567 w 1434958"/>
                  <a:gd name="connsiteY0" fmla="*/ 527696 h 1225958"/>
                  <a:gd name="connsiteX1" fmla="*/ 969567 w 1434958"/>
                  <a:gd name="connsiteY1" fmla="*/ 440610 h 1225958"/>
                  <a:gd name="connsiteX2" fmla="*/ 977633 w 1434958"/>
                  <a:gd name="connsiteY2" fmla="*/ 448677 h 1225958"/>
                  <a:gd name="connsiteX3" fmla="*/ 1078662 w 1434958"/>
                  <a:gd name="connsiteY3" fmla="*/ 346620 h 1225958"/>
                  <a:gd name="connsiteX4" fmla="*/ 717479 w 1434958"/>
                  <a:gd name="connsiteY4" fmla="*/ 0 h 1225958"/>
                  <a:gd name="connsiteX5" fmla="*/ 348424 w 1434958"/>
                  <a:gd name="connsiteY5" fmla="*/ 352534 h 1225958"/>
                  <a:gd name="connsiteX6" fmla="*/ 451314 w 1434958"/>
                  <a:gd name="connsiteY6" fmla="*/ 454746 h 1225958"/>
                  <a:gd name="connsiteX7" fmla="*/ 465392 w 1434958"/>
                  <a:gd name="connsiteY7" fmla="*/ 440649 h 1225958"/>
                  <a:gd name="connsiteX8" fmla="*/ 465392 w 1434958"/>
                  <a:gd name="connsiteY8" fmla="*/ 527696 h 1225958"/>
                  <a:gd name="connsiteX9" fmla="*/ 0 w 1434958"/>
                  <a:gd name="connsiteY9" fmla="*/ 527696 h 1225958"/>
                  <a:gd name="connsiteX10" fmla="*/ 0 w 1434958"/>
                  <a:gd name="connsiteY10" fmla="*/ 1225959 h 1225958"/>
                  <a:gd name="connsiteX11" fmla="*/ 581740 w 1434958"/>
                  <a:gd name="connsiteY11" fmla="*/ 1225959 h 1225958"/>
                  <a:gd name="connsiteX12" fmla="*/ 581740 w 1434958"/>
                  <a:gd name="connsiteY12" fmla="*/ 1014167 h 1225958"/>
                  <a:gd name="connsiteX13" fmla="*/ 717479 w 1434958"/>
                  <a:gd name="connsiteY13" fmla="*/ 878427 h 1225958"/>
                  <a:gd name="connsiteX14" fmla="*/ 853219 w 1434958"/>
                  <a:gd name="connsiteY14" fmla="*/ 1014167 h 1225958"/>
                  <a:gd name="connsiteX15" fmla="*/ 853219 w 1434958"/>
                  <a:gd name="connsiteY15" fmla="*/ 1225959 h 1225958"/>
                  <a:gd name="connsiteX16" fmla="*/ 1434959 w 1434958"/>
                  <a:gd name="connsiteY16" fmla="*/ 1225959 h 1225958"/>
                  <a:gd name="connsiteX17" fmla="*/ 1434959 w 1434958"/>
                  <a:gd name="connsiteY17" fmla="*/ 527696 h 1225958"/>
                  <a:gd name="connsiteX18" fmla="*/ 451217 w 1434958"/>
                  <a:gd name="connsiteY18" fmla="*/ 399985 h 1225958"/>
                  <a:gd name="connsiteX19" fmla="*/ 403999 w 1434958"/>
                  <a:gd name="connsiteY19" fmla="*/ 353077 h 1225958"/>
                  <a:gd name="connsiteX20" fmla="*/ 717479 w 1434958"/>
                  <a:gd name="connsiteY20" fmla="*/ 53792 h 1225958"/>
                  <a:gd name="connsiteX21" fmla="*/ 1023416 w 1434958"/>
                  <a:gd name="connsiteY21" fmla="*/ 347338 h 1225958"/>
                  <a:gd name="connsiteX22" fmla="*/ 977556 w 1434958"/>
                  <a:gd name="connsiteY22" fmla="*/ 393644 h 1225958"/>
                  <a:gd name="connsiteX23" fmla="*/ 969567 w 1434958"/>
                  <a:gd name="connsiteY23" fmla="*/ 385752 h 1225958"/>
                  <a:gd name="connsiteX24" fmla="*/ 969567 w 1434958"/>
                  <a:gd name="connsiteY24" fmla="*/ 385616 h 1225958"/>
                  <a:gd name="connsiteX25" fmla="*/ 717479 w 1434958"/>
                  <a:gd name="connsiteY25" fmla="*/ 133529 h 1225958"/>
                  <a:gd name="connsiteX26" fmla="*/ 465392 w 1434958"/>
                  <a:gd name="connsiteY26" fmla="*/ 385616 h 1225958"/>
                  <a:gd name="connsiteX27" fmla="*/ 465392 w 1434958"/>
                  <a:gd name="connsiteY27" fmla="*/ 385888 h 1225958"/>
                  <a:gd name="connsiteX28" fmla="*/ 1396176 w 1434958"/>
                  <a:gd name="connsiteY28" fmla="*/ 1187176 h 1225958"/>
                  <a:gd name="connsiteX29" fmla="*/ 892001 w 1434958"/>
                  <a:gd name="connsiteY29" fmla="*/ 1187176 h 1225958"/>
                  <a:gd name="connsiteX30" fmla="*/ 892001 w 1434958"/>
                  <a:gd name="connsiteY30" fmla="*/ 1014167 h 1225958"/>
                  <a:gd name="connsiteX31" fmla="*/ 717479 w 1434958"/>
                  <a:gd name="connsiteY31" fmla="*/ 839645 h 1225958"/>
                  <a:gd name="connsiteX32" fmla="*/ 542957 w 1434958"/>
                  <a:gd name="connsiteY32" fmla="*/ 1014167 h 1225958"/>
                  <a:gd name="connsiteX33" fmla="*/ 542957 w 1434958"/>
                  <a:gd name="connsiteY33" fmla="*/ 1187176 h 1225958"/>
                  <a:gd name="connsiteX34" fmla="*/ 38783 w 1434958"/>
                  <a:gd name="connsiteY34" fmla="*/ 1187176 h 1225958"/>
                  <a:gd name="connsiteX35" fmla="*/ 38783 w 1434958"/>
                  <a:gd name="connsiteY35" fmla="*/ 566479 h 1225958"/>
                  <a:gd name="connsiteX36" fmla="*/ 504175 w 1434958"/>
                  <a:gd name="connsiteY36" fmla="*/ 566479 h 1225958"/>
                  <a:gd name="connsiteX37" fmla="*/ 504175 w 1434958"/>
                  <a:gd name="connsiteY37" fmla="*/ 401866 h 1225958"/>
                  <a:gd name="connsiteX38" fmla="*/ 530178 w 1434958"/>
                  <a:gd name="connsiteY38" fmla="*/ 375862 h 1225958"/>
                  <a:gd name="connsiteX39" fmla="*/ 530178 w 1434958"/>
                  <a:gd name="connsiteY39" fmla="*/ 375862 h 1225958"/>
                  <a:gd name="connsiteX40" fmla="*/ 717479 w 1434958"/>
                  <a:gd name="connsiteY40" fmla="*/ 188309 h 1225958"/>
                  <a:gd name="connsiteX41" fmla="*/ 887735 w 1434958"/>
                  <a:gd name="connsiteY41" fmla="*/ 358604 h 1225958"/>
                  <a:gd name="connsiteX42" fmla="*/ 887735 w 1434958"/>
                  <a:gd name="connsiteY42" fmla="*/ 358604 h 1225958"/>
                  <a:gd name="connsiteX43" fmla="*/ 930784 w 1434958"/>
                  <a:gd name="connsiteY43" fmla="*/ 401827 h 1225958"/>
                  <a:gd name="connsiteX44" fmla="*/ 930784 w 1434958"/>
                  <a:gd name="connsiteY44" fmla="*/ 566479 h 1225958"/>
                  <a:gd name="connsiteX45" fmla="*/ 1396176 w 1434958"/>
                  <a:gd name="connsiteY45" fmla="*/ 566479 h 1225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434958" h="1225958">
                    <a:moveTo>
                      <a:pt x="969567" y="527696"/>
                    </a:moveTo>
                    <a:lnTo>
                      <a:pt x="969567" y="440610"/>
                    </a:lnTo>
                    <a:lnTo>
                      <a:pt x="977633" y="448677"/>
                    </a:lnTo>
                    <a:lnTo>
                      <a:pt x="1078662" y="346620"/>
                    </a:lnTo>
                    <a:lnTo>
                      <a:pt x="717479" y="0"/>
                    </a:lnTo>
                    <a:lnTo>
                      <a:pt x="348424" y="352534"/>
                    </a:lnTo>
                    <a:lnTo>
                      <a:pt x="451314" y="454746"/>
                    </a:lnTo>
                    <a:lnTo>
                      <a:pt x="465392" y="440649"/>
                    </a:lnTo>
                    <a:lnTo>
                      <a:pt x="465392" y="527696"/>
                    </a:lnTo>
                    <a:lnTo>
                      <a:pt x="0" y="527696"/>
                    </a:lnTo>
                    <a:lnTo>
                      <a:pt x="0" y="1225959"/>
                    </a:lnTo>
                    <a:lnTo>
                      <a:pt x="581740" y="1225959"/>
                    </a:lnTo>
                    <a:lnTo>
                      <a:pt x="581740" y="1014167"/>
                    </a:lnTo>
                    <a:cubicBezTo>
                      <a:pt x="581740" y="939200"/>
                      <a:pt x="642512" y="878427"/>
                      <a:pt x="717479" y="878427"/>
                    </a:cubicBezTo>
                    <a:cubicBezTo>
                      <a:pt x="792446" y="878427"/>
                      <a:pt x="853219" y="939200"/>
                      <a:pt x="853219" y="1014167"/>
                    </a:cubicBezTo>
                    <a:lnTo>
                      <a:pt x="853219" y="1225959"/>
                    </a:lnTo>
                    <a:lnTo>
                      <a:pt x="1434959" y="1225959"/>
                    </a:lnTo>
                    <a:lnTo>
                      <a:pt x="1434959" y="527696"/>
                    </a:lnTo>
                    <a:close/>
                    <a:moveTo>
                      <a:pt x="451217" y="399985"/>
                    </a:moveTo>
                    <a:lnTo>
                      <a:pt x="403999" y="353077"/>
                    </a:lnTo>
                    <a:lnTo>
                      <a:pt x="717479" y="53792"/>
                    </a:lnTo>
                    <a:lnTo>
                      <a:pt x="1023416" y="347338"/>
                    </a:lnTo>
                    <a:lnTo>
                      <a:pt x="977556" y="393644"/>
                    </a:lnTo>
                    <a:lnTo>
                      <a:pt x="969567" y="385752"/>
                    </a:lnTo>
                    <a:lnTo>
                      <a:pt x="969567" y="385616"/>
                    </a:lnTo>
                    <a:lnTo>
                      <a:pt x="717479" y="133529"/>
                    </a:lnTo>
                    <a:lnTo>
                      <a:pt x="465392" y="385616"/>
                    </a:lnTo>
                    <a:lnTo>
                      <a:pt x="465392" y="385888"/>
                    </a:lnTo>
                    <a:close/>
                    <a:moveTo>
                      <a:pt x="1396176" y="1187176"/>
                    </a:moveTo>
                    <a:lnTo>
                      <a:pt x="892001" y="1187176"/>
                    </a:lnTo>
                    <a:lnTo>
                      <a:pt x="892001" y="1014167"/>
                    </a:lnTo>
                    <a:cubicBezTo>
                      <a:pt x="892001" y="917780"/>
                      <a:pt x="813866" y="839645"/>
                      <a:pt x="717479" y="839645"/>
                    </a:cubicBezTo>
                    <a:cubicBezTo>
                      <a:pt x="621093" y="839645"/>
                      <a:pt x="542957" y="917780"/>
                      <a:pt x="542957" y="1014167"/>
                    </a:cubicBezTo>
                    <a:lnTo>
                      <a:pt x="542957" y="1187176"/>
                    </a:lnTo>
                    <a:lnTo>
                      <a:pt x="38783" y="1187176"/>
                    </a:lnTo>
                    <a:lnTo>
                      <a:pt x="38783" y="566479"/>
                    </a:lnTo>
                    <a:lnTo>
                      <a:pt x="504175" y="566479"/>
                    </a:lnTo>
                    <a:lnTo>
                      <a:pt x="504175" y="401866"/>
                    </a:lnTo>
                    <a:lnTo>
                      <a:pt x="530178" y="375862"/>
                    </a:lnTo>
                    <a:lnTo>
                      <a:pt x="530178" y="375862"/>
                    </a:lnTo>
                    <a:lnTo>
                      <a:pt x="717479" y="188309"/>
                    </a:lnTo>
                    <a:lnTo>
                      <a:pt x="887735" y="358604"/>
                    </a:lnTo>
                    <a:lnTo>
                      <a:pt x="887735" y="358604"/>
                    </a:lnTo>
                    <a:lnTo>
                      <a:pt x="930784" y="401827"/>
                    </a:lnTo>
                    <a:lnTo>
                      <a:pt x="930784" y="566479"/>
                    </a:lnTo>
                    <a:lnTo>
                      <a:pt x="1396176" y="566479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18" name="Freihandform 17">
                <a:extLst>
                  <a:ext uri="{FF2B5EF4-FFF2-40B4-BE49-F238E27FC236}">
                    <a16:creationId xmlns:a16="http://schemas.microsoft.com/office/drawing/2014/main" id="{82C9FC0F-D55A-0D87-6BCC-E8287C670254}"/>
                  </a:ext>
                </a:extLst>
              </p:cNvPr>
              <p:cNvSpPr/>
              <p:nvPr/>
            </p:nvSpPr>
            <p:spPr>
              <a:xfrm>
                <a:off x="1310765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19" name="Freihandform 18">
                <a:extLst>
                  <a:ext uri="{FF2B5EF4-FFF2-40B4-BE49-F238E27FC236}">
                    <a16:creationId xmlns:a16="http://schemas.microsoft.com/office/drawing/2014/main" id="{13E97CBE-5DC4-4B9A-129B-570A14EC7AC8}"/>
                  </a:ext>
                </a:extLst>
              </p:cNvPr>
              <p:cNvSpPr/>
              <p:nvPr/>
            </p:nvSpPr>
            <p:spPr>
              <a:xfrm>
                <a:off x="1427113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0" name="Freihandform 19">
                <a:extLst>
                  <a:ext uri="{FF2B5EF4-FFF2-40B4-BE49-F238E27FC236}">
                    <a16:creationId xmlns:a16="http://schemas.microsoft.com/office/drawing/2014/main" id="{FAF1F462-46DA-1A70-8D3D-9D0AEBD4492A}"/>
                  </a:ext>
                </a:extLst>
              </p:cNvPr>
              <p:cNvSpPr/>
              <p:nvPr/>
            </p:nvSpPr>
            <p:spPr>
              <a:xfrm>
                <a:off x="1310765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1" name="Freihandform 20">
                <a:extLst>
                  <a:ext uri="{FF2B5EF4-FFF2-40B4-BE49-F238E27FC236}">
                    <a16:creationId xmlns:a16="http://schemas.microsoft.com/office/drawing/2014/main" id="{1789FD19-0EB1-7B37-4705-63ECE34797DE}"/>
                  </a:ext>
                </a:extLst>
              </p:cNvPr>
              <p:cNvSpPr/>
              <p:nvPr/>
            </p:nvSpPr>
            <p:spPr>
              <a:xfrm>
                <a:off x="1427113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2" name="Freihandform 21">
                <a:extLst>
                  <a:ext uri="{FF2B5EF4-FFF2-40B4-BE49-F238E27FC236}">
                    <a16:creationId xmlns:a16="http://schemas.microsoft.com/office/drawing/2014/main" id="{D4E93FE0-EF8F-C6F3-EA88-4B881861DE99}"/>
                  </a:ext>
                </a:extLst>
              </p:cNvPr>
              <p:cNvSpPr/>
              <p:nvPr/>
            </p:nvSpPr>
            <p:spPr>
              <a:xfrm>
                <a:off x="1543461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3" name="Freihandform 22">
                <a:extLst>
                  <a:ext uri="{FF2B5EF4-FFF2-40B4-BE49-F238E27FC236}">
                    <a16:creationId xmlns:a16="http://schemas.microsoft.com/office/drawing/2014/main" id="{C99A29EC-8F97-7B54-515F-7B450738C9DA}"/>
                  </a:ext>
                </a:extLst>
              </p:cNvPr>
              <p:cNvSpPr/>
              <p:nvPr/>
            </p:nvSpPr>
            <p:spPr>
              <a:xfrm>
                <a:off x="1543461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4" name="Freihandform 23">
                <a:extLst>
                  <a:ext uri="{FF2B5EF4-FFF2-40B4-BE49-F238E27FC236}">
                    <a16:creationId xmlns:a16="http://schemas.microsoft.com/office/drawing/2014/main" id="{396AA6B8-799C-341E-3EEC-446C53A3FEB7}"/>
                  </a:ext>
                </a:extLst>
              </p:cNvPr>
              <p:cNvSpPr/>
              <p:nvPr/>
            </p:nvSpPr>
            <p:spPr>
              <a:xfrm>
                <a:off x="2163984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5" name="Freihandform 24">
                <a:extLst>
                  <a:ext uri="{FF2B5EF4-FFF2-40B4-BE49-F238E27FC236}">
                    <a16:creationId xmlns:a16="http://schemas.microsoft.com/office/drawing/2014/main" id="{3E6BAC3F-CF35-1601-8509-534EBADB77D4}"/>
                  </a:ext>
                </a:extLst>
              </p:cNvPr>
              <p:cNvSpPr/>
              <p:nvPr/>
            </p:nvSpPr>
            <p:spPr>
              <a:xfrm>
                <a:off x="2280332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6" name="Freihandform 25">
                <a:extLst>
                  <a:ext uri="{FF2B5EF4-FFF2-40B4-BE49-F238E27FC236}">
                    <a16:creationId xmlns:a16="http://schemas.microsoft.com/office/drawing/2014/main" id="{75C21131-30B5-FABA-94E3-057074B44D64}"/>
                  </a:ext>
                </a:extLst>
              </p:cNvPr>
              <p:cNvSpPr/>
              <p:nvPr/>
            </p:nvSpPr>
            <p:spPr>
              <a:xfrm>
                <a:off x="2163984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7" name="Freihandform 26">
                <a:extLst>
                  <a:ext uri="{FF2B5EF4-FFF2-40B4-BE49-F238E27FC236}">
                    <a16:creationId xmlns:a16="http://schemas.microsoft.com/office/drawing/2014/main" id="{E1D3C70B-321E-D9FC-7AA7-1F2F22B6EEDF}"/>
                  </a:ext>
                </a:extLst>
              </p:cNvPr>
              <p:cNvSpPr/>
              <p:nvPr/>
            </p:nvSpPr>
            <p:spPr>
              <a:xfrm>
                <a:off x="2280332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8" name="Freihandform 27">
                <a:extLst>
                  <a:ext uri="{FF2B5EF4-FFF2-40B4-BE49-F238E27FC236}">
                    <a16:creationId xmlns:a16="http://schemas.microsoft.com/office/drawing/2014/main" id="{8E81816B-9095-A90B-7C1A-3BC434B06E0C}"/>
                  </a:ext>
                </a:extLst>
              </p:cNvPr>
              <p:cNvSpPr/>
              <p:nvPr/>
            </p:nvSpPr>
            <p:spPr>
              <a:xfrm>
                <a:off x="2396680" y="3376683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29" name="Freihandform 28">
                <a:extLst>
                  <a:ext uri="{FF2B5EF4-FFF2-40B4-BE49-F238E27FC236}">
                    <a16:creationId xmlns:a16="http://schemas.microsoft.com/office/drawing/2014/main" id="{A4D65C59-1F6A-65F5-443C-58B9963F2C2B}"/>
                  </a:ext>
                </a:extLst>
              </p:cNvPr>
              <p:cNvSpPr/>
              <p:nvPr/>
            </p:nvSpPr>
            <p:spPr>
              <a:xfrm>
                <a:off x="2396680" y="3609379"/>
                <a:ext cx="38782" cy="155130"/>
              </a:xfrm>
              <a:custGeom>
                <a:avLst/>
                <a:gdLst>
                  <a:gd name="connsiteX0" fmla="*/ 0 w 38782"/>
                  <a:gd name="connsiteY0" fmla="*/ 0 h 155130"/>
                  <a:gd name="connsiteX1" fmla="*/ 38783 w 38782"/>
                  <a:gd name="connsiteY1" fmla="*/ 0 h 155130"/>
                  <a:gd name="connsiteX2" fmla="*/ 38783 w 38782"/>
                  <a:gd name="connsiteY2" fmla="*/ 155131 h 155130"/>
                  <a:gd name="connsiteX3" fmla="*/ 0 w 38782"/>
                  <a:gd name="connsiteY3" fmla="*/ 155131 h 155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82" h="155130">
                    <a:moveTo>
                      <a:pt x="0" y="0"/>
                    </a:moveTo>
                    <a:lnTo>
                      <a:pt x="38783" y="0"/>
                    </a:lnTo>
                    <a:lnTo>
                      <a:pt x="38783" y="155131"/>
                    </a:lnTo>
                    <a:lnTo>
                      <a:pt x="0" y="155131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  <p:sp>
            <p:nvSpPr>
              <p:cNvPr id="30" name="Freihandform 29">
                <a:extLst>
                  <a:ext uri="{FF2B5EF4-FFF2-40B4-BE49-F238E27FC236}">
                    <a16:creationId xmlns:a16="http://schemas.microsoft.com/office/drawing/2014/main" id="{02263738-D12A-5B63-9DA8-E6F57ACDECE8}"/>
                  </a:ext>
                </a:extLst>
              </p:cNvPr>
              <p:cNvSpPr/>
              <p:nvPr/>
            </p:nvSpPr>
            <p:spPr>
              <a:xfrm>
                <a:off x="1737374" y="3376683"/>
                <a:ext cx="271478" cy="38782"/>
              </a:xfrm>
              <a:custGeom>
                <a:avLst/>
                <a:gdLst>
                  <a:gd name="connsiteX0" fmla="*/ 0 w 271478"/>
                  <a:gd name="connsiteY0" fmla="*/ 0 h 38782"/>
                  <a:gd name="connsiteX1" fmla="*/ 271479 w 271478"/>
                  <a:gd name="connsiteY1" fmla="*/ 0 h 38782"/>
                  <a:gd name="connsiteX2" fmla="*/ 271479 w 271478"/>
                  <a:gd name="connsiteY2" fmla="*/ 38783 h 38782"/>
                  <a:gd name="connsiteX3" fmla="*/ 0 w 271478"/>
                  <a:gd name="connsiteY3" fmla="*/ 38783 h 38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1478" h="38782">
                    <a:moveTo>
                      <a:pt x="0" y="0"/>
                    </a:moveTo>
                    <a:lnTo>
                      <a:pt x="271479" y="0"/>
                    </a:lnTo>
                    <a:lnTo>
                      <a:pt x="271479" y="38783"/>
                    </a:lnTo>
                    <a:lnTo>
                      <a:pt x="0" y="38783"/>
                    </a:lnTo>
                    <a:close/>
                  </a:path>
                </a:pathLst>
              </a:custGeom>
              <a:solidFill>
                <a:schemeClr val="bg1"/>
              </a:solidFill>
              <a:ln w="193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GB"/>
              </a:p>
            </p:txBody>
          </p:sp>
        </p:grp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2D8F4294-89F6-C28A-FB99-EF7ED6738701}"/>
              </a:ext>
            </a:extLst>
          </p:cNvPr>
          <p:cNvGrpSpPr/>
          <p:nvPr/>
        </p:nvGrpSpPr>
        <p:grpSpPr>
          <a:xfrm>
            <a:off x="1483153" y="3334007"/>
            <a:ext cx="1584932" cy="1584932"/>
            <a:chOff x="3426824" y="2280809"/>
            <a:chExt cx="2036618" cy="2036618"/>
          </a:xfrm>
        </p:grpSpPr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55DE14BB-0744-67A0-5E66-BCA654FED7A7}"/>
                </a:ext>
              </a:extLst>
            </p:cNvPr>
            <p:cNvSpPr/>
            <p:nvPr/>
          </p:nvSpPr>
          <p:spPr>
            <a:xfrm>
              <a:off x="3426824" y="2280809"/>
              <a:ext cx="2036618" cy="20366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GB"/>
            </a:p>
          </p:txBody>
        </p:sp>
        <p:pic>
          <p:nvPicPr>
            <p:cNvPr id="33" name="Grafik 32" descr="Telearbeit Silhouette">
              <a:extLst>
                <a:ext uri="{FF2B5EF4-FFF2-40B4-BE49-F238E27FC236}">
                  <a16:creationId xmlns:a16="http://schemas.microsoft.com/office/drawing/2014/main" id="{68B4FAD6-7D1D-B1C7-5BDE-68B3A7C56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56706" y="2439437"/>
              <a:ext cx="1776854" cy="1776854"/>
            </a:xfrm>
            <a:prstGeom prst="rect">
              <a:avLst/>
            </a:prstGeom>
          </p:spPr>
        </p:pic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A8E8F86C-5C88-776E-B1D4-34290DC8F72F}"/>
              </a:ext>
            </a:extLst>
          </p:cNvPr>
          <p:cNvGrpSpPr/>
          <p:nvPr/>
        </p:nvGrpSpPr>
        <p:grpSpPr>
          <a:xfrm>
            <a:off x="1483152" y="4937047"/>
            <a:ext cx="1584932" cy="1584932"/>
            <a:chOff x="5975301" y="2269558"/>
            <a:chExt cx="2036618" cy="2036618"/>
          </a:xfrm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E7018FAD-32C7-BDE4-A9F5-0D0A8249045A}"/>
                </a:ext>
              </a:extLst>
            </p:cNvPr>
            <p:cNvSpPr/>
            <p:nvPr/>
          </p:nvSpPr>
          <p:spPr>
            <a:xfrm>
              <a:off x="5975301" y="2269558"/>
              <a:ext cx="2036618" cy="2036618"/>
            </a:xfrm>
            <a:prstGeom prst="rect">
              <a:avLst/>
            </a:prstGeom>
            <a:solidFill>
              <a:srgbClr val="4C79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GB"/>
            </a:p>
          </p:txBody>
        </p:sp>
        <p:pic>
          <p:nvPicPr>
            <p:cNvPr id="36" name="Grafik 35" descr="Klassenzimmer Silhouette">
              <a:extLst>
                <a:ext uri="{FF2B5EF4-FFF2-40B4-BE49-F238E27FC236}">
                  <a16:creationId xmlns:a16="http://schemas.microsoft.com/office/drawing/2014/main" id="{BCE2B07C-15FA-938D-6BCF-57B68610B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126487" y="2433039"/>
              <a:ext cx="1734246" cy="1734246"/>
            </a:xfrm>
            <a:prstGeom prst="rect">
              <a:avLst/>
            </a:prstGeom>
          </p:spPr>
        </p:pic>
      </p:grpSp>
      <p:sp>
        <p:nvSpPr>
          <p:cNvPr id="37" name="Rechteck 36">
            <a:extLst>
              <a:ext uri="{FF2B5EF4-FFF2-40B4-BE49-F238E27FC236}">
                <a16:creationId xmlns:a16="http://schemas.microsoft.com/office/drawing/2014/main" id="{404E98E5-367E-7127-9D92-BBF0A5A96423}"/>
              </a:ext>
            </a:extLst>
          </p:cNvPr>
          <p:cNvSpPr/>
          <p:nvPr/>
        </p:nvSpPr>
        <p:spPr>
          <a:xfrm>
            <a:off x="3180515" y="1749075"/>
            <a:ext cx="4310303" cy="15849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Lehrplan </a:t>
            </a:r>
            <a:r>
              <a:rPr lang="de-DE" sz="1200" dirty="0" err="1">
                <a:solidFill>
                  <a:schemeClr val="tx1"/>
                </a:solidFill>
                <a:effectLst/>
                <a:latin typeface="Helvetica" pitchFamily="2" charset="0"/>
              </a:rPr>
              <a:t>für</a:t>
            </a:r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 die Berufsfachschulen</a:t>
            </a:r>
          </a:p>
          <a:p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Schulischer Lehrplan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1066BC6F-675E-0CA3-4586-B30F55EE0D9C}"/>
              </a:ext>
            </a:extLst>
          </p:cNvPr>
          <p:cNvSpPr/>
          <p:nvPr/>
        </p:nvSpPr>
        <p:spPr>
          <a:xfrm>
            <a:off x="7603248" y="1749075"/>
            <a:ext cx="3951570" cy="15849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Erarbeitet von der </a:t>
            </a:r>
            <a:r>
              <a:rPr lang="de-DE" sz="1200" dirty="0" err="1">
                <a:solidFill>
                  <a:schemeClr val="tx1"/>
                </a:solidFill>
                <a:effectLst/>
                <a:latin typeface="Helvetica" pitchFamily="2" charset="0"/>
              </a:rPr>
              <a:t>OdA</a:t>
            </a:r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 in Zusammenarbeit mit den</a:t>
            </a:r>
          </a:p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Berufsfachschulen</a:t>
            </a:r>
          </a:p>
          <a:p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Erarbeitet von der Berufsfachschule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F40F4DA-D80E-45C9-F62D-92B3C475C5E9}"/>
              </a:ext>
            </a:extLst>
          </p:cNvPr>
          <p:cNvSpPr/>
          <p:nvPr/>
        </p:nvSpPr>
        <p:spPr>
          <a:xfrm>
            <a:off x="3180515" y="3334007"/>
            <a:ext cx="4310303" cy="1584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Ausbildungsprogramm </a:t>
            </a:r>
            <a:r>
              <a:rPr lang="de-DE" sz="1200" dirty="0" err="1">
                <a:solidFill>
                  <a:schemeClr val="tx1"/>
                </a:solidFill>
                <a:effectLst/>
                <a:latin typeface="Helvetica" pitchFamily="2" charset="0"/>
              </a:rPr>
              <a:t>für</a:t>
            </a:r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 die Lehrbetriebe</a:t>
            </a:r>
            <a:b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(in vielen Berufen dient der Bildungsplan direkt als Planungsinstrument)</a:t>
            </a:r>
            <a:b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Betrieblicher Bildungsplan</a:t>
            </a:r>
            <a:b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Individueller Bildungsplan</a:t>
            </a:r>
            <a:endParaRPr lang="de-GB" sz="1200" dirty="0">
              <a:solidFill>
                <a:schemeClr val="tx1"/>
              </a:solidFill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5C7F56B8-4B5B-304F-99FA-444550DF522F}"/>
              </a:ext>
            </a:extLst>
          </p:cNvPr>
          <p:cNvSpPr/>
          <p:nvPr/>
        </p:nvSpPr>
        <p:spPr>
          <a:xfrm>
            <a:off x="7603248" y="3337061"/>
            <a:ext cx="3951571" cy="15849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Erarbeitet von der </a:t>
            </a:r>
            <a:r>
              <a:rPr lang="de-DE" sz="1200" dirty="0" err="1">
                <a:solidFill>
                  <a:schemeClr val="tx1"/>
                </a:solidFill>
                <a:effectLst/>
                <a:latin typeface="Helvetica" pitchFamily="2" charset="0"/>
              </a:rPr>
              <a:t>OdA</a:t>
            </a:r>
            <a:b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(Bildungsplan: erarbeitet von der</a:t>
            </a:r>
          </a:p>
          <a:p>
            <a:r>
              <a:rPr lang="de-DE" sz="1200" dirty="0" err="1">
                <a:solidFill>
                  <a:schemeClr val="tx1"/>
                </a:solidFill>
                <a:effectLst/>
                <a:latin typeface="Helvetica" pitchFamily="2" charset="0"/>
              </a:rPr>
              <a:t>OdA</a:t>
            </a:r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, genehmigt durch den Bund)</a:t>
            </a:r>
            <a:b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Erarbeitet von den Berufsbildner/innen</a:t>
            </a:r>
            <a:b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Erarbeitet von den Berufsbildner/innen und Lernenden</a:t>
            </a:r>
            <a:endParaRPr lang="de-GB" sz="1200" dirty="0">
              <a:solidFill>
                <a:schemeClr val="tx1"/>
              </a:solidFill>
            </a:endParaRP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76165F04-2066-71CA-F5A0-DA9CA1305370}"/>
              </a:ext>
            </a:extLst>
          </p:cNvPr>
          <p:cNvSpPr/>
          <p:nvPr/>
        </p:nvSpPr>
        <p:spPr>
          <a:xfrm>
            <a:off x="3180515" y="4918939"/>
            <a:ext cx="4310303" cy="1584932"/>
          </a:xfrm>
          <a:prstGeom prst="rect">
            <a:avLst/>
          </a:prstGeom>
          <a:solidFill>
            <a:srgbClr val="C2D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Ausbildungsprogramm </a:t>
            </a:r>
            <a:r>
              <a:rPr lang="de-DE" sz="1200" dirty="0" err="1">
                <a:solidFill>
                  <a:schemeClr val="tx1"/>
                </a:solidFill>
                <a:effectLst/>
                <a:latin typeface="Helvetica" pitchFamily="2" charset="0"/>
              </a:rPr>
              <a:t>für</a:t>
            </a:r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 die </a:t>
            </a:r>
            <a:r>
              <a:rPr lang="de-DE" sz="1200" dirty="0" err="1">
                <a:solidFill>
                  <a:schemeClr val="tx1"/>
                </a:solidFill>
                <a:effectLst/>
                <a:latin typeface="Helvetica" pitchFamily="2" charset="0"/>
              </a:rPr>
              <a:t>überbetrieblichen</a:t>
            </a:r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 Kurse</a:t>
            </a:r>
          </a:p>
          <a:p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Detailplanung des Kurses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19D2899E-E591-A0CC-1D70-E25D4A7262EE}"/>
              </a:ext>
            </a:extLst>
          </p:cNvPr>
          <p:cNvSpPr/>
          <p:nvPr/>
        </p:nvSpPr>
        <p:spPr>
          <a:xfrm>
            <a:off x="7603248" y="4918939"/>
            <a:ext cx="3951571" cy="1584932"/>
          </a:xfrm>
          <a:prstGeom prst="rect">
            <a:avLst/>
          </a:prstGeom>
          <a:solidFill>
            <a:srgbClr val="C2D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Erarbeitet von der </a:t>
            </a:r>
            <a:r>
              <a:rPr lang="de-DE" sz="1200" dirty="0" err="1">
                <a:solidFill>
                  <a:schemeClr val="tx1"/>
                </a:solidFill>
                <a:effectLst/>
                <a:latin typeface="Helvetica" pitchFamily="2" charset="0"/>
              </a:rPr>
              <a:t>OdA</a:t>
            </a:r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 mit den Kantonen und </a:t>
            </a:r>
            <a:r>
              <a:rPr lang="de-DE" sz="1200" dirty="0" err="1">
                <a:solidFill>
                  <a:schemeClr val="tx1"/>
                </a:solidFill>
                <a:effectLst/>
                <a:latin typeface="Helvetica" pitchFamily="2" charset="0"/>
              </a:rPr>
              <a:t>üK-Zentren</a:t>
            </a:r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sz="1200" dirty="0">
                <a:solidFill>
                  <a:schemeClr val="tx1"/>
                </a:solidFill>
                <a:effectLst/>
                <a:latin typeface="Helvetica" pitchFamily="2" charset="0"/>
              </a:rPr>
              <a:t>Erarbeitet von den Kursleitenden</a:t>
            </a:r>
          </a:p>
          <a:p>
            <a:endParaRPr lang="de-DE" sz="1200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CB121FE1-33EC-5427-30E6-6561AD4FE6E6}"/>
              </a:ext>
            </a:extLst>
          </p:cNvPr>
          <p:cNvSpPr txBox="1"/>
          <p:nvPr/>
        </p:nvSpPr>
        <p:spPr>
          <a:xfrm>
            <a:off x="1098976" y="1749075"/>
            <a:ext cx="400110" cy="159274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l"/>
            <a:r>
              <a:rPr lang="de-GB" sz="1400" b="1" dirty="0">
                <a:latin typeface="Helvetica" pitchFamily="2" charset="0"/>
              </a:rPr>
              <a:t>Berufsfachschule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EC51EFE3-35BC-B06D-87A2-B5C44E6C63D6}"/>
              </a:ext>
            </a:extLst>
          </p:cNvPr>
          <p:cNvSpPr txBox="1"/>
          <p:nvPr/>
        </p:nvSpPr>
        <p:spPr>
          <a:xfrm>
            <a:off x="1083042" y="3588184"/>
            <a:ext cx="400110" cy="107657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de-GB" sz="1400" b="1" dirty="0">
                <a:latin typeface="Helvetica" pitchFamily="2" charset="0"/>
              </a:rPr>
              <a:t>Lehrbetrieb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F5655C29-4C3E-80AE-DA89-A48385D2A742}"/>
              </a:ext>
            </a:extLst>
          </p:cNvPr>
          <p:cNvSpPr txBox="1"/>
          <p:nvPr/>
        </p:nvSpPr>
        <p:spPr>
          <a:xfrm>
            <a:off x="883533" y="4930217"/>
            <a:ext cx="615553" cy="160396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de-GB" sz="1400" b="1" dirty="0">
                <a:latin typeface="Helvetica" pitchFamily="2" charset="0"/>
              </a:rPr>
              <a:t>Überbetriebliches</a:t>
            </a:r>
            <a:br>
              <a:rPr lang="de-GB" sz="1400" b="1" dirty="0">
                <a:latin typeface="Helvetica" pitchFamily="2" charset="0"/>
              </a:rPr>
            </a:br>
            <a:r>
              <a:rPr lang="de-GB" sz="1400" b="1" dirty="0">
                <a:latin typeface="Helvetica" pitchFamily="2" charset="0"/>
              </a:rPr>
              <a:t>Kurszentrum</a:t>
            </a:r>
          </a:p>
        </p:txBody>
      </p:sp>
    </p:spTree>
    <p:extLst>
      <p:ext uri="{BB962C8B-B14F-4D97-AF65-F5344CB8AC3E}">
        <p14:creationId xmlns:p14="http://schemas.microsoft.com/office/powerpoint/2010/main" val="2478536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93AC4-FAC7-23D5-311D-7E17A8A08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27316"/>
            <a:ext cx="9144000" cy="1203368"/>
          </a:xfrm>
        </p:spPr>
        <p:txBody>
          <a:bodyPr>
            <a:normAutofit fontScale="90000"/>
          </a:bodyPr>
          <a:lstStyle/>
          <a:p>
            <a:r>
              <a:rPr lang="de-CH" dirty="0"/>
              <a:t>Lehrbetrieb und überbetrieblicher Kurs</a:t>
            </a:r>
          </a:p>
        </p:txBody>
      </p:sp>
    </p:spTree>
    <p:extLst>
      <p:ext uri="{BB962C8B-B14F-4D97-AF65-F5344CB8AC3E}">
        <p14:creationId xmlns:p14="http://schemas.microsoft.com/office/powerpoint/2010/main" val="1463022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6D3FA16-88CE-1AD7-A777-9B081C32E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8" y="1715030"/>
            <a:ext cx="4968279" cy="45719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GB" b="1" dirty="0"/>
              <a:t>Voraussetzungen für Bildungsbewilligung</a:t>
            </a:r>
          </a:p>
          <a:p>
            <a:pPr marL="0" indent="0">
              <a:buNone/>
            </a:pPr>
            <a:endParaRPr lang="de-GB" b="1" dirty="0"/>
          </a:p>
          <a:p>
            <a:pPr marL="0" indent="0">
              <a:buNone/>
            </a:pPr>
            <a:r>
              <a:rPr lang="de-DE" dirty="0">
                <a:effectLst/>
                <a:latin typeface="Helvetica" pitchFamily="2" charset="0"/>
              </a:rPr>
              <a:t>Persönlich</a:t>
            </a:r>
          </a:p>
          <a:p>
            <a:r>
              <a:rPr lang="de-DE" dirty="0">
                <a:effectLst/>
                <a:latin typeface="Helvetica" pitchFamily="2" charset="0"/>
              </a:rPr>
              <a:t>Eidg. Fähigkeitszeugnis (EFZ)</a:t>
            </a:r>
          </a:p>
          <a:p>
            <a:r>
              <a:rPr lang="de-DE" dirty="0">
                <a:effectLst/>
                <a:latin typeface="Helvetica" pitchFamily="2" charset="0"/>
              </a:rPr>
              <a:t>Mind. zwei Jahre Berufserfahrung</a:t>
            </a:r>
          </a:p>
          <a:p>
            <a:r>
              <a:rPr lang="de-DE" dirty="0">
                <a:effectLst/>
                <a:latin typeface="Helvetica" pitchFamily="2" charset="0"/>
              </a:rPr>
              <a:t>Persönliche Eigenschaften</a:t>
            </a:r>
          </a:p>
          <a:p>
            <a:r>
              <a:rPr lang="de-DE" dirty="0">
                <a:effectLst/>
                <a:latin typeface="Helvetica" pitchFamily="2" charset="0"/>
              </a:rPr>
              <a:t>Bildung der Berufsbildner/innen</a:t>
            </a:r>
          </a:p>
          <a:p>
            <a:pPr lvl="1"/>
            <a:r>
              <a:rPr lang="de-DE" dirty="0">
                <a:effectLst/>
                <a:latin typeface="Helvetica" pitchFamily="2" charset="0"/>
              </a:rPr>
              <a:t>Eidg. anerkanntes Diplom 100 Lernstunden</a:t>
            </a:r>
          </a:p>
          <a:p>
            <a:pPr lvl="1"/>
            <a:r>
              <a:rPr lang="de-DE" dirty="0">
                <a:effectLst/>
                <a:latin typeface="Helvetica" pitchFamily="2" charset="0"/>
              </a:rPr>
              <a:t>Kant. Ausweis (eidg. anerkannt) 40 Kursstunden</a:t>
            </a:r>
            <a:endParaRPr lang="de-DE" dirty="0"/>
          </a:p>
          <a:p>
            <a:pPr marL="0" indent="0">
              <a:buNone/>
            </a:pPr>
            <a:endParaRPr lang="de-DE" dirty="0">
              <a:effectLst/>
              <a:latin typeface="Helvetica" pitchFamily="2" charset="0"/>
            </a:endParaRPr>
          </a:p>
          <a:p>
            <a:pPr marL="0" indent="0">
              <a:buNone/>
            </a:pPr>
            <a:r>
              <a:rPr lang="de-DE" dirty="0">
                <a:effectLst/>
                <a:latin typeface="Helvetica" pitchFamily="2" charset="0"/>
              </a:rPr>
              <a:t>Sachlich</a:t>
            </a:r>
          </a:p>
          <a:p>
            <a:r>
              <a:rPr lang="de-DE" dirty="0">
                <a:effectLst/>
                <a:latin typeface="Helvetica" pitchFamily="2" charset="0"/>
              </a:rPr>
              <a:t>Einrichtung, Arbeitsplatz</a:t>
            </a:r>
          </a:p>
          <a:p>
            <a:r>
              <a:rPr lang="de-DE" dirty="0">
                <a:effectLst/>
                <a:latin typeface="Helvetica" pitchFamily="2" charset="0"/>
              </a:rPr>
              <a:t>Organisation</a:t>
            </a:r>
          </a:p>
          <a:p>
            <a:r>
              <a:rPr lang="de-DE" dirty="0">
                <a:effectLst/>
                <a:latin typeface="Helvetica" pitchFamily="2" charset="0"/>
              </a:rPr>
              <a:t>Aufträge, Dienstleistungen, Produkte</a:t>
            </a:r>
          </a:p>
          <a:p>
            <a:r>
              <a:rPr lang="de-DE" dirty="0">
                <a:effectLst/>
                <a:latin typeface="Helvetica" pitchFamily="2" charset="0"/>
              </a:rPr>
              <a:t>Qualitätssicherung</a:t>
            </a:r>
          </a:p>
          <a:p>
            <a:endParaRPr lang="de-DE" dirty="0">
              <a:effectLst/>
              <a:latin typeface="Helvetica" pitchFamily="2" charset="0"/>
            </a:endParaRPr>
          </a:p>
          <a:p>
            <a:pPr marL="457200" lvl="1" indent="0">
              <a:buNone/>
            </a:pPr>
            <a:endParaRPr lang="de-DE" dirty="0"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de-GB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6EE49A7-4B9C-E581-3AAF-05D82195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6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BD5BC24-0825-33F9-3475-69D4152BA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587904"/>
            <a:ext cx="8060789" cy="1325563"/>
          </a:xfrm>
        </p:spPr>
        <p:txBody>
          <a:bodyPr/>
          <a:lstStyle/>
          <a:p>
            <a:r>
              <a:rPr lang="de-GB" dirty="0"/>
              <a:t>Der Lehrbetrieb</a:t>
            </a:r>
          </a:p>
        </p:txBody>
      </p:sp>
      <p:sp>
        <p:nvSpPr>
          <p:cNvPr id="5" name="Inhaltsplatzhalter 1">
            <a:extLst>
              <a:ext uri="{FF2B5EF4-FFF2-40B4-BE49-F238E27FC236}">
                <a16:creationId xmlns:a16="http://schemas.microsoft.com/office/drawing/2014/main" id="{FCEE3811-1599-CA1F-923B-BEE91BED1CA0}"/>
              </a:ext>
            </a:extLst>
          </p:cNvPr>
          <p:cNvSpPr txBox="1">
            <a:spLocks/>
          </p:cNvSpPr>
          <p:nvPr/>
        </p:nvSpPr>
        <p:spPr>
          <a:xfrm>
            <a:off x="6096000" y="1681164"/>
            <a:ext cx="3944480" cy="491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rgbClr val="33333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600" b="0" i="0" kern="1200">
                <a:solidFill>
                  <a:srgbClr val="33333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400" b="0" i="0" kern="1200">
                <a:solidFill>
                  <a:srgbClr val="33333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200" b="0" i="0" kern="1200">
                <a:solidFill>
                  <a:srgbClr val="33333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000" b="0" i="0" kern="1200">
                <a:solidFill>
                  <a:srgbClr val="333333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GB" sz="1700" b="1" dirty="0"/>
              <a:t>Bildungsgrundlagen</a:t>
            </a:r>
            <a:endParaRPr lang="de-DE" sz="1700" dirty="0"/>
          </a:p>
          <a:p>
            <a:pPr marL="457200" lvl="1" indent="0">
              <a:buFont typeface="Wingdings" pitchFamily="2" charset="2"/>
              <a:buNone/>
            </a:pPr>
            <a:endParaRPr lang="de-DE" dirty="0"/>
          </a:p>
          <a:p>
            <a:pPr marL="0" indent="0">
              <a:buFont typeface="Wingdings" pitchFamily="2" charset="2"/>
              <a:buNone/>
            </a:pPr>
            <a:endParaRPr lang="de-GB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3E15CFE-5AB8-791A-B187-541861D32F55}"/>
              </a:ext>
            </a:extLst>
          </p:cNvPr>
          <p:cNvSpPr/>
          <p:nvPr/>
        </p:nvSpPr>
        <p:spPr>
          <a:xfrm>
            <a:off x="6208244" y="2053698"/>
            <a:ext cx="2669177" cy="33866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GB" sz="1600" dirty="0">
                <a:latin typeface="Helvetica" pitchFamily="2" charset="0"/>
              </a:rPr>
              <a:t>Bildungsverordnung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D2053FE-ECD6-0CCC-09C0-3543C27FF6F1}"/>
              </a:ext>
            </a:extLst>
          </p:cNvPr>
          <p:cNvSpPr/>
          <p:nvPr/>
        </p:nvSpPr>
        <p:spPr>
          <a:xfrm>
            <a:off x="6490774" y="2498727"/>
            <a:ext cx="2669177" cy="33866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GB" sz="1600" dirty="0">
                <a:latin typeface="Helvetica" pitchFamily="2" charset="0"/>
              </a:rPr>
              <a:t>Bildungsplan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4BD423B-3836-1520-8C85-4218EB4D3970}"/>
              </a:ext>
            </a:extLst>
          </p:cNvPr>
          <p:cNvSpPr/>
          <p:nvPr/>
        </p:nvSpPr>
        <p:spPr>
          <a:xfrm>
            <a:off x="6789773" y="2943756"/>
            <a:ext cx="2669177" cy="33866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GB" sz="1600" dirty="0">
                <a:latin typeface="Helvetica" pitchFamily="2" charset="0"/>
              </a:rPr>
              <a:t>Bildungsplan des Lehrbetriebs oder Ausbildungsprogramm für die Lehrbetriebe</a:t>
            </a:r>
          </a:p>
        </p:txBody>
      </p:sp>
    </p:spTree>
    <p:extLst>
      <p:ext uri="{BB962C8B-B14F-4D97-AF65-F5344CB8AC3E}">
        <p14:creationId xmlns:p14="http://schemas.microsoft.com/office/powerpoint/2010/main" val="3800817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D04BF6-1BDC-536E-D1A8-45F8501F4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GB" dirty="0"/>
              <a:t>Vom Betrieb zum Lehrbetrieb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05D76B-841B-D189-0E5F-5A3D00542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216" y="2038578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de-DE" dirty="0">
                <a:effectLst/>
                <a:latin typeface="Helvetica" pitchFamily="2" charset="0"/>
              </a:rPr>
              <a:t>Mitverantworten und Mitgestalten</a:t>
            </a:r>
          </a:p>
          <a:p>
            <a:r>
              <a:rPr lang="de-DE" dirty="0">
                <a:effectLst/>
                <a:latin typeface="Helvetica" pitchFamily="2" charset="0"/>
              </a:rPr>
              <a:t>Berufsnachwuchs mit praktischen</a:t>
            </a:r>
          </a:p>
          <a:p>
            <a:r>
              <a:rPr lang="de-DE" dirty="0">
                <a:effectLst/>
                <a:latin typeface="Helvetica" pitchFamily="2" charset="0"/>
              </a:rPr>
              <a:t>Erfahrungen</a:t>
            </a:r>
          </a:p>
          <a:p>
            <a:r>
              <a:rPr lang="de-DE" dirty="0">
                <a:effectLst/>
                <a:latin typeface="Helvetica" pitchFamily="2" charset="0"/>
              </a:rPr>
              <a:t>Erhalten einer bewährten Tradition</a:t>
            </a:r>
          </a:p>
          <a:p>
            <a:r>
              <a:rPr lang="de-DE" dirty="0">
                <a:effectLst/>
                <a:latin typeface="Helvetica" pitchFamily="2" charset="0"/>
              </a:rPr>
              <a:t>Jungen Menschen eine Chance geben</a:t>
            </a:r>
          </a:p>
          <a:p>
            <a:r>
              <a:rPr lang="de-DE" dirty="0">
                <a:effectLst/>
                <a:latin typeface="Helvetica" pitchFamily="2" charset="0"/>
              </a:rPr>
              <a:t>Lohnende Investition</a:t>
            </a:r>
          </a:p>
          <a:p>
            <a:r>
              <a:rPr lang="de-DE" dirty="0">
                <a:effectLst/>
                <a:latin typeface="Helvetica" pitchFamily="2" charset="0"/>
              </a:rPr>
              <a:t>Kosten und Nutzen</a:t>
            </a:r>
          </a:p>
          <a:p>
            <a:r>
              <a:rPr lang="de-DE" dirty="0">
                <a:effectLst/>
                <a:latin typeface="Helvetica" pitchFamily="2" charset="0"/>
              </a:rPr>
              <a:t>Ein flexibles, auf die</a:t>
            </a:r>
          </a:p>
          <a:p>
            <a:r>
              <a:rPr lang="de-DE" dirty="0">
                <a:effectLst/>
                <a:latin typeface="Helvetica" pitchFamily="2" charset="0"/>
              </a:rPr>
              <a:t>Praxis ausgerichtetes System</a:t>
            </a:r>
          </a:p>
          <a:p>
            <a:r>
              <a:rPr lang="de-DE" dirty="0">
                <a:effectLst/>
                <a:latin typeface="Helvetica" pitchFamily="2" charset="0"/>
              </a:rPr>
              <a:t>Positive Wirkung nach innen</a:t>
            </a:r>
          </a:p>
          <a:p>
            <a:r>
              <a:rPr lang="de-DE" dirty="0">
                <a:effectLst/>
                <a:latin typeface="Helvetica" pitchFamily="2" charset="0"/>
              </a:rPr>
              <a:t>Positives Signal nach </a:t>
            </a:r>
            <a:r>
              <a:rPr lang="de-DE" dirty="0" err="1">
                <a:effectLst/>
                <a:latin typeface="Helvetica" pitchFamily="2" charset="0"/>
              </a:rPr>
              <a:t>aussen</a:t>
            </a:r>
            <a:endParaRPr lang="de-DE" dirty="0">
              <a:effectLst/>
              <a:latin typeface="Helvetica" pitchFamily="2" charset="0"/>
            </a:endParaRPr>
          </a:p>
          <a:p>
            <a:r>
              <a:rPr lang="de-DE" dirty="0">
                <a:effectLst/>
                <a:latin typeface="Helvetica" pitchFamily="2" charset="0"/>
              </a:rPr>
              <a:t>Soziale Verantwortung </a:t>
            </a:r>
            <a:r>
              <a:rPr lang="de-DE" dirty="0" err="1">
                <a:effectLst/>
                <a:latin typeface="Helvetica" pitchFamily="2" charset="0"/>
              </a:rPr>
              <a:t>übernehmen</a:t>
            </a:r>
            <a:endParaRPr lang="de-DE" dirty="0">
              <a:effectLst/>
              <a:latin typeface="Helvetica" pitchFamily="2" charset="0"/>
            </a:endParaRPr>
          </a:p>
          <a:p>
            <a:r>
              <a:rPr lang="de-DE" dirty="0">
                <a:effectLst/>
                <a:latin typeface="Helvetica" pitchFamily="2" charset="0"/>
              </a:rPr>
              <a:t>Ein Geben und Nehmen</a:t>
            </a:r>
            <a:endParaRPr lang="de-GB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EA82F02-7873-644D-1673-816096425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" r="1455"/>
          <a:stretch/>
        </p:blipFill>
        <p:spPr>
          <a:xfrm>
            <a:off x="6286741" y="1970980"/>
            <a:ext cx="3240000" cy="331950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FC86A9A-16E6-FDC1-CC47-1D3DABB97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" b="549"/>
          <a:stretch/>
        </p:blipFill>
        <p:spPr>
          <a:xfrm>
            <a:off x="9064861" y="803950"/>
            <a:ext cx="1864800" cy="183047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0C09E48-2AE3-44F9-E922-AFB698D60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" b="293"/>
          <a:stretch/>
        </p:blipFill>
        <p:spPr>
          <a:xfrm>
            <a:off x="9858688" y="2724244"/>
            <a:ext cx="1866015" cy="1854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A2AC9D2-E886-2D32-0D7A-ABCA225228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" b="1209"/>
          <a:stretch/>
        </p:blipFill>
        <p:spPr>
          <a:xfrm>
            <a:off x="9064861" y="4661076"/>
            <a:ext cx="1864800" cy="181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3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F8A0E83-9148-3246-B2B8-5135BCE1E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8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C73901D-6EC8-06E9-3AA8-45AE3F2A5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82" y="565300"/>
            <a:ext cx="8060789" cy="1325563"/>
          </a:xfrm>
        </p:spPr>
        <p:txBody>
          <a:bodyPr/>
          <a:lstStyle/>
          <a:p>
            <a:r>
              <a:rPr lang="de-GB" dirty="0"/>
              <a:t>Die Lehrbetriebsverbünde</a:t>
            </a:r>
          </a:p>
        </p:txBody>
      </p: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4BC0C2CD-00E6-28E1-1AF0-E18FA9FD52CA}"/>
              </a:ext>
            </a:extLst>
          </p:cNvPr>
          <p:cNvGrpSpPr/>
          <p:nvPr/>
        </p:nvGrpSpPr>
        <p:grpSpPr>
          <a:xfrm>
            <a:off x="-911812" y="1874126"/>
            <a:ext cx="12795751" cy="4682952"/>
            <a:chOff x="-832982" y="1905658"/>
            <a:chExt cx="12795751" cy="4682952"/>
          </a:xfrm>
        </p:grpSpPr>
        <p:grpSp>
          <p:nvGrpSpPr>
            <p:cNvPr id="70" name="Gruppieren 69">
              <a:extLst>
                <a:ext uri="{FF2B5EF4-FFF2-40B4-BE49-F238E27FC236}">
                  <a16:creationId xmlns:a16="http://schemas.microsoft.com/office/drawing/2014/main" id="{63785A49-A575-0E99-E0F5-D8A447637A2D}"/>
                </a:ext>
              </a:extLst>
            </p:cNvPr>
            <p:cNvGrpSpPr/>
            <p:nvPr/>
          </p:nvGrpSpPr>
          <p:grpSpPr>
            <a:xfrm>
              <a:off x="-832982" y="2418666"/>
              <a:ext cx="5816600" cy="3886200"/>
              <a:chOff x="-675322" y="2418666"/>
              <a:chExt cx="5816600" cy="3886200"/>
            </a:xfrm>
          </p:grpSpPr>
          <p:pic>
            <p:nvPicPr>
              <p:cNvPr id="20" name="Grafik 19" descr="Ein Bild, das Text, Screenshot, Logo, Schrift enthält.&#10;&#10;Automatisch generierte Beschreibung">
                <a:extLst>
                  <a:ext uri="{FF2B5EF4-FFF2-40B4-BE49-F238E27FC236}">
                    <a16:creationId xmlns:a16="http://schemas.microsoft.com/office/drawing/2014/main" id="{1B69BBCF-F4B3-2D72-F978-BBB526C74F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75322" y="2418666"/>
                <a:ext cx="5816600" cy="3886200"/>
              </a:xfrm>
              <a:prstGeom prst="rect">
                <a:avLst/>
              </a:prstGeom>
            </p:spPr>
          </p:pic>
          <p:pic>
            <p:nvPicPr>
              <p:cNvPr id="66" name="Grafik 65" descr="Pfeil mit einer Linie: Kurve im Uhrzeigersinn mit einfarbiger Füllung">
                <a:extLst>
                  <a:ext uri="{FF2B5EF4-FFF2-40B4-BE49-F238E27FC236}">
                    <a16:creationId xmlns:a16="http://schemas.microsoft.com/office/drawing/2014/main" id="{D5A55043-B368-5109-925D-C7BEC3B686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551259" flipV="1">
                <a:off x="1747391" y="3841374"/>
                <a:ext cx="644557" cy="644557"/>
              </a:xfrm>
              <a:prstGeom prst="rect">
                <a:avLst/>
              </a:prstGeom>
            </p:spPr>
          </p:pic>
        </p:grp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92C8809C-80FA-29CA-F17A-C522D33F2BB3}"/>
                </a:ext>
              </a:extLst>
            </p:cNvPr>
            <p:cNvSpPr txBox="1"/>
            <p:nvPr/>
          </p:nvSpPr>
          <p:spPr>
            <a:xfrm>
              <a:off x="2906674" y="1905658"/>
              <a:ext cx="18245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GB" sz="2000" b="1" dirty="0">
                  <a:latin typeface="Helvetica" pitchFamily="2" charset="0"/>
                </a:rPr>
                <a:t>Kleinverbund</a:t>
              </a:r>
            </a:p>
          </p:txBody>
        </p:sp>
        <p:cxnSp>
          <p:nvCxnSpPr>
            <p:cNvPr id="28" name="Gerade Verbindung 27">
              <a:extLst>
                <a:ext uri="{FF2B5EF4-FFF2-40B4-BE49-F238E27FC236}">
                  <a16:creationId xmlns:a16="http://schemas.microsoft.com/office/drawing/2014/main" id="{F68DB1C8-C88D-5FB4-77E2-9979ACF7F101}"/>
                </a:ext>
              </a:extLst>
            </p:cNvPr>
            <p:cNvCxnSpPr/>
            <p:nvPr/>
          </p:nvCxnSpPr>
          <p:spPr>
            <a:xfrm>
              <a:off x="3790368" y="2382274"/>
              <a:ext cx="0" cy="39740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28">
              <a:extLst>
                <a:ext uri="{FF2B5EF4-FFF2-40B4-BE49-F238E27FC236}">
                  <a16:creationId xmlns:a16="http://schemas.microsoft.com/office/drawing/2014/main" id="{7D9607F0-7BC9-D038-0029-47CE0E3A5CFB}"/>
                </a:ext>
              </a:extLst>
            </p:cNvPr>
            <p:cNvCxnSpPr/>
            <p:nvPr/>
          </p:nvCxnSpPr>
          <p:spPr>
            <a:xfrm>
              <a:off x="7758629" y="2382274"/>
              <a:ext cx="0" cy="39740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41339866-4F05-CBB4-BC7A-16BE30BEAD98}"/>
                </a:ext>
              </a:extLst>
            </p:cNvPr>
            <p:cNvSpPr txBox="1"/>
            <p:nvPr/>
          </p:nvSpPr>
          <p:spPr>
            <a:xfrm>
              <a:off x="8893025" y="1905658"/>
              <a:ext cx="19383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GB" sz="2000" b="1" dirty="0">
                  <a:latin typeface="Helvetica" pitchFamily="2" charset="0"/>
                </a:rPr>
                <a:t>Grossverbund</a:t>
              </a:r>
            </a:p>
          </p:txBody>
        </p:sp>
        <p:cxnSp>
          <p:nvCxnSpPr>
            <p:cNvPr id="31" name="Gerade Verbindung 30">
              <a:extLst>
                <a:ext uri="{FF2B5EF4-FFF2-40B4-BE49-F238E27FC236}">
                  <a16:creationId xmlns:a16="http://schemas.microsoft.com/office/drawing/2014/main" id="{9D417007-2A29-A08C-1E1C-BCFEF409C54C}"/>
                </a:ext>
              </a:extLst>
            </p:cNvPr>
            <p:cNvCxnSpPr/>
            <p:nvPr/>
          </p:nvCxnSpPr>
          <p:spPr>
            <a:xfrm>
              <a:off x="373091" y="2382274"/>
              <a:ext cx="0" cy="39740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4DE07525-F9B2-1D56-FB29-8D107458AA82}"/>
                </a:ext>
              </a:extLst>
            </p:cNvPr>
            <p:cNvGrpSpPr/>
            <p:nvPr/>
          </p:nvGrpSpPr>
          <p:grpSpPr>
            <a:xfrm>
              <a:off x="7746167" y="2598986"/>
              <a:ext cx="4002544" cy="3534710"/>
              <a:chOff x="7903827" y="2598986"/>
              <a:chExt cx="4002544" cy="3534710"/>
            </a:xfrm>
          </p:grpSpPr>
          <p:grpSp>
            <p:nvGrpSpPr>
              <p:cNvPr id="38" name="Gruppieren 37">
                <a:extLst>
                  <a:ext uri="{FF2B5EF4-FFF2-40B4-BE49-F238E27FC236}">
                    <a16:creationId xmlns:a16="http://schemas.microsoft.com/office/drawing/2014/main" id="{80EBCEE7-95EF-CCE8-AD21-27178CC214B2}"/>
                  </a:ext>
                </a:extLst>
              </p:cNvPr>
              <p:cNvGrpSpPr/>
              <p:nvPr/>
            </p:nvGrpSpPr>
            <p:grpSpPr>
              <a:xfrm rot="18912193">
                <a:off x="8361519" y="4644989"/>
                <a:ext cx="1325563" cy="1325563"/>
                <a:chOff x="8146541" y="4931334"/>
                <a:chExt cx="1325563" cy="1325563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2B3D1E47-9B77-D6D1-A6AA-47F80CB4AB67}"/>
                    </a:ext>
                  </a:extLst>
                </p:cNvPr>
                <p:cNvSpPr/>
                <p:nvPr/>
              </p:nvSpPr>
              <p:spPr>
                <a:xfrm>
                  <a:off x="8146541" y="4931334"/>
                  <a:ext cx="1325563" cy="1325563"/>
                </a:xfrm>
                <a:prstGeom prst="ellipse">
                  <a:avLst/>
                </a:prstGeom>
                <a:solidFill>
                  <a:srgbClr val="C2DAB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30998DAC-2BD2-AB25-13E5-6F58010645C1}"/>
                    </a:ext>
                  </a:extLst>
                </p:cNvPr>
                <p:cNvSpPr/>
                <p:nvPr/>
              </p:nvSpPr>
              <p:spPr>
                <a:xfrm>
                  <a:off x="8314190" y="5251346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E745E1AE-CF78-33EA-328E-91E1CF9423D3}"/>
                    </a:ext>
                  </a:extLst>
                </p:cNvPr>
                <p:cNvSpPr/>
                <p:nvPr/>
              </p:nvSpPr>
              <p:spPr>
                <a:xfrm>
                  <a:off x="8432348" y="5752385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11534E0B-58ED-54AD-446A-C2021BA4AE0B}"/>
                    </a:ext>
                  </a:extLst>
                </p:cNvPr>
                <p:cNvSpPr/>
                <p:nvPr/>
              </p:nvSpPr>
              <p:spPr>
                <a:xfrm>
                  <a:off x="8915101" y="5551592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621E30EA-4E8C-6283-BD5F-5D301EAB93B2}"/>
                    </a:ext>
                  </a:extLst>
                </p:cNvPr>
                <p:cNvSpPr/>
                <p:nvPr/>
              </p:nvSpPr>
              <p:spPr>
                <a:xfrm>
                  <a:off x="8806941" y="5050553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</p:grpSp>
          <p:grpSp>
            <p:nvGrpSpPr>
              <p:cNvPr id="39" name="Gruppieren 38">
                <a:extLst>
                  <a:ext uri="{FF2B5EF4-FFF2-40B4-BE49-F238E27FC236}">
                    <a16:creationId xmlns:a16="http://schemas.microsoft.com/office/drawing/2014/main" id="{6844849E-A661-45F2-85CF-AB2DCF873ECC}"/>
                  </a:ext>
                </a:extLst>
              </p:cNvPr>
              <p:cNvGrpSpPr/>
              <p:nvPr/>
            </p:nvGrpSpPr>
            <p:grpSpPr>
              <a:xfrm rot="18912193">
                <a:off x="10151011" y="4808133"/>
                <a:ext cx="1325563" cy="1325563"/>
                <a:chOff x="8146541" y="4931334"/>
                <a:chExt cx="1325563" cy="1325563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0E227D7-A95E-FA2A-4ABC-9C698411AE1C}"/>
                    </a:ext>
                  </a:extLst>
                </p:cNvPr>
                <p:cNvSpPr/>
                <p:nvPr/>
              </p:nvSpPr>
              <p:spPr>
                <a:xfrm>
                  <a:off x="8146541" y="4931334"/>
                  <a:ext cx="1325563" cy="1325563"/>
                </a:xfrm>
                <a:prstGeom prst="ellipse">
                  <a:avLst/>
                </a:prstGeom>
                <a:solidFill>
                  <a:srgbClr val="C2DAB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D18E2B5B-7E2E-0E21-5431-A49336FA320B}"/>
                    </a:ext>
                  </a:extLst>
                </p:cNvPr>
                <p:cNvSpPr/>
                <p:nvPr/>
              </p:nvSpPr>
              <p:spPr>
                <a:xfrm>
                  <a:off x="8314190" y="5251346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AC00F92D-F09B-9B8D-FE1F-3F485FC45569}"/>
                    </a:ext>
                  </a:extLst>
                </p:cNvPr>
                <p:cNvSpPr/>
                <p:nvPr/>
              </p:nvSpPr>
              <p:spPr>
                <a:xfrm>
                  <a:off x="8432348" y="5752385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715B90B-7AC8-4D89-E8CD-254F4A88E3FC}"/>
                    </a:ext>
                  </a:extLst>
                </p:cNvPr>
                <p:cNvSpPr/>
                <p:nvPr/>
              </p:nvSpPr>
              <p:spPr>
                <a:xfrm>
                  <a:off x="8915101" y="5551592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96175EC1-C28D-8E47-2138-CDD6D07FB89B}"/>
                    </a:ext>
                  </a:extLst>
                </p:cNvPr>
                <p:cNvSpPr/>
                <p:nvPr/>
              </p:nvSpPr>
              <p:spPr>
                <a:xfrm>
                  <a:off x="8806941" y="5050553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</p:grpSp>
          <p:grpSp>
            <p:nvGrpSpPr>
              <p:cNvPr id="45" name="Gruppieren 44">
                <a:extLst>
                  <a:ext uri="{FF2B5EF4-FFF2-40B4-BE49-F238E27FC236}">
                    <a16:creationId xmlns:a16="http://schemas.microsoft.com/office/drawing/2014/main" id="{7B9D5126-395E-B70E-E790-085DBE355D32}"/>
                  </a:ext>
                </a:extLst>
              </p:cNvPr>
              <p:cNvGrpSpPr/>
              <p:nvPr/>
            </p:nvGrpSpPr>
            <p:grpSpPr>
              <a:xfrm rot="18912193">
                <a:off x="9437732" y="3478297"/>
                <a:ext cx="1325563" cy="1325563"/>
                <a:chOff x="8146541" y="4931334"/>
                <a:chExt cx="1325563" cy="1325563"/>
              </a:xfrm>
            </p:grpSpPr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5C09E706-0F42-E94A-4AEE-336B456D9581}"/>
                    </a:ext>
                  </a:extLst>
                </p:cNvPr>
                <p:cNvSpPr/>
                <p:nvPr/>
              </p:nvSpPr>
              <p:spPr>
                <a:xfrm>
                  <a:off x="8146541" y="4931334"/>
                  <a:ext cx="1325563" cy="1325563"/>
                </a:xfrm>
                <a:prstGeom prst="ellipse">
                  <a:avLst/>
                </a:prstGeom>
                <a:solidFill>
                  <a:srgbClr val="C2DAB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3F169BD9-88D8-D487-9F08-B4419BCA2A08}"/>
                    </a:ext>
                  </a:extLst>
                </p:cNvPr>
                <p:cNvSpPr/>
                <p:nvPr/>
              </p:nvSpPr>
              <p:spPr>
                <a:xfrm>
                  <a:off x="8314190" y="5251346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A8CF1B4B-B6F0-59C4-0130-C809263EA760}"/>
                    </a:ext>
                  </a:extLst>
                </p:cNvPr>
                <p:cNvSpPr/>
                <p:nvPr/>
              </p:nvSpPr>
              <p:spPr>
                <a:xfrm>
                  <a:off x="8432348" y="5752385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1C4B679F-E38C-DC13-AFD0-7742BC449034}"/>
                    </a:ext>
                  </a:extLst>
                </p:cNvPr>
                <p:cNvSpPr/>
                <p:nvPr/>
              </p:nvSpPr>
              <p:spPr>
                <a:xfrm>
                  <a:off x="8915101" y="5551592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5B575354-D0BE-6C17-07A9-8364952DA3BF}"/>
                    </a:ext>
                  </a:extLst>
                </p:cNvPr>
                <p:cNvSpPr/>
                <p:nvPr/>
              </p:nvSpPr>
              <p:spPr>
                <a:xfrm>
                  <a:off x="8806941" y="5050553"/>
                  <a:ext cx="401586" cy="401586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 b="1" dirty="0">
                    <a:solidFill>
                      <a:schemeClr val="tx1"/>
                    </a:solidFill>
                    <a:latin typeface="Helvetica" pitchFamily="2" charset="0"/>
                  </a:endParaRPr>
                </a:p>
              </p:txBody>
            </p:sp>
          </p:grpSp>
          <p:sp>
            <p:nvSpPr>
              <p:cNvPr id="51" name="Textfeld 50">
                <a:extLst>
                  <a:ext uri="{FF2B5EF4-FFF2-40B4-BE49-F238E27FC236}">
                    <a16:creationId xmlns:a16="http://schemas.microsoft.com/office/drawing/2014/main" id="{7BD7CA3C-8031-A17A-D020-1322F8CB2622}"/>
                  </a:ext>
                </a:extLst>
              </p:cNvPr>
              <p:cNvSpPr txBox="1"/>
              <p:nvPr/>
            </p:nvSpPr>
            <p:spPr>
              <a:xfrm>
                <a:off x="8273997" y="3007833"/>
                <a:ext cx="3491726" cy="323165"/>
              </a:xfrm>
              <a:prstGeom prst="rect">
                <a:avLst/>
              </a:prstGeom>
              <a:solidFill>
                <a:srgbClr val="DAA2AD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GB" sz="1500" b="1" dirty="0">
                    <a:latin typeface="Helvetica" pitchFamily="2" charset="0"/>
                  </a:rPr>
                  <a:t>Ausbildungsgemeinschaft</a:t>
                </a:r>
              </a:p>
            </p:txBody>
          </p:sp>
          <p:sp>
            <p:nvSpPr>
              <p:cNvPr id="52" name="Textfeld 51">
                <a:extLst>
                  <a:ext uri="{FF2B5EF4-FFF2-40B4-BE49-F238E27FC236}">
                    <a16:creationId xmlns:a16="http://schemas.microsoft.com/office/drawing/2014/main" id="{9E3CA75D-70BC-EEFE-C66C-AA87472E23DB}"/>
                  </a:ext>
                </a:extLst>
              </p:cNvPr>
              <p:cNvSpPr txBox="1"/>
              <p:nvPr/>
            </p:nvSpPr>
            <p:spPr>
              <a:xfrm>
                <a:off x="8273997" y="2598986"/>
                <a:ext cx="3491726" cy="323165"/>
              </a:xfrm>
              <a:prstGeom prst="rect">
                <a:avLst/>
              </a:prstGeom>
              <a:solidFill>
                <a:srgbClr val="A1173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GB" sz="1500" b="1" dirty="0">
                    <a:solidFill>
                      <a:schemeClr val="bg1"/>
                    </a:solidFill>
                    <a:latin typeface="Helvetica" pitchFamily="2" charset="0"/>
                  </a:rPr>
                  <a:t>Leitorganisation (z. B. Verein)</a:t>
                </a:r>
              </a:p>
            </p:txBody>
          </p:sp>
          <p:pic>
            <p:nvPicPr>
              <p:cNvPr id="54" name="Grafik 53" descr="Pfeil mit einer Linie: Kurve im Uhrzeigersinn mit einfarbiger Füllung">
                <a:extLst>
                  <a:ext uri="{FF2B5EF4-FFF2-40B4-BE49-F238E27FC236}">
                    <a16:creationId xmlns:a16="http://schemas.microsoft.com/office/drawing/2014/main" id="{FC6798C7-9133-C253-F01E-F5E641C622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3284050">
                <a:off x="10612630" y="3556642"/>
                <a:ext cx="1293741" cy="1293741"/>
              </a:xfrm>
              <a:prstGeom prst="rect">
                <a:avLst/>
              </a:prstGeom>
            </p:spPr>
          </p:pic>
          <p:pic>
            <p:nvPicPr>
              <p:cNvPr id="58" name="Grafik 57" descr="Pfeil mit einer Linie: Kurve im Uhrzeigersinn mit einfarbiger Füllung">
                <a:extLst>
                  <a:ext uri="{FF2B5EF4-FFF2-40B4-BE49-F238E27FC236}">
                    <a16:creationId xmlns:a16="http://schemas.microsoft.com/office/drawing/2014/main" id="{D2742E9D-0D7E-96E2-1838-C3415D3B6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7814937" flipV="1">
                <a:off x="8666989" y="336981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9" name="Grafik 58" descr="Pfeil mit einer Linie: Kurve im Uhrzeigersinn mit einfarbiger Füllung">
                <a:extLst>
                  <a:ext uri="{FF2B5EF4-FFF2-40B4-BE49-F238E27FC236}">
                    <a16:creationId xmlns:a16="http://schemas.microsoft.com/office/drawing/2014/main" id="{D30B6E1E-52DD-7749-7604-CB9AFB5BB8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9020069" flipV="1">
                <a:off x="7903827" y="3476497"/>
                <a:ext cx="1215535" cy="1215535"/>
              </a:xfrm>
              <a:prstGeom prst="rect">
                <a:avLst/>
              </a:prstGeom>
            </p:spPr>
          </p:pic>
        </p:grpSp>
        <p:grpSp>
          <p:nvGrpSpPr>
            <p:cNvPr id="69" name="Gruppieren 68">
              <a:extLst>
                <a:ext uri="{FF2B5EF4-FFF2-40B4-BE49-F238E27FC236}">
                  <a16:creationId xmlns:a16="http://schemas.microsoft.com/office/drawing/2014/main" id="{99F80CC1-A66D-2629-2516-FD061430AE8D}"/>
                </a:ext>
              </a:extLst>
            </p:cNvPr>
            <p:cNvGrpSpPr/>
            <p:nvPr/>
          </p:nvGrpSpPr>
          <p:grpSpPr>
            <a:xfrm>
              <a:off x="3544578" y="2359812"/>
              <a:ext cx="4334748" cy="4228798"/>
              <a:chOff x="3702238" y="2359812"/>
              <a:chExt cx="4334748" cy="4228798"/>
            </a:xfrm>
          </p:grpSpPr>
          <p:pic>
            <p:nvPicPr>
              <p:cNvPr id="22" name="Grafik 21" descr="Ein Bild, das Kreis, Screenshot, Farbigkeit, Grafiken enthält.&#10;&#10;Automatisch generierte Beschreibung">
                <a:extLst>
                  <a:ext uri="{FF2B5EF4-FFF2-40B4-BE49-F238E27FC236}">
                    <a16:creationId xmlns:a16="http://schemas.microsoft.com/office/drawing/2014/main" id="{84A2ABCB-62A5-D77D-E114-FC2B66DC4B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4390" y="5017061"/>
                <a:ext cx="2280531" cy="1520354"/>
              </a:xfrm>
              <a:prstGeom prst="rect">
                <a:avLst/>
              </a:prstGeom>
            </p:spPr>
          </p:pic>
          <p:pic>
            <p:nvPicPr>
              <p:cNvPr id="23" name="Grafik 22" descr="Ein Bild, das Kreis, Screenshot, Farbigkeit, Grafiken enthält.&#10;&#10;Automatisch generierte Beschreibung">
                <a:extLst>
                  <a:ext uri="{FF2B5EF4-FFF2-40B4-BE49-F238E27FC236}">
                    <a16:creationId xmlns:a16="http://schemas.microsoft.com/office/drawing/2014/main" id="{4B4FAF98-CDBD-20A2-604A-473717987D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56453" y="4544773"/>
                <a:ext cx="2280533" cy="1520355"/>
              </a:xfrm>
              <a:prstGeom prst="rect">
                <a:avLst/>
              </a:prstGeom>
            </p:spPr>
          </p:pic>
          <p:pic>
            <p:nvPicPr>
              <p:cNvPr id="24" name="Grafik 23" descr="Ein Bild, das Kreis, Screenshot, Farbigkeit, Grafiken enthält.&#10;&#10;Automatisch generierte Beschreibung">
                <a:extLst>
                  <a:ext uri="{FF2B5EF4-FFF2-40B4-BE49-F238E27FC236}">
                    <a16:creationId xmlns:a16="http://schemas.microsoft.com/office/drawing/2014/main" id="{65FEFB96-2C0A-C258-E61C-F070869281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2238" y="3518543"/>
                <a:ext cx="2280532" cy="1520354"/>
              </a:xfrm>
              <a:prstGeom prst="rect">
                <a:avLst/>
              </a:prstGeom>
            </p:spPr>
          </p:pic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987DA55B-84CA-2772-25F3-3515930F64D9}"/>
                  </a:ext>
                </a:extLst>
              </p:cNvPr>
              <p:cNvSpPr/>
              <p:nvPr/>
            </p:nvSpPr>
            <p:spPr>
              <a:xfrm>
                <a:off x="5435438" y="2359812"/>
                <a:ext cx="2064731" cy="2064731"/>
              </a:xfrm>
              <a:prstGeom prst="ellipse">
                <a:avLst/>
              </a:prstGeom>
              <a:solidFill>
                <a:srgbClr val="C2DAB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GB" sz="1500" b="1" dirty="0">
                    <a:solidFill>
                      <a:schemeClr val="tx1"/>
                    </a:solidFill>
                    <a:latin typeface="Helvetica" pitchFamily="2" charset="0"/>
                  </a:rPr>
                  <a:t>Leitbetrieb</a:t>
                </a:r>
              </a:p>
            </p:txBody>
          </p:sp>
          <p:pic>
            <p:nvPicPr>
              <p:cNvPr id="60" name="Grafik 59" descr="Pfeil mit einer Linie: Kurve im Uhrzeigersinn mit einfarbiger Füllung">
                <a:extLst>
                  <a:ext uri="{FF2B5EF4-FFF2-40B4-BE49-F238E27FC236}">
                    <a16:creationId xmlns:a16="http://schemas.microsoft.com/office/drawing/2014/main" id="{8214D9EE-DFA2-CEFF-E738-6243439801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913952" flipV="1">
                <a:off x="4404298" y="2837597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61" name="Grafik 60" descr="Pfeil mit einer Linie: Kurve im Uhrzeigersinn mit einfarbiger Füllung">
                <a:extLst>
                  <a:ext uri="{FF2B5EF4-FFF2-40B4-BE49-F238E27FC236}">
                    <a16:creationId xmlns:a16="http://schemas.microsoft.com/office/drawing/2014/main" id="{3FD9C6D7-B46E-F240-3AC2-ECFE0458B1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601481" flipV="1">
                <a:off x="3910235" y="4660946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62" name="Grafik 61" descr="Pfeil mit einer Linie: Kurve im Uhrzeigersinn mit einfarbiger Füllung">
                <a:extLst>
                  <a:ext uri="{FF2B5EF4-FFF2-40B4-BE49-F238E27FC236}">
                    <a16:creationId xmlns:a16="http://schemas.microsoft.com/office/drawing/2014/main" id="{ACC376F9-A4F4-6C68-8DA4-D084732680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2878135" flipV="1">
                <a:off x="5805330" y="5674210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63" name="Grafik 62" descr="Pfeil mit einer Linie: Kurve im Uhrzeigersinn mit einfarbiger Füllung">
                <a:extLst>
                  <a:ext uri="{FF2B5EF4-FFF2-40B4-BE49-F238E27FC236}">
                    <a16:creationId xmlns:a16="http://schemas.microsoft.com/office/drawing/2014/main" id="{85161A5D-D796-9442-CD32-EADC5DD1D4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9502220" flipV="1">
                <a:off x="7044547" y="3869486"/>
                <a:ext cx="914400" cy="914400"/>
              </a:xfrm>
              <a:prstGeom prst="rect">
                <a:avLst/>
              </a:prstGeom>
            </p:spPr>
          </p:pic>
        </p:grpSp>
        <p:cxnSp>
          <p:nvCxnSpPr>
            <p:cNvPr id="71" name="Gerade Verbindung 70">
              <a:extLst>
                <a:ext uri="{FF2B5EF4-FFF2-40B4-BE49-F238E27FC236}">
                  <a16:creationId xmlns:a16="http://schemas.microsoft.com/office/drawing/2014/main" id="{64B26344-1F7D-72C2-E23D-6323E1B61E94}"/>
                </a:ext>
              </a:extLst>
            </p:cNvPr>
            <p:cNvCxnSpPr/>
            <p:nvPr/>
          </p:nvCxnSpPr>
          <p:spPr>
            <a:xfrm>
              <a:off x="11962769" y="2383423"/>
              <a:ext cx="0" cy="39740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feld 4">
            <a:extLst>
              <a:ext uri="{FF2B5EF4-FFF2-40B4-BE49-F238E27FC236}">
                <a16:creationId xmlns:a16="http://schemas.microsoft.com/office/drawing/2014/main" id="{4D0041C4-C542-EF96-5ABE-4F1B125D7287}"/>
              </a:ext>
            </a:extLst>
          </p:cNvPr>
          <p:cNvSpPr txBox="1"/>
          <p:nvPr/>
        </p:nvSpPr>
        <p:spPr>
          <a:xfrm>
            <a:off x="2180810" y="3788578"/>
            <a:ext cx="1240508" cy="323165"/>
          </a:xfrm>
          <a:prstGeom prst="rect">
            <a:avLst/>
          </a:prstGeom>
          <a:solidFill>
            <a:srgbClr val="E9E2DC"/>
          </a:solidFill>
        </p:spPr>
        <p:txBody>
          <a:bodyPr wrap="square" rtlCol="0">
            <a:spAutoFit/>
          </a:bodyPr>
          <a:lstStyle/>
          <a:p>
            <a:pPr algn="l"/>
            <a:r>
              <a:rPr lang="fr-CH" sz="1500" b="1" dirty="0" err="1">
                <a:latin typeface="Helvetica" pitchFamily="2" charset="0"/>
              </a:rPr>
              <a:t>Lehrbetrieb</a:t>
            </a:r>
            <a:endParaRPr lang="fr-CH" sz="1500" b="1" dirty="0">
              <a:latin typeface="Helvetica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6D53866-DA77-116C-3F04-0C07CD9CB0EE}"/>
              </a:ext>
            </a:extLst>
          </p:cNvPr>
          <p:cNvSpPr txBox="1"/>
          <p:nvPr/>
        </p:nvSpPr>
        <p:spPr>
          <a:xfrm>
            <a:off x="853024" y="4843942"/>
            <a:ext cx="1989062" cy="3231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l"/>
            <a:r>
              <a:rPr lang="fr-CH" sz="1500" b="1" dirty="0" err="1">
                <a:solidFill>
                  <a:schemeClr val="bg1"/>
                </a:solidFill>
                <a:latin typeface="Helvetica" pitchFamily="2" charset="0"/>
              </a:rPr>
              <a:t>Partnerbetriebe</a:t>
            </a:r>
            <a:endParaRPr lang="fr-CH" sz="1500" b="1" dirty="0">
              <a:solidFill>
                <a:schemeClr val="bg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532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43456B-F016-F638-5BF4-72FB6AE71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4519" y="2799075"/>
            <a:ext cx="8060789" cy="1325563"/>
          </a:xfrm>
        </p:spPr>
        <p:txBody>
          <a:bodyPr/>
          <a:lstStyle/>
          <a:p>
            <a:pPr algn="r"/>
            <a:r>
              <a:rPr lang="de-GB" dirty="0"/>
              <a:t>Die Lehrbetriebsverbünde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C6DD2A0-5D1A-9086-57C4-1F6302323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9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BD38FBA5-62AA-0896-486E-933BF30540E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44981" y="3834000"/>
            <a:ext cx="8059738" cy="495889"/>
          </a:xfrm>
        </p:spPr>
        <p:txBody>
          <a:bodyPr/>
          <a:lstStyle/>
          <a:p>
            <a:pPr algn="r"/>
            <a:r>
              <a:rPr lang="de-GB" dirty="0"/>
              <a:t>Grossverbund</a:t>
            </a:r>
          </a:p>
        </p:txBody>
      </p: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5B99013E-4079-9E85-9CA8-E56FABF2B029}"/>
              </a:ext>
            </a:extLst>
          </p:cNvPr>
          <p:cNvGrpSpPr/>
          <p:nvPr/>
        </p:nvGrpSpPr>
        <p:grpSpPr>
          <a:xfrm>
            <a:off x="331075" y="1460318"/>
            <a:ext cx="5247369" cy="4511145"/>
            <a:chOff x="361956" y="2640849"/>
            <a:chExt cx="4002544" cy="3440974"/>
          </a:xfrm>
        </p:grpSpPr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508488D4-D22F-47F5-343C-9377E7995F2F}"/>
                </a:ext>
              </a:extLst>
            </p:cNvPr>
            <p:cNvGrpSpPr/>
            <p:nvPr/>
          </p:nvGrpSpPr>
          <p:grpSpPr>
            <a:xfrm rot="18912193">
              <a:off x="819648" y="4593116"/>
              <a:ext cx="1325563" cy="1325563"/>
              <a:chOff x="8146541" y="4931334"/>
              <a:chExt cx="1325563" cy="1325563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394838F-94B4-7AF7-DDCE-F1DB241745F5}"/>
                  </a:ext>
                </a:extLst>
              </p:cNvPr>
              <p:cNvSpPr/>
              <p:nvPr/>
            </p:nvSpPr>
            <p:spPr>
              <a:xfrm>
                <a:off x="8146541" y="4931334"/>
                <a:ext cx="1325563" cy="1325563"/>
              </a:xfrm>
              <a:prstGeom prst="ellipse">
                <a:avLst/>
              </a:prstGeom>
              <a:solidFill>
                <a:srgbClr val="C2DAB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22812B3D-65EE-F281-1683-0A9D28A465F0}"/>
                  </a:ext>
                </a:extLst>
              </p:cNvPr>
              <p:cNvSpPr/>
              <p:nvPr/>
            </p:nvSpPr>
            <p:spPr>
              <a:xfrm>
                <a:off x="8314190" y="5251346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8131FEC8-5C29-72EC-7F5B-54E2847B6ADB}"/>
                  </a:ext>
                </a:extLst>
              </p:cNvPr>
              <p:cNvSpPr/>
              <p:nvPr/>
            </p:nvSpPr>
            <p:spPr>
              <a:xfrm>
                <a:off x="8432348" y="5752385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CD98D96-6D3B-FD8F-9850-5CA61B27E3DC}"/>
                  </a:ext>
                </a:extLst>
              </p:cNvPr>
              <p:cNvSpPr/>
              <p:nvPr/>
            </p:nvSpPr>
            <p:spPr>
              <a:xfrm>
                <a:off x="8915101" y="5551592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65155C9-F2FF-1DA7-2A91-6DA5F8A1E500}"/>
                  </a:ext>
                </a:extLst>
              </p:cNvPr>
              <p:cNvSpPr/>
              <p:nvPr/>
            </p:nvSpPr>
            <p:spPr>
              <a:xfrm>
                <a:off x="8806941" y="5050553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</p:grpSp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F1E38AE2-5FF9-CE7D-604B-54F2707243DE}"/>
                </a:ext>
              </a:extLst>
            </p:cNvPr>
            <p:cNvGrpSpPr/>
            <p:nvPr/>
          </p:nvGrpSpPr>
          <p:grpSpPr>
            <a:xfrm rot="18912193">
              <a:off x="2609140" y="4756260"/>
              <a:ext cx="1325563" cy="1325563"/>
              <a:chOff x="8146541" y="4931334"/>
              <a:chExt cx="1325563" cy="1325563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5890C624-734F-CA41-4C92-FF4DA4715660}"/>
                  </a:ext>
                </a:extLst>
              </p:cNvPr>
              <p:cNvSpPr/>
              <p:nvPr/>
            </p:nvSpPr>
            <p:spPr>
              <a:xfrm>
                <a:off x="8146541" y="4931334"/>
                <a:ext cx="1325563" cy="1325563"/>
              </a:xfrm>
              <a:prstGeom prst="ellipse">
                <a:avLst/>
              </a:prstGeom>
              <a:solidFill>
                <a:srgbClr val="C2DAB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7F92AA42-89DE-3D5C-C3F2-4C265BFCBA1B}"/>
                  </a:ext>
                </a:extLst>
              </p:cNvPr>
              <p:cNvSpPr/>
              <p:nvPr/>
            </p:nvSpPr>
            <p:spPr>
              <a:xfrm>
                <a:off x="8314190" y="5251346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E2C038E4-8E82-546A-3DC2-11B4EE1D0A52}"/>
                  </a:ext>
                </a:extLst>
              </p:cNvPr>
              <p:cNvSpPr/>
              <p:nvPr/>
            </p:nvSpPr>
            <p:spPr>
              <a:xfrm>
                <a:off x="8432348" y="5752385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504D31BF-C3A5-A6D6-B3A3-6EDF08154FBB}"/>
                  </a:ext>
                </a:extLst>
              </p:cNvPr>
              <p:cNvSpPr/>
              <p:nvPr/>
            </p:nvSpPr>
            <p:spPr>
              <a:xfrm>
                <a:off x="8915101" y="5551592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7D404A15-B985-3FD0-D723-93E749D5742B}"/>
                  </a:ext>
                </a:extLst>
              </p:cNvPr>
              <p:cNvSpPr/>
              <p:nvPr/>
            </p:nvSpPr>
            <p:spPr>
              <a:xfrm>
                <a:off x="8806941" y="5050553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</p:grpSp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B9895FC8-9357-BF92-3DCB-C559A617636E}"/>
                </a:ext>
              </a:extLst>
            </p:cNvPr>
            <p:cNvGrpSpPr/>
            <p:nvPr/>
          </p:nvGrpSpPr>
          <p:grpSpPr>
            <a:xfrm rot="18912193">
              <a:off x="1895861" y="3426424"/>
              <a:ext cx="1325563" cy="1325563"/>
              <a:chOff x="8146541" y="4931334"/>
              <a:chExt cx="1325563" cy="1325563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C0DD5C4-38B3-D4E4-8E50-B60ECA075027}"/>
                  </a:ext>
                </a:extLst>
              </p:cNvPr>
              <p:cNvSpPr/>
              <p:nvPr/>
            </p:nvSpPr>
            <p:spPr>
              <a:xfrm>
                <a:off x="8146541" y="4931334"/>
                <a:ext cx="1325563" cy="1325563"/>
              </a:xfrm>
              <a:prstGeom prst="ellipse">
                <a:avLst/>
              </a:prstGeom>
              <a:solidFill>
                <a:srgbClr val="C2DAB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63A2963C-BF75-52FB-C14E-702F1B747624}"/>
                  </a:ext>
                </a:extLst>
              </p:cNvPr>
              <p:cNvSpPr/>
              <p:nvPr/>
            </p:nvSpPr>
            <p:spPr>
              <a:xfrm>
                <a:off x="8314190" y="5251346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460974E-2EB2-B2C7-23E5-668560755A17}"/>
                  </a:ext>
                </a:extLst>
              </p:cNvPr>
              <p:cNvSpPr/>
              <p:nvPr/>
            </p:nvSpPr>
            <p:spPr>
              <a:xfrm>
                <a:off x="8432348" y="5752385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94D3BF6-3814-D5D7-6470-D5B31284214B}"/>
                  </a:ext>
                </a:extLst>
              </p:cNvPr>
              <p:cNvSpPr/>
              <p:nvPr/>
            </p:nvSpPr>
            <p:spPr>
              <a:xfrm>
                <a:off x="8915101" y="5551592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F4D3A05-2B5E-3B03-9DB7-93C8DE8B4B9B}"/>
                  </a:ext>
                </a:extLst>
              </p:cNvPr>
              <p:cNvSpPr/>
              <p:nvPr/>
            </p:nvSpPr>
            <p:spPr>
              <a:xfrm>
                <a:off x="8806941" y="5050553"/>
                <a:ext cx="401586" cy="40158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GB" b="1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</p:grp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BEB15607-9D9F-69D7-506A-524B4EDDE55D}"/>
                </a:ext>
              </a:extLst>
            </p:cNvPr>
            <p:cNvSpPr txBox="1"/>
            <p:nvPr/>
          </p:nvSpPr>
          <p:spPr>
            <a:xfrm>
              <a:off x="732126" y="2999767"/>
              <a:ext cx="3491726" cy="281716"/>
            </a:xfrm>
            <a:prstGeom prst="rect">
              <a:avLst/>
            </a:prstGeom>
            <a:solidFill>
              <a:srgbClr val="DAA2AD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de-GB" b="1" dirty="0">
                  <a:latin typeface="Helvetica" pitchFamily="2" charset="0"/>
                </a:rPr>
                <a:t>Ausbildungsgemeinschaft</a:t>
              </a: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FF3BCEC-0BE4-966F-7125-07F67C2FEEBF}"/>
                </a:ext>
              </a:extLst>
            </p:cNvPr>
            <p:cNvSpPr txBox="1"/>
            <p:nvPr/>
          </p:nvSpPr>
          <p:spPr>
            <a:xfrm>
              <a:off x="732126" y="2640849"/>
              <a:ext cx="3491726" cy="281716"/>
            </a:xfrm>
            <a:prstGeom prst="rect">
              <a:avLst/>
            </a:prstGeom>
            <a:solidFill>
              <a:srgbClr val="A11731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de-GB" b="1" dirty="0">
                  <a:solidFill>
                    <a:schemeClr val="bg1"/>
                  </a:solidFill>
                  <a:latin typeface="Helvetica" pitchFamily="2" charset="0"/>
                </a:rPr>
                <a:t>Leitorganisation (z. B. Verein)</a:t>
              </a:r>
            </a:p>
          </p:txBody>
        </p:sp>
        <p:pic>
          <p:nvPicPr>
            <p:cNvPr id="29" name="Grafik 28" descr="Pfeil mit einer Linie: Kurve im Uhrzeigersinn mit einfarbiger Füllung">
              <a:extLst>
                <a:ext uri="{FF2B5EF4-FFF2-40B4-BE49-F238E27FC236}">
                  <a16:creationId xmlns:a16="http://schemas.microsoft.com/office/drawing/2014/main" id="{830192C9-639A-8A80-4602-607FFF22F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3284050">
              <a:off x="3070759" y="3504769"/>
              <a:ext cx="1293741" cy="1293741"/>
            </a:xfrm>
            <a:prstGeom prst="rect">
              <a:avLst/>
            </a:prstGeom>
          </p:spPr>
        </p:pic>
        <p:pic>
          <p:nvPicPr>
            <p:cNvPr id="30" name="Grafik 29" descr="Pfeil mit einer Linie: Kurve im Uhrzeigersinn mit einfarbiger Füllung">
              <a:extLst>
                <a:ext uri="{FF2B5EF4-FFF2-40B4-BE49-F238E27FC236}">
                  <a16:creationId xmlns:a16="http://schemas.microsoft.com/office/drawing/2014/main" id="{E50FA4A7-8187-B6B3-56FF-EFD77195D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7814937" flipV="1">
              <a:off x="1125118" y="3317940"/>
              <a:ext cx="914400" cy="914400"/>
            </a:xfrm>
            <a:prstGeom prst="rect">
              <a:avLst/>
            </a:prstGeom>
          </p:spPr>
        </p:pic>
        <p:pic>
          <p:nvPicPr>
            <p:cNvPr id="31" name="Grafik 30" descr="Pfeil mit einer Linie: Kurve im Uhrzeigersinn mit einfarbiger Füllung">
              <a:extLst>
                <a:ext uri="{FF2B5EF4-FFF2-40B4-BE49-F238E27FC236}">
                  <a16:creationId xmlns:a16="http://schemas.microsoft.com/office/drawing/2014/main" id="{02A6E1F4-DE7A-3E5D-0A45-14A90BA04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9020069" flipV="1">
              <a:off x="361956" y="3424624"/>
              <a:ext cx="1215535" cy="1215535"/>
            </a:xfrm>
            <a:prstGeom prst="rect">
              <a:avLst/>
            </a:prstGeom>
          </p:spPr>
        </p:pic>
      </p:grpSp>
      <p:sp>
        <p:nvSpPr>
          <p:cNvPr id="50" name="Inhaltsplatzhalter 4">
            <a:extLst>
              <a:ext uri="{FF2B5EF4-FFF2-40B4-BE49-F238E27FC236}">
                <a16:creationId xmlns:a16="http://schemas.microsoft.com/office/drawing/2014/main" id="{7AF98896-287C-DECA-75DB-6C8F99C14E9A}"/>
              </a:ext>
            </a:extLst>
          </p:cNvPr>
          <p:cNvSpPr txBox="1">
            <a:spLocks/>
          </p:cNvSpPr>
          <p:nvPr/>
        </p:nvSpPr>
        <p:spPr>
          <a:xfrm>
            <a:off x="1112055" y="5820947"/>
            <a:ext cx="10566385" cy="650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1800" b="0" i="0" kern="1200">
                <a:solidFill>
                  <a:srgbClr val="373737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600" b="0" i="0" kern="1200">
                <a:solidFill>
                  <a:srgbClr val="373737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400" b="0" i="0" kern="1200">
                <a:solidFill>
                  <a:srgbClr val="373737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200" b="0" i="0" kern="1200">
                <a:solidFill>
                  <a:srgbClr val="373737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000" b="0" i="0" kern="1200">
                <a:solidFill>
                  <a:srgbClr val="373737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GB" dirty="0"/>
              <a:t>Gruppierung</a:t>
            </a:r>
          </a:p>
        </p:txBody>
      </p:sp>
    </p:spTree>
    <p:extLst>
      <p:ext uri="{BB962C8B-B14F-4D97-AF65-F5344CB8AC3E}">
        <p14:creationId xmlns:p14="http://schemas.microsoft.com/office/powerpoint/2010/main" val="2025900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138085-8C10-46E6-082A-F765462EF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GB" dirty="0"/>
              <a:t>Die überbetrieblichen Kurse üK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3AEC41-52DC-B4F7-4740-51419DEC3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216" y="2091521"/>
            <a:ext cx="5354784" cy="4351338"/>
          </a:xfrm>
        </p:spPr>
        <p:txBody>
          <a:bodyPr/>
          <a:lstStyle/>
          <a:p>
            <a:r>
              <a:rPr lang="de-DE" dirty="0">
                <a:effectLst/>
                <a:latin typeface="Helvetica" pitchFamily="2" charset="0"/>
              </a:rPr>
              <a:t>Kursblöcke verteilt </a:t>
            </a:r>
            <a:r>
              <a:rPr lang="de-DE" dirty="0"/>
              <a:t>ü</a:t>
            </a:r>
            <a:r>
              <a:rPr lang="de-DE" dirty="0">
                <a:effectLst/>
                <a:latin typeface="Helvetica" pitchFamily="2" charset="0"/>
              </a:rPr>
              <a:t>ber die Dauer der beruflichen Grundbildung</a:t>
            </a:r>
          </a:p>
          <a:p>
            <a:r>
              <a:rPr lang="de-DE" dirty="0">
                <a:effectLst/>
                <a:latin typeface="Helvetica" pitchFamily="2" charset="0"/>
              </a:rPr>
              <a:t>Vermittlung von grundlegenden Fertigkeiten, Kenntnissen und Arbeitsmethoden</a:t>
            </a:r>
          </a:p>
          <a:p>
            <a:r>
              <a:rPr lang="de-DE" dirty="0">
                <a:effectLst/>
                <a:latin typeface="Helvetica" pitchFamily="2" charset="0"/>
              </a:rPr>
              <a:t>Ergänzungen zur beruflichen Praxis</a:t>
            </a:r>
          </a:p>
          <a:p>
            <a:r>
              <a:rPr lang="de-DE" dirty="0">
                <a:effectLst/>
                <a:latin typeface="Helvetica" pitchFamily="2" charset="0"/>
              </a:rPr>
              <a:t>Feststellen des Bildungsstandes</a:t>
            </a:r>
          </a:p>
          <a:p>
            <a:endParaRPr lang="de-GB" dirty="0"/>
          </a:p>
        </p:txBody>
      </p:sp>
      <p:pic>
        <p:nvPicPr>
          <p:cNvPr id="5" name="Grafik 4" descr="Klassenzimmer Silhouette">
            <a:extLst>
              <a:ext uri="{FF2B5EF4-FFF2-40B4-BE49-F238E27FC236}">
                <a16:creationId xmlns:a16="http://schemas.microsoft.com/office/drawing/2014/main" id="{96412E5A-919A-939D-4E59-8D03E0906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56459" y="2577675"/>
            <a:ext cx="2828727" cy="2828727"/>
          </a:xfrm>
          <a:prstGeom prst="rect">
            <a:avLst/>
          </a:prstGeom>
        </p:spPr>
      </p:pic>
      <p:pic>
        <p:nvPicPr>
          <p:cNvPr id="7" name="Grafik 6" descr="Bücher Silhouette">
            <a:extLst>
              <a:ext uri="{FF2B5EF4-FFF2-40B4-BE49-F238E27FC236}">
                <a16:creationId xmlns:a16="http://schemas.microsoft.com/office/drawing/2014/main" id="{753F5BEE-7C05-4D25-8DB5-7AA40D87D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5186" y="1243931"/>
            <a:ext cx="1905988" cy="1905988"/>
          </a:xfrm>
          <a:prstGeom prst="rect">
            <a:avLst/>
          </a:prstGeom>
        </p:spPr>
      </p:pic>
      <p:pic>
        <p:nvPicPr>
          <p:cNvPr id="9" name="Grafik 8" descr="Klemmbrett gemischt Silhouette">
            <a:extLst>
              <a:ext uri="{FF2B5EF4-FFF2-40B4-BE49-F238E27FC236}">
                <a16:creationId xmlns:a16="http://schemas.microsoft.com/office/drawing/2014/main" id="{C855259E-B075-F898-76D1-37A167C56D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223266">
            <a:off x="8693934" y="3409162"/>
            <a:ext cx="1658861" cy="165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47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4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93AC4-FAC7-23D5-311D-7E17A8A08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27316"/>
            <a:ext cx="9144000" cy="1203368"/>
          </a:xfrm>
        </p:spPr>
        <p:txBody>
          <a:bodyPr>
            <a:normAutofit/>
          </a:bodyPr>
          <a:lstStyle/>
          <a:p>
            <a:r>
              <a:rPr lang="de-CH" dirty="0"/>
              <a:t>Berufsfachschule</a:t>
            </a:r>
          </a:p>
        </p:txBody>
      </p:sp>
    </p:spTree>
    <p:extLst>
      <p:ext uri="{BB962C8B-B14F-4D97-AF65-F5344CB8AC3E}">
        <p14:creationId xmlns:p14="http://schemas.microsoft.com/office/powerpoint/2010/main" val="34112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B5A47B8-5CBA-3738-F2F5-7E7597618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12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120CC33-52BB-A37E-A720-527FCCFE8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GB" dirty="0"/>
              <a:t>Die Berufsfachschule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7011B51B-CB8D-FDC7-C0C2-08CC6BDCB31B}"/>
              </a:ext>
            </a:extLst>
          </p:cNvPr>
          <p:cNvGrpSpPr/>
          <p:nvPr/>
        </p:nvGrpSpPr>
        <p:grpSpPr>
          <a:xfrm>
            <a:off x="829734" y="1913468"/>
            <a:ext cx="7459805" cy="4588933"/>
            <a:chOff x="846667" y="1964267"/>
            <a:chExt cx="7459805" cy="4588933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7D0CA377-6F66-06AE-24CD-FA5C5835AEB8}"/>
                </a:ext>
              </a:extLst>
            </p:cNvPr>
            <p:cNvSpPr/>
            <p:nvPr/>
          </p:nvSpPr>
          <p:spPr>
            <a:xfrm>
              <a:off x="846667" y="1964267"/>
              <a:ext cx="677333" cy="458893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de-GB" sz="2000" dirty="0"/>
                <a:t>Brückenangebote</a:t>
              </a:r>
              <a:endParaRPr lang="de-GB" dirty="0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FE884C33-C4A7-0526-6F52-F2A913BD8F12}"/>
                </a:ext>
              </a:extLst>
            </p:cNvPr>
            <p:cNvSpPr/>
            <p:nvPr/>
          </p:nvSpPr>
          <p:spPr>
            <a:xfrm>
              <a:off x="1666279" y="1964267"/>
              <a:ext cx="2533188" cy="14647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de-GB" sz="2000" dirty="0"/>
                <a:t>Berufsmaturitäts-unterricht</a:t>
              </a:r>
              <a:endParaRPr lang="de-GB" dirty="0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2C807206-8A44-F973-20E6-81AC266AABEC}"/>
                </a:ext>
              </a:extLst>
            </p:cNvPr>
            <p:cNvSpPr/>
            <p:nvPr/>
          </p:nvSpPr>
          <p:spPr>
            <a:xfrm>
              <a:off x="1666279" y="3560232"/>
              <a:ext cx="2533188" cy="6223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de-GB" sz="2000" dirty="0"/>
                <a:t>Stützkurse</a:t>
              </a:r>
              <a:endParaRPr lang="de-GB" dirty="0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98671F04-8712-6655-5FA6-61A5F06594D8}"/>
                </a:ext>
              </a:extLst>
            </p:cNvPr>
            <p:cNvSpPr/>
            <p:nvPr/>
          </p:nvSpPr>
          <p:spPr>
            <a:xfrm>
              <a:off x="1666279" y="4313765"/>
              <a:ext cx="2533188" cy="62230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de-GB" sz="2000" dirty="0">
                  <a:solidFill>
                    <a:schemeClr val="tx1"/>
                  </a:solidFill>
                </a:rPr>
                <a:t>Freikurse</a:t>
              </a:r>
              <a:endParaRPr lang="de-GB" dirty="0">
                <a:solidFill>
                  <a:schemeClr val="tx1"/>
                </a:solidFill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7FD99C92-6D9A-5BA7-ACFE-B863389ACA5E}"/>
                </a:ext>
              </a:extLst>
            </p:cNvPr>
            <p:cNvSpPr/>
            <p:nvPr/>
          </p:nvSpPr>
          <p:spPr>
            <a:xfrm>
              <a:off x="1666279" y="5067298"/>
              <a:ext cx="2533188" cy="148590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r>
                <a:rPr lang="de-GB" sz="2000" dirty="0">
                  <a:solidFill>
                    <a:schemeClr val="tx1"/>
                  </a:solidFill>
                </a:rPr>
                <a:t>Unterricht:</a:t>
              </a:r>
            </a:p>
            <a:p>
              <a:pPr marL="342900" indent="-342900">
                <a:buFont typeface="Wingdings" pitchFamily="2" charset="2"/>
                <a:buChar char="§"/>
              </a:pPr>
              <a:r>
                <a:rPr lang="de-GB" sz="2000" dirty="0">
                  <a:solidFill>
                    <a:schemeClr val="tx1"/>
                  </a:solidFill>
                </a:rPr>
                <a:t>Berufskunde</a:t>
              </a:r>
            </a:p>
            <a:p>
              <a:pPr marL="342900" indent="-342900">
                <a:buFont typeface="Wingdings" pitchFamily="2" charset="2"/>
                <a:buChar char="§"/>
              </a:pPr>
              <a:r>
                <a:rPr lang="de-GB" sz="2000" dirty="0">
                  <a:solidFill>
                    <a:schemeClr val="tx1"/>
                  </a:solidFill>
                </a:rPr>
                <a:t>Allgemeinbildung</a:t>
              </a:r>
            </a:p>
            <a:p>
              <a:pPr marL="342900" indent="-342900">
                <a:buFont typeface="Wingdings" pitchFamily="2" charset="2"/>
                <a:buChar char="§"/>
              </a:pPr>
              <a:r>
                <a:rPr lang="de-GB" sz="2000" dirty="0">
                  <a:solidFill>
                    <a:schemeClr val="tx1"/>
                  </a:solidFill>
                </a:rPr>
                <a:t>Sport</a:t>
              </a:r>
              <a:endParaRPr lang="de-GB" dirty="0">
                <a:solidFill>
                  <a:schemeClr val="tx1"/>
                </a:solidFill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0FE717BE-475B-F29D-6643-006E584E6B6F}"/>
                </a:ext>
              </a:extLst>
            </p:cNvPr>
            <p:cNvSpPr/>
            <p:nvPr/>
          </p:nvSpPr>
          <p:spPr>
            <a:xfrm>
              <a:off x="4753699" y="1964267"/>
              <a:ext cx="677333" cy="4588933"/>
            </a:xfrm>
            <a:prstGeom prst="rect">
              <a:avLst/>
            </a:prstGeom>
            <a:solidFill>
              <a:srgbClr val="4C79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de-GB" sz="2000" dirty="0"/>
                <a:t>Berufsmaturität</a:t>
              </a:r>
              <a:endParaRPr lang="de-GB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128B9B47-393D-59AB-83A5-8924AF3ECAAE}"/>
                </a:ext>
              </a:extLst>
            </p:cNvPr>
            <p:cNvSpPr/>
            <p:nvPr/>
          </p:nvSpPr>
          <p:spPr>
            <a:xfrm>
              <a:off x="5985265" y="1964267"/>
              <a:ext cx="677333" cy="458893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de-GB" sz="2000" dirty="0"/>
                <a:t>Berufsorientierte Weiterbildung</a:t>
              </a:r>
              <a:endParaRPr lang="de-GB" dirty="0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6D658194-0C31-247E-2CAC-59B9F0EB7D0E}"/>
                </a:ext>
              </a:extLst>
            </p:cNvPr>
            <p:cNvSpPr/>
            <p:nvPr/>
          </p:nvSpPr>
          <p:spPr>
            <a:xfrm>
              <a:off x="6807202" y="1964267"/>
              <a:ext cx="677333" cy="4588933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de-GB" sz="2000" dirty="0">
                  <a:solidFill>
                    <a:schemeClr val="tx1"/>
                  </a:solidFill>
                </a:rPr>
                <a:t>Höhere Berufsbildung</a:t>
              </a:r>
              <a:endParaRPr lang="de-GB" dirty="0">
                <a:solidFill>
                  <a:schemeClr val="tx1"/>
                </a:solidFill>
              </a:endParaRPr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E5484CB0-1C8B-74EB-9BA6-D6CB3A9D9E22}"/>
                </a:ext>
              </a:extLst>
            </p:cNvPr>
            <p:cNvSpPr/>
            <p:nvPr/>
          </p:nvSpPr>
          <p:spPr>
            <a:xfrm>
              <a:off x="7629139" y="1964267"/>
              <a:ext cx="677333" cy="4588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de-GB" sz="2000" dirty="0">
                  <a:solidFill>
                    <a:schemeClr val="tx1"/>
                  </a:solidFill>
                </a:rPr>
                <a:t>Fachhochschule</a:t>
              </a:r>
              <a:endParaRPr lang="de-GB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7095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4A53C2-F662-93EE-6395-029407682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934" y="2593628"/>
            <a:ext cx="3732144" cy="1325563"/>
          </a:xfrm>
        </p:spPr>
        <p:txBody>
          <a:bodyPr>
            <a:normAutofit fontScale="90000"/>
          </a:bodyPr>
          <a:lstStyle/>
          <a:p>
            <a:r>
              <a:rPr lang="de-DE" dirty="0"/>
              <a:t>D</a:t>
            </a:r>
            <a:r>
              <a:rPr lang="de-GB" dirty="0"/>
              <a:t>ie schulische Bildung an der Berufsfachschule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8852058-648C-E04A-D0E7-509522FE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13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D1F18E9-03FA-CD9E-AF82-E9C7D440DD2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0510" y="3979618"/>
            <a:ext cx="8059738" cy="495889"/>
          </a:xfrm>
        </p:spPr>
        <p:txBody>
          <a:bodyPr/>
          <a:lstStyle/>
          <a:p>
            <a:r>
              <a:rPr lang="de-GB" dirty="0"/>
              <a:t>Lehrplan</a:t>
            </a:r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5FEB1011-32C5-8790-E40F-6B18E0E628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0794232"/>
              </p:ext>
            </p:extLst>
          </p:nvPr>
        </p:nvGraphicFramePr>
        <p:xfrm>
          <a:off x="3647395" y="1505466"/>
          <a:ext cx="8321078" cy="4387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13">
                  <a:extLst>
                    <a:ext uri="{9D8B030D-6E8A-4147-A177-3AD203B41FA5}">
                      <a16:colId xmlns:a16="http://schemas.microsoft.com/office/drawing/2014/main" val="750316680"/>
                    </a:ext>
                  </a:extLst>
                </a:gridCol>
                <a:gridCol w="3606925">
                  <a:extLst>
                    <a:ext uri="{9D8B030D-6E8A-4147-A177-3AD203B41FA5}">
                      <a16:colId xmlns:a16="http://schemas.microsoft.com/office/drawing/2014/main" val="235779389"/>
                    </a:ext>
                  </a:extLst>
                </a:gridCol>
                <a:gridCol w="1219538">
                  <a:extLst>
                    <a:ext uri="{9D8B030D-6E8A-4147-A177-3AD203B41FA5}">
                      <a16:colId xmlns:a16="http://schemas.microsoft.com/office/drawing/2014/main" val="3442459442"/>
                    </a:ext>
                  </a:extLst>
                </a:gridCol>
                <a:gridCol w="1004569">
                  <a:extLst>
                    <a:ext uri="{9D8B030D-6E8A-4147-A177-3AD203B41FA5}">
                      <a16:colId xmlns:a16="http://schemas.microsoft.com/office/drawing/2014/main" val="186992612"/>
                    </a:ext>
                  </a:extLst>
                </a:gridCol>
                <a:gridCol w="1017286">
                  <a:extLst>
                    <a:ext uri="{9D8B030D-6E8A-4147-A177-3AD203B41FA5}">
                      <a16:colId xmlns:a16="http://schemas.microsoft.com/office/drawing/2014/main" val="1695689542"/>
                    </a:ext>
                  </a:extLst>
                </a:gridCol>
                <a:gridCol w="1159547">
                  <a:extLst>
                    <a:ext uri="{9D8B030D-6E8A-4147-A177-3AD203B41FA5}">
                      <a16:colId xmlns:a16="http://schemas.microsoft.com/office/drawing/2014/main" val="1953654866"/>
                    </a:ext>
                  </a:extLst>
                </a:gridCol>
              </a:tblGrid>
              <a:tr h="480668">
                <a:tc gridSpan="2">
                  <a:txBody>
                    <a:bodyPr/>
                    <a:lstStyle/>
                    <a:p>
                      <a:r>
                        <a:rPr lang="de-GB" sz="1300" b="1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Fächer</a:t>
                      </a:r>
                    </a:p>
                  </a:txBody>
                  <a:tcPr marL="88129" marR="88129" marT="44065" marB="44065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GB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r">
                        <a:buAutoNum type="arabicPeriod"/>
                      </a:pPr>
                      <a:r>
                        <a:rPr lang="de-GB" sz="1300" b="1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Lehrjahr</a:t>
                      </a:r>
                    </a:p>
                  </a:txBody>
                  <a:tcPr marL="68666" marR="68666" marT="34333" marB="34333">
                    <a:lnB w="38100" cmpd="sng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1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2. Lehrjahr</a:t>
                      </a:r>
                    </a:p>
                  </a:txBody>
                  <a:tcPr marL="68666" marR="68666" marT="34333" marB="34333">
                    <a:lnB w="38100" cmpd="sng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1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3. Lehrjahr</a:t>
                      </a:r>
                    </a:p>
                  </a:txBody>
                  <a:tcPr marL="68666" marR="68666" marT="34333" marB="34333">
                    <a:lnB w="38100" cmpd="sng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1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Total Lektionen</a:t>
                      </a:r>
                    </a:p>
                  </a:txBody>
                  <a:tcPr marL="68666" marR="68666" marT="34333" marB="34333">
                    <a:lnB w="38100" cmpd="sng"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346445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1.</a:t>
                      </a:r>
                    </a:p>
                  </a:txBody>
                  <a:tcPr marL="68666" marR="68666" marT="34333" marB="3433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Berufskunde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160</a:t>
                      </a:r>
                    </a:p>
                  </a:txBody>
                  <a:tcPr marL="68666" marR="68666" marT="34333" marB="3433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160</a:t>
                      </a:r>
                    </a:p>
                  </a:txBody>
                  <a:tcPr marL="68666" marR="68666" marT="34333" marB="3433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160</a:t>
                      </a:r>
                    </a:p>
                  </a:txBody>
                  <a:tcPr marL="68666" marR="68666" marT="34333" marB="3433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480</a:t>
                      </a:r>
                    </a:p>
                  </a:txBody>
                  <a:tcPr marL="68666" marR="68666" marT="34333" marB="3433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976293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1.1 Betriebswirtschaft, Betriebsorganisation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(70)</a:t>
                      </a:r>
                    </a:p>
                  </a:txBody>
                  <a:tcPr marL="68666" marR="68666" marT="34333" marB="34333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469384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1.2 Hygiene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(20)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547243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1.3 Arbeitssicherheit und Gesundheitsschutz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(20)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163153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1.4 Logistik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(40)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021325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1.5 Gästebetreuung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(100)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615423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1.6 Raumgestaltung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(20)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553731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1.7 Werterhaltung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(150)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184160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1.8 Wäscheversorgung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(30)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53047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endParaRPr lang="de-GB" sz="13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1.9 Anlagen, Maschinen, Geräte und Utensilien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GB" sz="13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(30)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330170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2.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Zweite Sprache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40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40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40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120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419438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3.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Allgemeinbildender Unterricht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120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120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120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360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604848"/>
                  </a:ext>
                </a:extLst>
              </a:tr>
              <a:tr h="278482"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4.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Turnen und Sport</a:t>
                      </a:r>
                    </a:p>
                  </a:txBody>
                  <a:tcPr marL="68666" marR="68666" marT="34333" marB="34333">
                    <a:lnL w="12700" cmpd="sng">
                      <a:noFill/>
                    </a:lnL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40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40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40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0" i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120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3346754"/>
                  </a:ext>
                </a:extLst>
              </a:tr>
              <a:tr h="278482">
                <a:tc gridSpan="2">
                  <a:txBody>
                    <a:bodyPr/>
                    <a:lstStyle/>
                    <a:p>
                      <a:r>
                        <a:rPr lang="de-GB" sz="1300" b="1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Total</a:t>
                      </a:r>
                    </a:p>
                  </a:txBody>
                  <a:tcPr marL="88129" marR="88129" marT="44065" marB="44065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EC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GB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1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360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1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360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1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360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GB" sz="1300" b="1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1080</a:t>
                      </a:r>
                    </a:p>
                  </a:txBody>
                  <a:tcPr marL="68666" marR="68666" marT="34333" marB="34333">
                    <a:solidFill>
                      <a:srgbClr val="EBE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7245536"/>
                  </a:ext>
                </a:extLst>
              </a:tr>
            </a:tbl>
          </a:graphicData>
        </a:graphic>
      </p:graphicFrame>
      <p:sp>
        <p:nvSpPr>
          <p:cNvPr id="9" name="Textfeld 8">
            <a:extLst>
              <a:ext uri="{FF2B5EF4-FFF2-40B4-BE49-F238E27FC236}">
                <a16:creationId xmlns:a16="http://schemas.microsoft.com/office/drawing/2014/main" id="{1121AB94-6736-D1B7-D078-F83015A28C9F}"/>
              </a:ext>
            </a:extLst>
          </p:cNvPr>
          <p:cNvSpPr txBox="1"/>
          <p:nvPr/>
        </p:nvSpPr>
        <p:spPr>
          <a:xfrm>
            <a:off x="3647395" y="1105921"/>
            <a:ext cx="3226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CH" b="1" dirty="0">
                <a:solidFill>
                  <a:schemeClr val="bg2"/>
                </a:solidFill>
                <a:latin typeface="Helvetica" pitchFamily="2" charset="0"/>
              </a:rPr>
              <a:t>Beispiel</a:t>
            </a:r>
            <a:endParaRPr lang="de-GB" b="1" dirty="0">
              <a:solidFill>
                <a:schemeClr val="bg2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188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38B088-B189-D454-9D6A-9D6F7280E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GB" dirty="0"/>
              <a:t>Die Freikurse und Stützkurse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F229CF3F-8D45-B2AD-A408-7FCA92753D75}"/>
              </a:ext>
            </a:extLst>
          </p:cNvPr>
          <p:cNvGrpSpPr/>
          <p:nvPr/>
        </p:nvGrpSpPr>
        <p:grpSpPr>
          <a:xfrm>
            <a:off x="838200" y="2147888"/>
            <a:ext cx="8433175" cy="5393162"/>
            <a:chOff x="704388" y="1941073"/>
            <a:chExt cx="8433175" cy="5393162"/>
          </a:xfrm>
        </p:grpSpPr>
        <p:pic>
          <p:nvPicPr>
            <p:cNvPr id="4" name="Inhaltsplatzhalter 7" descr="Ein Bild, das Text, Screenshot, Diagramm, Schrift enthält.&#10;&#10;Automatisch generierte Beschreibung">
              <a:extLst>
                <a:ext uri="{FF2B5EF4-FFF2-40B4-BE49-F238E27FC236}">
                  <a16:creationId xmlns:a16="http://schemas.microsoft.com/office/drawing/2014/main" id="{41997705-4429-9CF1-53BD-A7A6E5EBC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388" y="1941073"/>
              <a:ext cx="8433175" cy="5393162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DD2EC65-033D-7255-87B9-B4331AE9F278}"/>
                </a:ext>
              </a:extLst>
            </p:cNvPr>
            <p:cNvSpPr/>
            <p:nvPr/>
          </p:nvSpPr>
          <p:spPr>
            <a:xfrm rot="21414124">
              <a:off x="2553135" y="2196656"/>
              <a:ext cx="2465614" cy="800100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GB" b="1" dirty="0">
                  <a:solidFill>
                    <a:schemeClr val="bg1"/>
                  </a:solidFill>
                  <a:latin typeface="Helvetica" pitchFamily="2" charset="0"/>
                </a:rPr>
                <a:t>Freikurse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BA4B73D-9778-6AB2-D560-A0832F3E6C22}"/>
                </a:ext>
              </a:extLst>
            </p:cNvPr>
            <p:cNvSpPr/>
            <p:nvPr/>
          </p:nvSpPr>
          <p:spPr>
            <a:xfrm rot="208290">
              <a:off x="4453072" y="2221804"/>
              <a:ext cx="2465614" cy="800100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GB" b="1" dirty="0">
                  <a:solidFill>
                    <a:schemeClr val="bg1"/>
                  </a:solidFill>
                  <a:latin typeface="Helvetica" pitchFamily="2" charset="0"/>
                </a:rPr>
                <a:t>Stützkurse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2400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FB7DA71-D0A9-6C81-7F6B-B7CB0A1A2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15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2BA6BBB-0509-DEF5-1E35-1D4134B4F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833563"/>
            <a:ext cx="10515600" cy="1325563"/>
          </a:xfrm>
        </p:spPr>
        <p:txBody>
          <a:bodyPr/>
          <a:lstStyle/>
          <a:p>
            <a:r>
              <a:rPr lang="de-GB" dirty="0"/>
              <a:t>Die Zeitmodelle für den Unterricht an Berufsfachschulen</a:t>
            </a:r>
          </a:p>
        </p:txBody>
      </p:sp>
      <p:pic>
        <p:nvPicPr>
          <p:cNvPr id="50" name="Grafik 49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07D015D2-139F-BCC7-550D-3E0832922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49" y="2290771"/>
            <a:ext cx="8329905" cy="393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46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93AC4-FAC7-23D5-311D-7E17A8A08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27316"/>
            <a:ext cx="9144000" cy="1203368"/>
          </a:xfrm>
        </p:spPr>
        <p:txBody>
          <a:bodyPr>
            <a:normAutofit fontScale="90000"/>
          </a:bodyPr>
          <a:lstStyle/>
          <a:p>
            <a:r>
              <a:rPr lang="de-CH" dirty="0"/>
              <a:t>Allgemeinbildung und Berufsmaturität</a:t>
            </a:r>
          </a:p>
        </p:txBody>
      </p:sp>
    </p:spTree>
    <p:extLst>
      <p:ext uri="{BB962C8B-B14F-4D97-AF65-F5344CB8AC3E}">
        <p14:creationId xmlns:p14="http://schemas.microsoft.com/office/powerpoint/2010/main" val="1997716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3">
            <a:extLst>
              <a:ext uri="{FF2B5EF4-FFF2-40B4-BE49-F238E27FC236}">
                <a16:creationId xmlns:a16="http://schemas.microsoft.com/office/drawing/2014/main" id="{AEA0ACB5-C345-FE7A-8EBA-EBED4F20EDC6}"/>
              </a:ext>
            </a:extLst>
          </p:cNvPr>
          <p:cNvSpPr txBox="1">
            <a:spLocks/>
          </p:cNvSpPr>
          <p:nvPr/>
        </p:nvSpPr>
        <p:spPr>
          <a:xfrm>
            <a:off x="704388" y="480325"/>
            <a:ext cx="110705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rgbClr val="333333"/>
                </a:solidFill>
                <a:latin typeface="Georgia" panose="02040502050405020303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de-GB" sz="3200" dirty="0"/>
              <a:t>Der Lehrplan für die Allgemeinbildung (ABU)</a:t>
            </a:r>
            <a:endParaRPr lang="fr-CH" sz="3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CC5E3FF-FB25-2848-5BF1-6C22D1175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17</a:t>
            </a:fld>
            <a:endParaRPr lang="de-CH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70887CC-0DE4-E004-DABB-02B4ACD97802}"/>
              </a:ext>
            </a:extLst>
          </p:cNvPr>
          <p:cNvSpPr/>
          <p:nvPr/>
        </p:nvSpPr>
        <p:spPr>
          <a:xfrm>
            <a:off x="432574" y="1491623"/>
            <a:ext cx="2661173" cy="49149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GB" b="1" dirty="0">
                <a:solidFill>
                  <a:schemeClr val="tx1"/>
                </a:solidFill>
                <a:latin typeface="Helvetica" pitchFamily="2" charset="0"/>
              </a:rPr>
              <a:t>Gesetzliche Grundlagen</a:t>
            </a:r>
          </a:p>
          <a:p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Berufsbildungs-</a:t>
            </a:r>
            <a:br>
              <a:rPr lang="de-GB" dirty="0">
                <a:solidFill>
                  <a:schemeClr val="tx1"/>
                </a:solidFill>
                <a:latin typeface="Helvetica" pitchFamily="2" charset="0"/>
              </a:rPr>
            </a:b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gesetz (BBG)</a:t>
            </a:r>
          </a:p>
          <a:p>
            <a:pPr marL="285750" indent="-285750">
              <a:buFont typeface="Wingdings" pitchFamily="2" charset="2"/>
              <a:buChar char="§"/>
            </a:pPr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Berufsbildungs-verordnung (BBV)</a:t>
            </a:r>
          </a:p>
          <a:p>
            <a:pPr marL="285750" indent="-285750">
              <a:buFont typeface="Wingdings" pitchFamily="2" charset="2"/>
              <a:buChar char="§"/>
            </a:pPr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Verordnung des SBFI über die Mindestvorschriften für die Allgemeinbildung in der beruflichen Grundbildung</a:t>
            </a:r>
          </a:p>
          <a:p>
            <a:pPr marL="285750" indent="-285750">
              <a:buFont typeface="Wingdings" pitchFamily="2" charset="2"/>
              <a:buChar char="§"/>
            </a:pPr>
            <a:endParaRPr lang="de-GB" dirty="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411B10E-7F63-45B6-756B-14696733AEF2}"/>
              </a:ext>
            </a:extLst>
          </p:cNvPr>
          <p:cNvSpPr/>
          <p:nvPr/>
        </p:nvSpPr>
        <p:spPr>
          <a:xfrm>
            <a:off x="3237167" y="1510901"/>
            <a:ext cx="2661174" cy="491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GB" b="1" dirty="0">
                <a:solidFill>
                  <a:schemeClr val="tx1"/>
                </a:solidFill>
                <a:latin typeface="Helvetica" pitchFamily="2" charset="0"/>
              </a:rPr>
              <a:t>Rahmenlehrplan</a:t>
            </a:r>
          </a:p>
          <a:p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Pädagogisch-didaktisches Konzept</a:t>
            </a:r>
            <a:br>
              <a:rPr lang="de-GB" dirty="0">
                <a:solidFill>
                  <a:schemeClr val="tx1"/>
                </a:solidFill>
                <a:latin typeface="Helvetica" pitchFamily="2" charset="0"/>
              </a:rPr>
            </a:br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Förderung von Kompetenzen</a:t>
            </a:r>
            <a:br>
              <a:rPr lang="de-GB" dirty="0">
                <a:solidFill>
                  <a:schemeClr val="tx1"/>
                </a:solidFill>
                <a:latin typeface="Helvetica" pitchFamily="2" charset="0"/>
              </a:rPr>
            </a:br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Lernbereich „Sprache und Kommunikation“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Lernbereich „Gesellschaft“, </a:t>
            </a:r>
            <a:br>
              <a:rPr lang="de-GB" dirty="0">
                <a:solidFill>
                  <a:schemeClr val="tx1"/>
                </a:solidFill>
                <a:latin typeface="Helvetica" pitchFamily="2" charset="0"/>
              </a:rPr>
            </a:b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8 Aspekte</a:t>
            </a:r>
            <a:br>
              <a:rPr lang="de-GB" dirty="0">
                <a:solidFill>
                  <a:schemeClr val="tx1"/>
                </a:solidFill>
                <a:latin typeface="Helvetica" pitchFamily="2" charset="0"/>
              </a:rPr>
            </a:br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Verbindung der beiden Lernbereiche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34B94F8-957D-C19B-6D71-F9D013B483B5}"/>
              </a:ext>
            </a:extLst>
          </p:cNvPr>
          <p:cNvSpPr/>
          <p:nvPr/>
        </p:nvSpPr>
        <p:spPr>
          <a:xfrm>
            <a:off x="6041761" y="1510901"/>
            <a:ext cx="2743200" cy="4914900"/>
          </a:xfrm>
          <a:prstGeom prst="rect">
            <a:avLst/>
          </a:prstGeom>
          <a:solidFill>
            <a:srgbClr val="C2D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GB" b="1" dirty="0">
                <a:solidFill>
                  <a:schemeClr val="tx1"/>
                </a:solidFill>
                <a:latin typeface="Helvetica" pitchFamily="2" charset="0"/>
              </a:rPr>
              <a:t>Schullehrplan</a:t>
            </a:r>
          </a:p>
          <a:p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Organisation des Unterrichts</a:t>
            </a:r>
          </a:p>
          <a:p>
            <a:pPr marL="285750" indent="-285750">
              <a:buFont typeface="Wingdings" pitchFamily="2" charset="2"/>
              <a:buChar char="§"/>
            </a:pPr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Themen</a:t>
            </a:r>
          </a:p>
          <a:p>
            <a:pPr marL="285750" indent="-285750">
              <a:buFont typeface="Wingdings" pitchFamily="2" charset="2"/>
              <a:buChar char="§"/>
            </a:pPr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CH" dirty="0">
                <a:solidFill>
                  <a:schemeClr val="tx1"/>
                </a:solidFill>
                <a:latin typeface="Helvetica" pitchFamily="2" charset="0"/>
              </a:rPr>
              <a:t>Organisation des </a:t>
            </a: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Qualifikations-verfahren</a:t>
            </a:r>
            <a:r>
              <a:rPr lang="de-CH" dirty="0">
                <a:solidFill>
                  <a:schemeClr val="tx1"/>
                </a:solidFill>
                <a:latin typeface="Helvetica" pitchFamily="2" charset="0"/>
              </a:rPr>
              <a:t>s</a:t>
            </a:r>
            <a:endParaRPr lang="de-GB" dirty="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24583B4-62CC-8204-3370-53D1DF5DB8FB}"/>
              </a:ext>
            </a:extLst>
          </p:cNvPr>
          <p:cNvSpPr/>
          <p:nvPr/>
        </p:nvSpPr>
        <p:spPr>
          <a:xfrm>
            <a:off x="8928381" y="1510901"/>
            <a:ext cx="2743200" cy="4914900"/>
          </a:xfrm>
          <a:prstGeom prst="rect">
            <a:avLst/>
          </a:prstGeom>
          <a:solidFill>
            <a:srgbClr val="DAA2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GB" b="1" dirty="0">
                <a:solidFill>
                  <a:schemeClr val="tx1"/>
                </a:solidFill>
                <a:latin typeface="Helvetica" pitchFamily="2" charset="0"/>
              </a:rPr>
              <a:t>Individueller Lehrplan einer Lehrperson</a:t>
            </a:r>
          </a:p>
          <a:p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GB" dirty="0">
                <a:solidFill>
                  <a:schemeClr val="tx1"/>
                </a:solidFill>
                <a:latin typeface="Helvetica" pitchFamily="2" charset="0"/>
              </a:rPr>
              <a:t>Pflicht und Wahlthemen</a:t>
            </a:r>
          </a:p>
        </p:txBody>
      </p:sp>
    </p:spTree>
    <p:extLst>
      <p:ext uri="{BB962C8B-B14F-4D97-AF65-F5344CB8AC3E}">
        <p14:creationId xmlns:p14="http://schemas.microsoft.com/office/powerpoint/2010/main" val="2245875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F5DD89D-9D75-490E-BB78-E08F88850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18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1483DF0-31FD-983C-C7EE-7A6E49336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GB" dirty="0"/>
              <a:t>Die Wege zur Berufsmaturität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63D4764-E83F-BFC4-0CA6-2A3D0EB80A5F}"/>
              </a:ext>
            </a:extLst>
          </p:cNvPr>
          <p:cNvGrpSpPr/>
          <p:nvPr/>
        </p:nvGrpSpPr>
        <p:grpSpPr>
          <a:xfrm>
            <a:off x="805276" y="1921979"/>
            <a:ext cx="7326353" cy="4352726"/>
            <a:chOff x="704387" y="2186186"/>
            <a:chExt cx="7326353" cy="4352726"/>
          </a:xfrm>
        </p:grpSpPr>
        <p:sp>
          <p:nvSpPr>
            <p:cNvPr id="5" name="Richtungspfeil 4">
              <a:extLst>
                <a:ext uri="{FF2B5EF4-FFF2-40B4-BE49-F238E27FC236}">
                  <a16:creationId xmlns:a16="http://schemas.microsoft.com/office/drawing/2014/main" id="{E7BA49C6-3243-8EBB-00AF-EBBF6B822A01}"/>
                </a:ext>
              </a:extLst>
            </p:cNvPr>
            <p:cNvSpPr/>
            <p:nvPr/>
          </p:nvSpPr>
          <p:spPr>
            <a:xfrm>
              <a:off x="704387" y="2186186"/>
              <a:ext cx="7326353" cy="2106386"/>
            </a:xfrm>
            <a:prstGeom prst="homePlate">
              <a:avLst/>
            </a:prstGeom>
            <a:gradFill>
              <a:gsLst>
                <a:gs pos="0">
                  <a:schemeClr val="bg2">
                    <a:lumMod val="20000"/>
                    <a:lumOff val="80000"/>
                  </a:schemeClr>
                </a:gs>
                <a:gs pos="100000">
                  <a:srgbClr val="4C7936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tlCol="0" anchor="ctr"/>
            <a:lstStyle/>
            <a:p>
              <a:r>
                <a:rPr lang="de-GB" sz="2000" b="1" dirty="0">
                  <a:solidFill>
                    <a:schemeClr val="tx1"/>
                  </a:solidFill>
                  <a:latin typeface="Helvetica" pitchFamily="2" charset="0"/>
                </a:rPr>
                <a:t>Lehrabschluss + Berufsmaturität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de-GB" dirty="0">
                  <a:solidFill>
                    <a:schemeClr val="tx1"/>
                  </a:solidFill>
                  <a:latin typeface="Helvetica" pitchFamily="2" charset="0"/>
                </a:rPr>
                <a:t>Berufsmaturitätsunterricht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de-GB" dirty="0">
                  <a:solidFill>
                    <a:schemeClr val="tx1"/>
                  </a:solidFill>
                  <a:latin typeface="Helvetica" pitchFamily="2" charset="0"/>
                </a:rPr>
                <a:t>Berufsfachschule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de-GB" dirty="0">
                  <a:solidFill>
                    <a:schemeClr val="tx1"/>
                  </a:solidFill>
                  <a:latin typeface="Helvetica" pitchFamily="2" charset="0"/>
                </a:rPr>
                <a:t>Lehrbetrieb</a:t>
              </a:r>
            </a:p>
          </p:txBody>
        </p:sp>
        <p:sp>
          <p:nvSpPr>
            <p:cNvPr id="6" name="Richtungspfeil 5">
              <a:extLst>
                <a:ext uri="{FF2B5EF4-FFF2-40B4-BE49-F238E27FC236}">
                  <a16:creationId xmlns:a16="http://schemas.microsoft.com/office/drawing/2014/main" id="{25432263-723F-D776-1D72-FB5273F5C879}"/>
                </a:ext>
              </a:extLst>
            </p:cNvPr>
            <p:cNvSpPr/>
            <p:nvPr/>
          </p:nvSpPr>
          <p:spPr>
            <a:xfrm>
              <a:off x="704389" y="4432526"/>
              <a:ext cx="2887898" cy="2106386"/>
            </a:xfrm>
            <a:prstGeom prst="homePlat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tlCol="0" anchor="ctr"/>
            <a:lstStyle/>
            <a:p>
              <a:r>
                <a:rPr lang="de-GB" sz="2000" b="1" dirty="0">
                  <a:solidFill>
                    <a:schemeClr val="tx1"/>
                  </a:solidFill>
                  <a:latin typeface="Helvetica" pitchFamily="2" charset="0"/>
                </a:rPr>
                <a:t>Lehrabschluss</a:t>
              </a:r>
              <a:endParaRPr lang="de-GB" dirty="0">
                <a:solidFill>
                  <a:schemeClr val="tx1"/>
                </a:solidFill>
                <a:latin typeface="Helvetica" pitchFamily="2" charset="0"/>
              </a:endParaRP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de-GB" dirty="0">
                  <a:solidFill>
                    <a:schemeClr val="tx1"/>
                  </a:solidFill>
                  <a:latin typeface="Helvetica" pitchFamily="2" charset="0"/>
                </a:rPr>
                <a:t>Berufsfachschule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de-GB" dirty="0">
                  <a:solidFill>
                    <a:schemeClr val="tx1"/>
                  </a:solidFill>
                  <a:latin typeface="Helvetica" pitchFamily="2" charset="0"/>
                </a:rPr>
                <a:t>Lehrbetrieb</a:t>
              </a:r>
            </a:p>
          </p:txBody>
        </p:sp>
        <p:sp>
          <p:nvSpPr>
            <p:cNvPr id="7" name="Richtungspfeil 6">
              <a:extLst>
                <a:ext uri="{FF2B5EF4-FFF2-40B4-BE49-F238E27FC236}">
                  <a16:creationId xmlns:a16="http://schemas.microsoft.com/office/drawing/2014/main" id="{5BBA9F26-E4C5-0AAB-587E-EF129201F86A}"/>
                </a:ext>
              </a:extLst>
            </p:cNvPr>
            <p:cNvSpPr/>
            <p:nvPr/>
          </p:nvSpPr>
          <p:spPr>
            <a:xfrm>
              <a:off x="3530585" y="4432526"/>
              <a:ext cx="4500155" cy="2106386"/>
            </a:xfrm>
            <a:prstGeom prst="homePlate">
              <a:avLst/>
            </a:prstGeom>
            <a:solidFill>
              <a:srgbClr val="C2DAB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GB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sp>
          <p:nvSpPr>
            <p:cNvPr id="8" name="Eingebuchteter Richtungspfeil 7">
              <a:extLst>
                <a:ext uri="{FF2B5EF4-FFF2-40B4-BE49-F238E27FC236}">
                  <a16:creationId xmlns:a16="http://schemas.microsoft.com/office/drawing/2014/main" id="{F3865E41-8E8F-E0EF-D555-F6B51E385056}"/>
                </a:ext>
              </a:extLst>
            </p:cNvPr>
            <p:cNvSpPr/>
            <p:nvPr/>
          </p:nvSpPr>
          <p:spPr>
            <a:xfrm>
              <a:off x="2563587" y="4432526"/>
              <a:ext cx="1933998" cy="2106386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GB">
                <a:solidFill>
                  <a:schemeClr val="tx1"/>
                </a:solidFill>
              </a:endParaRP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5BFD367D-3B80-2230-844A-BA83DE8285D1}"/>
                </a:ext>
              </a:extLst>
            </p:cNvPr>
            <p:cNvSpPr txBox="1"/>
            <p:nvPr/>
          </p:nvSpPr>
          <p:spPr>
            <a:xfrm>
              <a:off x="4725681" y="4972459"/>
              <a:ext cx="2596243" cy="1501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GB" sz="2000" b="1" dirty="0">
                  <a:solidFill>
                    <a:schemeClr val="tx1"/>
                  </a:solidFill>
                  <a:latin typeface="Helvetica" pitchFamily="2" charset="0"/>
                </a:rPr>
                <a:t>Berufsmaturität</a:t>
              </a:r>
              <a:endParaRPr lang="de-GB" dirty="0">
                <a:solidFill>
                  <a:schemeClr val="tx1"/>
                </a:solidFill>
                <a:latin typeface="Helvetica" pitchFamily="2" charset="0"/>
              </a:endParaRP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de-GB" dirty="0">
                  <a:solidFill>
                    <a:schemeClr val="tx1"/>
                  </a:solidFill>
                  <a:latin typeface="Helvetica" pitchFamily="2" charset="0"/>
                </a:rPr>
                <a:t>Berufsmaturitäts-unterricht </a:t>
              </a:r>
              <a:br>
                <a:rPr lang="de-GB" dirty="0">
                  <a:solidFill>
                    <a:schemeClr val="tx1"/>
                  </a:solidFill>
                  <a:latin typeface="Helvetica" pitchFamily="2" charset="0"/>
                </a:rPr>
              </a:br>
              <a:r>
                <a:rPr lang="de-GB" dirty="0">
                  <a:solidFill>
                    <a:schemeClr val="tx1"/>
                  </a:solidFill>
                  <a:latin typeface="Helvetica" pitchFamily="2" charset="0"/>
                </a:rPr>
                <a:t>Voll- oder Teilzeit</a:t>
              </a:r>
            </a:p>
            <a:p>
              <a:pPr algn="l"/>
              <a:endParaRPr lang="de-GB" dirty="0"/>
            </a:p>
          </p:txBody>
        </p:sp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1E4F6078-C1AB-776B-C00D-CC62A42B7E6A}"/>
              </a:ext>
            </a:extLst>
          </p:cNvPr>
          <p:cNvSpPr/>
          <p:nvPr/>
        </p:nvSpPr>
        <p:spPr>
          <a:xfrm>
            <a:off x="8498826" y="1921979"/>
            <a:ext cx="1894114" cy="4352726"/>
          </a:xfrm>
          <a:prstGeom prst="rect">
            <a:avLst/>
          </a:prstGeom>
          <a:solidFill>
            <a:srgbClr val="4C79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GB" sz="2800" b="1" dirty="0">
                <a:solidFill>
                  <a:schemeClr val="bg1"/>
                </a:solidFill>
                <a:latin typeface="Helvetica" pitchFamily="2" charset="0"/>
              </a:rPr>
              <a:t>Fachhochschule</a:t>
            </a:r>
          </a:p>
        </p:txBody>
      </p:sp>
      <p:sp>
        <p:nvSpPr>
          <p:cNvPr id="13" name="Plus 12">
            <a:extLst>
              <a:ext uri="{FF2B5EF4-FFF2-40B4-BE49-F238E27FC236}">
                <a16:creationId xmlns:a16="http://schemas.microsoft.com/office/drawing/2014/main" id="{4D6EAB6D-F02C-0C48-84B4-7EC24DCE6CF1}"/>
              </a:ext>
            </a:extLst>
          </p:cNvPr>
          <p:cNvSpPr/>
          <p:nvPr/>
        </p:nvSpPr>
        <p:spPr>
          <a:xfrm>
            <a:off x="3631474" y="4835524"/>
            <a:ext cx="771976" cy="771976"/>
          </a:xfrm>
          <a:prstGeom prst="mathPlu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GB"/>
          </a:p>
        </p:txBody>
      </p:sp>
    </p:spTree>
    <p:extLst>
      <p:ext uri="{BB962C8B-B14F-4D97-AF65-F5344CB8AC3E}">
        <p14:creationId xmlns:p14="http://schemas.microsoft.com/office/powerpoint/2010/main" val="1223728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E8DA9F-A280-EA21-CBE5-9CDF8E258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GB" dirty="0"/>
              <a:t>Der Wert der Berufsmaturität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D7B16CF-F502-D988-6C65-4475AC77752D}"/>
              </a:ext>
            </a:extLst>
          </p:cNvPr>
          <p:cNvSpPr txBox="1">
            <a:spLocks/>
          </p:cNvSpPr>
          <p:nvPr/>
        </p:nvSpPr>
        <p:spPr>
          <a:xfrm>
            <a:off x="839788" y="2093119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4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2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2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GB" sz="2000" b="1" dirty="0"/>
              <a:t>Aus Sicht der Lernenden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63F4C380-27FA-031F-53A6-63592691476B}"/>
              </a:ext>
            </a:extLst>
          </p:cNvPr>
          <p:cNvSpPr txBox="1">
            <a:spLocks/>
          </p:cNvSpPr>
          <p:nvPr/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4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2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2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de-DE" dirty="0"/>
              <a:t>Zugang zum Fachhochschulstudium</a:t>
            </a:r>
          </a:p>
          <a:p>
            <a:pPr>
              <a:lnSpc>
                <a:spcPct val="110000"/>
              </a:lnSpc>
            </a:pPr>
            <a:r>
              <a:rPr lang="de-DE" dirty="0"/>
              <a:t>Allgemeinbildung mit Eigenwert</a:t>
            </a:r>
          </a:p>
          <a:p>
            <a:pPr>
              <a:lnSpc>
                <a:spcPct val="110000"/>
              </a:lnSpc>
            </a:pPr>
            <a:r>
              <a:rPr lang="de-DE" dirty="0"/>
              <a:t>Wahl zwischen Berufslehre und Gymnasium</a:t>
            </a:r>
          </a:p>
          <a:p>
            <a:pPr>
              <a:lnSpc>
                <a:spcPct val="110000"/>
              </a:lnSpc>
            </a:pPr>
            <a:r>
              <a:rPr lang="de-DE" dirty="0"/>
              <a:t>Verbesserte Berufschancen allgemein</a:t>
            </a:r>
          </a:p>
          <a:p>
            <a:pPr>
              <a:lnSpc>
                <a:spcPct val="110000"/>
              </a:lnSpc>
            </a:pPr>
            <a:r>
              <a:rPr lang="de-DE" dirty="0"/>
              <a:t>Zugang zu anderen Hochschulstudiengängen</a:t>
            </a:r>
          </a:p>
          <a:p>
            <a:pPr>
              <a:lnSpc>
                <a:spcPct val="110000"/>
              </a:lnSpc>
            </a:pPr>
            <a:r>
              <a:rPr lang="de-DE" dirty="0"/>
              <a:t>Viele Möglichkeiten offen</a:t>
            </a:r>
          </a:p>
          <a:p>
            <a:pPr>
              <a:lnSpc>
                <a:spcPct val="110000"/>
              </a:lnSpc>
            </a:pPr>
            <a:r>
              <a:rPr lang="de-DE" dirty="0"/>
              <a:t>Bessere materielle Aussichten</a:t>
            </a:r>
          </a:p>
          <a:p>
            <a:pPr>
              <a:lnSpc>
                <a:spcPct val="110000"/>
              </a:lnSpc>
            </a:pPr>
            <a:r>
              <a:rPr lang="de-DE" dirty="0"/>
              <a:t>Stärkt das Selbstbewusstsein</a:t>
            </a:r>
          </a:p>
          <a:p>
            <a:pPr>
              <a:lnSpc>
                <a:spcPct val="110000"/>
              </a:lnSpc>
            </a:pPr>
            <a:r>
              <a:rPr lang="de-DE" dirty="0"/>
              <a:t>Passerelle zur gymnasialen Maturität</a:t>
            </a:r>
          </a:p>
          <a:p>
            <a:pPr>
              <a:lnSpc>
                <a:spcPct val="110000"/>
              </a:lnSpc>
            </a:pPr>
            <a:r>
              <a:rPr lang="de-DE" dirty="0"/>
              <a:t>Gute Grundlage für den Besuch weiterer Bildungsangebote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57C1DBCD-AD2A-4A5A-BF65-3001D2A1325F}"/>
              </a:ext>
            </a:extLst>
          </p:cNvPr>
          <p:cNvSpPr txBox="1">
            <a:spLocks/>
          </p:cNvSpPr>
          <p:nvPr/>
        </p:nvSpPr>
        <p:spPr>
          <a:xfrm>
            <a:off x="6172200" y="2093119"/>
            <a:ext cx="5183188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4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2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2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GB" sz="2000" b="1" dirty="0"/>
              <a:t>Aus Sicht der Berufsbildung</a:t>
            </a:r>
          </a:p>
        </p:txBody>
      </p:sp>
      <p:sp>
        <p:nvSpPr>
          <p:cNvPr id="7" name="Inhaltsplatzhalter 5">
            <a:extLst>
              <a:ext uri="{FF2B5EF4-FFF2-40B4-BE49-F238E27FC236}">
                <a16:creationId xmlns:a16="http://schemas.microsoft.com/office/drawing/2014/main" id="{5B9A4071-1759-12DA-F730-5CFF6974920D}"/>
              </a:ext>
            </a:extLst>
          </p:cNvPr>
          <p:cNvSpPr txBox="1">
            <a:spLocks/>
          </p:cNvSpPr>
          <p:nvPr/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4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2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2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de-DE" dirty="0"/>
              <a:t>Ein inhaltlich umfassendes und qualitativ hoch stehendes Bildungsangebot</a:t>
            </a:r>
          </a:p>
          <a:p>
            <a:pPr>
              <a:lnSpc>
                <a:spcPct val="120000"/>
              </a:lnSpc>
            </a:pPr>
            <a:r>
              <a:rPr lang="de-DE" dirty="0"/>
              <a:t>Hoher Stellenwert der Berufsbildung</a:t>
            </a:r>
          </a:p>
          <a:p>
            <a:pPr>
              <a:lnSpc>
                <a:spcPct val="120000"/>
              </a:lnSpc>
            </a:pPr>
            <a:r>
              <a:rPr lang="de-DE" dirty="0"/>
              <a:t>Kombination von Praxis und anspruchsvoller Bildung</a:t>
            </a:r>
          </a:p>
          <a:p>
            <a:pPr>
              <a:lnSpc>
                <a:spcPct val="120000"/>
              </a:lnSpc>
            </a:pPr>
            <a:r>
              <a:rPr lang="de-DE" dirty="0"/>
              <a:t>Erfassen von brachliegenden Potenzialen (</a:t>
            </a:r>
            <a:r>
              <a:rPr lang="de-DE" dirty="0" err="1"/>
              <a:t>Spätzünder</a:t>
            </a:r>
            <a:r>
              <a:rPr lang="de-DE" dirty="0"/>
              <a:t>)</a:t>
            </a:r>
          </a:p>
          <a:p>
            <a:pPr>
              <a:lnSpc>
                <a:spcPct val="120000"/>
              </a:lnSpc>
            </a:pPr>
            <a:r>
              <a:rPr lang="de-DE" dirty="0"/>
              <a:t>Attraktives Tätigkeitsgebiet, z. B. an der Berufsfachschule</a:t>
            </a:r>
          </a:p>
          <a:p>
            <a:pPr>
              <a:lnSpc>
                <a:spcPct val="120000"/>
              </a:lnSpc>
            </a:pPr>
            <a:r>
              <a:rPr lang="de-DE" dirty="0"/>
              <a:t>Fördert die Bereitschaft zur Weiterbildung</a:t>
            </a:r>
          </a:p>
          <a:p>
            <a:pPr>
              <a:lnSpc>
                <a:spcPct val="120000"/>
              </a:lnSpc>
            </a:pPr>
            <a:endParaRPr lang="de-GB" dirty="0"/>
          </a:p>
        </p:txBody>
      </p:sp>
    </p:spTree>
    <p:extLst>
      <p:ext uri="{BB962C8B-B14F-4D97-AF65-F5344CB8AC3E}">
        <p14:creationId xmlns:p14="http://schemas.microsoft.com/office/powerpoint/2010/main" val="2266624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486027D5-B126-A27C-619A-EEAF3B43A622}"/>
              </a:ext>
            </a:extLst>
          </p:cNvPr>
          <p:cNvGrpSpPr/>
          <p:nvPr/>
        </p:nvGrpSpPr>
        <p:grpSpPr>
          <a:xfrm>
            <a:off x="704388" y="1788196"/>
            <a:ext cx="8158787" cy="4524418"/>
            <a:chOff x="805573" y="1813667"/>
            <a:chExt cx="7772400" cy="4310149"/>
          </a:xfrm>
        </p:grpSpPr>
        <p:pic>
          <p:nvPicPr>
            <p:cNvPr id="13" name="Grafik 12" descr="Ein Bild, das Text, Screenshot, Diagramm, Schrift enthält.&#10;&#10;Automatisch generierte Beschreibung">
              <a:extLst>
                <a:ext uri="{FF2B5EF4-FFF2-40B4-BE49-F238E27FC236}">
                  <a16:creationId xmlns:a16="http://schemas.microsoft.com/office/drawing/2014/main" id="{A574355B-3071-7D01-6F34-A634856D1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573" y="1813667"/>
              <a:ext cx="7772400" cy="4310149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F1F3775-BB48-6225-EB25-0118FF5FB1FC}"/>
                </a:ext>
              </a:extLst>
            </p:cNvPr>
            <p:cNvSpPr/>
            <p:nvPr/>
          </p:nvSpPr>
          <p:spPr>
            <a:xfrm>
              <a:off x="2935705" y="2378136"/>
              <a:ext cx="2679032" cy="941534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GB" b="1" dirty="0">
                  <a:solidFill>
                    <a:schemeClr val="bg1"/>
                  </a:solidFill>
                  <a:latin typeface="Helvetica" pitchFamily="2" charset="0"/>
                </a:rPr>
                <a:t>Berufsmaturität</a:t>
              </a:r>
            </a:p>
          </p:txBody>
        </p:sp>
      </p:grpSp>
      <p:sp>
        <p:nvSpPr>
          <p:cNvPr id="9" name="Titel 1">
            <a:extLst>
              <a:ext uri="{FF2B5EF4-FFF2-40B4-BE49-F238E27FC236}">
                <a16:creationId xmlns:a16="http://schemas.microsoft.com/office/drawing/2014/main" id="{EE31A718-F221-F868-2EBA-163FBBC59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505327"/>
            <a:ext cx="10116012" cy="1325563"/>
          </a:xfrm>
        </p:spPr>
        <p:txBody>
          <a:bodyPr/>
          <a:lstStyle/>
          <a:p>
            <a:r>
              <a:rPr lang="de-GB" dirty="0">
                <a:solidFill>
                  <a:schemeClr val="bg1"/>
                </a:solidFill>
              </a:rPr>
              <a:t>Die Berufsmaturität aus Sicht der Betriebe</a:t>
            </a:r>
          </a:p>
        </p:txBody>
      </p:sp>
      <p:sp>
        <p:nvSpPr>
          <p:cNvPr id="11" name="Inhaltsplatzhalter 4">
            <a:extLst>
              <a:ext uri="{FF2B5EF4-FFF2-40B4-BE49-F238E27FC236}">
                <a16:creationId xmlns:a16="http://schemas.microsoft.com/office/drawing/2014/main" id="{693FE580-48D2-96AD-57BE-2EA31827327A}"/>
              </a:ext>
            </a:extLst>
          </p:cNvPr>
          <p:cNvSpPr txBox="1">
            <a:spLocks/>
          </p:cNvSpPr>
          <p:nvPr/>
        </p:nvSpPr>
        <p:spPr>
          <a:xfrm>
            <a:off x="704850" y="1540252"/>
            <a:ext cx="8059738" cy="4958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GB" sz="2400" dirty="0">
                <a:solidFill>
                  <a:schemeClr val="bg1"/>
                </a:solidFill>
                <a:latin typeface="Helvetica" pitchFamily="2" charset="0"/>
              </a:rPr>
              <a:t>Die Vorteile</a:t>
            </a:r>
          </a:p>
        </p:txBody>
      </p:sp>
    </p:spTree>
    <p:extLst>
      <p:ext uri="{BB962C8B-B14F-4D97-AF65-F5344CB8AC3E}">
        <p14:creationId xmlns:p14="http://schemas.microsoft.com/office/powerpoint/2010/main" val="4068142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3C6AB85-CC08-4716-FB9C-F8D9869A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21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4B8A6F2-EC9D-B80B-B7E8-DD5CD6F4A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833563"/>
            <a:ext cx="8490412" cy="1325563"/>
          </a:xfrm>
        </p:spPr>
        <p:txBody>
          <a:bodyPr/>
          <a:lstStyle/>
          <a:p>
            <a:r>
              <a:rPr lang="de-GB" dirty="0"/>
              <a:t>Der vernetzte </a:t>
            </a:r>
            <a:r>
              <a:rPr lang="de-CH" dirty="0"/>
              <a:t>Aufbau von Kompetenzen</a:t>
            </a:r>
            <a:endParaRPr lang="de-GB" dirty="0"/>
          </a:p>
        </p:txBody>
      </p:sp>
      <p:pic>
        <p:nvPicPr>
          <p:cNvPr id="2" name="Image 9">
            <a:extLst>
              <a:ext uri="{FF2B5EF4-FFF2-40B4-BE49-F238E27FC236}">
                <a16:creationId xmlns:a16="http://schemas.microsoft.com/office/drawing/2014/main" id="{5730E753-00B3-82A8-3656-BE3C4C6D7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88" y="1864886"/>
            <a:ext cx="5195509" cy="467402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983693B7-5A70-0A9D-83D5-F29DB7F1051D}"/>
              </a:ext>
            </a:extLst>
          </p:cNvPr>
          <p:cNvSpPr txBox="1"/>
          <p:nvPr/>
        </p:nvSpPr>
        <p:spPr>
          <a:xfrm>
            <a:off x="5474562" y="6024437"/>
            <a:ext cx="64989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200" dirty="0" err="1">
                <a:latin typeface="Helvetica" panose="020B0604020202020204" pitchFamily="34" charset="0"/>
                <a:cs typeface="Helvetica" panose="020B0604020202020204" pitchFamily="34" charset="0"/>
              </a:rPr>
              <a:t>Vgl</a:t>
            </a:r>
            <a:r>
              <a:rPr lang="fr-CH" sz="1200" dirty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de-CH" sz="1200" dirty="0">
                <a:latin typeface="Helvetica" panose="020B0604020202020204" pitchFamily="34" charset="0"/>
                <a:cs typeface="Helvetica" panose="020B0604020202020204" pitchFamily="34" charset="0"/>
              </a:rPr>
              <a:t>Rahmenlehrplan für die Allgemeinbildung in der beruflichen Grundbildung 2025</a:t>
            </a:r>
            <a:endParaRPr lang="fr-CH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846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93AC4-FAC7-23D5-311D-7E17A8A08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49334"/>
            <a:ext cx="9144000" cy="1559332"/>
          </a:xfrm>
        </p:spPr>
        <p:txBody>
          <a:bodyPr>
            <a:normAutofit fontScale="90000"/>
          </a:bodyPr>
          <a:lstStyle/>
          <a:p>
            <a:r>
              <a:rPr lang="de-CH" dirty="0"/>
              <a:t>Die schulisch organisierte Grundbildung (SOG)</a:t>
            </a:r>
          </a:p>
        </p:txBody>
      </p:sp>
    </p:spTree>
    <p:extLst>
      <p:ext uri="{BB962C8B-B14F-4D97-AF65-F5344CB8AC3E}">
        <p14:creationId xmlns:p14="http://schemas.microsoft.com/office/powerpoint/2010/main" val="159490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569AEDA-48DF-29AC-ABF6-D3B2A0498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23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AC0C530-5E9B-66A5-FB07-5F6DABD15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1989157"/>
            <a:ext cx="4096212" cy="2879685"/>
          </a:xfrm>
        </p:spPr>
        <p:txBody>
          <a:bodyPr/>
          <a:lstStyle/>
          <a:p>
            <a:r>
              <a:rPr lang="de-GB" dirty="0"/>
              <a:t>Die schulisch organisierte Grundbildung (SOG)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22D4F9A-0445-3E99-02D3-D8C0559A90FF}"/>
              </a:ext>
            </a:extLst>
          </p:cNvPr>
          <p:cNvGrpSpPr/>
          <p:nvPr/>
        </p:nvGrpSpPr>
        <p:grpSpPr>
          <a:xfrm>
            <a:off x="4457698" y="1298512"/>
            <a:ext cx="6604725" cy="4765245"/>
            <a:chOff x="800098" y="1591105"/>
            <a:chExt cx="6604725" cy="4765245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9B411DEE-0551-0F65-C31A-6B2FEEEBFDDE}"/>
                </a:ext>
              </a:extLst>
            </p:cNvPr>
            <p:cNvSpPr/>
            <p:nvPr/>
          </p:nvSpPr>
          <p:spPr>
            <a:xfrm>
              <a:off x="800098" y="1600161"/>
              <a:ext cx="4922880" cy="11277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GB" b="1" dirty="0">
                  <a:solidFill>
                    <a:schemeClr val="bg1"/>
                  </a:solidFill>
                  <a:latin typeface="Helvetica" pitchFamily="2" charset="0"/>
                </a:rPr>
                <a:t>Eidg. Fähigkeitszeugnis</a:t>
              </a: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E92587DA-D552-93EA-DB5A-C1879CED30A6}"/>
                </a:ext>
              </a:extLst>
            </p:cNvPr>
            <p:cNvSpPr/>
            <p:nvPr/>
          </p:nvSpPr>
          <p:spPr>
            <a:xfrm>
              <a:off x="800098" y="2811736"/>
              <a:ext cx="4922880" cy="11277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GB" b="1" dirty="0">
                  <a:solidFill>
                    <a:schemeClr val="bg1"/>
                  </a:solidFill>
                  <a:latin typeface="Helvetica" pitchFamily="2" charset="0"/>
                </a:rPr>
                <a:t>Qualifikationsverfahren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79ABD0E4-D780-D079-6290-25C17E70BEB0}"/>
                </a:ext>
              </a:extLst>
            </p:cNvPr>
            <p:cNvSpPr/>
            <p:nvPr/>
          </p:nvSpPr>
          <p:spPr>
            <a:xfrm>
              <a:off x="800098" y="4023311"/>
              <a:ext cx="4922880" cy="112770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GB" b="1" dirty="0">
                  <a:solidFill>
                    <a:schemeClr val="bg1"/>
                  </a:solidFill>
                  <a:latin typeface="Helvetica" pitchFamily="2" charset="0"/>
                </a:rPr>
                <a:t>Schulisch organisierte Grundbildung (SOG) Praktikum im Betrieb</a:t>
              </a: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9069203F-D017-942D-3DEF-3417D80CF4E4}"/>
                </a:ext>
              </a:extLst>
            </p:cNvPr>
            <p:cNvSpPr/>
            <p:nvPr/>
          </p:nvSpPr>
          <p:spPr>
            <a:xfrm>
              <a:off x="800098" y="5228641"/>
              <a:ext cx="4922880" cy="1127709"/>
            </a:xfrm>
            <a:prstGeom prst="rect">
              <a:avLst/>
            </a:prstGeom>
            <a:solidFill>
              <a:srgbClr val="4C79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GB" b="1" dirty="0">
                  <a:solidFill>
                    <a:schemeClr val="bg1"/>
                  </a:solidFill>
                  <a:latin typeface="Helvetica" pitchFamily="2" charset="0"/>
                </a:rPr>
                <a:t>Lehrwerkstätte Praxis integriert</a:t>
              </a: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A75F8B5E-8BF5-50F8-A07D-643FFE15A18D}"/>
                </a:ext>
              </a:extLst>
            </p:cNvPr>
            <p:cNvSpPr/>
            <p:nvPr/>
          </p:nvSpPr>
          <p:spPr>
            <a:xfrm>
              <a:off x="5818688" y="1591105"/>
              <a:ext cx="1586135" cy="11277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GB" b="1" dirty="0">
                  <a:solidFill>
                    <a:schemeClr val="bg1"/>
                  </a:solidFill>
                  <a:latin typeface="Helvetica" pitchFamily="2" charset="0"/>
                </a:rPr>
                <a:t>BM-Zeugnis</a:t>
              </a: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ABE32770-A44F-D752-AB2D-26D53C6C7614}"/>
                </a:ext>
              </a:extLst>
            </p:cNvPr>
            <p:cNvSpPr/>
            <p:nvPr/>
          </p:nvSpPr>
          <p:spPr>
            <a:xfrm>
              <a:off x="5818688" y="2807312"/>
              <a:ext cx="1586135" cy="11277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GB" b="1" dirty="0">
                  <a:solidFill>
                    <a:schemeClr val="bg1"/>
                  </a:solidFill>
                  <a:latin typeface="Helvetica" pitchFamily="2" charset="0"/>
                </a:rPr>
                <a:t>Prüfung</a:t>
              </a: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FEEB450E-A58E-2A42-C4F2-FFB807279810}"/>
                </a:ext>
              </a:extLst>
            </p:cNvPr>
            <p:cNvSpPr/>
            <p:nvPr/>
          </p:nvSpPr>
          <p:spPr>
            <a:xfrm>
              <a:off x="5818687" y="4023311"/>
              <a:ext cx="1586135" cy="2333039"/>
            </a:xfrm>
            <a:prstGeom prst="rect">
              <a:avLst/>
            </a:prstGeom>
            <a:solidFill>
              <a:srgbClr val="C2DAB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de-GB" b="1" dirty="0">
                  <a:solidFill>
                    <a:schemeClr val="tx1"/>
                  </a:solidFill>
                  <a:latin typeface="Helvetica" pitchFamily="2" charset="0"/>
                </a:rPr>
                <a:t>Berufsmaturität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6442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72BC64-644D-F927-2F33-58EEA2B1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89" y="2319478"/>
            <a:ext cx="3403155" cy="1325563"/>
          </a:xfrm>
        </p:spPr>
        <p:txBody>
          <a:bodyPr>
            <a:normAutofit fontScale="90000"/>
          </a:bodyPr>
          <a:lstStyle/>
          <a:p>
            <a:r>
              <a:rPr lang="de-GB" dirty="0"/>
              <a:t>Die schulisch organisierte Grundbildung (SOG) im Vergleich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89CECE0-BD46-962B-8B90-8694CE0E8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24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FC51C81-24C9-F471-DE06-72A39A00A6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189" y="4156274"/>
            <a:ext cx="8059738" cy="1189850"/>
          </a:xfrm>
        </p:spPr>
        <p:txBody>
          <a:bodyPr>
            <a:normAutofit/>
          </a:bodyPr>
          <a:lstStyle/>
          <a:p>
            <a:r>
              <a:rPr lang="de-GB" dirty="0"/>
              <a:t>Anteil der Eintretenden in %</a:t>
            </a:r>
          </a:p>
          <a:p>
            <a:r>
              <a:rPr lang="de-GB" dirty="0"/>
              <a:t>2013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CCF8168-41EC-5BE0-4FC1-08FD42940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4345" y="1207613"/>
            <a:ext cx="8206919" cy="514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69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93AC4-FAC7-23D5-311D-7E17A8A08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10451"/>
            <a:ext cx="9144000" cy="1037098"/>
          </a:xfrm>
        </p:spPr>
        <p:txBody>
          <a:bodyPr>
            <a:normAutofit/>
          </a:bodyPr>
          <a:lstStyle/>
          <a:p>
            <a:r>
              <a:rPr lang="de-CH" dirty="0"/>
              <a:t>Qualifikationsverfahren</a:t>
            </a:r>
          </a:p>
        </p:txBody>
      </p:sp>
    </p:spTree>
    <p:extLst>
      <p:ext uri="{BB962C8B-B14F-4D97-AF65-F5344CB8AC3E}">
        <p14:creationId xmlns:p14="http://schemas.microsoft.com/office/powerpoint/2010/main" val="3723541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B3BBB46-6780-D860-5E54-7F467D91C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26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1CE7A73-90C7-AA30-93F2-6FEBED87E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7" y="833563"/>
            <a:ext cx="11268537" cy="1325563"/>
          </a:xfrm>
        </p:spPr>
        <p:txBody>
          <a:bodyPr/>
          <a:lstStyle/>
          <a:p>
            <a:r>
              <a:rPr lang="de-GB" dirty="0"/>
              <a:t>Der Verlauf und die Varianten der Abschlussprüfung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5B1695AE-9F50-E778-1970-476DDB0C9546}"/>
              </a:ext>
            </a:extLst>
          </p:cNvPr>
          <p:cNvGrpSpPr/>
          <p:nvPr/>
        </p:nvGrpSpPr>
        <p:grpSpPr>
          <a:xfrm>
            <a:off x="818862" y="2274459"/>
            <a:ext cx="11154062" cy="3547301"/>
            <a:chOff x="815502" y="1846562"/>
            <a:chExt cx="11154062" cy="3547301"/>
          </a:xfrm>
        </p:grpSpPr>
        <p:cxnSp>
          <p:nvCxnSpPr>
            <p:cNvPr id="6" name="Gerade Verbindung 5">
              <a:extLst>
                <a:ext uri="{FF2B5EF4-FFF2-40B4-BE49-F238E27FC236}">
                  <a16:creationId xmlns:a16="http://schemas.microsoft.com/office/drawing/2014/main" id="{E7F77FBE-28EF-2714-2CAC-E989F8983552}"/>
                </a:ext>
              </a:extLst>
            </p:cNvPr>
            <p:cNvCxnSpPr>
              <a:cxnSpLocks/>
            </p:cNvCxnSpPr>
            <p:nvPr/>
          </p:nvCxnSpPr>
          <p:spPr>
            <a:xfrm>
              <a:off x="7193153" y="3029404"/>
              <a:ext cx="0" cy="1958996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6">
              <a:extLst>
                <a:ext uri="{FF2B5EF4-FFF2-40B4-BE49-F238E27FC236}">
                  <a16:creationId xmlns:a16="http://schemas.microsoft.com/office/drawing/2014/main" id="{49646689-5786-8E3E-ABD1-522C96D9BE78}"/>
                </a:ext>
              </a:extLst>
            </p:cNvPr>
            <p:cNvCxnSpPr>
              <a:cxnSpLocks/>
            </p:cNvCxnSpPr>
            <p:nvPr/>
          </p:nvCxnSpPr>
          <p:spPr>
            <a:xfrm>
              <a:off x="5359437" y="2906501"/>
              <a:ext cx="0" cy="1958996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>
              <a:extLst>
                <a:ext uri="{FF2B5EF4-FFF2-40B4-BE49-F238E27FC236}">
                  <a16:creationId xmlns:a16="http://schemas.microsoft.com/office/drawing/2014/main" id="{9C7682AC-8691-7102-28A0-08543092D171}"/>
                </a:ext>
              </a:extLst>
            </p:cNvPr>
            <p:cNvCxnSpPr>
              <a:cxnSpLocks/>
            </p:cNvCxnSpPr>
            <p:nvPr/>
          </p:nvCxnSpPr>
          <p:spPr>
            <a:xfrm>
              <a:off x="3614212" y="2818011"/>
              <a:ext cx="0" cy="1958996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>
              <a:extLst>
                <a:ext uri="{FF2B5EF4-FFF2-40B4-BE49-F238E27FC236}">
                  <a16:creationId xmlns:a16="http://schemas.microsoft.com/office/drawing/2014/main" id="{6D41C075-5F52-063F-7562-FAF3C96B27B5}"/>
                </a:ext>
              </a:extLst>
            </p:cNvPr>
            <p:cNvCxnSpPr>
              <a:cxnSpLocks/>
            </p:cNvCxnSpPr>
            <p:nvPr/>
          </p:nvCxnSpPr>
          <p:spPr>
            <a:xfrm>
              <a:off x="1886105" y="2818011"/>
              <a:ext cx="0" cy="1958996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723A6541-5ED7-FB27-0CB3-2CD4C24A6A09}"/>
                </a:ext>
              </a:extLst>
            </p:cNvPr>
            <p:cNvSpPr/>
            <p:nvPr/>
          </p:nvSpPr>
          <p:spPr>
            <a:xfrm>
              <a:off x="815502" y="1846563"/>
              <a:ext cx="566473" cy="2539749"/>
            </a:xfrm>
            <a:prstGeom prst="rect">
              <a:avLst/>
            </a:prstGeom>
            <a:solidFill>
              <a:srgbClr val="4C793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de-GB" sz="2000" b="1" dirty="0">
                  <a:solidFill>
                    <a:schemeClr val="bg1"/>
                  </a:solidFill>
                  <a:latin typeface="Helvetica" pitchFamily="2" charset="0"/>
                </a:rPr>
                <a:t>Anmeldung</a:t>
              </a: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6D530324-D6EE-98DE-863F-BAB8B2DFFC8A}"/>
                </a:ext>
              </a:extLst>
            </p:cNvPr>
            <p:cNvSpPr/>
            <p:nvPr/>
          </p:nvSpPr>
          <p:spPr>
            <a:xfrm>
              <a:off x="1505961" y="1846563"/>
              <a:ext cx="3378631" cy="2539749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GB" b="1" dirty="0">
                  <a:solidFill>
                    <a:schemeClr val="bg1"/>
                  </a:solidFill>
                  <a:latin typeface="Helvetica" pitchFamily="2" charset="0"/>
                </a:rPr>
                <a:t>Teilprüfung</a:t>
              </a:r>
            </a:p>
          </p:txBody>
        </p:sp>
        <p:sp>
          <p:nvSpPr>
            <p:cNvPr id="12" name="Richtungspfeil 11">
              <a:extLst>
                <a:ext uri="{FF2B5EF4-FFF2-40B4-BE49-F238E27FC236}">
                  <a16:creationId xmlns:a16="http://schemas.microsoft.com/office/drawing/2014/main" id="{8F0C94F6-0C9B-E2A6-D5BC-571C5F2BBD86}"/>
                </a:ext>
              </a:extLst>
            </p:cNvPr>
            <p:cNvSpPr/>
            <p:nvPr/>
          </p:nvSpPr>
          <p:spPr>
            <a:xfrm>
              <a:off x="5008578" y="1846562"/>
              <a:ext cx="3983065" cy="253974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GB" b="1" dirty="0">
                  <a:solidFill>
                    <a:schemeClr val="tx1"/>
                  </a:solidFill>
                  <a:latin typeface="Helvetica" pitchFamily="2" charset="0"/>
                </a:rPr>
                <a:t>Qualifikationsverfahren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de-GB" dirty="0">
                  <a:solidFill>
                    <a:schemeClr val="tx1"/>
                  </a:solidFill>
                  <a:latin typeface="Helvetica" pitchFamily="2" charset="0"/>
                </a:rPr>
                <a:t>Berufstheorie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de-GB" dirty="0">
                  <a:solidFill>
                    <a:schemeClr val="tx1"/>
                  </a:solidFill>
                  <a:latin typeface="Helvetica" pitchFamily="2" charset="0"/>
                </a:rPr>
                <a:t>Berufspraxis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de-GB" dirty="0">
                  <a:solidFill>
                    <a:schemeClr val="tx1"/>
                  </a:solidFill>
                  <a:latin typeface="Helvetica" pitchFamily="2" charset="0"/>
                </a:rPr>
                <a:t>Allgemeinbildung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99CC52B1-0097-ADB6-49E2-89CEA1CA9FF7}"/>
                </a:ext>
              </a:extLst>
            </p:cNvPr>
            <p:cNvSpPr txBox="1"/>
            <p:nvPr/>
          </p:nvSpPr>
          <p:spPr>
            <a:xfrm>
              <a:off x="9115629" y="2020597"/>
              <a:ext cx="2853935" cy="2129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de-DE" b="1" dirty="0">
                  <a:effectLst/>
                  <a:latin typeface="Helvetica" pitchFamily="2" charset="0"/>
                </a:rPr>
                <a:t>Eidg. Berufsattest</a:t>
              </a:r>
            </a:p>
            <a:p>
              <a:pPr>
                <a:lnSpc>
                  <a:spcPct val="150000"/>
                </a:lnSpc>
              </a:pPr>
              <a:r>
                <a:rPr lang="de-DE" dirty="0">
                  <a:effectLst/>
                  <a:latin typeface="Helvetica" pitchFamily="2" charset="0"/>
                </a:rPr>
                <a:t>(2 Jahre)</a:t>
              </a:r>
            </a:p>
            <a:p>
              <a:pPr>
                <a:lnSpc>
                  <a:spcPct val="150000"/>
                </a:lnSpc>
              </a:pPr>
              <a:r>
                <a:rPr lang="de-DE" b="1" dirty="0">
                  <a:effectLst/>
                  <a:latin typeface="Helvetica" pitchFamily="2" charset="0"/>
                </a:rPr>
                <a:t>Eidg. Fähigkeitszeugnis</a:t>
              </a:r>
            </a:p>
            <a:p>
              <a:pPr>
                <a:lnSpc>
                  <a:spcPct val="150000"/>
                </a:lnSpc>
              </a:pPr>
              <a:r>
                <a:rPr lang="de-DE" dirty="0">
                  <a:effectLst/>
                  <a:latin typeface="Helvetica" pitchFamily="2" charset="0"/>
                </a:rPr>
                <a:t>(3 oder 4 Jahre)</a:t>
              </a:r>
            </a:p>
            <a:p>
              <a:pPr>
                <a:lnSpc>
                  <a:spcPct val="150000"/>
                </a:lnSpc>
              </a:pPr>
              <a:r>
                <a:rPr lang="de-DE" b="1" dirty="0">
                  <a:effectLst/>
                  <a:latin typeface="Helvetica" pitchFamily="2" charset="0"/>
                </a:rPr>
                <a:t>Eidg. Berufsmaturität</a:t>
              </a: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2270A582-7639-DF0B-98E5-82C7FB3DBE62}"/>
                </a:ext>
              </a:extLst>
            </p:cNvPr>
            <p:cNvSpPr/>
            <p:nvPr/>
          </p:nvSpPr>
          <p:spPr>
            <a:xfrm>
              <a:off x="1505961" y="4516955"/>
              <a:ext cx="1755400" cy="8769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AutoNum type="arabicPeriod"/>
              </a:pPr>
              <a: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  <a:t>Einsichtsnahme</a:t>
              </a:r>
            </a:p>
            <a:p>
              <a:pPr marL="342900" indent="-342900">
                <a:buAutoNum type="arabicPeriod"/>
              </a:pPr>
              <a: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  <a:t>Einsprache</a:t>
              </a:r>
            </a:p>
            <a:p>
              <a:pPr marL="342900" indent="-342900">
                <a:buAutoNum type="arabicPeriod"/>
              </a:pPr>
              <a: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  <a:t>Beschwerde/</a:t>
              </a:r>
              <a:b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</a:br>
              <a: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  <a:t>Rekurs</a:t>
              </a:r>
              <a:endParaRPr lang="de-GB" sz="1600" b="1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ACDA856E-F19F-C726-6634-BF5CBFB42F87}"/>
                </a:ext>
              </a:extLst>
            </p:cNvPr>
            <p:cNvSpPr/>
            <p:nvPr/>
          </p:nvSpPr>
          <p:spPr>
            <a:xfrm>
              <a:off x="3372498" y="4516955"/>
              <a:ext cx="1512094" cy="87690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  <a:t>Prüfungs-wiederholung</a:t>
              </a:r>
              <a:endParaRPr lang="de-GB" sz="1600" b="1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53F67D2D-37E2-F7DE-1DFE-47CB5D8FB370}"/>
                </a:ext>
              </a:extLst>
            </p:cNvPr>
            <p:cNvSpPr/>
            <p:nvPr/>
          </p:nvSpPr>
          <p:spPr>
            <a:xfrm>
              <a:off x="5008578" y="4516955"/>
              <a:ext cx="1755400" cy="876908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AutoNum type="arabicPeriod"/>
              </a:pPr>
              <a: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  <a:t>Einsichtsnahme</a:t>
              </a:r>
            </a:p>
            <a:p>
              <a:pPr marL="342900" indent="-342900">
                <a:buAutoNum type="arabicPeriod"/>
              </a:pPr>
              <a: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  <a:t>Einsprache</a:t>
              </a:r>
            </a:p>
            <a:p>
              <a:pPr marL="342900" indent="-342900">
                <a:buAutoNum type="arabicPeriod"/>
              </a:pPr>
              <a: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  <a:t>Beschwerde/</a:t>
              </a:r>
              <a:b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</a:br>
              <a: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  <a:t>Rekurs</a:t>
              </a:r>
              <a:endParaRPr lang="de-GB" sz="1600" b="1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7AFE953B-3C5A-6B49-C773-1AB99F9632FE}"/>
                </a:ext>
              </a:extLst>
            </p:cNvPr>
            <p:cNvSpPr/>
            <p:nvPr/>
          </p:nvSpPr>
          <p:spPr>
            <a:xfrm>
              <a:off x="6875115" y="4516954"/>
              <a:ext cx="1512094" cy="8769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de-GB" sz="1200" b="1" dirty="0">
                  <a:solidFill>
                    <a:schemeClr val="tx1"/>
                  </a:solidFill>
                  <a:latin typeface="Helvetica" pitchFamily="2" charset="0"/>
                </a:rPr>
                <a:t>Prüfungs-wiederholung</a:t>
              </a:r>
              <a:endParaRPr lang="de-GB" sz="1600" b="1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3801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BED854F-E696-E557-0B50-00D4F804B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27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DA86441-ABEA-DB56-7A02-844BD93E7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480325"/>
            <a:ext cx="11070517" cy="1325563"/>
          </a:xfrm>
        </p:spPr>
        <p:txBody>
          <a:bodyPr>
            <a:normAutofit/>
          </a:bodyPr>
          <a:lstStyle/>
          <a:p>
            <a:r>
              <a:rPr lang="de-GB" sz="3200" dirty="0"/>
              <a:t>Die Formen und Gütekriterien der Qualifikationsverfahren</a:t>
            </a:r>
            <a:endParaRPr lang="fr-CH" sz="32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3BB3485-A01C-B11E-4512-1640DB9CB1CD}"/>
              </a:ext>
            </a:extLst>
          </p:cNvPr>
          <p:cNvSpPr/>
          <p:nvPr/>
        </p:nvSpPr>
        <p:spPr>
          <a:xfrm>
            <a:off x="3237197" y="5416423"/>
            <a:ext cx="7090902" cy="939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latin typeface="Helvetica" pitchFamily="2" charset="0"/>
              </a:rPr>
              <a:t>Gültigkeit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Zuverlässigkeit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latin typeface="Helvetica" pitchFamily="2" charset="0"/>
              </a:rPr>
              <a:t>Chancengleichheit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Ökonomie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3D80AF0-6277-EFF5-B4AA-7EB34B89A9E8}"/>
              </a:ext>
            </a:extLst>
          </p:cNvPr>
          <p:cNvSpPr/>
          <p:nvPr/>
        </p:nvSpPr>
        <p:spPr>
          <a:xfrm>
            <a:off x="812627" y="1515525"/>
            <a:ext cx="2386013" cy="9399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44000" rtlCol="0" anchor="ctr"/>
          <a:lstStyle/>
          <a:p>
            <a:pPr algn="r"/>
            <a:r>
              <a:rPr lang="de-GB" sz="1600" b="1" dirty="0">
                <a:solidFill>
                  <a:schemeClr val="tx1"/>
                </a:solidFill>
                <a:latin typeface="Helvetica" pitchFamily="2" charset="0"/>
              </a:rPr>
              <a:t>Schriftliche und mündliche Prüfungen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23E0AC66-0C2C-7DC6-6E5E-D06110366B38}"/>
              </a:ext>
            </a:extLst>
          </p:cNvPr>
          <p:cNvSpPr/>
          <p:nvPr/>
        </p:nvSpPr>
        <p:spPr>
          <a:xfrm>
            <a:off x="812627" y="2488084"/>
            <a:ext cx="2386013" cy="9399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44000" rtlCol="0" anchor="ctr"/>
          <a:lstStyle/>
          <a:p>
            <a:pPr algn="r"/>
            <a:r>
              <a:rPr lang="de-DE" sz="1600" b="1" dirty="0">
                <a:solidFill>
                  <a:schemeClr val="tx1"/>
                </a:solidFill>
                <a:effectLst/>
                <a:latin typeface="Helvetica" pitchFamily="2" charset="0"/>
              </a:rPr>
              <a:t>Praktische Arbeiten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3E298D0-4632-B1CD-C5DE-268BF6468352}"/>
              </a:ext>
            </a:extLst>
          </p:cNvPr>
          <p:cNvSpPr/>
          <p:nvPr/>
        </p:nvSpPr>
        <p:spPr>
          <a:xfrm>
            <a:off x="812629" y="3464197"/>
            <a:ext cx="2386013" cy="939927"/>
          </a:xfrm>
          <a:prstGeom prst="rect">
            <a:avLst/>
          </a:prstGeom>
          <a:solidFill>
            <a:srgbClr val="C2D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44000" rtlCol="0" anchor="ctr"/>
          <a:lstStyle/>
          <a:p>
            <a:pPr algn="r"/>
            <a:r>
              <a:rPr lang="de-DE" sz="1600" b="1" dirty="0">
                <a:solidFill>
                  <a:schemeClr val="tx1"/>
                </a:solidFill>
                <a:effectLst/>
                <a:latin typeface="Helvetica" pitchFamily="2" charset="0"/>
              </a:rPr>
              <a:t>Erfahrungsnote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F9C9726-499C-747C-236C-27A5E7895ECC}"/>
              </a:ext>
            </a:extLst>
          </p:cNvPr>
          <p:cNvSpPr/>
          <p:nvPr/>
        </p:nvSpPr>
        <p:spPr>
          <a:xfrm>
            <a:off x="812629" y="4442954"/>
            <a:ext cx="2386013" cy="939927"/>
          </a:xfrm>
          <a:prstGeom prst="rect">
            <a:avLst/>
          </a:prstGeom>
          <a:solidFill>
            <a:srgbClr val="DAA2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44000" rtlCol="0" anchor="ctr"/>
          <a:lstStyle/>
          <a:p>
            <a:pPr algn="r"/>
            <a:r>
              <a:rPr lang="de-DE" sz="1600" b="1" dirty="0">
                <a:solidFill>
                  <a:schemeClr val="tx1"/>
                </a:solidFill>
                <a:effectLst/>
                <a:latin typeface="Helvetica" pitchFamily="2" charset="0"/>
              </a:rPr>
              <a:t>Kombiniertes Verfahren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7ED49C1-1B73-170A-CE0B-19A3D6CD4C24}"/>
              </a:ext>
            </a:extLst>
          </p:cNvPr>
          <p:cNvSpPr/>
          <p:nvPr/>
        </p:nvSpPr>
        <p:spPr>
          <a:xfrm>
            <a:off x="812629" y="5416423"/>
            <a:ext cx="2386013" cy="939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44000" rtlCol="0" anchor="ctr"/>
          <a:lstStyle/>
          <a:p>
            <a:pPr algn="r"/>
            <a:r>
              <a:rPr lang="de-DE" sz="1600" b="1" dirty="0">
                <a:solidFill>
                  <a:schemeClr val="tx1"/>
                </a:solidFill>
                <a:effectLst/>
                <a:latin typeface="Helvetica" pitchFamily="2" charset="0"/>
              </a:rPr>
              <a:t>Gütekriterien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41AC665-E80C-CDFE-D306-52CE7A353152}"/>
              </a:ext>
            </a:extLst>
          </p:cNvPr>
          <p:cNvSpPr/>
          <p:nvPr/>
        </p:nvSpPr>
        <p:spPr>
          <a:xfrm>
            <a:off x="3237197" y="1515525"/>
            <a:ext cx="7090899" cy="9399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Abfragen von Wissen und theoretischen Grundlagen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Angepasste Aufgabenstellungen ermöglichen komplexe Aufträge (Problemlösungen)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C135D05-DF15-26B6-3058-498F11107F42}"/>
              </a:ext>
            </a:extLst>
          </p:cNvPr>
          <p:cNvSpPr/>
          <p:nvPr/>
        </p:nvSpPr>
        <p:spPr>
          <a:xfrm>
            <a:off x="3237199" y="2488084"/>
            <a:ext cx="7090899" cy="9399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de-DE" sz="1400" dirty="0" err="1">
                <a:solidFill>
                  <a:schemeClr val="tx1"/>
                </a:solidFill>
                <a:latin typeface="Helvetica" pitchFamily="2" charset="0"/>
              </a:rPr>
              <a:t>Ü</a:t>
            </a:r>
            <a:r>
              <a:rPr lang="de-DE" sz="1400" dirty="0" err="1">
                <a:solidFill>
                  <a:schemeClr val="tx1"/>
                </a:solidFill>
                <a:effectLst/>
                <a:latin typeface="Helvetica" pitchFamily="2" charset="0"/>
              </a:rPr>
              <a:t>berprüfung</a:t>
            </a: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 von Handlungskompetenzen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Umsetzung von theoretischen Grundlagen und Prozesswissen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C92FDB9-D644-D6EF-58D4-1C95B91576F9}"/>
              </a:ext>
            </a:extLst>
          </p:cNvPr>
          <p:cNvSpPr/>
          <p:nvPr/>
        </p:nvSpPr>
        <p:spPr>
          <a:xfrm>
            <a:off x="3237201" y="3464197"/>
            <a:ext cx="7090899" cy="939927"/>
          </a:xfrm>
          <a:prstGeom prst="rect">
            <a:avLst/>
          </a:prstGeom>
          <a:solidFill>
            <a:srgbClr val="C2D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Arithmetisches Mittel der Noten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Position </a:t>
            </a:r>
            <a:r>
              <a:rPr lang="de-DE" sz="1400" dirty="0" err="1">
                <a:solidFill>
                  <a:schemeClr val="tx1"/>
                </a:solidFill>
                <a:effectLst/>
                <a:latin typeface="Helvetica" pitchFamily="2" charset="0"/>
              </a:rPr>
              <a:t>für</a:t>
            </a: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 Berechnung der Gesamtergebnisse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A56D58D-EC08-BE49-1352-FDF4A9CC616F}"/>
              </a:ext>
            </a:extLst>
          </p:cNvPr>
          <p:cNvSpPr/>
          <p:nvPr/>
        </p:nvSpPr>
        <p:spPr>
          <a:xfrm>
            <a:off x="3237200" y="4440310"/>
            <a:ext cx="7090899" cy="939927"/>
          </a:xfrm>
          <a:prstGeom prst="rect">
            <a:avLst/>
          </a:prstGeom>
          <a:solidFill>
            <a:srgbClr val="DAA2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de-DE" sz="1400" dirty="0" err="1">
                <a:solidFill>
                  <a:schemeClr val="tx1"/>
                </a:solidFill>
                <a:latin typeface="Helvetica" pitchFamily="2" charset="0"/>
              </a:rPr>
              <a:t>Ü</a:t>
            </a:r>
            <a:r>
              <a:rPr lang="de-DE" sz="1400" dirty="0" err="1">
                <a:solidFill>
                  <a:schemeClr val="tx1"/>
                </a:solidFill>
                <a:effectLst/>
                <a:latin typeface="Helvetica" pitchFamily="2" charset="0"/>
              </a:rPr>
              <a:t>berprüfung</a:t>
            </a: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 von: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Handlungskompetenzen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Individuellen Lernleistungen und -fortschritten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Der Anwendung von Grundlagenwissen und Prozesswissen</a:t>
            </a:r>
          </a:p>
        </p:txBody>
      </p:sp>
    </p:spTree>
    <p:extLst>
      <p:ext uri="{BB962C8B-B14F-4D97-AF65-F5344CB8AC3E}">
        <p14:creationId xmlns:p14="http://schemas.microsoft.com/office/powerpoint/2010/main" val="30877098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>
            <a:extLst>
              <a:ext uri="{FF2B5EF4-FFF2-40B4-BE49-F238E27FC236}">
                <a16:creationId xmlns:a16="http://schemas.microsoft.com/office/drawing/2014/main" id="{E3227AD6-210C-E0F9-23E1-225BF4AEF8E0}"/>
              </a:ext>
            </a:extLst>
          </p:cNvPr>
          <p:cNvSpPr txBox="1">
            <a:spLocks/>
          </p:cNvSpPr>
          <p:nvPr/>
        </p:nvSpPr>
        <p:spPr>
          <a:xfrm>
            <a:off x="704388" y="480325"/>
            <a:ext cx="110705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rgbClr val="333333"/>
                </a:solidFill>
                <a:latin typeface="Georgia" panose="02040502050405020303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de-GB" sz="3200" dirty="0"/>
              <a:t>Die verschiedenen Qualifikationsverfahren QV</a:t>
            </a:r>
            <a:endParaRPr lang="fr-CH" sz="3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50579EC-BFB1-E188-1BBF-8C66A65F4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28</a:t>
            </a:fld>
            <a:endParaRPr lang="de-CH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D55DF97-C146-DF49-1EAF-4CF71898C28C}"/>
              </a:ext>
            </a:extLst>
          </p:cNvPr>
          <p:cNvSpPr/>
          <p:nvPr/>
        </p:nvSpPr>
        <p:spPr>
          <a:xfrm>
            <a:off x="814378" y="1520333"/>
            <a:ext cx="4195311" cy="40481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GB" b="1" dirty="0">
                <a:solidFill>
                  <a:schemeClr val="tx1"/>
                </a:solidFill>
                <a:latin typeface="Helvetica" pitchFamily="2" charset="0"/>
              </a:rPr>
              <a:t>Zentrale Verfahren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98F1279-CE87-0A74-5665-275B185D2A3F}"/>
              </a:ext>
            </a:extLst>
          </p:cNvPr>
          <p:cNvSpPr/>
          <p:nvPr/>
        </p:nvSpPr>
        <p:spPr>
          <a:xfrm>
            <a:off x="5281381" y="1520333"/>
            <a:ext cx="4195310" cy="404811"/>
          </a:xfrm>
          <a:prstGeom prst="rect">
            <a:avLst/>
          </a:prstGeom>
          <a:solidFill>
            <a:srgbClr val="C2D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GB" b="1" dirty="0">
                <a:solidFill>
                  <a:schemeClr val="tx1"/>
                </a:solidFill>
                <a:latin typeface="Helvetica" pitchFamily="2" charset="0"/>
              </a:rPr>
              <a:t>Dezentrale Verfahren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608A2D8-6204-ABC7-3123-083F81B5A9D6}"/>
              </a:ext>
            </a:extLst>
          </p:cNvPr>
          <p:cNvSpPr/>
          <p:nvPr/>
        </p:nvSpPr>
        <p:spPr>
          <a:xfrm>
            <a:off x="814379" y="3754130"/>
            <a:ext cx="4195308" cy="4048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GB" b="1" dirty="0">
                <a:solidFill>
                  <a:schemeClr val="tx1"/>
                </a:solidFill>
                <a:latin typeface="Helvetica" pitchFamily="2" charset="0"/>
              </a:rPr>
              <a:t>Abschlussprüfung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2882B94-C47A-4486-51D7-2BD67E8B1181}"/>
              </a:ext>
            </a:extLst>
          </p:cNvPr>
          <p:cNvSpPr/>
          <p:nvPr/>
        </p:nvSpPr>
        <p:spPr>
          <a:xfrm>
            <a:off x="5281381" y="3754130"/>
            <a:ext cx="4195309" cy="404811"/>
          </a:xfrm>
          <a:prstGeom prst="rect">
            <a:avLst/>
          </a:prstGeom>
          <a:solidFill>
            <a:srgbClr val="DAA2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GB" b="1" dirty="0">
                <a:solidFill>
                  <a:schemeClr val="tx1"/>
                </a:solidFill>
                <a:latin typeface="Helvetica" pitchFamily="2" charset="0"/>
              </a:rPr>
              <a:t>Teilprüfungen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7665F5D-8D2C-DCAC-3931-805A3FB6DFFA}"/>
              </a:ext>
            </a:extLst>
          </p:cNvPr>
          <p:cNvSpPr/>
          <p:nvPr/>
        </p:nvSpPr>
        <p:spPr>
          <a:xfrm>
            <a:off x="814386" y="1969148"/>
            <a:ext cx="4195312" cy="157838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Zentral erarbeitete Aufgabenstellung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Gleiche </a:t>
            </a:r>
            <a:r>
              <a:rPr lang="de-DE" sz="1400" dirty="0" err="1">
                <a:solidFill>
                  <a:schemeClr val="tx1"/>
                </a:solidFill>
                <a:effectLst/>
                <a:latin typeface="Helvetica" pitchFamily="2" charset="0"/>
              </a:rPr>
              <a:t>Prüfungsinfrastruktur</a:t>
            </a:r>
            <a:endParaRPr lang="de-DE" sz="14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latin typeface="Helvetica" pitchFamily="2" charset="0"/>
              </a:rPr>
              <a:t>V</a:t>
            </a: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orgegebene, detaillierte Beurteilungskriterien</a:t>
            </a:r>
            <a:r>
              <a:rPr lang="de-DE" sz="1400" dirty="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ohne </a:t>
            </a:r>
            <a:r>
              <a:rPr lang="de-DE" sz="1400" dirty="0" err="1">
                <a:solidFill>
                  <a:schemeClr val="tx1"/>
                </a:solidFill>
                <a:effectLst/>
                <a:latin typeface="Helvetica" pitchFamily="2" charset="0"/>
              </a:rPr>
              <a:t>Berücksichtigung</a:t>
            </a: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 von</a:t>
            </a:r>
            <a:r>
              <a:rPr lang="de-DE" sz="1400" dirty="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regionalen oder örtlichen Besonderheiten</a:t>
            </a:r>
          </a:p>
          <a:p>
            <a:pPr marL="285750" indent="-285750" algn="ctr">
              <a:buFont typeface="Wingdings" pitchFamily="2" charset="2"/>
              <a:buChar char="§"/>
            </a:pPr>
            <a:endParaRPr lang="de-GB" sz="1400" dirty="0">
              <a:solidFill>
                <a:schemeClr val="tx1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C90185D-F71B-69CB-AFF7-50C66215A9A7}"/>
              </a:ext>
            </a:extLst>
          </p:cNvPr>
          <p:cNvSpPr/>
          <p:nvPr/>
        </p:nvSpPr>
        <p:spPr>
          <a:xfrm>
            <a:off x="5281381" y="1967560"/>
            <a:ext cx="4195312" cy="1579743"/>
          </a:xfrm>
          <a:prstGeom prst="rect">
            <a:avLst/>
          </a:prstGeom>
          <a:solidFill>
            <a:srgbClr val="C2D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Dezentral erarbeitete Aufgabenstellung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Den örtlichen Gegebenheiten angepasste Aufgaben und Bewertungskriterien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Unterschiedliche </a:t>
            </a:r>
            <a:r>
              <a:rPr lang="de-DE" sz="1400" dirty="0" err="1">
                <a:solidFill>
                  <a:schemeClr val="tx1"/>
                </a:solidFill>
                <a:effectLst/>
                <a:latin typeface="Helvetica" pitchFamily="2" charset="0"/>
              </a:rPr>
              <a:t>Prüfungsinfrastruktur</a:t>
            </a:r>
            <a:endParaRPr lang="de-DE" sz="14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Generelle Beurteilungskriterien, abgestimmt auf regionale, schul- oder branchenspezifische Besonderheiten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583E467-C1C3-D4B5-DEA8-B935EB644D11}"/>
              </a:ext>
            </a:extLst>
          </p:cNvPr>
          <p:cNvSpPr/>
          <p:nvPr/>
        </p:nvSpPr>
        <p:spPr>
          <a:xfrm>
            <a:off x="814379" y="4225618"/>
            <a:ext cx="4195312" cy="15783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itchFamily="2" charset="2"/>
              <a:buChar char="§"/>
            </a:pPr>
            <a:r>
              <a:rPr lang="de-DE" sz="1400" dirty="0" err="1">
                <a:solidFill>
                  <a:schemeClr val="tx1"/>
                </a:solidFill>
                <a:latin typeface="Helvetica" pitchFamily="2" charset="0"/>
              </a:rPr>
              <a:t>Ü</a:t>
            </a:r>
            <a:r>
              <a:rPr lang="de-DE" sz="1400" dirty="0" err="1">
                <a:solidFill>
                  <a:schemeClr val="tx1"/>
                </a:solidFill>
                <a:effectLst/>
                <a:latin typeface="Helvetica" pitchFamily="2" charset="0"/>
              </a:rPr>
              <a:t>berprüft</a:t>
            </a: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 die Gesamtleistung der Ausbildung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Nimmt wenig </a:t>
            </a:r>
            <a:r>
              <a:rPr lang="de-DE" sz="1400" dirty="0" err="1">
                <a:solidFill>
                  <a:schemeClr val="tx1"/>
                </a:solidFill>
                <a:effectLst/>
                <a:latin typeface="Helvetica" pitchFamily="2" charset="0"/>
              </a:rPr>
              <a:t>Rücksicht</a:t>
            </a: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 auf die zeitliche Abfolge der Bildungsinhalte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Mittlerer Organisationsaufwand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376688D-242F-E0DA-5CEA-54BFAE289DE2}"/>
              </a:ext>
            </a:extLst>
          </p:cNvPr>
          <p:cNvSpPr/>
          <p:nvPr/>
        </p:nvSpPr>
        <p:spPr>
          <a:xfrm>
            <a:off x="5281378" y="4200819"/>
            <a:ext cx="4195312" cy="1578380"/>
          </a:xfrm>
          <a:prstGeom prst="rect">
            <a:avLst/>
          </a:prstGeom>
          <a:solidFill>
            <a:srgbClr val="DAA2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Am Schluss der beruflichen Grundbildung muss nicht der gesamte Stoff wiederholt werden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Ermöglicht eine strukturierte Ausbildung an sämtlichen Lernorten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  <a:effectLst/>
                <a:latin typeface="Helvetica" pitchFamily="2" charset="0"/>
              </a:rPr>
              <a:t>Zusätzlicher Organisationsaufwand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90F88E5-3D08-AD75-00B4-08C9FD838A2F}"/>
              </a:ext>
            </a:extLst>
          </p:cNvPr>
          <p:cNvSpPr/>
          <p:nvPr/>
        </p:nvSpPr>
        <p:spPr>
          <a:xfrm>
            <a:off x="814377" y="5991815"/>
            <a:ext cx="8662313" cy="40481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GB" b="1" dirty="0">
                <a:solidFill>
                  <a:schemeClr val="bg1"/>
                </a:solidFill>
                <a:latin typeface="Helvetica" pitchFamily="2" charset="0"/>
              </a:rPr>
              <a:t>Andere Qualifikationsverfahren</a:t>
            </a:r>
          </a:p>
        </p:txBody>
      </p:sp>
    </p:spTree>
    <p:extLst>
      <p:ext uri="{BB962C8B-B14F-4D97-AF65-F5344CB8AC3E}">
        <p14:creationId xmlns:p14="http://schemas.microsoft.com/office/powerpoint/2010/main" val="36079431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50579EC-BFB1-E188-1BBF-8C66A65F4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29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5112858-C86B-D22A-1C23-8B4BCDD1E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81" y="1874599"/>
            <a:ext cx="5266506" cy="3295525"/>
          </a:xfrm>
        </p:spPr>
        <p:txBody>
          <a:bodyPr/>
          <a:lstStyle/>
          <a:p>
            <a:r>
              <a:rPr lang="de-CH" dirty="0"/>
              <a:t>Drei </a:t>
            </a:r>
            <a:r>
              <a:rPr lang="de-GB" dirty="0"/>
              <a:t>verschiedene</a:t>
            </a:r>
            <a:r>
              <a:rPr lang="de-CH" dirty="0"/>
              <a:t> Zulassungen zu den</a:t>
            </a:r>
            <a:r>
              <a:rPr lang="de-GB" dirty="0"/>
              <a:t> Qualifikationsverfahren</a:t>
            </a:r>
          </a:p>
        </p:txBody>
      </p:sp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935833E2-8765-761B-EBA6-96AAD425C9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0836213"/>
              </p:ext>
            </p:extLst>
          </p:nvPr>
        </p:nvGraphicFramePr>
        <p:xfrm>
          <a:off x="5843587" y="2033462"/>
          <a:ext cx="5986462" cy="3990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536DDFAB-79E5-4FF4-51DC-41B432801DBD}"/>
              </a:ext>
            </a:extLst>
          </p:cNvPr>
          <p:cNvSpPr txBox="1"/>
          <p:nvPr/>
        </p:nvSpPr>
        <p:spPr>
          <a:xfrm>
            <a:off x="5757859" y="1501494"/>
            <a:ext cx="61175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GB" sz="2000" b="1" dirty="0">
                <a:latin typeface="Helvetica" pitchFamily="2" charset="0"/>
              </a:rPr>
              <a:t>Drei Wege führen zu</a:t>
            </a:r>
            <a:r>
              <a:rPr lang="de-CH" sz="2000" b="1" dirty="0">
                <a:latin typeface="Helvetica" pitchFamily="2" charset="0"/>
              </a:rPr>
              <a:t> den Qualifikationsverfahren</a:t>
            </a:r>
            <a:endParaRPr lang="de-GB" sz="2000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061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47BD4EE7-C19D-13F5-092C-57CC326465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695780"/>
              </p:ext>
            </p:extLst>
          </p:nvPr>
        </p:nvGraphicFramePr>
        <p:xfrm>
          <a:off x="862013" y="2057400"/>
          <a:ext cx="9708115" cy="4060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95112858-C86B-D22A-1C23-8B4BCDD1E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833563"/>
            <a:ext cx="10515600" cy="1325563"/>
          </a:xfrm>
        </p:spPr>
        <p:txBody>
          <a:bodyPr/>
          <a:lstStyle/>
          <a:p>
            <a:r>
              <a:rPr lang="de-GB" dirty="0"/>
              <a:t>Die verschiedenen Qualifikationsverfahren QV</a:t>
            </a:r>
          </a:p>
        </p:txBody>
      </p:sp>
    </p:spTree>
    <p:extLst>
      <p:ext uri="{BB962C8B-B14F-4D97-AF65-F5344CB8AC3E}">
        <p14:creationId xmlns:p14="http://schemas.microsoft.com/office/powerpoint/2010/main" val="2187296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>
            <a:extLst>
              <a:ext uri="{FF2B5EF4-FFF2-40B4-BE49-F238E27FC236}">
                <a16:creationId xmlns:a16="http://schemas.microsoft.com/office/drawing/2014/main" id="{BD4AADC9-063D-901A-3EEB-CA41D816C415}"/>
              </a:ext>
            </a:extLst>
          </p:cNvPr>
          <p:cNvSpPr txBox="1">
            <a:spLocks/>
          </p:cNvSpPr>
          <p:nvPr/>
        </p:nvSpPr>
        <p:spPr>
          <a:xfrm>
            <a:off x="704388" y="480325"/>
            <a:ext cx="110705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rgbClr val="333333"/>
                </a:solidFill>
                <a:latin typeface="Georgia" panose="02040502050405020303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de-GB" sz="3200" dirty="0"/>
              <a:t>Die Prüfungsformen der Abschlussprüfung</a:t>
            </a:r>
            <a:endParaRPr lang="fr-CH" sz="3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4EB7B8D-4890-637A-8E66-C920060E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31</a:t>
            </a:fld>
            <a:endParaRPr lang="de-CH"/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269098DE-4D10-498B-23D4-18DFACFC75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750601"/>
              </p:ext>
            </p:extLst>
          </p:nvPr>
        </p:nvGraphicFramePr>
        <p:xfrm>
          <a:off x="856340" y="1508090"/>
          <a:ext cx="10002156" cy="5004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7026">
                  <a:extLst>
                    <a:ext uri="{9D8B030D-6E8A-4147-A177-3AD203B41FA5}">
                      <a16:colId xmlns:a16="http://schemas.microsoft.com/office/drawing/2014/main" val="982601234"/>
                    </a:ext>
                  </a:extLst>
                </a:gridCol>
                <a:gridCol w="1667026">
                  <a:extLst>
                    <a:ext uri="{9D8B030D-6E8A-4147-A177-3AD203B41FA5}">
                      <a16:colId xmlns:a16="http://schemas.microsoft.com/office/drawing/2014/main" val="3046037580"/>
                    </a:ext>
                  </a:extLst>
                </a:gridCol>
                <a:gridCol w="1667026">
                  <a:extLst>
                    <a:ext uri="{9D8B030D-6E8A-4147-A177-3AD203B41FA5}">
                      <a16:colId xmlns:a16="http://schemas.microsoft.com/office/drawing/2014/main" val="3739154090"/>
                    </a:ext>
                  </a:extLst>
                </a:gridCol>
                <a:gridCol w="1667026">
                  <a:extLst>
                    <a:ext uri="{9D8B030D-6E8A-4147-A177-3AD203B41FA5}">
                      <a16:colId xmlns:a16="http://schemas.microsoft.com/office/drawing/2014/main" val="2525573498"/>
                    </a:ext>
                  </a:extLst>
                </a:gridCol>
                <a:gridCol w="1667026">
                  <a:extLst>
                    <a:ext uri="{9D8B030D-6E8A-4147-A177-3AD203B41FA5}">
                      <a16:colId xmlns:a16="http://schemas.microsoft.com/office/drawing/2014/main" val="478623751"/>
                    </a:ext>
                  </a:extLst>
                </a:gridCol>
                <a:gridCol w="1667026">
                  <a:extLst>
                    <a:ext uri="{9D8B030D-6E8A-4147-A177-3AD203B41FA5}">
                      <a16:colId xmlns:a16="http://schemas.microsoft.com/office/drawing/2014/main" val="2993299628"/>
                    </a:ext>
                  </a:extLst>
                </a:gridCol>
              </a:tblGrid>
              <a:tr h="629367"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GB" sz="1400" b="1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Berufspraxis</a:t>
                      </a:r>
                    </a:p>
                  </a:txBody>
                  <a:tcPr marL="81626" marR="81626" marT="40814" marB="40814">
                    <a:lnL w="12700" cmpd="sng">
                      <a:noFill/>
                    </a:lnL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400" b="1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Berufstheorie</a:t>
                      </a:r>
                    </a:p>
                  </a:txBody>
                  <a:tcPr marL="81626" marR="81626" marT="40814" marB="40814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400" b="1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Allgemeinbildung</a:t>
                      </a:r>
                    </a:p>
                  </a:txBody>
                  <a:tcPr marL="81626" marR="81626" marT="40814" marB="40814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400" b="1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Berufsmaturität</a:t>
                      </a:r>
                    </a:p>
                  </a:txBody>
                  <a:tcPr marL="81626" marR="81626" marT="40814" marB="40814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GB" sz="1400" b="1" i="0" dirty="0">
                          <a:solidFill>
                            <a:schemeClr val="bg1"/>
                          </a:solidFill>
                          <a:latin typeface="Helvetica" pitchFamily="2" charset="0"/>
                        </a:rPr>
                        <a:t>Überbetriebliche Kurse (üK)</a:t>
                      </a:r>
                    </a:p>
                  </a:txBody>
                  <a:tcPr marL="81626" marR="81626" marT="40814" marB="40814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125831"/>
                  </a:ext>
                </a:extLst>
              </a:tr>
              <a:tr h="734638">
                <a:tc>
                  <a:txBody>
                    <a:bodyPr/>
                    <a:lstStyle/>
                    <a:p>
                      <a:r>
                        <a:rPr lang="de-DE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m</a:t>
                      </a: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ündlich</a:t>
                      </a:r>
                      <a:b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</a:b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schriftlich</a:t>
                      </a:r>
                      <a:b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</a:b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praktisch</a:t>
                      </a:r>
                    </a:p>
                  </a:txBody>
                  <a:tcPr marL="81626" marR="81626" marT="40814" marB="40814">
                    <a:lnT w="38100" cmpd="sng">
                      <a:noFill/>
                    </a:lnT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863050"/>
                  </a:ext>
                </a:extLst>
              </a:tr>
              <a:tr h="516968">
                <a:tc>
                  <a:txBody>
                    <a:bodyPr/>
                    <a:lstStyle/>
                    <a:p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Beantwortung/</a:t>
                      </a:r>
                      <a:b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</a:b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Ausführung</a:t>
                      </a: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423797"/>
                  </a:ext>
                </a:extLst>
              </a:tr>
              <a:tr h="403015">
                <a:tc>
                  <a:txBody>
                    <a:bodyPr/>
                    <a:lstStyle/>
                    <a:p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Anwendung</a:t>
                      </a: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759785"/>
                  </a:ext>
                </a:extLst>
              </a:tr>
              <a:tr h="516968">
                <a:tc>
                  <a:txBody>
                    <a:bodyPr/>
                    <a:lstStyle/>
                    <a:p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Projektarbeit/</a:t>
                      </a:r>
                      <a:b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</a:b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Produktivarbeit</a:t>
                      </a: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730719"/>
                  </a:ext>
                </a:extLst>
              </a:tr>
              <a:tr h="516968">
                <a:tc>
                  <a:txBody>
                    <a:bodyPr/>
                    <a:lstStyle/>
                    <a:p>
                      <a:r>
                        <a:rPr lang="de-DE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i</a:t>
                      </a: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ndividuell/</a:t>
                      </a:r>
                      <a:b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</a:b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kollektiv</a:t>
                      </a: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938904"/>
                  </a:ext>
                </a:extLst>
              </a:tr>
              <a:tr h="734638">
                <a:tc>
                  <a:txBody>
                    <a:bodyPr/>
                    <a:lstStyle/>
                    <a:p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Vorgezogene</a:t>
                      </a:r>
                      <a:b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</a:b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Prüfungsteile/</a:t>
                      </a:r>
                      <a:b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</a:b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Schlussprüfung</a:t>
                      </a: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170539"/>
                  </a:ext>
                </a:extLst>
              </a:tr>
              <a:tr h="952309">
                <a:tc>
                  <a:txBody>
                    <a:bodyPr/>
                    <a:lstStyle/>
                    <a:p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Beurteilung:</a:t>
                      </a:r>
                      <a:b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</a:b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Betrieb,</a:t>
                      </a:r>
                      <a:b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</a:b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Berufsfachschule,</a:t>
                      </a:r>
                      <a:b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</a:br>
                      <a:r>
                        <a:rPr lang="de-GB" sz="1400" b="0" i="0" dirty="0">
                          <a:solidFill>
                            <a:schemeClr val="bg2"/>
                          </a:solidFill>
                          <a:latin typeface="Helvetica" pitchFamily="2" charset="0"/>
                        </a:rPr>
                        <a:t>üK</a:t>
                      </a: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GB" sz="1400" b="0" i="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a:txBody>
                  <a:tcPr marL="81626" marR="81626" marT="40814" marB="40814">
                    <a:solidFill>
                      <a:srgbClr val="E9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948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2030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 descr="Nahaufnahme einer Person, die in ein Notizbuch schreibt, während sie auf einem Laptop tippt">
            <a:extLst>
              <a:ext uri="{FF2B5EF4-FFF2-40B4-BE49-F238E27FC236}">
                <a16:creationId xmlns:a16="http://schemas.microsoft.com/office/drawing/2014/main" id="{96C9BD9D-3620-CE35-FC81-4B2B82605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9" y="2159126"/>
            <a:ext cx="6371366" cy="42475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AA1298E-C80E-0179-D0E9-971E0FE35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9" y="724615"/>
            <a:ext cx="10933430" cy="1325563"/>
          </a:xfrm>
        </p:spPr>
        <p:txBody>
          <a:bodyPr/>
          <a:lstStyle/>
          <a:p>
            <a:r>
              <a:rPr lang="de-GB" dirty="0">
                <a:solidFill>
                  <a:schemeClr val="tx2"/>
                </a:solidFill>
              </a:rPr>
              <a:t>Die Prüfungsexpertinnen und Prüfungsexperten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854DC16-B948-5C00-4B4F-48BE13595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32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53A3AD4-FEFF-7666-F63D-7EFF246411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8677" y="1649050"/>
            <a:ext cx="8059738" cy="495889"/>
          </a:xfrm>
        </p:spPr>
        <p:txBody>
          <a:bodyPr/>
          <a:lstStyle/>
          <a:p>
            <a:r>
              <a:rPr lang="de-GB" dirty="0"/>
              <a:t>BBV Art. 50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FF346FE-0B03-50E7-8DD7-771173CBB929}"/>
              </a:ext>
            </a:extLst>
          </p:cNvPr>
          <p:cNvSpPr/>
          <p:nvPr/>
        </p:nvSpPr>
        <p:spPr>
          <a:xfrm>
            <a:off x="7326178" y="2159126"/>
            <a:ext cx="2372383" cy="13491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GB" sz="1600" dirty="0">
                <a:solidFill>
                  <a:schemeClr val="tx1"/>
                </a:solidFill>
                <a:latin typeface="Helvetica" pitchFamily="2" charset="0"/>
              </a:rPr>
              <a:t>EFZ oder gleichwertige Qualifikation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9C13FC6-18F6-196A-6EC2-536FB0428492}"/>
              </a:ext>
            </a:extLst>
          </p:cNvPr>
          <p:cNvSpPr/>
          <p:nvPr/>
        </p:nvSpPr>
        <p:spPr>
          <a:xfrm>
            <a:off x="7326178" y="3576318"/>
            <a:ext cx="2372383" cy="1349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tx1"/>
                </a:solidFill>
                <a:effectLst/>
                <a:latin typeface="Helvetica" pitchFamily="2" charset="0"/>
              </a:rPr>
              <a:t>Angemessene</a:t>
            </a:r>
          </a:p>
          <a:p>
            <a:r>
              <a:rPr lang="de-DE" sz="1600" dirty="0">
                <a:solidFill>
                  <a:schemeClr val="tx1"/>
                </a:solidFill>
                <a:effectLst/>
                <a:latin typeface="Helvetica" pitchFamily="2" charset="0"/>
              </a:rPr>
              <a:t>pädagogische und</a:t>
            </a:r>
          </a:p>
          <a:p>
            <a:r>
              <a:rPr lang="de-DE" sz="1600" dirty="0">
                <a:solidFill>
                  <a:schemeClr val="tx1"/>
                </a:solidFill>
                <a:effectLst/>
                <a:latin typeface="Helvetica" pitchFamily="2" charset="0"/>
              </a:rPr>
              <a:t>methodisch-didaktische</a:t>
            </a:r>
          </a:p>
          <a:p>
            <a:r>
              <a:rPr lang="de-DE" sz="1600" dirty="0">
                <a:solidFill>
                  <a:schemeClr val="tx1"/>
                </a:solidFill>
                <a:effectLst/>
                <a:latin typeface="Helvetica" pitchFamily="2" charset="0"/>
              </a:rPr>
              <a:t>Fähigkeiten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D1F98AD-008A-87B8-6F44-EABB398434F8}"/>
              </a:ext>
            </a:extLst>
          </p:cNvPr>
          <p:cNvSpPr/>
          <p:nvPr/>
        </p:nvSpPr>
        <p:spPr>
          <a:xfrm>
            <a:off x="7326178" y="5057580"/>
            <a:ext cx="2372383" cy="1349124"/>
          </a:xfrm>
          <a:prstGeom prst="rect">
            <a:avLst/>
          </a:prstGeom>
          <a:solidFill>
            <a:srgbClr val="C2D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tx1"/>
                </a:solidFill>
                <a:effectLst/>
                <a:latin typeface="Helvetica" pitchFamily="2" charset="0"/>
              </a:rPr>
              <a:t>Bilden sich in</a:t>
            </a:r>
          </a:p>
          <a:p>
            <a:r>
              <a:rPr lang="de-DE" sz="1600" dirty="0">
                <a:solidFill>
                  <a:schemeClr val="tx1"/>
                </a:solidFill>
                <a:effectLst/>
                <a:latin typeface="Helvetica" pitchFamily="2" charset="0"/>
              </a:rPr>
              <a:t>Kursen weiter</a:t>
            </a:r>
          </a:p>
        </p:txBody>
      </p:sp>
    </p:spTree>
    <p:extLst>
      <p:ext uri="{BB962C8B-B14F-4D97-AF65-F5344CB8AC3E}">
        <p14:creationId xmlns:p14="http://schemas.microsoft.com/office/powerpoint/2010/main" val="1079554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3A375-5BAD-FE2B-5FBA-73A67F4D1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490663"/>
            <a:ext cx="11376877" cy="1325563"/>
          </a:xfrm>
        </p:spPr>
        <p:txBody>
          <a:bodyPr/>
          <a:lstStyle/>
          <a:p>
            <a:r>
              <a:rPr lang="de-GB" dirty="0"/>
              <a:t>Aufgaben und Kosten der Qualifikationsverfahren (QV)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CBA7B1F-3247-3136-6F60-B6A2E310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33</a:t>
            </a:fld>
            <a:endParaRPr lang="de-CH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8ACF277-4BEE-4FD2-842A-C99A534203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4850" y="1407024"/>
            <a:ext cx="8059738" cy="495889"/>
          </a:xfrm>
        </p:spPr>
        <p:txBody>
          <a:bodyPr/>
          <a:lstStyle/>
          <a:p>
            <a:r>
              <a:rPr lang="de-GB" dirty="0"/>
              <a:t>Verbundpartner, Lehrbetrieb und lernende Person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7D37CA8-4E26-03E0-FE5E-58A2288A3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041" y="1975312"/>
            <a:ext cx="8060334" cy="433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23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93AC4-FAC7-23D5-311D-7E17A8A08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24998"/>
            <a:ext cx="9144000" cy="1608003"/>
          </a:xfrm>
        </p:spPr>
        <p:txBody>
          <a:bodyPr>
            <a:normAutofit fontScale="90000"/>
          </a:bodyPr>
          <a:lstStyle/>
          <a:p>
            <a:r>
              <a:rPr lang="de-CH" dirty="0"/>
              <a:t>Andere Qualifikationsverfahren</a:t>
            </a:r>
          </a:p>
        </p:txBody>
      </p:sp>
    </p:spTree>
    <p:extLst>
      <p:ext uri="{BB962C8B-B14F-4D97-AF65-F5344CB8AC3E}">
        <p14:creationId xmlns:p14="http://schemas.microsoft.com/office/powerpoint/2010/main" val="2801927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5944BA-68AF-BE30-49B8-9EEE863C6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de-GB" sz="3600" dirty="0"/>
              <a:t>Die Anrechnung erbrachter Bildungsleistungen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959D626-9810-CFA3-E6D6-4FAAE9EF376D}"/>
              </a:ext>
            </a:extLst>
          </p:cNvPr>
          <p:cNvSpPr txBox="1"/>
          <p:nvPr/>
        </p:nvSpPr>
        <p:spPr>
          <a:xfrm>
            <a:off x="704388" y="2472747"/>
            <a:ext cx="612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GB" dirty="0">
                <a:solidFill>
                  <a:schemeClr val="bg1"/>
                </a:solidFill>
                <a:latin typeface="Helvetica" pitchFamily="2" charset="0"/>
              </a:rPr>
              <a:t>Zeichner EFZ, Fachrichtung Architektur &gt; </a:t>
            </a:r>
            <a:r>
              <a:rPr lang="de-GB" b="1" dirty="0">
                <a:solidFill>
                  <a:schemeClr val="bg1"/>
                </a:solidFill>
                <a:latin typeface="Helvetica" pitchFamily="2" charset="0"/>
              </a:rPr>
              <a:t>Maurer EFZ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3535316-E7D6-33D2-41A5-45AC45B5724C}"/>
              </a:ext>
            </a:extLst>
          </p:cNvPr>
          <p:cNvSpPr txBox="1"/>
          <p:nvPr/>
        </p:nvSpPr>
        <p:spPr>
          <a:xfrm>
            <a:off x="5564288" y="3296697"/>
            <a:ext cx="504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GB" dirty="0">
                <a:solidFill>
                  <a:schemeClr val="bg1"/>
                </a:solidFill>
                <a:latin typeface="Helvetica" pitchFamily="2" charset="0"/>
              </a:rPr>
              <a:t>Restaurationsfachfrau EFZ &gt; </a:t>
            </a:r>
            <a:r>
              <a:rPr lang="de-GB" b="1" dirty="0">
                <a:solidFill>
                  <a:schemeClr val="bg1"/>
                </a:solidFill>
                <a:latin typeface="Helvetica" pitchFamily="2" charset="0"/>
              </a:rPr>
              <a:t>Köchin EFZ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D28D787-A8F1-CC35-9C4D-CEC020A75995}"/>
              </a:ext>
            </a:extLst>
          </p:cNvPr>
          <p:cNvSpPr txBox="1"/>
          <p:nvPr/>
        </p:nvSpPr>
        <p:spPr>
          <a:xfrm>
            <a:off x="1394950" y="4327323"/>
            <a:ext cx="4414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GB" dirty="0">
                <a:solidFill>
                  <a:schemeClr val="bg1"/>
                </a:solidFill>
                <a:latin typeface="Helvetica" pitchFamily="2" charset="0"/>
              </a:rPr>
              <a:t>Kaufmann EFZ &gt; </a:t>
            </a:r>
            <a:r>
              <a:rPr lang="de-GB" b="1" dirty="0">
                <a:solidFill>
                  <a:schemeClr val="bg1"/>
                </a:solidFill>
                <a:latin typeface="Helvetica" pitchFamily="2" charset="0"/>
              </a:rPr>
              <a:t>Informatiker EFZ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188F6B6-1C47-B82C-47BC-0929F2DD3391}"/>
              </a:ext>
            </a:extLst>
          </p:cNvPr>
          <p:cNvSpPr txBox="1"/>
          <p:nvPr/>
        </p:nvSpPr>
        <p:spPr>
          <a:xfrm>
            <a:off x="1394950" y="5419156"/>
            <a:ext cx="9837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GB" dirty="0">
                <a:solidFill>
                  <a:schemeClr val="bg1"/>
                </a:solidFill>
                <a:latin typeface="Helvetica" pitchFamily="2" charset="0"/>
              </a:rPr>
              <a:t>Assistentin Gesundheit und Soziales &gt; </a:t>
            </a:r>
            <a:r>
              <a:rPr lang="de-GB" b="1" dirty="0">
                <a:solidFill>
                  <a:schemeClr val="bg1"/>
                </a:solidFill>
                <a:latin typeface="Helvetica" pitchFamily="2" charset="0"/>
              </a:rPr>
              <a:t>Medizinische Praxisassistentin EFZ</a:t>
            </a:r>
          </a:p>
        </p:txBody>
      </p:sp>
      <p:pic>
        <p:nvPicPr>
          <p:cNvPr id="9" name="Grafik 8" descr="Gebäudesteinmauer Silhouette">
            <a:extLst>
              <a:ext uri="{FF2B5EF4-FFF2-40B4-BE49-F238E27FC236}">
                <a16:creationId xmlns:a16="http://schemas.microsoft.com/office/drawing/2014/main" id="{786FC79E-AA01-7072-509F-3BF8BF923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2932" y="1658816"/>
            <a:ext cx="914400" cy="914400"/>
          </a:xfrm>
          <a:prstGeom prst="rect">
            <a:avLst/>
          </a:prstGeom>
        </p:spPr>
      </p:pic>
      <p:pic>
        <p:nvPicPr>
          <p:cNvPr id="11" name="Grafik 10" descr="Küchenchefin Silhouette">
            <a:extLst>
              <a:ext uri="{FF2B5EF4-FFF2-40B4-BE49-F238E27FC236}">
                <a16:creationId xmlns:a16="http://schemas.microsoft.com/office/drawing/2014/main" id="{190B378E-7C40-4365-6D57-94671B756F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93738" y="2406913"/>
            <a:ext cx="914400" cy="914400"/>
          </a:xfrm>
          <a:prstGeom prst="rect">
            <a:avLst/>
          </a:prstGeom>
        </p:spPr>
      </p:pic>
      <p:pic>
        <p:nvPicPr>
          <p:cNvPr id="13" name="Grafik 12" descr="Programmierer Silhouette">
            <a:extLst>
              <a:ext uri="{FF2B5EF4-FFF2-40B4-BE49-F238E27FC236}">
                <a16:creationId xmlns:a16="http://schemas.microsoft.com/office/drawing/2014/main" id="{BB08CE09-6B17-98C5-D604-7AECF8F8CF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79907" y="3406076"/>
            <a:ext cx="914400" cy="914400"/>
          </a:xfrm>
          <a:prstGeom prst="rect">
            <a:avLst/>
          </a:prstGeom>
        </p:spPr>
      </p:pic>
      <p:pic>
        <p:nvPicPr>
          <p:cNvPr id="15" name="Grafik 14" descr="Nadel Silhouette">
            <a:extLst>
              <a:ext uri="{FF2B5EF4-FFF2-40B4-BE49-F238E27FC236}">
                <a16:creationId xmlns:a16="http://schemas.microsoft.com/office/drawing/2014/main" id="{F0F306B2-192C-AAE7-EA54-E6EC969831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43261" y="44774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285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F657254-C659-C5CF-D93B-E6E1B1A59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36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19C4606-3E78-B10E-B265-C238EBBBF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415835"/>
            <a:ext cx="10282267" cy="1325563"/>
          </a:xfrm>
        </p:spPr>
        <p:txBody>
          <a:bodyPr/>
          <a:lstStyle/>
          <a:p>
            <a:r>
              <a:rPr lang="de-GB" dirty="0"/>
              <a:t>Die Validierung von Bildungsleistungen</a:t>
            </a:r>
          </a:p>
        </p:txBody>
      </p: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FCF7105B-8C5E-0730-815F-5A57BB7C422E}"/>
              </a:ext>
            </a:extLst>
          </p:cNvPr>
          <p:cNvGrpSpPr/>
          <p:nvPr/>
        </p:nvGrpSpPr>
        <p:grpSpPr>
          <a:xfrm>
            <a:off x="859367" y="1522573"/>
            <a:ext cx="8633677" cy="4950135"/>
            <a:chOff x="704388" y="1300297"/>
            <a:chExt cx="8652394" cy="4960866"/>
          </a:xfrm>
        </p:grpSpPr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D7E663AF-2C9D-814F-8456-91E0AC803F9F}"/>
                </a:ext>
              </a:extLst>
            </p:cNvPr>
            <p:cNvGrpSpPr/>
            <p:nvPr/>
          </p:nvGrpSpPr>
          <p:grpSpPr>
            <a:xfrm>
              <a:off x="704388" y="2940239"/>
              <a:ext cx="2606115" cy="3320924"/>
              <a:chOff x="704388" y="2940239"/>
              <a:chExt cx="2606115" cy="3320924"/>
            </a:xfrm>
          </p:grpSpPr>
          <p:sp>
            <p:nvSpPr>
              <p:cNvPr id="11" name="Rechteck 10">
                <a:extLst>
                  <a:ext uri="{FF2B5EF4-FFF2-40B4-BE49-F238E27FC236}">
                    <a16:creationId xmlns:a16="http://schemas.microsoft.com/office/drawing/2014/main" id="{3A5DD812-A30F-A162-8A4C-EBE5B6865F7F}"/>
                  </a:ext>
                </a:extLst>
              </p:cNvPr>
              <p:cNvSpPr/>
              <p:nvPr/>
            </p:nvSpPr>
            <p:spPr>
              <a:xfrm>
                <a:off x="723438" y="2940239"/>
                <a:ext cx="1988012" cy="27051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de-GB" b="1" dirty="0">
                    <a:solidFill>
                      <a:schemeClr val="bg1"/>
                    </a:solidFill>
                    <a:latin typeface="Helvetica" pitchFamily="2" charset="0"/>
                  </a:rPr>
                  <a:t>1. Information </a:t>
                </a:r>
                <a:br>
                  <a:rPr lang="de-GB" b="1" dirty="0">
                    <a:solidFill>
                      <a:schemeClr val="bg1"/>
                    </a:solidFill>
                    <a:latin typeface="Helvetica" pitchFamily="2" charset="0"/>
                  </a:rPr>
                </a:br>
                <a:r>
                  <a:rPr lang="de-GB" b="1" dirty="0">
                    <a:solidFill>
                      <a:schemeClr val="bg1"/>
                    </a:solidFill>
                    <a:latin typeface="Helvetica" pitchFamily="2" charset="0"/>
                  </a:rPr>
                  <a:t>und Beratung</a:t>
                </a:r>
              </a:p>
            </p:txBody>
          </p:sp>
          <p:sp>
            <p:nvSpPr>
              <p:cNvPr id="12" name="Rechteck 11">
                <a:extLst>
                  <a:ext uri="{FF2B5EF4-FFF2-40B4-BE49-F238E27FC236}">
                    <a16:creationId xmlns:a16="http://schemas.microsoft.com/office/drawing/2014/main" id="{09672F07-16B2-BC35-A050-9942DEE4740E}"/>
                  </a:ext>
                </a:extLst>
              </p:cNvPr>
              <p:cNvSpPr/>
              <p:nvPr/>
            </p:nvSpPr>
            <p:spPr>
              <a:xfrm>
                <a:off x="704388" y="5765989"/>
                <a:ext cx="1988012" cy="49517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GB" sz="1200" dirty="0">
                    <a:solidFill>
                      <a:schemeClr val="bg1"/>
                    </a:solidFill>
                    <a:latin typeface="Helvetica" pitchFamily="2" charset="0"/>
                  </a:rPr>
                  <a:t>Ergänzende Massnahmen</a:t>
                </a:r>
              </a:p>
            </p:txBody>
          </p:sp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BCBCDA82-880E-B791-A3C1-75676E2CAA64}"/>
                  </a:ext>
                </a:extLst>
              </p:cNvPr>
              <p:cNvSpPr/>
              <p:nvPr/>
            </p:nvSpPr>
            <p:spPr>
              <a:xfrm>
                <a:off x="839441" y="4851573"/>
                <a:ext cx="1717906" cy="62236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A1173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GB" sz="1100" dirty="0">
                    <a:solidFill>
                      <a:schemeClr val="tx1"/>
                    </a:solidFill>
                    <a:latin typeface="Helvetica" pitchFamily="2" charset="0"/>
                  </a:rPr>
                  <a:t>Eingangsportal</a:t>
                </a:r>
                <a:endParaRPr lang="de-GB" sz="1200" dirty="0"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6B0F4743-F356-32AB-2637-BBEA401BC84B}"/>
                  </a:ext>
                </a:extLst>
              </p:cNvPr>
              <p:cNvSpPr/>
              <p:nvPr/>
            </p:nvSpPr>
            <p:spPr>
              <a:xfrm>
                <a:off x="858491" y="3981607"/>
                <a:ext cx="1717906" cy="62236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A1173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GB" sz="1100" dirty="0">
                    <a:solidFill>
                      <a:schemeClr val="tx1"/>
                    </a:solidFill>
                    <a:latin typeface="Helvetica" pitchFamily="2" charset="0"/>
                  </a:rPr>
                  <a:t>Anmeldung für anderes Qualifikationsverfahren</a:t>
                </a:r>
              </a:p>
            </p:txBody>
          </p:sp>
          <p:pic>
            <p:nvPicPr>
              <p:cNvPr id="21" name="Grafik 20" descr="Pfeil mit einer Linie: Gerade mit einfarbiger Füllung">
                <a:extLst>
                  <a:ext uri="{FF2B5EF4-FFF2-40B4-BE49-F238E27FC236}">
                    <a16:creationId xmlns:a16="http://schemas.microsoft.com/office/drawing/2014/main" id="{B4B45D2F-734C-938B-48E3-9CF69091ED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526901" y="4730939"/>
                <a:ext cx="755289" cy="914400"/>
              </a:xfrm>
              <a:prstGeom prst="rect">
                <a:avLst/>
              </a:prstGeom>
            </p:spPr>
          </p:pic>
          <p:pic>
            <p:nvPicPr>
              <p:cNvPr id="22" name="Grafik 21" descr="Pfeil mit einer Linie: Gerade mit einfarbiger Füllung">
                <a:extLst>
                  <a:ext uri="{FF2B5EF4-FFF2-40B4-BE49-F238E27FC236}">
                    <a16:creationId xmlns:a16="http://schemas.microsoft.com/office/drawing/2014/main" id="{A4CF871B-6DCA-022B-3F1C-A02BD9088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2555214" y="3843032"/>
                <a:ext cx="755289" cy="914400"/>
              </a:xfrm>
              <a:prstGeom prst="rect">
                <a:avLst/>
              </a:prstGeom>
            </p:spPr>
          </p:pic>
        </p:grpSp>
        <p:grpSp>
          <p:nvGrpSpPr>
            <p:cNvPr id="31" name="Gruppieren 30">
              <a:extLst>
                <a:ext uri="{FF2B5EF4-FFF2-40B4-BE49-F238E27FC236}">
                  <a16:creationId xmlns:a16="http://schemas.microsoft.com/office/drawing/2014/main" id="{43C61A61-EAB9-167E-CEEB-57FA6EC1FD87}"/>
                </a:ext>
              </a:extLst>
            </p:cNvPr>
            <p:cNvGrpSpPr/>
            <p:nvPr/>
          </p:nvGrpSpPr>
          <p:grpSpPr>
            <a:xfrm>
              <a:off x="5836613" y="2159126"/>
              <a:ext cx="3520169" cy="4102037"/>
              <a:chOff x="5836613" y="2159126"/>
              <a:chExt cx="3520169" cy="4102037"/>
            </a:xfrm>
          </p:grpSpPr>
          <p:sp>
            <p:nvSpPr>
              <p:cNvPr id="9" name="Rechteck 8">
                <a:extLst>
                  <a:ext uri="{FF2B5EF4-FFF2-40B4-BE49-F238E27FC236}">
                    <a16:creationId xmlns:a16="http://schemas.microsoft.com/office/drawing/2014/main" id="{9CB7CFB4-4797-85E4-F8C7-F71351DF1FF6}"/>
                  </a:ext>
                </a:extLst>
              </p:cNvPr>
              <p:cNvSpPr/>
              <p:nvPr/>
            </p:nvSpPr>
            <p:spPr>
              <a:xfrm>
                <a:off x="6485429" y="3194050"/>
                <a:ext cx="2844800" cy="90170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GB" b="1" dirty="0">
                    <a:solidFill>
                      <a:schemeClr val="tx1"/>
                    </a:solidFill>
                    <a:latin typeface="Helvetica" pitchFamily="2" charset="0"/>
                  </a:rPr>
                  <a:t>Ergänzende Bildung</a:t>
                </a:r>
              </a:p>
            </p:txBody>
          </p:sp>
          <p:sp>
            <p:nvSpPr>
              <p:cNvPr id="10" name="Rechteck 9">
                <a:extLst>
                  <a:ext uri="{FF2B5EF4-FFF2-40B4-BE49-F238E27FC236}">
                    <a16:creationId xmlns:a16="http://schemas.microsoft.com/office/drawing/2014/main" id="{68BC9AA7-DCC8-1CB3-F634-50701726C1B3}"/>
                  </a:ext>
                </a:extLst>
              </p:cNvPr>
              <p:cNvSpPr/>
              <p:nvPr/>
            </p:nvSpPr>
            <p:spPr>
              <a:xfrm>
                <a:off x="6460029" y="2159126"/>
                <a:ext cx="2870200" cy="9017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GB" b="1" dirty="0">
                    <a:solidFill>
                      <a:schemeClr val="tx1"/>
                    </a:solidFill>
                    <a:latin typeface="Helvetica" pitchFamily="2" charset="0"/>
                  </a:rPr>
                  <a:t>Teilprüfung</a:t>
                </a:r>
              </a:p>
            </p:txBody>
          </p:sp>
          <p:sp>
            <p:nvSpPr>
              <p:cNvPr id="14" name="Rechteck 13">
                <a:extLst>
                  <a:ext uri="{FF2B5EF4-FFF2-40B4-BE49-F238E27FC236}">
                    <a16:creationId xmlns:a16="http://schemas.microsoft.com/office/drawing/2014/main" id="{30480D12-7FB1-822A-F674-46C12D17DB37}"/>
                  </a:ext>
                </a:extLst>
              </p:cNvPr>
              <p:cNvSpPr/>
              <p:nvPr/>
            </p:nvSpPr>
            <p:spPr>
              <a:xfrm>
                <a:off x="6486583" y="5765989"/>
                <a:ext cx="2870199" cy="49517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de-GB" sz="1200" dirty="0">
                    <a:solidFill>
                      <a:schemeClr val="bg1"/>
                    </a:solidFill>
                    <a:latin typeface="Helvetica" pitchFamily="2" charset="0"/>
                  </a:rPr>
                  <a:t>Ergänzende Massnahmen</a:t>
                </a:r>
              </a:p>
            </p:txBody>
          </p:sp>
          <p:pic>
            <p:nvPicPr>
              <p:cNvPr id="27" name="Grafik 26" descr="Pfeil mit einer Linie: Gerade mit einfarbiger Füllung">
                <a:extLst>
                  <a:ext uri="{FF2B5EF4-FFF2-40B4-BE49-F238E27FC236}">
                    <a16:creationId xmlns:a16="http://schemas.microsoft.com/office/drawing/2014/main" id="{ED0CA936-9B90-7660-7A12-C576F2C96D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5400000">
                <a:off x="7608083" y="2666510"/>
                <a:ext cx="627197" cy="914400"/>
              </a:xfrm>
              <a:prstGeom prst="rect">
                <a:avLst/>
              </a:prstGeom>
            </p:spPr>
          </p:pic>
          <p:pic>
            <p:nvPicPr>
              <p:cNvPr id="28" name="Grafik 27" descr="Pfeil mit einer Linie: Gerade mit einfarbiger Füllung">
                <a:extLst>
                  <a:ext uri="{FF2B5EF4-FFF2-40B4-BE49-F238E27FC236}">
                    <a16:creationId xmlns:a16="http://schemas.microsoft.com/office/drawing/2014/main" id="{BB25A90A-4FE0-5EE2-2D36-3B6B7F856F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9800000">
                <a:off x="5836613" y="3759734"/>
                <a:ext cx="755289" cy="914400"/>
              </a:xfrm>
              <a:prstGeom prst="rect">
                <a:avLst/>
              </a:prstGeom>
            </p:spPr>
          </p:pic>
        </p:grpSp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id="{88B4638B-A417-ECC0-34BB-AE259622075A}"/>
                </a:ext>
              </a:extLst>
            </p:cNvPr>
            <p:cNvGrpSpPr/>
            <p:nvPr/>
          </p:nvGrpSpPr>
          <p:grpSpPr>
            <a:xfrm>
              <a:off x="3047998" y="1300297"/>
              <a:ext cx="3567375" cy="4960866"/>
              <a:chOff x="3047998" y="1300297"/>
              <a:chExt cx="3567375" cy="4960866"/>
            </a:xfrm>
          </p:grpSpPr>
          <p:pic>
            <p:nvPicPr>
              <p:cNvPr id="26" name="Grafik 25" descr="Pfeil mit einer Linie: Gerade mit einfarbiger Füllung">
                <a:extLst>
                  <a:ext uri="{FF2B5EF4-FFF2-40B4-BE49-F238E27FC236}">
                    <a16:creationId xmlns:a16="http://schemas.microsoft.com/office/drawing/2014/main" id="{9C369E9F-B0B5-FCA7-9EE5-50F57CD1A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5860084" y="3241417"/>
                <a:ext cx="755289" cy="914400"/>
              </a:xfrm>
              <a:prstGeom prst="rect">
                <a:avLst/>
              </a:prstGeom>
            </p:spPr>
          </p:pic>
          <p:grpSp>
            <p:nvGrpSpPr>
              <p:cNvPr id="32" name="Gruppieren 31">
                <a:extLst>
                  <a:ext uri="{FF2B5EF4-FFF2-40B4-BE49-F238E27FC236}">
                    <a16:creationId xmlns:a16="http://schemas.microsoft.com/office/drawing/2014/main" id="{E5875546-53A1-2123-0B52-8EB992E79C76}"/>
                  </a:ext>
                </a:extLst>
              </p:cNvPr>
              <p:cNvGrpSpPr/>
              <p:nvPr/>
            </p:nvGrpSpPr>
            <p:grpSpPr>
              <a:xfrm>
                <a:off x="3047998" y="1300297"/>
                <a:ext cx="2844802" cy="4960866"/>
                <a:chOff x="3047998" y="1300297"/>
                <a:chExt cx="2844802" cy="4960866"/>
              </a:xfrm>
            </p:grpSpPr>
            <p:sp>
              <p:nvSpPr>
                <p:cNvPr id="5" name="Rechteck 4">
                  <a:extLst>
                    <a:ext uri="{FF2B5EF4-FFF2-40B4-BE49-F238E27FC236}">
                      <a16:creationId xmlns:a16="http://schemas.microsoft.com/office/drawing/2014/main" id="{ABD7EFE0-F9C4-F043-154C-3947FC81AF11}"/>
                    </a:ext>
                  </a:extLst>
                </p:cNvPr>
                <p:cNvSpPr/>
                <p:nvPr/>
              </p:nvSpPr>
              <p:spPr>
                <a:xfrm>
                  <a:off x="3047998" y="1300297"/>
                  <a:ext cx="2844800" cy="9017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GB" b="1" dirty="0">
                      <a:solidFill>
                        <a:schemeClr val="tx1"/>
                      </a:solidFill>
                      <a:latin typeface="Helvetica" pitchFamily="2" charset="0"/>
                    </a:rPr>
                    <a:t>5. Zertifizierung</a:t>
                  </a:r>
                </a:p>
              </p:txBody>
            </p:sp>
            <p:sp>
              <p:nvSpPr>
                <p:cNvPr id="6" name="Rechteck 5">
                  <a:extLst>
                    <a:ext uri="{FF2B5EF4-FFF2-40B4-BE49-F238E27FC236}">
                      <a16:creationId xmlns:a16="http://schemas.microsoft.com/office/drawing/2014/main" id="{8BFAFB8F-6F93-1121-1E5F-74ADFAC3C705}"/>
                    </a:ext>
                  </a:extLst>
                </p:cNvPr>
                <p:cNvSpPr/>
                <p:nvPr/>
              </p:nvSpPr>
              <p:spPr>
                <a:xfrm>
                  <a:off x="3048000" y="2940239"/>
                  <a:ext cx="2844800" cy="9017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GB" b="1" dirty="0">
                      <a:solidFill>
                        <a:schemeClr val="tx1"/>
                      </a:solidFill>
                      <a:latin typeface="Helvetica" pitchFamily="2" charset="0"/>
                    </a:rPr>
                    <a:t>4. Validierung</a:t>
                  </a:r>
                </a:p>
              </p:txBody>
            </p:sp>
            <p:sp>
              <p:nvSpPr>
                <p:cNvPr id="7" name="Rechteck 6">
                  <a:extLst>
                    <a:ext uri="{FF2B5EF4-FFF2-40B4-BE49-F238E27FC236}">
                      <a16:creationId xmlns:a16="http://schemas.microsoft.com/office/drawing/2014/main" id="{7F00E408-9BE2-6D4E-4F9A-12701F3FE0CE}"/>
                    </a:ext>
                  </a:extLst>
                </p:cNvPr>
                <p:cNvSpPr/>
                <p:nvPr/>
              </p:nvSpPr>
              <p:spPr>
                <a:xfrm>
                  <a:off x="3048000" y="3841939"/>
                  <a:ext cx="2844800" cy="901700"/>
                </a:xfrm>
                <a:prstGeom prst="rect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GB" b="1" dirty="0">
                      <a:solidFill>
                        <a:schemeClr val="tx1"/>
                      </a:solidFill>
                      <a:latin typeface="Helvetica" pitchFamily="2" charset="0"/>
                    </a:rPr>
                    <a:t>3. Beurteilung</a:t>
                  </a:r>
                </a:p>
              </p:txBody>
            </p:sp>
            <p:sp>
              <p:nvSpPr>
                <p:cNvPr id="8" name="Rechteck 7">
                  <a:extLst>
                    <a:ext uri="{FF2B5EF4-FFF2-40B4-BE49-F238E27FC236}">
                      <a16:creationId xmlns:a16="http://schemas.microsoft.com/office/drawing/2014/main" id="{E37DE40A-CF2A-6D04-287E-DF4B3BF1ADE3}"/>
                    </a:ext>
                  </a:extLst>
                </p:cNvPr>
                <p:cNvSpPr/>
                <p:nvPr/>
              </p:nvSpPr>
              <p:spPr>
                <a:xfrm>
                  <a:off x="3048000" y="4743639"/>
                  <a:ext cx="2844800" cy="901700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GB" b="1" dirty="0">
                      <a:solidFill>
                        <a:schemeClr val="tx1"/>
                      </a:solidFill>
                      <a:latin typeface="Helvetica" pitchFamily="2" charset="0"/>
                    </a:rPr>
                    <a:t>2. Bilanzierung</a:t>
                  </a:r>
                </a:p>
              </p:txBody>
            </p:sp>
            <p:sp>
              <p:nvSpPr>
                <p:cNvPr id="13" name="Rechteck 12">
                  <a:extLst>
                    <a:ext uri="{FF2B5EF4-FFF2-40B4-BE49-F238E27FC236}">
                      <a16:creationId xmlns:a16="http://schemas.microsoft.com/office/drawing/2014/main" id="{E98DB61F-EE39-AAF4-D103-60F90B92DFD6}"/>
                    </a:ext>
                  </a:extLst>
                </p:cNvPr>
                <p:cNvSpPr/>
                <p:nvPr/>
              </p:nvSpPr>
              <p:spPr>
                <a:xfrm>
                  <a:off x="3048000" y="5765989"/>
                  <a:ext cx="2844800" cy="49517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de-GB" sz="1200" dirty="0">
                      <a:solidFill>
                        <a:schemeClr val="bg1"/>
                      </a:solidFill>
                      <a:latin typeface="Helvetica" pitchFamily="2" charset="0"/>
                    </a:rPr>
                    <a:t>Eigentliches Verfahren zur Validierung von Lernleistungen</a:t>
                  </a:r>
                </a:p>
              </p:txBody>
            </p:sp>
            <p:sp>
              <p:nvSpPr>
                <p:cNvPr id="17" name="Rechteck 16">
                  <a:extLst>
                    <a:ext uri="{FF2B5EF4-FFF2-40B4-BE49-F238E27FC236}">
                      <a16:creationId xmlns:a16="http://schemas.microsoft.com/office/drawing/2014/main" id="{2B1C9DCA-A8E2-91CF-EEA2-57A7717FDDBE}"/>
                    </a:ext>
                  </a:extLst>
                </p:cNvPr>
                <p:cNvSpPr/>
                <p:nvPr/>
              </p:nvSpPr>
              <p:spPr>
                <a:xfrm>
                  <a:off x="5020232" y="3541657"/>
                  <a:ext cx="872568" cy="308211"/>
                </a:xfrm>
                <a:prstGeom prst="rect">
                  <a:avLst/>
                </a:prstGeom>
                <a:solidFill>
                  <a:srgbClr val="A1173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GB" sz="900" dirty="0">
                      <a:solidFill>
                        <a:schemeClr val="bg1"/>
                      </a:solidFill>
                      <a:latin typeface="Helvetica" pitchFamily="2" charset="0"/>
                    </a:rPr>
                    <a:t>Lernleistungs-bestätigung</a:t>
                  </a:r>
                  <a:endParaRPr lang="de-GB" sz="1000" dirty="0">
                    <a:solidFill>
                      <a:schemeClr val="bg1"/>
                    </a:solidFill>
                    <a:latin typeface="Helvetica" pitchFamily="2" charset="0"/>
                  </a:endParaRPr>
                </a:p>
              </p:txBody>
            </p:sp>
            <p:pic>
              <p:nvPicPr>
                <p:cNvPr id="23" name="Grafik 22" descr="Pfeil mit einer Linie: Gerade mit einfarbiger Füllung">
                  <a:extLst>
                    <a:ext uri="{FF2B5EF4-FFF2-40B4-BE49-F238E27FC236}">
                      <a16:creationId xmlns:a16="http://schemas.microsoft.com/office/drawing/2014/main" id="{A9CA672E-A64F-FB88-699D-F88F543EBF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4156801" y="4299139"/>
                  <a:ext cx="627197" cy="914400"/>
                </a:xfrm>
                <a:prstGeom prst="rect">
                  <a:avLst/>
                </a:prstGeom>
              </p:spPr>
            </p:pic>
            <p:pic>
              <p:nvPicPr>
                <p:cNvPr id="24" name="Grafik 23" descr="Pfeil mit einer Linie: Gerade mit einfarbiger Füllung">
                  <a:extLst>
                    <a:ext uri="{FF2B5EF4-FFF2-40B4-BE49-F238E27FC236}">
                      <a16:creationId xmlns:a16="http://schemas.microsoft.com/office/drawing/2014/main" id="{15B355D9-48EE-03CE-A8DD-CDC19F03A7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4156800" y="3398056"/>
                  <a:ext cx="627197" cy="914400"/>
                </a:xfrm>
                <a:prstGeom prst="rect">
                  <a:avLst/>
                </a:prstGeom>
              </p:spPr>
            </p:pic>
            <p:pic>
              <p:nvPicPr>
                <p:cNvPr id="25" name="Grafik 24" descr="Pfeil mit einer Linie: Gerade mit einfarbiger Füllung">
                  <a:extLst>
                    <a:ext uri="{FF2B5EF4-FFF2-40B4-BE49-F238E27FC236}">
                      <a16:creationId xmlns:a16="http://schemas.microsoft.com/office/drawing/2014/main" id="{E341CAAE-C5B8-B6DB-B9F4-A84E7083B0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4058406" y="2113920"/>
                  <a:ext cx="823983" cy="914400"/>
                </a:xfrm>
                <a:prstGeom prst="rect">
                  <a:avLst/>
                </a:prstGeom>
              </p:spPr>
            </p:pic>
            <p:sp>
              <p:nvSpPr>
                <p:cNvPr id="29" name="Rechteck 28">
                  <a:extLst>
                    <a:ext uri="{FF2B5EF4-FFF2-40B4-BE49-F238E27FC236}">
                      <a16:creationId xmlns:a16="http://schemas.microsoft.com/office/drawing/2014/main" id="{643D050C-4BF0-107F-C3A1-3DFC01FA6288}"/>
                    </a:ext>
                  </a:extLst>
                </p:cNvPr>
                <p:cNvSpPr/>
                <p:nvPr/>
              </p:nvSpPr>
              <p:spPr>
                <a:xfrm>
                  <a:off x="3047998" y="2940239"/>
                  <a:ext cx="2844800" cy="2705100"/>
                </a:xfrm>
                <a:prstGeom prst="rect">
                  <a:avLst/>
                </a:prstGeom>
                <a:noFill/>
                <a:ln w="28575">
                  <a:solidFill>
                    <a:srgbClr val="A1173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913592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8131DD8-5D65-5F90-0428-6D939AF02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GB" sz="2000" b="1" dirty="0"/>
              <a:t>Eidgenössisches Fähigkeitszeugnis EFZ</a:t>
            </a:r>
          </a:p>
          <a:p>
            <a:r>
              <a:rPr lang="de-GB" sz="2000" b="1" dirty="0"/>
              <a:t>Eidgenössisches Berufattest EBA</a:t>
            </a:r>
          </a:p>
          <a:p>
            <a:endParaRPr lang="de-GB" dirty="0"/>
          </a:p>
          <a:p>
            <a:endParaRPr lang="de-GB" dirty="0"/>
          </a:p>
          <a:p>
            <a:pPr marL="0" indent="0">
              <a:buNone/>
            </a:pPr>
            <a:endParaRPr lang="de-GB" dirty="0"/>
          </a:p>
          <a:p>
            <a:endParaRPr lang="de-GB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3A92500-2167-0CE5-31EA-F95D13BF3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4F46-5675-409D-97A1-6697E91D825B}" type="slidenum">
              <a:rPr lang="de-CH" smtClean="0"/>
              <a:t>37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39FD1EE-D66B-9052-EFFB-4EBC12379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8" y="833563"/>
            <a:ext cx="10515600" cy="1325563"/>
          </a:xfrm>
        </p:spPr>
        <p:txBody>
          <a:bodyPr/>
          <a:lstStyle/>
          <a:p>
            <a:r>
              <a:rPr lang="de-GB" dirty="0"/>
              <a:t>Die Abschlussprüfung	ohne Berufslehre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8A573FF-F5B6-01B7-AAEB-0EC6357AE78A}"/>
              </a:ext>
            </a:extLst>
          </p:cNvPr>
          <p:cNvSpPr/>
          <p:nvPr/>
        </p:nvSpPr>
        <p:spPr>
          <a:xfrm>
            <a:off x="835016" y="3429001"/>
            <a:ext cx="5391612" cy="24166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GB" b="1" dirty="0">
                <a:solidFill>
                  <a:schemeClr val="bg2"/>
                </a:solidFill>
                <a:latin typeface="Helvetica" pitchFamily="2" charset="0"/>
              </a:rPr>
              <a:t>BBG Art. 34</a:t>
            </a:r>
          </a:p>
          <a:p>
            <a:r>
              <a:rPr lang="de-GB" b="1" dirty="0">
                <a:solidFill>
                  <a:schemeClr val="bg2"/>
                </a:solidFill>
                <a:latin typeface="Helvetica" pitchFamily="2" charset="0"/>
              </a:rPr>
              <a:t>BBV Art. 32</a:t>
            </a:r>
          </a:p>
          <a:p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r>
              <a:rPr lang="de-DE" dirty="0">
                <a:solidFill>
                  <a:schemeClr val="tx1"/>
                </a:solidFill>
                <a:effectLst/>
                <a:latin typeface="Helvetica" pitchFamily="2" charset="0"/>
              </a:rPr>
              <a:t>Wurden die Qualifikationen </a:t>
            </a:r>
            <a:r>
              <a:rPr lang="de-DE" dirty="0" err="1">
                <a:solidFill>
                  <a:schemeClr val="tx1"/>
                </a:solidFill>
                <a:effectLst/>
                <a:latin typeface="Helvetica" pitchFamily="2" charset="0"/>
              </a:rPr>
              <a:t>ausserhalb</a:t>
            </a:r>
            <a:endParaRPr lang="de-DE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dirty="0">
                <a:solidFill>
                  <a:schemeClr val="tx1"/>
                </a:solidFill>
                <a:effectLst/>
                <a:latin typeface="Helvetica" pitchFamily="2" charset="0"/>
              </a:rPr>
              <a:t>eines geregelten Bildungsgangs erworben,</a:t>
            </a:r>
          </a:p>
          <a:p>
            <a:r>
              <a:rPr lang="de-DE" dirty="0">
                <a:solidFill>
                  <a:schemeClr val="tx1"/>
                </a:solidFill>
                <a:effectLst/>
                <a:latin typeface="Helvetica" pitchFamily="2" charset="0"/>
              </a:rPr>
              <a:t>so setzt die Zulassung zum Qualifikationsverfahren</a:t>
            </a:r>
          </a:p>
          <a:p>
            <a:r>
              <a:rPr lang="de-DE" dirty="0">
                <a:solidFill>
                  <a:schemeClr val="tx1"/>
                </a:solidFill>
                <a:effectLst/>
                <a:latin typeface="Helvetica" pitchFamily="2" charset="0"/>
              </a:rPr>
              <a:t>eine mindestens </a:t>
            </a:r>
            <a:r>
              <a:rPr lang="de-DE" dirty="0" err="1">
                <a:solidFill>
                  <a:schemeClr val="tx1"/>
                </a:solidFill>
                <a:effectLst/>
                <a:latin typeface="Helvetica" pitchFamily="2" charset="0"/>
              </a:rPr>
              <a:t>fünfjährige</a:t>
            </a:r>
            <a:endParaRPr lang="de-DE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de-DE" dirty="0">
                <a:solidFill>
                  <a:schemeClr val="tx1"/>
                </a:solidFill>
                <a:effectLst/>
                <a:latin typeface="Helvetica" pitchFamily="2" charset="0"/>
              </a:rPr>
              <a:t>berufliche Erfahrung voraus.</a:t>
            </a:r>
          </a:p>
          <a:p>
            <a:endParaRPr lang="de-GB" dirty="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94385FF-6A1B-BD51-6A23-382F71BAEAA5}"/>
              </a:ext>
            </a:extLst>
          </p:cNvPr>
          <p:cNvSpPr/>
          <p:nvPr/>
        </p:nvSpPr>
        <p:spPr>
          <a:xfrm>
            <a:off x="6490144" y="3429000"/>
            <a:ext cx="5391612" cy="24166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GB" b="1" dirty="0">
                <a:solidFill>
                  <a:schemeClr val="bg2"/>
                </a:solidFill>
                <a:latin typeface="Helvetica" pitchFamily="2" charset="0"/>
              </a:rPr>
              <a:t>BBV Art. 15</a:t>
            </a:r>
          </a:p>
          <a:p>
            <a:endParaRPr lang="de-GB" dirty="0">
              <a:solidFill>
                <a:schemeClr val="tx1"/>
              </a:solidFill>
              <a:latin typeface="Helvetica" pitchFamily="2" charset="0"/>
            </a:endParaRPr>
          </a:p>
          <a:p>
            <a:r>
              <a:rPr lang="de-DE" dirty="0" err="1">
                <a:solidFill>
                  <a:schemeClr val="tx1"/>
                </a:solidFill>
                <a:effectLst/>
                <a:latin typeface="Helvetica" pitchFamily="2" charset="0"/>
              </a:rPr>
              <a:t>Schüler</a:t>
            </a:r>
            <a:r>
              <a:rPr lang="de-DE" dirty="0">
                <a:solidFill>
                  <a:schemeClr val="tx1"/>
                </a:solidFill>
                <a:effectLst/>
                <a:latin typeface="Helvetica" pitchFamily="2" charset="0"/>
              </a:rPr>
              <a:t>/innen privater Fachschulen</a:t>
            </a:r>
          </a:p>
          <a:p>
            <a:r>
              <a:rPr lang="de-DE" dirty="0">
                <a:solidFill>
                  <a:schemeClr val="tx1"/>
                </a:solidFill>
                <a:effectLst/>
                <a:latin typeface="Helvetica" pitchFamily="2" charset="0"/>
              </a:rPr>
              <a:t>(Handelsmittelschulen) werden zur</a:t>
            </a:r>
          </a:p>
          <a:p>
            <a:r>
              <a:rPr lang="de-DE" dirty="0" err="1">
                <a:solidFill>
                  <a:schemeClr val="tx1"/>
                </a:solidFill>
                <a:effectLst/>
                <a:latin typeface="Helvetica" pitchFamily="2" charset="0"/>
              </a:rPr>
              <a:t>Abschlussprüfung</a:t>
            </a:r>
            <a:r>
              <a:rPr lang="de-DE" dirty="0">
                <a:solidFill>
                  <a:schemeClr val="tx1"/>
                </a:solidFill>
                <a:effectLst/>
                <a:latin typeface="Helvetica" pitchFamily="2" charset="0"/>
              </a:rPr>
              <a:t> zugelassen, wenn</a:t>
            </a:r>
          </a:p>
          <a:p>
            <a:r>
              <a:rPr lang="de-DE" dirty="0">
                <a:solidFill>
                  <a:schemeClr val="tx1"/>
                </a:solidFill>
                <a:effectLst/>
                <a:latin typeface="Helvetica" pitchFamily="2" charset="0"/>
              </a:rPr>
              <a:t>ihre Ausbildung den gesetzlichen</a:t>
            </a:r>
          </a:p>
          <a:p>
            <a:r>
              <a:rPr lang="de-DE" dirty="0">
                <a:solidFill>
                  <a:schemeClr val="tx1"/>
                </a:solidFill>
                <a:effectLst/>
                <a:latin typeface="Helvetica" pitchFamily="2" charset="0"/>
              </a:rPr>
              <a:t>und reglementarischen Vorschriften</a:t>
            </a:r>
          </a:p>
          <a:p>
            <a:r>
              <a:rPr lang="de-DE" dirty="0">
                <a:solidFill>
                  <a:schemeClr val="tx1"/>
                </a:solidFill>
                <a:effectLst/>
                <a:latin typeface="Helvetica" pitchFamily="2" charset="0"/>
              </a:rPr>
              <a:t>entspricht (Praktikum).</a:t>
            </a:r>
          </a:p>
          <a:p>
            <a:endParaRPr lang="de-GB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6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rufsbildung_2023">
      <a:dk1>
        <a:srgbClr val="000000"/>
      </a:dk1>
      <a:lt1>
        <a:srgbClr val="FFFFFF"/>
      </a:lt1>
      <a:dk2>
        <a:srgbClr val="333333"/>
      </a:dk2>
      <a:lt2>
        <a:srgbClr val="3A49EE"/>
      </a:lt2>
      <a:accent1>
        <a:srgbClr val="E8E2DB"/>
      </a:accent1>
      <a:accent2>
        <a:srgbClr val="616DF1"/>
      </a:accent2>
      <a:accent3>
        <a:srgbClr val="8992F5"/>
      </a:accent3>
      <a:accent4>
        <a:srgbClr val="009844"/>
      </a:accent4>
      <a:accent5>
        <a:srgbClr val="D22630"/>
      </a:accent5>
      <a:accent6>
        <a:srgbClr val="B68720"/>
      </a:accent6>
      <a:hlink>
        <a:srgbClr val="4677C0"/>
      </a:hlink>
      <a:folHlink>
        <a:srgbClr val="7FA68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Berufsbildung_2023">
      <a:dk1>
        <a:srgbClr val="000000"/>
      </a:dk1>
      <a:lt1>
        <a:srgbClr val="FFFFFF"/>
      </a:lt1>
      <a:dk2>
        <a:srgbClr val="333333"/>
      </a:dk2>
      <a:lt2>
        <a:srgbClr val="3A49EE"/>
      </a:lt2>
      <a:accent1>
        <a:srgbClr val="E8E2DB"/>
      </a:accent1>
      <a:accent2>
        <a:srgbClr val="616DF1"/>
      </a:accent2>
      <a:accent3>
        <a:srgbClr val="8992F5"/>
      </a:accent3>
      <a:accent4>
        <a:srgbClr val="009844"/>
      </a:accent4>
      <a:accent5>
        <a:srgbClr val="D22630"/>
      </a:accent5>
      <a:accent6>
        <a:srgbClr val="B68720"/>
      </a:accent6>
      <a:hlink>
        <a:srgbClr val="4677C0"/>
      </a:hlink>
      <a:folHlink>
        <a:srgbClr val="7FA68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erufsbildung_2023">
    <a:dk1>
      <a:srgbClr val="000000"/>
    </a:dk1>
    <a:lt1>
      <a:srgbClr val="FFFFFF"/>
    </a:lt1>
    <a:dk2>
      <a:srgbClr val="333333"/>
    </a:dk2>
    <a:lt2>
      <a:srgbClr val="3A49EE"/>
    </a:lt2>
    <a:accent1>
      <a:srgbClr val="E8E2DB"/>
    </a:accent1>
    <a:accent2>
      <a:srgbClr val="616DF1"/>
    </a:accent2>
    <a:accent3>
      <a:srgbClr val="8992F5"/>
    </a:accent3>
    <a:accent4>
      <a:srgbClr val="009844"/>
    </a:accent4>
    <a:accent5>
      <a:srgbClr val="D22630"/>
    </a:accent5>
    <a:accent6>
      <a:srgbClr val="B68720"/>
    </a:accent6>
    <a:hlink>
      <a:srgbClr val="4677C0"/>
    </a:hlink>
    <a:folHlink>
      <a:srgbClr val="7FA68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1302</Words>
  <Application>Microsoft Office PowerPoint</Application>
  <PresentationFormat>Breitbild</PresentationFormat>
  <Paragraphs>408</Paragraphs>
  <Slides>37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37</vt:i4>
      </vt:variant>
    </vt:vector>
  </HeadingPairs>
  <TitlesOfParts>
    <vt:vector size="47" baseType="lpstr">
      <vt:lpstr>Arial</vt:lpstr>
      <vt:lpstr>Calibri</vt:lpstr>
      <vt:lpstr>Calibri Light</vt:lpstr>
      <vt:lpstr>Georgia</vt:lpstr>
      <vt:lpstr>Helvetica</vt:lpstr>
      <vt:lpstr>Helvetica Light</vt:lpstr>
      <vt:lpstr>Wingdings</vt:lpstr>
      <vt:lpstr>Office</vt:lpstr>
      <vt:lpstr>Benutzerdefiniertes Design</vt:lpstr>
      <vt:lpstr>1_Benutzerdefiniertes Design</vt:lpstr>
      <vt:lpstr>Lernorte und Qualifikationsverfahren</vt:lpstr>
      <vt:lpstr>Duales Bildungssystem</vt:lpstr>
      <vt:lpstr>Die drei Lernorte</vt:lpstr>
      <vt:lpstr>Die drei Lernorte</vt:lpstr>
      <vt:lpstr>Lehrbetrieb und überbetrieblicher Kurs</vt:lpstr>
      <vt:lpstr>Der Lehrbetrieb</vt:lpstr>
      <vt:lpstr>Vom Betrieb zum Lehrbetrieb</vt:lpstr>
      <vt:lpstr>Die Lehrbetriebsverbünde</vt:lpstr>
      <vt:lpstr>Die Lehrbetriebsverbünde</vt:lpstr>
      <vt:lpstr>Die überbetrieblichen Kurse üK</vt:lpstr>
      <vt:lpstr>Berufsfachschule</vt:lpstr>
      <vt:lpstr>Die Berufsfachschule</vt:lpstr>
      <vt:lpstr>Die schulische Bildung an der Berufsfachschule</vt:lpstr>
      <vt:lpstr>Die Freikurse und Stützkurse</vt:lpstr>
      <vt:lpstr>Die Zeitmodelle für den Unterricht an Berufsfachschulen</vt:lpstr>
      <vt:lpstr>Allgemeinbildung und Berufsmaturität</vt:lpstr>
      <vt:lpstr>PowerPoint-Präsentation</vt:lpstr>
      <vt:lpstr>Die Wege zur Berufsmaturität</vt:lpstr>
      <vt:lpstr>Der Wert der Berufsmaturität</vt:lpstr>
      <vt:lpstr>Die Berufsmaturität aus Sicht der Betriebe</vt:lpstr>
      <vt:lpstr>Der vernetzte Aufbau von Kompetenzen</vt:lpstr>
      <vt:lpstr>Die schulisch organisierte Grundbildung (SOG)</vt:lpstr>
      <vt:lpstr>Die schulisch organisierte Grundbildung (SOG)</vt:lpstr>
      <vt:lpstr>Die schulisch organisierte Grundbildung (SOG) im Vergleich</vt:lpstr>
      <vt:lpstr>Qualifikationsverfahren</vt:lpstr>
      <vt:lpstr>Der Verlauf und die Varianten der Abschlussprüfung</vt:lpstr>
      <vt:lpstr>Die Formen und Gütekriterien der Qualifikationsverfahren</vt:lpstr>
      <vt:lpstr>PowerPoint-Präsentation</vt:lpstr>
      <vt:lpstr>Drei verschiedene Zulassungen zu den Qualifikationsverfahren</vt:lpstr>
      <vt:lpstr>Die verschiedenen Qualifikationsverfahren QV</vt:lpstr>
      <vt:lpstr>PowerPoint-Präsentation</vt:lpstr>
      <vt:lpstr>Die Prüfungsexpertinnen und Prüfungsexperten</vt:lpstr>
      <vt:lpstr>Aufgaben und Kosten der Qualifikationsverfahren (QV)</vt:lpstr>
      <vt:lpstr>Andere Qualifikationsverfahren</vt:lpstr>
      <vt:lpstr>Die Anrechnung erbrachter Bildungsleistungen</vt:lpstr>
      <vt:lpstr>Die Validierung von Bildungsleistungen</vt:lpstr>
      <vt:lpstr>Die Abschlussprüfung ohne Berufslehre</vt:lpstr>
    </vt:vector>
  </TitlesOfParts>
  <Company>SDBB CSFO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Werlen, Joel</dc:creator>
  <cp:lastModifiedBy>Jermis, Yara</cp:lastModifiedBy>
  <cp:revision>52</cp:revision>
  <dcterms:created xsi:type="dcterms:W3CDTF">2023-08-07T08:24:15Z</dcterms:created>
  <dcterms:modified xsi:type="dcterms:W3CDTF">2025-11-24T10:44:32Z</dcterms:modified>
</cp:coreProperties>
</file>