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64" r:id="rId3"/>
  </p:sldMasterIdLst>
  <p:notesMasterIdLst>
    <p:notesMasterId r:id="rId59"/>
  </p:notesMasterIdLst>
  <p:sldIdLst>
    <p:sldId id="363" r:id="rId4"/>
    <p:sldId id="362" r:id="rId5"/>
    <p:sldId id="345" r:id="rId6"/>
    <p:sldId id="346" r:id="rId7"/>
    <p:sldId id="347" r:id="rId8"/>
    <p:sldId id="348" r:id="rId9"/>
    <p:sldId id="364" r:id="rId10"/>
    <p:sldId id="349" r:id="rId11"/>
    <p:sldId id="263" r:id="rId12"/>
    <p:sldId id="297" r:id="rId13"/>
    <p:sldId id="359" r:id="rId14"/>
    <p:sldId id="365" r:id="rId15"/>
    <p:sldId id="333" r:id="rId16"/>
    <p:sldId id="336" r:id="rId17"/>
    <p:sldId id="337" r:id="rId18"/>
    <p:sldId id="338" r:id="rId19"/>
    <p:sldId id="293" r:id="rId20"/>
    <p:sldId id="298" r:id="rId21"/>
    <p:sldId id="299" r:id="rId22"/>
    <p:sldId id="366" r:id="rId23"/>
    <p:sldId id="300" r:id="rId24"/>
    <p:sldId id="282" r:id="rId25"/>
    <p:sldId id="355" r:id="rId26"/>
    <p:sldId id="302" r:id="rId27"/>
    <p:sldId id="350" r:id="rId28"/>
    <p:sldId id="304" r:id="rId29"/>
    <p:sldId id="284" r:id="rId30"/>
    <p:sldId id="367" r:id="rId31"/>
    <p:sldId id="351" r:id="rId32"/>
    <p:sldId id="306" r:id="rId33"/>
    <p:sldId id="356" r:id="rId34"/>
    <p:sldId id="353" r:id="rId35"/>
    <p:sldId id="309" r:id="rId36"/>
    <p:sldId id="368" r:id="rId37"/>
    <p:sldId id="354" r:id="rId38"/>
    <p:sldId id="340" r:id="rId39"/>
    <p:sldId id="361" r:id="rId40"/>
    <p:sldId id="331" r:id="rId41"/>
    <p:sldId id="369" r:id="rId42"/>
    <p:sldId id="285" r:id="rId43"/>
    <p:sldId id="315" r:id="rId44"/>
    <p:sldId id="286" r:id="rId45"/>
    <p:sldId id="332" r:id="rId46"/>
    <p:sldId id="317" r:id="rId47"/>
    <p:sldId id="295" r:id="rId48"/>
    <p:sldId id="318" r:id="rId49"/>
    <p:sldId id="319" r:id="rId50"/>
    <p:sldId id="320" r:id="rId51"/>
    <p:sldId id="370" r:id="rId52"/>
    <p:sldId id="321" r:id="rId53"/>
    <p:sldId id="322" r:id="rId54"/>
    <p:sldId id="289" r:id="rId55"/>
    <p:sldId id="291" r:id="rId56"/>
    <p:sldId id="358" r:id="rId57"/>
    <p:sldId id="323" r:id="rId5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BA0"/>
    <a:srgbClr val="9EA97F"/>
    <a:srgbClr val="B0BAA0"/>
    <a:srgbClr val="4C7936"/>
    <a:srgbClr val="E8E2DB"/>
    <a:srgbClr val="A11731"/>
    <a:srgbClr val="C2DAB6"/>
    <a:srgbClr val="DAA2AD"/>
    <a:srgbClr val="4A775A"/>
    <a:srgbClr val="6EA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5878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outlineViewPr>
    <p:cViewPr>
      <p:scale>
        <a:sx n="33" d="100"/>
        <a:sy n="33" d="100"/>
      </p:scale>
      <p:origin x="0" y="-1167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Aufwendungen</c:v>
                </c:pt>
              </c:strCache>
            </c:strRef>
          </c:tx>
          <c:spPr>
            <a:solidFill>
              <a:srgbClr val="B68720"/>
            </a:solidFill>
            <a:ln>
              <a:noFill/>
            </a:ln>
          </c:spPr>
          <c:dPt>
            <c:idx val="0"/>
            <c:bubble3D val="0"/>
            <c:spPr>
              <a:solidFill>
                <a:srgbClr val="3A49EE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C1-2240-8B6F-C393F7B4A29B}"/>
              </c:ext>
            </c:extLst>
          </c:dPt>
          <c:dPt>
            <c:idx val="1"/>
            <c:bubble3D val="0"/>
            <c:spPr>
              <a:solidFill>
                <a:srgbClr val="BBAFA2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C1-2240-8B6F-C393F7B4A29B}"/>
              </c:ext>
            </c:extLst>
          </c:dPt>
          <c:dPt>
            <c:idx val="2"/>
            <c:bubble3D val="0"/>
            <c:spPr>
              <a:solidFill>
                <a:srgbClr val="B68720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C1-2240-8B6F-C393F7B4A29B}"/>
              </c:ext>
            </c:extLst>
          </c:dPt>
          <c:dPt>
            <c:idx val="3"/>
            <c:bubble3D val="0"/>
            <c:spPr>
              <a:solidFill>
                <a:srgbClr val="B68720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C1-2240-8B6F-C393F7B4A29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4F0DFE4-9F26-3F49-AFE5-438F266C0A52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EC1-2240-8B6F-C393F7B4A29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9695061-3701-8544-AB90-8703792641CF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EC1-2240-8B6F-C393F7B4A2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2"/>
                <c:pt idx="0">
                  <c:v>Kantone</c:v>
                </c:pt>
                <c:pt idx="1">
                  <c:v>Bund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C1-2240-8B6F-C393F7B4A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8D3EA-A345-444F-BC0E-20DCE53D2B3C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A7973D0-2F85-444F-AB98-52942E4B9452}" type="asst">
      <dgm:prSet phldrT="[Text]" custT="1"/>
      <dgm:spPr>
        <a:solidFill>
          <a:schemeClr val="bg2"/>
        </a:solidFill>
      </dgm:spPr>
      <dgm:t>
        <a:bodyPr/>
        <a:lstStyle/>
        <a:p>
          <a:pPr>
            <a:lnSpc>
              <a:spcPct val="100000"/>
            </a:lnSpc>
          </a:pPr>
          <a:r>
            <a:rPr lang="de-DE" sz="1200" b="1" i="0" dirty="0">
              <a:latin typeface="Helvetica" pitchFamily="2" charset="0"/>
            </a:rPr>
            <a:t>2. Handlungs-kompetenzbereich</a:t>
          </a:r>
        </a:p>
      </dgm:t>
    </dgm:pt>
    <dgm:pt modelId="{F338FF84-55F9-9B43-969A-AC802B778A4C}" type="parTrans" cxnId="{0C3DE836-9BA7-B542-95BB-4732C5C66B18}">
      <dgm:prSet/>
      <dgm:spPr/>
      <dgm:t>
        <a:bodyPr/>
        <a:lstStyle/>
        <a:p>
          <a:endParaRPr lang="de-DE"/>
        </a:p>
      </dgm:t>
    </dgm:pt>
    <dgm:pt modelId="{92AFF4BE-4323-4946-9486-E70587A63A5E}" type="sibTrans" cxnId="{0C3DE836-9BA7-B542-95BB-4732C5C66B18}">
      <dgm:prSet/>
      <dgm:spPr/>
      <dgm:t>
        <a:bodyPr/>
        <a:lstStyle/>
        <a:p>
          <a:endParaRPr lang="de-DE"/>
        </a:p>
      </dgm:t>
    </dgm:pt>
    <dgm:pt modelId="{3DE9C856-C618-4F43-86D1-CB31CED67E88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200" b="0" i="0" dirty="0">
              <a:latin typeface="Helvetica" pitchFamily="2" charset="0"/>
            </a:rPr>
            <a:t>2.1 Handlungs-kompetenzbereich</a:t>
          </a:r>
        </a:p>
      </dgm:t>
    </dgm:pt>
    <dgm:pt modelId="{B2EB54C4-DE3A-E041-A1DC-4D4840C06F6C}" type="parTrans" cxnId="{9E0B4A2E-44E5-8C40-97F8-FA8259E0718B}">
      <dgm:prSet/>
      <dgm:spPr/>
      <dgm:t>
        <a:bodyPr/>
        <a:lstStyle/>
        <a:p>
          <a:endParaRPr lang="de-DE"/>
        </a:p>
      </dgm:t>
    </dgm:pt>
    <dgm:pt modelId="{1F336327-CEEB-4146-9922-F38FE4005428}" type="sibTrans" cxnId="{9E0B4A2E-44E5-8C40-97F8-FA8259E0718B}">
      <dgm:prSet/>
      <dgm:spPr/>
      <dgm:t>
        <a:bodyPr/>
        <a:lstStyle/>
        <a:p>
          <a:endParaRPr lang="de-DE"/>
        </a:p>
      </dgm:t>
    </dgm:pt>
    <dgm:pt modelId="{18224495-32E0-8941-AE77-0FF3D85EBE37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200" b="0" i="0" dirty="0">
              <a:latin typeface="Helvetica" pitchFamily="2" charset="0"/>
            </a:rPr>
            <a:t>2.2 Handlungs-kompetenzbereich</a:t>
          </a:r>
        </a:p>
      </dgm:t>
    </dgm:pt>
    <dgm:pt modelId="{A5BA04B6-ECB8-A042-94AF-4344457FB020}" type="parTrans" cxnId="{F2DB80B5-EFD0-C84C-B2B5-2C84279E731C}">
      <dgm:prSet/>
      <dgm:spPr/>
      <dgm:t>
        <a:bodyPr/>
        <a:lstStyle/>
        <a:p>
          <a:endParaRPr lang="de-DE"/>
        </a:p>
      </dgm:t>
    </dgm:pt>
    <dgm:pt modelId="{04414184-8453-E147-A42B-12111AF73E2F}" type="sibTrans" cxnId="{F2DB80B5-EFD0-C84C-B2B5-2C84279E731C}">
      <dgm:prSet/>
      <dgm:spPr/>
      <dgm:t>
        <a:bodyPr/>
        <a:lstStyle/>
        <a:p>
          <a:endParaRPr lang="de-DE"/>
        </a:p>
      </dgm:t>
    </dgm:pt>
    <dgm:pt modelId="{D9895BEA-2776-C04C-A0BA-06C0AFDD118E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200" b="0" i="0" dirty="0">
              <a:latin typeface="Helvetica" pitchFamily="2" charset="0"/>
            </a:rPr>
            <a:t>2.3 Handlungs-kompetenzbereich</a:t>
          </a:r>
        </a:p>
      </dgm:t>
    </dgm:pt>
    <dgm:pt modelId="{1B13A78B-57D7-614A-A735-D7E1CF3775E9}" type="parTrans" cxnId="{A754B71B-2A99-554F-8B8A-3E8A46580EEB}">
      <dgm:prSet/>
      <dgm:spPr/>
      <dgm:t>
        <a:bodyPr/>
        <a:lstStyle/>
        <a:p>
          <a:endParaRPr lang="de-DE"/>
        </a:p>
      </dgm:t>
    </dgm:pt>
    <dgm:pt modelId="{211DBA14-88FE-0C44-ADE0-5A245B871394}" type="sibTrans" cxnId="{A754B71B-2A99-554F-8B8A-3E8A46580EEB}">
      <dgm:prSet/>
      <dgm:spPr/>
      <dgm:t>
        <a:bodyPr/>
        <a:lstStyle/>
        <a:p>
          <a:endParaRPr lang="de-DE"/>
        </a:p>
      </dgm:t>
    </dgm:pt>
    <dgm:pt modelId="{59B4DE1A-22DB-7043-9756-E7F9F97561BA}">
      <dgm:prSet phldrT="[Text]" custT="1"/>
      <dgm:spPr>
        <a:solidFill>
          <a:schemeClr val="accent3"/>
        </a:solidFill>
      </dgm:spPr>
      <dgm:t>
        <a:bodyPr/>
        <a:lstStyle/>
        <a:p>
          <a:pPr>
            <a:lnSpc>
              <a:spcPct val="100000"/>
            </a:lnSpc>
          </a:pPr>
          <a:r>
            <a:rPr lang="de-DE" sz="1200" b="1" i="0" dirty="0">
              <a:latin typeface="Helvetica" pitchFamily="2" charset="0"/>
            </a:rPr>
            <a:t>1. Handlungs-kompetenzbereich</a:t>
          </a:r>
        </a:p>
      </dgm:t>
    </dgm:pt>
    <dgm:pt modelId="{33451740-40FF-1E41-80F7-457D3FC587B7}" type="parTrans" cxnId="{A0D2A0F7-9881-8342-AA63-97A927FC1993}">
      <dgm:prSet/>
      <dgm:spPr/>
      <dgm:t>
        <a:bodyPr/>
        <a:lstStyle/>
        <a:p>
          <a:endParaRPr lang="de-DE"/>
        </a:p>
      </dgm:t>
    </dgm:pt>
    <dgm:pt modelId="{5346A89E-8213-0540-9CF7-B8990060BD43}" type="sibTrans" cxnId="{A0D2A0F7-9881-8342-AA63-97A927FC1993}">
      <dgm:prSet/>
      <dgm:spPr/>
      <dgm:t>
        <a:bodyPr/>
        <a:lstStyle/>
        <a:p>
          <a:endParaRPr lang="de-DE"/>
        </a:p>
      </dgm:t>
    </dgm:pt>
    <dgm:pt modelId="{B3CE0E42-F3B5-934B-9405-EFBE9164A3CC}">
      <dgm:prSet phldrT="[Text]" custT="1"/>
      <dgm:spPr>
        <a:solidFill>
          <a:schemeClr val="accent3"/>
        </a:solidFill>
      </dgm:spPr>
      <dgm:t>
        <a:bodyPr/>
        <a:lstStyle/>
        <a:p>
          <a:pPr>
            <a:lnSpc>
              <a:spcPct val="100000"/>
            </a:lnSpc>
          </a:pPr>
          <a:r>
            <a:rPr lang="de-DE" sz="1200" b="1" i="0" dirty="0">
              <a:latin typeface="Helvetica" pitchFamily="2" charset="0"/>
            </a:rPr>
            <a:t>3. Handlungs-kompetenzbereich</a:t>
          </a:r>
        </a:p>
      </dgm:t>
    </dgm:pt>
    <dgm:pt modelId="{E3A91984-0EE4-BB4E-9068-29E3A06D49D4}" type="parTrans" cxnId="{940483B5-D245-3049-A1E9-D5C6BE862E8D}">
      <dgm:prSet/>
      <dgm:spPr/>
      <dgm:t>
        <a:bodyPr/>
        <a:lstStyle/>
        <a:p>
          <a:endParaRPr lang="de-DE"/>
        </a:p>
      </dgm:t>
    </dgm:pt>
    <dgm:pt modelId="{9A4FC7EA-548E-F945-8BF3-907192096B1C}" type="sibTrans" cxnId="{940483B5-D245-3049-A1E9-D5C6BE862E8D}">
      <dgm:prSet/>
      <dgm:spPr/>
      <dgm:t>
        <a:bodyPr/>
        <a:lstStyle/>
        <a:p>
          <a:endParaRPr lang="de-DE"/>
        </a:p>
      </dgm:t>
    </dgm:pt>
    <dgm:pt modelId="{8868E4E2-8EC5-8E4A-8AE5-27E7EDE99BA2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200" b="0" i="0" dirty="0">
              <a:latin typeface="Helvetica" pitchFamily="2" charset="0"/>
            </a:rPr>
            <a:t>2.4  Handlungs-kompetenzbereich</a:t>
          </a:r>
        </a:p>
      </dgm:t>
    </dgm:pt>
    <dgm:pt modelId="{080A3BCC-19B4-CC43-8A34-B3CC2B600D10}" type="parTrans" cxnId="{13018D3A-FE75-BC46-976D-55BFF5B3702F}">
      <dgm:prSet/>
      <dgm:spPr/>
      <dgm:t>
        <a:bodyPr/>
        <a:lstStyle/>
        <a:p>
          <a:endParaRPr lang="de-DE"/>
        </a:p>
      </dgm:t>
    </dgm:pt>
    <dgm:pt modelId="{BE8CFFF6-B0DD-4845-A87C-9A25D072C226}" type="sibTrans" cxnId="{13018D3A-FE75-BC46-976D-55BFF5B3702F}">
      <dgm:prSet/>
      <dgm:spPr/>
      <dgm:t>
        <a:bodyPr/>
        <a:lstStyle/>
        <a:p>
          <a:endParaRPr lang="de-DE"/>
        </a:p>
      </dgm:t>
    </dgm:pt>
    <dgm:pt modelId="{AB8FCDEB-0F7F-2140-B0BC-A86672DC0C9C}" type="pres">
      <dgm:prSet presAssocID="{FDA8D3EA-A345-444F-BC0E-20DCE53D2B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34BEE6C-5DD0-5D46-A00E-C0608B1C4446}" type="pres">
      <dgm:prSet presAssocID="{59B4DE1A-22DB-7043-9756-E7F9F97561BA}" presName="hierRoot1" presStyleCnt="0">
        <dgm:presLayoutVars>
          <dgm:hierBranch val="init"/>
        </dgm:presLayoutVars>
      </dgm:prSet>
      <dgm:spPr/>
    </dgm:pt>
    <dgm:pt modelId="{4E9AB2F5-0FB9-F84C-AD58-2E4A3F7FBE6E}" type="pres">
      <dgm:prSet presAssocID="{59B4DE1A-22DB-7043-9756-E7F9F97561BA}" presName="rootComposite1" presStyleCnt="0"/>
      <dgm:spPr/>
    </dgm:pt>
    <dgm:pt modelId="{627E5197-A205-BC48-A0BA-AA8D8BF05636}" type="pres">
      <dgm:prSet presAssocID="{59B4DE1A-22DB-7043-9756-E7F9F97561BA}" presName="rootText1" presStyleLbl="node0" presStyleIdx="0" presStyleCnt="3">
        <dgm:presLayoutVars>
          <dgm:chPref val="3"/>
        </dgm:presLayoutVars>
      </dgm:prSet>
      <dgm:spPr/>
    </dgm:pt>
    <dgm:pt modelId="{9692F283-3BFE-DB4A-B08C-F4A37049EC48}" type="pres">
      <dgm:prSet presAssocID="{59B4DE1A-22DB-7043-9756-E7F9F97561BA}" presName="rootConnector1" presStyleLbl="node1" presStyleIdx="0" presStyleCnt="0"/>
      <dgm:spPr/>
    </dgm:pt>
    <dgm:pt modelId="{2BC0A6B1-E299-394D-B3EF-516BD68165BD}" type="pres">
      <dgm:prSet presAssocID="{59B4DE1A-22DB-7043-9756-E7F9F97561BA}" presName="hierChild2" presStyleCnt="0"/>
      <dgm:spPr/>
    </dgm:pt>
    <dgm:pt modelId="{22DF4985-BE95-0842-8C54-F0E9A5493E92}" type="pres">
      <dgm:prSet presAssocID="{59B4DE1A-22DB-7043-9756-E7F9F97561BA}" presName="hierChild3" presStyleCnt="0"/>
      <dgm:spPr/>
    </dgm:pt>
    <dgm:pt modelId="{6C565781-983D-D744-9BBD-EA86F012B927}" type="pres">
      <dgm:prSet presAssocID="{4A7973D0-2F85-444F-AB98-52942E4B9452}" presName="hierRoot1" presStyleCnt="0">
        <dgm:presLayoutVars>
          <dgm:hierBranch val="init"/>
        </dgm:presLayoutVars>
      </dgm:prSet>
      <dgm:spPr/>
    </dgm:pt>
    <dgm:pt modelId="{73110CB7-B168-7D47-902A-8F99EF515A65}" type="pres">
      <dgm:prSet presAssocID="{4A7973D0-2F85-444F-AB98-52942E4B9452}" presName="rootComposite1" presStyleCnt="0"/>
      <dgm:spPr/>
    </dgm:pt>
    <dgm:pt modelId="{4D8F63A1-6145-E141-90AC-5F5A28C938B8}" type="pres">
      <dgm:prSet presAssocID="{4A7973D0-2F85-444F-AB98-52942E4B9452}" presName="rootText1" presStyleLbl="node0" presStyleIdx="1" presStyleCnt="3">
        <dgm:presLayoutVars>
          <dgm:chPref val="3"/>
        </dgm:presLayoutVars>
      </dgm:prSet>
      <dgm:spPr/>
    </dgm:pt>
    <dgm:pt modelId="{F8550A5D-B6E5-994C-A986-7360B3405BD6}" type="pres">
      <dgm:prSet presAssocID="{4A7973D0-2F85-444F-AB98-52942E4B9452}" presName="rootConnector1" presStyleLbl="asst0" presStyleIdx="0" presStyleCnt="0"/>
      <dgm:spPr/>
    </dgm:pt>
    <dgm:pt modelId="{9AC37A20-4302-E448-BFCF-12B13624B2C6}" type="pres">
      <dgm:prSet presAssocID="{4A7973D0-2F85-444F-AB98-52942E4B9452}" presName="hierChild2" presStyleCnt="0"/>
      <dgm:spPr/>
    </dgm:pt>
    <dgm:pt modelId="{EE9AD3AA-D104-3B44-9281-8C1949F70661}" type="pres">
      <dgm:prSet presAssocID="{B2EB54C4-DE3A-E041-A1DC-4D4840C06F6C}" presName="Name37" presStyleLbl="parChTrans1D2" presStyleIdx="0" presStyleCnt="4"/>
      <dgm:spPr/>
    </dgm:pt>
    <dgm:pt modelId="{3F1E68F1-7851-2F4A-B5F0-0137C82281F5}" type="pres">
      <dgm:prSet presAssocID="{3DE9C856-C618-4F43-86D1-CB31CED67E88}" presName="hierRoot2" presStyleCnt="0">
        <dgm:presLayoutVars>
          <dgm:hierBranch val="init"/>
        </dgm:presLayoutVars>
      </dgm:prSet>
      <dgm:spPr/>
    </dgm:pt>
    <dgm:pt modelId="{79E0A5F2-06FA-F64C-8874-1A98DE122E46}" type="pres">
      <dgm:prSet presAssocID="{3DE9C856-C618-4F43-86D1-CB31CED67E88}" presName="rootComposite" presStyleCnt="0"/>
      <dgm:spPr/>
    </dgm:pt>
    <dgm:pt modelId="{1C0E71C9-FF40-DA44-B467-A8E38B1309B7}" type="pres">
      <dgm:prSet presAssocID="{3DE9C856-C618-4F43-86D1-CB31CED67E88}" presName="rootText" presStyleLbl="node2" presStyleIdx="0" presStyleCnt="4">
        <dgm:presLayoutVars>
          <dgm:chPref val="3"/>
        </dgm:presLayoutVars>
      </dgm:prSet>
      <dgm:spPr/>
    </dgm:pt>
    <dgm:pt modelId="{70B6199A-2B69-744D-B61A-EBED685BBED0}" type="pres">
      <dgm:prSet presAssocID="{3DE9C856-C618-4F43-86D1-CB31CED67E88}" presName="rootConnector" presStyleLbl="node2" presStyleIdx="0" presStyleCnt="4"/>
      <dgm:spPr/>
    </dgm:pt>
    <dgm:pt modelId="{56C88C04-53A5-AE43-9349-B14FA1F185ED}" type="pres">
      <dgm:prSet presAssocID="{3DE9C856-C618-4F43-86D1-CB31CED67E88}" presName="hierChild4" presStyleCnt="0"/>
      <dgm:spPr/>
    </dgm:pt>
    <dgm:pt modelId="{EFC072F5-F2D6-5241-8C8B-60E2A9D1C996}" type="pres">
      <dgm:prSet presAssocID="{3DE9C856-C618-4F43-86D1-CB31CED67E88}" presName="hierChild5" presStyleCnt="0"/>
      <dgm:spPr/>
    </dgm:pt>
    <dgm:pt modelId="{133DEE2B-355F-B349-8373-1FD3EAE14CFA}" type="pres">
      <dgm:prSet presAssocID="{A5BA04B6-ECB8-A042-94AF-4344457FB020}" presName="Name37" presStyleLbl="parChTrans1D2" presStyleIdx="1" presStyleCnt="4"/>
      <dgm:spPr/>
    </dgm:pt>
    <dgm:pt modelId="{D815DB3B-9A2A-D640-A4A6-5D4DD94850C4}" type="pres">
      <dgm:prSet presAssocID="{18224495-32E0-8941-AE77-0FF3D85EBE37}" presName="hierRoot2" presStyleCnt="0">
        <dgm:presLayoutVars>
          <dgm:hierBranch val="init"/>
        </dgm:presLayoutVars>
      </dgm:prSet>
      <dgm:spPr/>
    </dgm:pt>
    <dgm:pt modelId="{10313889-0EDD-4F46-A11F-1EA16957D365}" type="pres">
      <dgm:prSet presAssocID="{18224495-32E0-8941-AE77-0FF3D85EBE37}" presName="rootComposite" presStyleCnt="0"/>
      <dgm:spPr/>
    </dgm:pt>
    <dgm:pt modelId="{1826C7BD-2B37-EE49-BFC8-85D4E9C3A573}" type="pres">
      <dgm:prSet presAssocID="{18224495-32E0-8941-AE77-0FF3D85EBE37}" presName="rootText" presStyleLbl="node2" presStyleIdx="1" presStyleCnt="4">
        <dgm:presLayoutVars>
          <dgm:chPref val="3"/>
        </dgm:presLayoutVars>
      </dgm:prSet>
      <dgm:spPr/>
    </dgm:pt>
    <dgm:pt modelId="{69C2C14C-DCB3-974B-944F-9F733C04B96F}" type="pres">
      <dgm:prSet presAssocID="{18224495-32E0-8941-AE77-0FF3D85EBE37}" presName="rootConnector" presStyleLbl="node2" presStyleIdx="1" presStyleCnt="4"/>
      <dgm:spPr/>
    </dgm:pt>
    <dgm:pt modelId="{0FCD05D3-57AA-0048-A69D-1E945BBE0B94}" type="pres">
      <dgm:prSet presAssocID="{18224495-32E0-8941-AE77-0FF3D85EBE37}" presName="hierChild4" presStyleCnt="0"/>
      <dgm:spPr/>
    </dgm:pt>
    <dgm:pt modelId="{0952C527-54E0-3644-9B75-6A4C4FC48C38}" type="pres">
      <dgm:prSet presAssocID="{18224495-32E0-8941-AE77-0FF3D85EBE37}" presName="hierChild5" presStyleCnt="0"/>
      <dgm:spPr/>
    </dgm:pt>
    <dgm:pt modelId="{23C182C0-7590-F34F-BFE1-3C6F98F084DB}" type="pres">
      <dgm:prSet presAssocID="{1B13A78B-57D7-614A-A735-D7E1CF3775E9}" presName="Name37" presStyleLbl="parChTrans1D2" presStyleIdx="2" presStyleCnt="4"/>
      <dgm:spPr/>
    </dgm:pt>
    <dgm:pt modelId="{55294805-9AE5-4546-9DD8-CC1E7D449081}" type="pres">
      <dgm:prSet presAssocID="{D9895BEA-2776-C04C-A0BA-06C0AFDD118E}" presName="hierRoot2" presStyleCnt="0">
        <dgm:presLayoutVars>
          <dgm:hierBranch val="init"/>
        </dgm:presLayoutVars>
      </dgm:prSet>
      <dgm:spPr/>
    </dgm:pt>
    <dgm:pt modelId="{D17048CB-296A-094C-8013-CE0280719DF4}" type="pres">
      <dgm:prSet presAssocID="{D9895BEA-2776-C04C-A0BA-06C0AFDD118E}" presName="rootComposite" presStyleCnt="0"/>
      <dgm:spPr/>
    </dgm:pt>
    <dgm:pt modelId="{0613CCC6-2E47-AA42-ACA3-2E161FBCBEDE}" type="pres">
      <dgm:prSet presAssocID="{D9895BEA-2776-C04C-A0BA-06C0AFDD118E}" presName="rootText" presStyleLbl="node2" presStyleIdx="2" presStyleCnt="4">
        <dgm:presLayoutVars>
          <dgm:chPref val="3"/>
        </dgm:presLayoutVars>
      </dgm:prSet>
      <dgm:spPr/>
    </dgm:pt>
    <dgm:pt modelId="{1B0470F9-1690-8544-8E29-40DE9CC48389}" type="pres">
      <dgm:prSet presAssocID="{D9895BEA-2776-C04C-A0BA-06C0AFDD118E}" presName="rootConnector" presStyleLbl="node2" presStyleIdx="2" presStyleCnt="4"/>
      <dgm:spPr/>
    </dgm:pt>
    <dgm:pt modelId="{5E8920DD-956F-E84B-8372-965E5B972850}" type="pres">
      <dgm:prSet presAssocID="{D9895BEA-2776-C04C-A0BA-06C0AFDD118E}" presName="hierChild4" presStyleCnt="0"/>
      <dgm:spPr/>
    </dgm:pt>
    <dgm:pt modelId="{8CCBB93F-FAC6-4148-AF48-BC620B258C35}" type="pres">
      <dgm:prSet presAssocID="{D9895BEA-2776-C04C-A0BA-06C0AFDD118E}" presName="hierChild5" presStyleCnt="0"/>
      <dgm:spPr/>
    </dgm:pt>
    <dgm:pt modelId="{A168B2A3-0738-C648-B022-43DBDB16264B}" type="pres">
      <dgm:prSet presAssocID="{080A3BCC-19B4-CC43-8A34-B3CC2B600D10}" presName="Name37" presStyleLbl="parChTrans1D2" presStyleIdx="3" presStyleCnt="4"/>
      <dgm:spPr/>
    </dgm:pt>
    <dgm:pt modelId="{092CA0FC-DBED-E644-AA1D-29F8BA6606AA}" type="pres">
      <dgm:prSet presAssocID="{8868E4E2-8EC5-8E4A-8AE5-27E7EDE99BA2}" presName="hierRoot2" presStyleCnt="0">
        <dgm:presLayoutVars>
          <dgm:hierBranch val="init"/>
        </dgm:presLayoutVars>
      </dgm:prSet>
      <dgm:spPr/>
    </dgm:pt>
    <dgm:pt modelId="{141219BB-C704-814B-B26E-9D049CC5644E}" type="pres">
      <dgm:prSet presAssocID="{8868E4E2-8EC5-8E4A-8AE5-27E7EDE99BA2}" presName="rootComposite" presStyleCnt="0"/>
      <dgm:spPr/>
    </dgm:pt>
    <dgm:pt modelId="{374819B7-A6C0-6F46-9C27-14FF630EE83B}" type="pres">
      <dgm:prSet presAssocID="{8868E4E2-8EC5-8E4A-8AE5-27E7EDE99BA2}" presName="rootText" presStyleLbl="node2" presStyleIdx="3" presStyleCnt="4">
        <dgm:presLayoutVars>
          <dgm:chPref val="3"/>
        </dgm:presLayoutVars>
      </dgm:prSet>
      <dgm:spPr/>
    </dgm:pt>
    <dgm:pt modelId="{B1AF8FDC-A794-5845-9E42-7EDFD3CD350B}" type="pres">
      <dgm:prSet presAssocID="{8868E4E2-8EC5-8E4A-8AE5-27E7EDE99BA2}" presName="rootConnector" presStyleLbl="node2" presStyleIdx="3" presStyleCnt="4"/>
      <dgm:spPr/>
    </dgm:pt>
    <dgm:pt modelId="{F647F481-6485-0F42-A165-8092DB70F953}" type="pres">
      <dgm:prSet presAssocID="{8868E4E2-8EC5-8E4A-8AE5-27E7EDE99BA2}" presName="hierChild4" presStyleCnt="0"/>
      <dgm:spPr/>
    </dgm:pt>
    <dgm:pt modelId="{7CB859A5-8F6C-6041-8BD4-82E87153E938}" type="pres">
      <dgm:prSet presAssocID="{8868E4E2-8EC5-8E4A-8AE5-27E7EDE99BA2}" presName="hierChild5" presStyleCnt="0"/>
      <dgm:spPr/>
    </dgm:pt>
    <dgm:pt modelId="{1C859463-6AB0-4D40-B083-1CF16FF64678}" type="pres">
      <dgm:prSet presAssocID="{4A7973D0-2F85-444F-AB98-52942E4B9452}" presName="hierChild3" presStyleCnt="0"/>
      <dgm:spPr/>
    </dgm:pt>
    <dgm:pt modelId="{07E81F93-8455-0148-87EE-EFC0FD436F9D}" type="pres">
      <dgm:prSet presAssocID="{B3CE0E42-F3B5-934B-9405-EFBE9164A3CC}" presName="hierRoot1" presStyleCnt="0">
        <dgm:presLayoutVars>
          <dgm:hierBranch val="init"/>
        </dgm:presLayoutVars>
      </dgm:prSet>
      <dgm:spPr/>
    </dgm:pt>
    <dgm:pt modelId="{EDFF37CB-92B3-164F-8E1C-BD42B82AF0FC}" type="pres">
      <dgm:prSet presAssocID="{B3CE0E42-F3B5-934B-9405-EFBE9164A3CC}" presName="rootComposite1" presStyleCnt="0"/>
      <dgm:spPr/>
    </dgm:pt>
    <dgm:pt modelId="{9B62F024-B75E-4B42-8164-F8645B224818}" type="pres">
      <dgm:prSet presAssocID="{B3CE0E42-F3B5-934B-9405-EFBE9164A3CC}" presName="rootText1" presStyleLbl="node0" presStyleIdx="2" presStyleCnt="3">
        <dgm:presLayoutVars>
          <dgm:chPref val="3"/>
        </dgm:presLayoutVars>
      </dgm:prSet>
      <dgm:spPr/>
    </dgm:pt>
    <dgm:pt modelId="{BA35F11C-CD19-C940-BC49-6A35791DC141}" type="pres">
      <dgm:prSet presAssocID="{B3CE0E42-F3B5-934B-9405-EFBE9164A3CC}" presName="rootConnector1" presStyleLbl="node1" presStyleIdx="0" presStyleCnt="0"/>
      <dgm:spPr/>
    </dgm:pt>
    <dgm:pt modelId="{89EE1EBC-2C16-0D41-A618-D187834CEAD1}" type="pres">
      <dgm:prSet presAssocID="{B3CE0E42-F3B5-934B-9405-EFBE9164A3CC}" presName="hierChild2" presStyleCnt="0"/>
      <dgm:spPr/>
    </dgm:pt>
    <dgm:pt modelId="{51DA52D4-D9A6-7448-A25D-C2805BC6F51F}" type="pres">
      <dgm:prSet presAssocID="{B3CE0E42-F3B5-934B-9405-EFBE9164A3CC}" presName="hierChild3" presStyleCnt="0"/>
      <dgm:spPr/>
    </dgm:pt>
  </dgm:ptLst>
  <dgm:cxnLst>
    <dgm:cxn modelId="{B4D08B0E-8870-9141-AEF9-50BFFA6B5FB9}" type="presOf" srcId="{4A7973D0-2F85-444F-AB98-52942E4B9452}" destId="{4D8F63A1-6145-E141-90AC-5F5A28C938B8}" srcOrd="0" destOrd="0" presId="urn:microsoft.com/office/officeart/2005/8/layout/orgChart1"/>
    <dgm:cxn modelId="{F1B4581A-1E3E-5D43-904F-C30779DE23E2}" type="presOf" srcId="{A5BA04B6-ECB8-A042-94AF-4344457FB020}" destId="{133DEE2B-355F-B349-8373-1FD3EAE14CFA}" srcOrd="0" destOrd="0" presId="urn:microsoft.com/office/officeart/2005/8/layout/orgChart1"/>
    <dgm:cxn modelId="{A754B71B-2A99-554F-8B8A-3E8A46580EEB}" srcId="{4A7973D0-2F85-444F-AB98-52942E4B9452}" destId="{D9895BEA-2776-C04C-A0BA-06C0AFDD118E}" srcOrd="2" destOrd="0" parTransId="{1B13A78B-57D7-614A-A735-D7E1CF3775E9}" sibTransId="{211DBA14-88FE-0C44-ADE0-5A245B871394}"/>
    <dgm:cxn modelId="{C025F61D-3C05-D644-9FFB-451FB4F3A6A8}" type="presOf" srcId="{FDA8D3EA-A345-444F-BC0E-20DCE53D2B3C}" destId="{AB8FCDEB-0F7F-2140-B0BC-A86672DC0C9C}" srcOrd="0" destOrd="0" presId="urn:microsoft.com/office/officeart/2005/8/layout/orgChart1"/>
    <dgm:cxn modelId="{9354972A-EF89-584F-A346-49E61B29F89A}" type="presOf" srcId="{D9895BEA-2776-C04C-A0BA-06C0AFDD118E}" destId="{0613CCC6-2E47-AA42-ACA3-2E161FBCBEDE}" srcOrd="0" destOrd="0" presId="urn:microsoft.com/office/officeart/2005/8/layout/orgChart1"/>
    <dgm:cxn modelId="{9E0B4A2E-44E5-8C40-97F8-FA8259E0718B}" srcId="{4A7973D0-2F85-444F-AB98-52942E4B9452}" destId="{3DE9C856-C618-4F43-86D1-CB31CED67E88}" srcOrd="0" destOrd="0" parTransId="{B2EB54C4-DE3A-E041-A1DC-4D4840C06F6C}" sibTransId="{1F336327-CEEB-4146-9922-F38FE4005428}"/>
    <dgm:cxn modelId="{C6046333-4130-A645-B31F-DE9659392853}" type="presOf" srcId="{D9895BEA-2776-C04C-A0BA-06C0AFDD118E}" destId="{1B0470F9-1690-8544-8E29-40DE9CC48389}" srcOrd="1" destOrd="0" presId="urn:microsoft.com/office/officeart/2005/8/layout/orgChart1"/>
    <dgm:cxn modelId="{0C3DE836-9BA7-B542-95BB-4732C5C66B18}" srcId="{FDA8D3EA-A345-444F-BC0E-20DCE53D2B3C}" destId="{4A7973D0-2F85-444F-AB98-52942E4B9452}" srcOrd="1" destOrd="0" parTransId="{F338FF84-55F9-9B43-969A-AC802B778A4C}" sibTransId="{92AFF4BE-4323-4946-9486-E70587A63A5E}"/>
    <dgm:cxn modelId="{13018D3A-FE75-BC46-976D-55BFF5B3702F}" srcId="{4A7973D0-2F85-444F-AB98-52942E4B9452}" destId="{8868E4E2-8EC5-8E4A-8AE5-27E7EDE99BA2}" srcOrd="3" destOrd="0" parTransId="{080A3BCC-19B4-CC43-8A34-B3CC2B600D10}" sibTransId="{BE8CFFF6-B0DD-4845-A87C-9A25D072C226}"/>
    <dgm:cxn modelId="{0EEB2A3D-E2EC-E54A-B287-915A1E88B435}" type="presOf" srcId="{080A3BCC-19B4-CC43-8A34-B3CC2B600D10}" destId="{A168B2A3-0738-C648-B022-43DBDB16264B}" srcOrd="0" destOrd="0" presId="urn:microsoft.com/office/officeart/2005/8/layout/orgChart1"/>
    <dgm:cxn modelId="{187E535E-94F4-6B4A-B457-973697F997E7}" type="presOf" srcId="{8868E4E2-8EC5-8E4A-8AE5-27E7EDE99BA2}" destId="{B1AF8FDC-A794-5845-9E42-7EDFD3CD350B}" srcOrd="1" destOrd="0" presId="urn:microsoft.com/office/officeart/2005/8/layout/orgChart1"/>
    <dgm:cxn modelId="{F052516D-EC72-5544-987C-C0C3E70BF19A}" type="presOf" srcId="{3DE9C856-C618-4F43-86D1-CB31CED67E88}" destId="{1C0E71C9-FF40-DA44-B467-A8E38B1309B7}" srcOrd="0" destOrd="0" presId="urn:microsoft.com/office/officeart/2005/8/layout/orgChart1"/>
    <dgm:cxn modelId="{84946574-759F-6448-98E2-ABD515B5D82B}" type="presOf" srcId="{3DE9C856-C618-4F43-86D1-CB31CED67E88}" destId="{70B6199A-2B69-744D-B61A-EBED685BBED0}" srcOrd="1" destOrd="0" presId="urn:microsoft.com/office/officeart/2005/8/layout/orgChart1"/>
    <dgm:cxn modelId="{2CB08D76-A6BE-3543-8C70-11C2EA12A625}" type="presOf" srcId="{B2EB54C4-DE3A-E041-A1DC-4D4840C06F6C}" destId="{EE9AD3AA-D104-3B44-9281-8C1949F70661}" srcOrd="0" destOrd="0" presId="urn:microsoft.com/office/officeart/2005/8/layout/orgChart1"/>
    <dgm:cxn modelId="{96C7AD80-FD5F-2B4E-A12C-7C57288F6D21}" type="presOf" srcId="{B3CE0E42-F3B5-934B-9405-EFBE9164A3CC}" destId="{BA35F11C-CD19-C940-BC49-6A35791DC141}" srcOrd="1" destOrd="0" presId="urn:microsoft.com/office/officeart/2005/8/layout/orgChart1"/>
    <dgm:cxn modelId="{EAF10199-6701-A844-ADA9-8496E26ABE41}" type="presOf" srcId="{59B4DE1A-22DB-7043-9756-E7F9F97561BA}" destId="{9692F283-3BFE-DB4A-B08C-F4A37049EC48}" srcOrd="1" destOrd="0" presId="urn:microsoft.com/office/officeart/2005/8/layout/orgChart1"/>
    <dgm:cxn modelId="{8B0448A2-1B08-7045-8E9B-D40A1164042E}" type="presOf" srcId="{18224495-32E0-8941-AE77-0FF3D85EBE37}" destId="{1826C7BD-2B37-EE49-BFC8-85D4E9C3A573}" srcOrd="0" destOrd="0" presId="urn:microsoft.com/office/officeart/2005/8/layout/orgChart1"/>
    <dgm:cxn modelId="{92855AA2-CC2C-7D41-9A31-833FA3B0893C}" type="presOf" srcId="{4A7973D0-2F85-444F-AB98-52942E4B9452}" destId="{F8550A5D-B6E5-994C-A986-7360B3405BD6}" srcOrd="1" destOrd="0" presId="urn:microsoft.com/office/officeart/2005/8/layout/orgChart1"/>
    <dgm:cxn modelId="{9FBE4AAA-9220-5541-BD3A-28319B14D4F8}" type="presOf" srcId="{1B13A78B-57D7-614A-A735-D7E1CF3775E9}" destId="{23C182C0-7590-F34F-BFE1-3C6F98F084DB}" srcOrd="0" destOrd="0" presId="urn:microsoft.com/office/officeart/2005/8/layout/orgChart1"/>
    <dgm:cxn modelId="{952DB7B1-A556-9C46-A629-90C3B6C22D0A}" type="presOf" srcId="{59B4DE1A-22DB-7043-9756-E7F9F97561BA}" destId="{627E5197-A205-BC48-A0BA-AA8D8BF05636}" srcOrd="0" destOrd="0" presId="urn:microsoft.com/office/officeart/2005/8/layout/orgChart1"/>
    <dgm:cxn modelId="{C74F04B3-F4A6-6F4A-8E1F-81055715687A}" type="presOf" srcId="{18224495-32E0-8941-AE77-0FF3D85EBE37}" destId="{69C2C14C-DCB3-974B-944F-9F733C04B96F}" srcOrd="1" destOrd="0" presId="urn:microsoft.com/office/officeart/2005/8/layout/orgChart1"/>
    <dgm:cxn modelId="{F2DB80B5-EFD0-C84C-B2B5-2C84279E731C}" srcId="{4A7973D0-2F85-444F-AB98-52942E4B9452}" destId="{18224495-32E0-8941-AE77-0FF3D85EBE37}" srcOrd="1" destOrd="0" parTransId="{A5BA04B6-ECB8-A042-94AF-4344457FB020}" sibTransId="{04414184-8453-E147-A42B-12111AF73E2F}"/>
    <dgm:cxn modelId="{940483B5-D245-3049-A1E9-D5C6BE862E8D}" srcId="{FDA8D3EA-A345-444F-BC0E-20DCE53D2B3C}" destId="{B3CE0E42-F3B5-934B-9405-EFBE9164A3CC}" srcOrd="2" destOrd="0" parTransId="{E3A91984-0EE4-BB4E-9068-29E3A06D49D4}" sibTransId="{9A4FC7EA-548E-F945-8BF3-907192096B1C}"/>
    <dgm:cxn modelId="{EE398DE3-A7C2-7948-A663-18E3EAA49BED}" type="presOf" srcId="{8868E4E2-8EC5-8E4A-8AE5-27E7EDE99BA2}" destId="{374819B7-A6C0-6F46-9C27-14FF630EE83B}" srcOrd="0" destOrd="0" presId="urn:microsoft.com/office/officeart/2005/8/layout/orgChart1"/>
    <dgm:cxn modelId="{31668FF6-5B41-D844-847F-CF4FCC5EB7C8}" type="presOf" srcId="{B3CE0E42-F3B5-934B-9405-EFBE9164A3CC}" destId="{9B62F024-B75E-4B42-8164-F8645B224818}" srcOrd="0" destOrd="0" presId="urn:microsoft.com/office/officeart/2005/8/layout/orgChart1"/>
    <dgm:cxn modelId="{A0D2A0F7-9881-8342-AA63-97A927FC1993}" srcId="{FDA8D3EA-A345-444F-BC0E-20DCE53D2B3C}" destId="{59B4DE1A-22DB-7043-9756-E7F9F97561BA}" srcOrd="0" destOrd="0" parTransId="{33451740-40FF-1E41-80F7-457D3FC587B7}" sibTransId="{5346A89E-8213-0540-9CF7-B8990060BD43}"/>
    <dgm:cxn modelId="{A25346DA-2FC9-1E4D-9AF6-315A82ED870E}" type="presParOf" srcId="{AB8FCDEB-0F7F-2140-B0BC-A86672DC0C9C}" destId="{A34BEE6C-5DD0-5D46-A00E-C0608B1C4446}" srcOrd="0" destOrd="0" presId="urn:microsoft.com/office/officeart/2005/8/layout/orgChart1"/>
    <dgm:cxn modelId="{44BADDB9-336A-0D41-86B1-ED38D8E33EDB}" type="presParOf" srcId="{A34BEE6C-5DD0-5D46-A00E-C0608B1C4446}" destId="{4E9AB2F5-0FB9-F84C-AD58-2E4A3F7FBE6E}" srcOrd="0" destOrd="0" presId="urn:microsoft.com/office/officeart/2005/8/layout/orgChart1"/>
    <dgm:cxn modelId="{6B27F918-6F77-F045-B58F-3A4E4ACF2208}" type="presParOf" srcId="{4E9AB2F5-0FB9-F84C-AD58-2E4A3F7FBE6E}" destId="{627E5197-A205-BC48-A0BA-AA8D8BF05636}" srcOrd="0" destOrd="0" presId="urn:microsoft.com/office/officeart/2005/8/layout/orgChart1"/>
    <dgm:cxn modelId="{EB9AACA8-01B1-4149-BD50-8F8F724C68B8}" type="presParOf" srcId="{4E9AB2F5-0FB9-F84C-AD58-2E4A3F7FBE6E}" destId="{9692F283-3BFE-DB4A-B08C-F4A37049EC48}" srcOrd="1" destOrd="0" presId="urn:microsoft.com/office/officeart/2005/8/layout/orgChart1"/>
    <dgm:cxn modelId="{08F28A45-753E-0D4E-85EB-C53AF2028D3C}" type="presParOf" srcId="{A34BEE6C-5DD0-5D46-A00E-C0608B1C4446}" destId="{2BC0A6B1-E299-394D-B3EF-516BD68165BD}" srcOrd="1" destOrd="0" presId="urn:microsoft.com/office/officeart/2005/8/layout/orgChart1"/>
    <dgm:cxn modelId="{D833C092-5341-6A43-8442-981F295EFB4D}" type="presParOf" srcId="{A34BEE6C-5DD0-5D46-A00E-C0608B1C4446}" destId="{22DF4985-BE95-0842-8C54-F0E9A5493E92}" srcOrd="2" destOrd="0" presId="urn:microsoft.com/office/officeart/2005/8/layout/orgChart1"/>
    <dgm:cxn modelId="{180B23A0-F224-704B-9E95-A5895E8AB547}" type="presParOf" srcId="{AB8FCDEB-0F7F-2140-B0BC-A86672DC0C9C}" destId="{6C565781-983D-D744-9BBD-EA86F012B927}" srcOrd="1" destOrd="0" presId="urn:microsoft.com/office/officeart/2005/8/layout/orgChart1"/>
    <dgm:cxn modelId="{390789C2-6C6C-BE4E-8DA2-70F6E6022423}" type="presParOf" srcId="{6C565781-983D-D744-9BBD-EA86F012B927}" destId="{73110CB7-B168-7D47-902A-8F99EF515A65}" srcOrd="0" destOrd="0" presId="urn:microsoft.com/office/officeart/2005/8/layout/orgChart1"/>
    <dgm:cxn modelId="{1ACF9A47-1161-2D4A-98B9-D8E924D0947F}" type="presParOf" srcId="{73110CB7-B168-7D47-902A-8F99EF515A65}" destId="{4D8F63A1-6145-E141-90AC-5F5A28C938B8}" srcOrd="0" destOrd="0" presId="urn:microsoft.com/office/officeart/2005/8/layout/orgChart1"/>
    <dgm:cxn modelId="{7D194F4C-BDD0-564D-8616-C7A80C0E3C38}" type="presParOf" srcId="{73110CB7-B168-7D47-902A-8F99EF515A65}" destId="{F8550A5D-B6E5-994C-A986-7360B3405BD6}" srcOrd="1" destOrd="0" presId="urn:microsoft.com/office/officeart/2005/8/layout/orgChart1"/>
    <dgm:cxn modelId="{0516BAF0-9A4C-114D-A802-3FFBCE2D244F}" type="presParOf" srcId="{6C565781-983D-D744-9BBD-EA86F012B927}" destId="{9AC37A20-4302-E448-BFCF-12B13624B2C6}" srcOrd="1" destOrd="0" presId="urn:microsoft.com/office/officeart/2005/8/layout/orgChart1"/>
    <dgm:cxn modelId="{EDC80AB7-56A9-9F4C-BFC2-5C7EE3576E6B}" type="presParOf" srcId="{9AC37A20-4302-E448-BFCF-12B13624B2C6}" destId="{EE9AD3AA-D104-3B44-9281-8C1949F70661}" srcOrd="0" destOrd="0" presId="urn:microsoft.com/office/officeart/2005/8/layout/orgChart1"/>
    <dgm:cxn modelId="{A27261AF-D81B-AA4E-B5DD-2E7A08A2F26F}" type="presParOf" srcId="{9AC37A20-4302-E448-BFCF-12B13624B2C6}" destId="{3F1E68F1-7851-2F4A-B5F0-0137C82281F5}" srcOrd="1" destOrd="0" presId="urn:microsoft.com/office/officeart/2005/8/layout/orgChart1"/>
    <dgm:cxn modelId="{2D8DBA18-B967-884D-B110-072FE92F0A0D}" type="presParOf" srcId="{3F1E68F1-7851-2F4A-B5F0-0137C82281F5}" destId="{79E0A5F2-06FA-F64C-8874-1A98DE122E46}" srcOrd="0" destOrd="0" presId="urn:microsoft.com/office/officeart/2005/8/layout/orgChart1"/>
    <dgm:cxn modelId="{73AD9EFD-24A3-7746-ACA0-7E4BF6BED8EE}" type="presParOf" srcId="{79E0A5F2-06FA-F64C-8874-1A98DE122E46}" destId="{1C0E71C9-FF40-DA44-B467-A8E38B1309B7}" srcOrd="0" destOrd="0" presId="urn:microsoft.com/office/officeart/2005/8/layout/orgChart1"/>
    <dgm:cxn modelId="{060DE097-53BE-A54D-BFD5-B22D13E07A81}" type="presParOf" srcId="{79E0A5F2-06FA-F64C-8874-1A98DE122E46}" destId="{70B6199A-2B69-744D-B61A-EBED685BBED0}" srcOrd="1" destOrd="0" presId="urn:microsoft.com/office/officeart/2005/8/layout/orgChart1"/>
    <dgm:cxn modelId="{6992278F-4A1C-EF40-88CF-81B7221314BD}" type="presParOf" srcId="{3F1E68F1-7851-2F4A-B5F0-0137C82281F5}" destId="{56C88C04-53A5-AE43-9349-B14FA1F185ED}" srcOrd="1" destOrd="0" presId="urn:microsoft.com/office/officeart/2005/8/layout/orgChart1"/>
    <dgm:cxn modelId="{45BEBD21-E243-684B-A7B7-8D15CCEDB9D3}" type="presParOf" srcId="{3F1E68F1-7851-2F4A-B5F0-0137C82281F5}" destId="{EFC072F5-F2D6-5241-8C8B-60E2A9D1C996}" srcOrd="2" destOrd="0" presId="urn:microsoft.com/office/officeart/2005/8/layout/orgChart1"/>
    <dgm:cxn modelId="{2A14264E-F4E2-BF4B-A083-02A2E75C5BD3}" type="presParOf" srcId="{9AC37A20-4302-E448-BFCF-12B13624B2C6}" destId="{133DEE2B-355F-B349-8373-1FD3EAE14CFA}" srcOrd="2" destOrd="0" presId="urn:microsoft.com/office/officeart/2005/8/layout/orgChart1"/>
    <dgm:cxn modelId="{AEBCA97A-4332-6545-9970-176E85B1C7BA}" type="presParOf" srcId="{9AC37A20-4302-E448-BFCF-12B13624B2C6}" destId="{D815DB3B-9A2A-D640-A4A6-5D4DD94850C4}" srcOrd="3" destOrd="0" presId="urn:microsoft.com/office/officeart/2005/8/layout/orgChart1"/>
    <dgm:cxn modelId="{B05DACF8-8A42-C740-8515-D1BBE1D631FA}" type="presParOf" srcId="{D815DB3B-9A2A-D640-A4A6-5D4DD94850C4}" destId="{10313889-0EDD-4F46-A11F-1EA16957D365}" srcOrd="0" destOrd="0" presId="urn:microsoft.com/office/officeart/2005/8/layout/orgChart1"/>
    <dgm:cxn modelId="{527B58C9-9AC9-0A41-B183-28D81239916A}" type="presParOf" srcId="{10313889-0EDD-4F46-A11F-1EA16957D365}" destId="{1826C7BD-2B37-EE49-BFC8-85D4E9C3A573}" srcOrd="0" destOrd="0" presId="urn:microsoft.com/office/officeart/2005/8/layout/orgChart1"/>
    <dgm:cxn modelId="{43769AA9-5B5F-414D-BCC8-428D7CB731AB}" type="presParOf" srcId="{10313889-0EDD-4F46-A11F-1EA16957D365}" destId="{69C2C14C-DCB3-974B-944F-9F733C04B96F}" srcOrd="1" destOrd="0" presId="urn:microsoft.com/office/officeart/2005/8/layout/orgChart1"/>
    <dgm:cxn modelId="{BDD1826B-4FE0-2441-90A5-68BB7880E522}" type="presParOf" srcId="{D815DB3B-9A2A-D640-A4A6-5D4DD94850C4}" destId="{0FCD05D3-57AA-0048-A69D-1E945BBE0B94}" srcOrd="1" destOrd="0" presId="urn:microsoft.com/office/officeart/2005/8/layout/orgChart1"/>
    <dgm:cxn modelId="{FBB6F92E-9962-AC40-A432-93049202EAFA}" type="presParOf" srcId="{D815DB3B-9A2A-D640-A4A6-5D4DD94850C4}" destId="{0952C527-54E0-3644-9B75-6A4C4FC48C38}" srcOrd="2" destOrd="0" presId="urn:microsoft.com/office/officeart/2005/8/layout/orgChart1"/>
    <dgm:cxn modelId="{8F959C51-887C-9749-A869-423707B2C4C6}" type="presParOf" srcId="{9AC37A20-4302-E448-BFCF-12B13624B2C6}" destId="{23C182C0-7590-F34F-BFE1-3C6F98F084DB}" srcOrd="4" destOrd="0" presId="urn:microsoft.com/office/officeart/2005/8/layout/orgChart1"/>
    <dgm:cxn modelId="{8D65F3DC-2D39-D34A-B0D8-D5127784BA60}" type="presParOf" srcId="{9AC37A20-4302-E448-BFCF-12B13624B2C6}" destId="{55294805-9AE5-4546-9DD8-CC1E7D449081}" srcOrd="5" destOrd="0" presId="urn:microsoft.com/office/officeart/2005/8/layout/orgChart1"/>
    <dgm:cxn modelId="{9A915B87-AB3B-134F-9B7C-7A34E3473112}" type="presParOf" srcId="{55294805-9AE5-4546-9DD8-CC1E7D449081}" destId="{D17048CB-296A-094C-8013-CE0280719DF4}" srcOrd="0" destOrd="0" presId="urn:microsoft.com/office/officeart/2005/8/layout/orgChart1"/>
    <dgm:cxn modelId="{1715CA57-A66F-4B42-B809-D6AC87C234C2}" type="presParOf" srcId="{D17048CB-296A-094C-8013-CE0280719DF4}" destId="{0613CCC6-2E47-AA42-ACA3-2E161FBCBEDE}" srcOrd="0" destOrd="0" presId="urn:microsoft.com/office/officeart/2005/8/layout/orgChart1"/>
    <dgm:cxn modelId="{C9C921BD-DBDC-9C41-8150-A165E2B790F6}" type="presParOf" srcId="{D17048CB-296A-094C-8013-CE0280719DF4}" destId="{1B0470F9-1690-8544-8E29-40DE9CC48389}" srcOrd="1" destOrd="0" presId="urn:microsoft.com/office/officeart/2005/8/layout/orgChart1"/>
    <dgm:cxn modelId="{246C0040-90A3-A743-AE19-966A92439991}" type="presParOf" srcId="{55294805-9AE5-4546-9DD8-CC1E7D449081}" destId="{5E8920DD-956F-E84B-8372-965E5B972850}" srcOrd="1" destOrd="0" presId="urn:microsoft.com/office/officeart/2005/8/layout/orgChart1"/>
    <dgm:cxn modelId="{1B211012-95C9-F246-8028-43556D4DBAD0}" type="presParOf" srcId="{55294805-9AE5-4546-9DD8-CC1E7D449081}" destId="{8CCBB93F-FAC6-4148-AF48-BC620B258C35}" srcOrd="2" destOrd="0" presId="urn:microsoft.com/office/officeart/2005/8/layout/orgChart1"/>
    <dgm:cxn modelId="{D2B9505B-9BC8-B942-8805-785304051DBB}" type="presParOf" srcId="{9AC37A20-4302-E448-BFCF-12B13624B2C6}" destId="{A168B2A3-0738-C648-B022-43DBDB16264B}" srcOrd="6" destOrd="0" presId="urn:microsoft.com/office/officeart/2005/8/layout/orgChart1"/>
    <dgm:cxn modelId="{75ED494D-A1AB-A14F-BAB8-15A80BE86FDA}" type="presParOf" srcId="{9AC37A20-4302-E448-BFCF-12B13624B2C6}" destId="{092CA0FC-DBED-E644-AA1D-29F8BA6606AA}" srcOrd="7" destOrd="0" presId="urn:microsoft.com/office/officeart/2005/8/layout/orgChart1"/>
    <dgm:cxn modelId="{E042E824-EC15-2D48-ABAA-37E591BF6416}" type="presParOf" srcId="{092CA0FC-DBED-E644-AA1D-29F8BA6606AA}" destId="{141219BB-C704-814B-B26E-9D049CC5644E}" srcOrd="0" destOrd="0" presId="urn:microsoft.com/office/officeart/2005/8/layout/orgChart1"/>
    <dgm:cxn modelId="{1F21A598-21D8-CD48-B963-1EF1D9312FD2}" type="presParOf" srcId="{141219BB-C704-814B-B26E-9D049CC5644E}" destId="{374819B7-A6C0-6F46-9C27-14FF630EE83B}" srcOrd="0" destOrd="0" presId="urn:microsoft.com/office/officeart/2005/8/layout/orgChart1"/>
    <dgm:cxn modelId="{16608A8A-0D70-E74B-8B03-F4A4E28A5FFD}" type="presParOf" srcId="{141219BB-C704-814B-B26E-9D049CC5644E}" destId="{B1AF8FDC-A794-5845-9E42-7EDFD3CD350B}" srcOrd="1" destOrd="0" presId="urn:microsoft.com/office/officeart/2005/8/layout/orgChart1"/>
    <dgm:cxn modelId="{31E71878-EBA7-7D44-B061-0F456FEE38EA}" type="presParOf" srcId="{092CA0FC-DBED-E644-AA1D-29F8BA6606AA}" destId="{F647F481-6485-0F42-A165-8092DB70F953}" srcOrd="1" destOrd="0" presId="urn:microsoft.com/office/officeart/2005/8/layout/orgChart1"/>
    <dgm:cxn modelId="{F401030E-0597-4842-A4E6-C1DC40870DDF}" type="presParOf" srcId="{092CA0FC-DBED-E644-AA1D-29F8BA6606AA}" destId="{7CB859A5-8F6C-6041-8BD4-82E87153E938}" srcOrd="2" destOrd="0" presId="urn:microsoft.com/office/officeart/2005/8/layout/orgChart1"/>
    <dgm:cxn modelId="{A2B43D5D-95C3-214F-B2A2-56354B745A9C}" type="presParOf" srcId="{6C565781-983D-D744-9BBD-EA86F012B927}" destId="{1C859463-6AB0-4D40-B083-1CF16FF64678}" srcOrd="2" destOrd="0" presId="urn:microsoft.com/office/officeart/2005/8/layout/orgChart1"/>
    <dgm:cxn modelId="{9ACB34EF-8720-2B48-A65C-8AB6F5130BAF}" type="presParOf" srcId="{AB8FCDEB-0F7F-2140-B0BC-A86672DC0C9C}" destId="{07E81F93-8455-0148-87EE-EFC0FD436F9D}" srcOrd="2" destOrd="0" presId="urn:microsoft.com/office/officeart/2005/8/layout/orgChart1"/>
    <dgm:cxn modelId="{72611C9C-B6C3-E14B-951D-2A1F9B798532}" type="presParOf" srcId="{07E81F93-8455-0148-87EE-EFC0FD436F9D}" destId="{EDFF37CB-92B3-164F-8E1C-BD42B82AF0FC}" srcOrd="0" destOrd="0" presId="urn:microsoft.com/office/officeart/2005/8/layout/orgChart1"/>
    <dgm:cxn modelId="{A7A504D6-A422-924C-8DE5-DB318DB18057}" type="presParOf" srcId="{EDFF37CB-92B3-164F-8E1C-BD42B82AF0FC}" destId="{9B62F024-B75E-4B42-8164-F8645B224818}" srcOrd="0" destOrd="0" presId="urn:microsoft.com/office/officeart/2005/8/layout/orgChart1"/>
    <dgm:cxn modelId="{ACBBCB9B-6A3C-6E49-A27D-E0C1FAE61C33}" type="presParOf" srcId="{EDFF37CB-92B3-164F-8E1C-BD42B82AF0FC}" destId="{BA35F11C-CD19-C940-BC49-6A35791DC141}" srcOrd="1" destOrd="0" presId="urn:microsoft.com/office/officeart/2005/8/layout/orgChart1"/>
    <dgm:cxn modelId="{290B3EDD-A5FC-6641-8BBC-F887004E8787}" type="presParOf" srcId="{07E81F93-8455-0148-87EE-EFC0FD436F9D}" destId="{89EE1EBC-2C16-0D41-A618-D187834CEAD1}" srcOrd="1" destOrd="0" presId="urn:microsoft.com/office/officeart/2005/8/layout/orgChart1"/>
    <dgm:cxn modelId="{0C863DB5-C8B7-4948-B880-C35848966A0B}" type="presParOf" srcId="{07E81F93-8455-0148-87EE-EFC0FD436F9D}" destId="{51DA52D4-D9A6-7448-A25D-C2805BC6F5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6431C-60AA-A04C-82DA-5974C11ACCA3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D894008-4D59-8F4F-A32D-C3430284B03D}">
      <dgm:prSet phldrT="[Text]" custT="1"/>
      <dgm:spPr>
        <a:solidFill>
          <a:srgbClr val="1623B7"/>
        </a:solidFill>
        <a:ln>
          <a:noFill/>
        </a:ln>
      </dgm:spPr>
      <dgm:t>
        <a:bodyPr lIns="251999"/>
        <a:lstStyle/>
        <a:p>
          <a:pPr algn="l"/>
          <a:r>
            <a:rPr lang="de-DE" sz="2000" b="0" i="0" dirty="0">
              <a:latin typeface="Helvetica" pitchFamily="2" charset="0"/>
            </a:rPr>
            <a:t>Vorbereitung auf die berufliche Grundbildung</a:t>
          </a:r>
        </a:p>
      </dgm:t>
    </dgm:pt>
    <dgm:pt modelId="{F87E8761-8F82-454D-B97B-1D7F9D998DA0}" type="parTrans" cxnId="{4DC5C441-A634-C348-9C43-4BF56BC5BF0C}">
      <dgm:prSet/>
      <dgm:spPr/>
      <dgm:t>
        <a:bodyPr/>
        <a:lstStyle/>
        <a:p>
          <a:endParaRPr lang="de-DE"/>
        </a:p>
      </dgm:t>
    </dgm:pt>
    <dgm:pt modelId="{E1C9A933-8A4F-9343-93A2-2A8795C5DE41}" type="sibTrans" cxnId="{4DC5C441-A634-C348-9C43-4BF56BC5BF0C}">
      <dgm:prSet/>
      <dgm:spPr/>
      <dgm:t>
        <a:bodyPr/>
        <a:lstStyle/>
        <a:p>
          <a:endParaRPr lang="de-DE"/>
        </a:p>
      </dgm:t>
    </dgm:pt>
    <dgm:pt modelId="{7C4F3557-89B5-B64E-BD2C-BAB03EF6BF0B}">
      <dgm:prSet phldrT="[Text]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b="0" i="0" dirty="0">
              <a:latin typeface="Helvetica" pitchFamily="2" charset="0"/>
            </a:rPr>
            <a:t>Kantone / Bund / Gemeinden / Teilnehmer/innen</a:t>
          </a:r>
        </a:p>
      </dgm:t>
    </dgm:pt>
    <dgm:pt modelId="{F7C1B2B4-AF2D-4643-8D6E-846277639960}" type="parTrans" cxnId="{4E068FDC-092D-AD46-9090-932DB8DFFFDC}">
      <dgm:prSet/>
      <dgm:spPr/>
      <dgm:t>
        <a:bodyPr/>
        <a:lstStyle/>
        <a:p>
          <a:endParaRPr lang="de-DE"/>
        </a:p>
      </dgm:t>
    </dgm:pt>
    <dgm:pt modelId="{B1ACD3FE-D326-3C48-BD37-9B6D01F72630}" type="sibTrans" cxnId="{4E068FDC-092D-AD46-9090-932DB8DFFFDC}">
      <dgm:prSet/>
      <dgm:spPr/>
      <dgm:t>
        <a:bodyPr/>
        <a:lstStyle/>
        <a:p>
          <a:endParaRPr lang="de-DE"/>
        </a:p>
      </dgm:t>
    </dgm:pt>
    <dgm:pt modelId="{C9FC5193-22D3-3F41-A304-48AB731B8760}">
      <dgm:prSet phldrT="[Text]" custT="1"/>
      <dgm:spPr>
        <a:solidFill>
          <a:srgbClr val="3A49EE"/>
        </a:solidFill>
        <a:ln>
          <a:noFill/>
        </a:ln>
      </dgm:spPr>
      <dgm:t>
        <a:bodyPr lIns="251999"/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solidFill>
                <a:prstClr val="white"/>
              </a:solidFill>
              <a:latin typeface="Helvetica" pitchFamily="2" charset="0"/>
              <a:ea typeface="+mn-ea"/>
              <a:cs typeface="+mn-cs"/>
            </a:rPr>
            <a:t>Betriebliche Grundbildung </a:t>
          </a:r>
        </a:p>
      </dgm:t>
    </dgm:pt>
    <dgm:pt modelId="{21311352-BF7F-0F42-A29C-528989DAE001}" type="parTrans" cxnId="{91A02C6D-2F18-C642-AAC5-1A9F4BD91817}">
      <dgm:prSet/>
      <dgm:spPr/>
      <dgm:t>
        <a:bodyPr/>
        <a:lstStyle/>
        <a:p>
          <a:endParaRPr lang="de-DE"/>
        </a:p>
      </dgm:t>
    </dgm:pt>
    <dgm:pt modelId="{F7C84D61-666F-3C46-8EB6-F0684D4D46D8}" type="sibTrans" cxnId="{91A02C6D-2F18-C642-AAC5-1A9F4BD91817}">
      <dgm:prSet/>
      <dgm:spPr/>
      <dgm:t>
        <a:bodyPr/>
        <a:lstStyle/>
        <a:p>
          <a:endParaRPr lang="de-DE"/>
        </a:p>
      </dgm:t>
    </dgm:pt>
    <dgm:pt modelId="{FC743901-38C6-2A45-93F4-204D7704CFEF}">
      <dgm:prSet phldrT="[Text]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b="0" i="0" dirty="0">
              <a:latin typeface="Helvetica" pitchFamily="2" charset="0"/>
            </a:rPr>
            <a:t>Lehrbetriebe / Lernende</a:t>
          </a:r>
        </a:p>
      </dgm:t>
    </dgm:pt>
    <dgm:pt modelId="{2C05278F-3DAB-A947-B9C8-02AA8053B499}" type="parTrans" cxnId="{8A0D1CA9-3834-6544-BB5A-69E99A7D87ED}">
      <dgm:prSet/>
      <dgm:spPr/>
      <dgm:t>
        <a:bodyPr/>
        <a:lstStyle/>
        <a:p>
          <a:endParaRPr lang="de-DE"/>
        </a:p>
      </dgm:t>
    </dgm:pt>
    <dgm:pt modelId="{9A325FF3-70E7-8B42-A553-9EDF4318FF6D}" type="sibTrans" cxnId="{8A0D1CA9-3834-6544-BB5A-69E99A7D87ED}">
      <dgm:prSet/>
      <dgm:spPr/>
      <dgm:t>
        <a:bodyPr/>
        <a:lstStyle/>
        <a:p>
          <a:endParaRPr lang="de-DE"/>
        </a:p>
      </dgm:t>
    </dgm:pt>
    <dgm:pt modelId="{8C70230A-6D32-F544-BAA2-E287CE959079}">
      <dgm:prSet phldrT="[Text]" custT="1"/>
      <dgm:spPr>
        <a:solidFill>
          <a:srgbClr val="616DF1"/>
        </a:solidFill>
        <a:ln>
          <a:noFill/>
        </a:ln>
      </dgm:spPr>
      <dgm:t>
        <a:bodyPr lIns="251999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solidFill>
                <a:prstClr val="white"/>
              </a:solidFill>
              <a:latin typeface="Helvetica" pitchFamily="2" charset="0"/>
              <a:ea typeface="+mn-ea"/>
              <a:cs typeface="+mn-cs"/>
            </a:rPr>
            <a:t>Unterricht an der Berufsfachschule</a:t>
          </a:r>
        </a:p>
      </dgm:t>
    </dgm:pt>
    <dgm:pt modelId="{0E2E1901-E8BF-9048-A3CD-41432E05FA94}" type="parTrans" cxnId="{CA0F42A5-B506-384F-97E6-3A028B92D2AF}">
      <dgm:prSet/>
      <dgm:spPr/>
      <dgm:t>
        <a:bodyPr/>
        <a:lstStyle/>
        <a:p>
          <a:endParaRPr lang="de-DE"/>
        </a:p>
      </dgm:t>
    </dgm:pt>
    <dgm:pt modelId="{FC181F90-2003-C344-877B-B1EFDEAD1293}" type="sibTrans" cxnId="{CA0F42A5-B506-384F-97E6-3A028B92D2AF}">
      <dgm:prSet/>
      <dgm:spPr/>
      <dgm:t>
        <a:bodyPr/>
        <a:lstStyle/>
        <a:p>
          <a:endParaRPr lang="de-DE"/>
        </a:p>
      </dgm:t>
    </dgm:pt>
    <dgm:pt modelId="{E256551D-8D01-FD46-9DD8-A26064924315}">
      <dgm:prSet phldrT="[Text]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b="0" i="0" dirty="0">
              <a:latin typeface="Helvetica" pitchFamily="2" charset="0"/>
            </a:rPr>
            <a:t>Kantone / Gemeinden / Bund</a:t>
          </a:r>
        </a:p>
      </dgm:t>
    </dgm:pt>
    <dgm:pt modelId="{3726A4FA-E115-064B-93B1-49A14CBE3446}" type="parTrans" cxnId="{EC69EB1A-36A7-854C-BDFA-A8CFB814328C}">
      <dgm:prSet/>
      <dgm:spPr/>
      <dgm:t>
        <a:bodyPr/>
        <a:lstStyle/>
        <a:p>
          <a:endParaRPr lang="de-DE"/>
        </a:p>
      </dgm:t>
    </dgm:pt>
    <dgm:pt modelId="{578AD23E-7915-7D44-A4CB-E6EBB9427CB4}" type="sibTrans" cxnId="{EC69EB1A-36A7-854C-BDFA-A8CFB814328C}">
      <dgm:prSet/>
      <dgm:spPr/>
      <dgm:t>
        <a:bodyPr/>
        <a:lstStyle/>
        <a:p>
          <a:endParaRPr lang="de-DE"/>
        </a:p>
      </dgm:t>
    </dgm:pt>
    <dgm:pt modelId="{D511EDA5-7C95-DC42-9096-4BE651F8FDBA}">
      <dgm:prSet custT="1"/>
      <dgm:spPr>
        <a:solidFill>
          <a:srgbClr val="8992F5"/>
        </a:solidFill>
        <a:ln>
          <a:noFill/>
        </a:ln>
      </dgm:spPr>
      <dgm:t>
        <a:bodyPr lIns="251999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solidFill>
                <a:prstClr val="white"/>
              </a:solidFill>
              <a:latin typeface="Helvetica" pitchFamily="2" charset="0"/>
              <a:ea typeface="+mn-ea"/>
              <a:cs typeface="+mn-cs"/>
            </a:rPr>
            <a:t>Überbetriebliche Kurse</a:t>
          </a:r>
        </a:p>
      </dgm:t>
    </dgm:pt>
    <dgm:pt modelId="{C77C3710-30FA-1E4E-A266-6BCB310748AA}" type="parTrans" cxnId="{9CEF7D65-1798-7D4B-A6A2-7D02E633DE98}">
      <dgm:prSet/>
      <dgm:spPr/>
      <dgm:t>
        <a:bodyPr/>
        <a:lstStyle/>
        <a:p>
          <a:endParaRPr lang="de-DE"/>
        </a:p>
      </dgm:t>
    </dgm:pt>
    <dgm:pt modelId="{EDD85CE7-4E35-C74A-886B-7B83C721D711}" type="sibTrans" cxnId="{9CEF7D65-1798-7D4B-A6A2-7D02E633DE98}">
      <dgm:prSet/>
      <dgm:spPr/>
      <dgm:t>
        <a:bodyPr/>
        <a:lstStyle/>
        <a:p>
          <a:endParaRPr lang="de-DE"/>
        </a:p>
      </dgm:t>
    </dgm:pt>
    <dgm:pt modelId="{B16444C0-ADA8-4045-8155-D4836F52E0A2}">
      <dgm:prSet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b="0" i="0" dirty="0" err="1">
              <a:latin typeface="Helvetica" pitchFamily="2" charset="0"/>
            </a:rPr>
            <a:t>OdA</a:t>
          </a:r>
          <a:r>
            <a:rPr lang="de-DE" b="0" i="0" dirty="0">
              <a:latin typeface="Helvetica" pitchFamily="2" charset="0"/>
            </a:rPr>
            <a:t> / Kantone / Bund / Lehrbetriebe</a:t>
          </a:r>
        </a:p>
      </dgm:t>
    </dgm:pt>
    <dgm:pt modelId="{76C9234D-8EBD-1A43-BE62-74F91D947960}" type="parTrans" cxnId="{9333776C-2D40-8049-A2DE-CB2316547748}">
      <dgm:prSet/>
      <dgm:spPr/>
      <dgm:t>
        <a:bodyPr/>
        <a:lstStyle/>
        <a:p>
          <a:endParaRPr lang="de-DE"/>
        </a:p>
      </dgm:t>
    </dgm:pt>
    <dgm:pt modelId="{58A5C544-F497-D34E-9704-A0146DABB741}" type="sibTrans" cxnId="{9333776C-2D40-8049-A2DE-CB2316547748}">
      <dgm:prSet/>
      <dgm:spPr/>
      <dgm:t>
        <a:bodyPr/>
        <a:lstStyle/>
        <a:p>
          <a:endParaRPr lang="de-DE"/>
        </a:p>
      </dgm:t>
    </dgm:pt>
    <dgm:pt modelId="{C1D1B70C-A444-BE43-A12D-F19028E061DB}">
      <dgm:prSet custT="1"/>
      <dgm:spPr>
        <a:solidFill>
          <a:srgbClr val="B0B6F8"/>
        </a:solidFill>
        <a:ln>
          <a:noFill/>
        </a:ln>
      </dgm:spPr>
      <dgm:t>
        <a:bodyPr lIns="251999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solidFill>
                <a:prstClr val="white"/>
              </a:solidFill>
              <a:latin typeface="Helvetica" pitchFamily="2" charset="0"/>
              <a:ea typeface="+mn-ea"/>
              <a:cs typeface="+mn-cs"/>
            </a:rPr>
            <a:t>Qualifikationsverfahren</a:t>
          </a:r>
        </a:p>
      </dgm:t>
    </dgm:pt>
    <dgm:pt modelId="{AF1C5534-F9F6-6240-AC90-6E018C2E8007}" type="parTrans" cxnId="{B3198738-3D0A-F34B-803D-43993788269F}">
      <dgm:prSet/>
      <dgm:spPr/>
      <dgm:t>
        <a:bodyPr/>
        <a:lstStyle/>
        <a:p>
          <a:endParaRPr lang="de-DE"/>
        </a:p>
      </dgm:t>
    </dgm:pt>
    <dgm:pt modelId="{0D31037D-F901-FB40-BD0C-39A0F9730971}" type="sibTrans" cxnId="{B3198738-3D0A-F34B-803D-43993788269F}">
      <dgm:prSet/>
      <dgm:spPr/>
      <dgm:t>
        <a:bodyPr/>
        <a:lstStyle/>
        <a:p>
          <a:endParaRPr lang="de-DE"/>
        </a:p>
      </dgm:t>
    </dgm:pt>
    <dgm:pt modelId="{CB9B93E2-977E-B147-9BFF-445E9DB023E5}">
      <dgm:prSet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b="0" i="0" dirty="0">
              <a:latin typeface="Helvetica" pitchFamily="2" charset="0"/>
            </a:rPr>
            <a:t>Kantone / Bund / </a:t>
          </a:r>
          <a:r>
            <a:rPr lang="de-DE" b="0" i="0" dirty="0" err="1">
              <a:latin typeface="Helvetica" pitchFamily="2" charset="0"/>
            </a:rPr>
            <a:t>OdA</a:t>
          </a:r>
          <a:endParaRPr lang="de-DE" b="0" i="0" dirty="0">
            <a:latin typeface="Helvetica" pitchFamily="2" charset="0"/>
          </a:endParaRPr>
        </a:p>
      </dgm:t>
    </dgm:pt>
    <dgm:pt modelId="{7814FAEC-245E-3846-943B-8794528D2BB7}" type="parTrans" cxnId="{D81D6176-2555-DE46-BA29-FC5A9C9C78DB}">
      <dgm:prSet/>
      <dgm:spPr/>
      <dgm:t>
        <a:bodyPr/>
        <a:lstStyle/>
        <a:p>
          <a:endParaRPr lang="de-DE"/>
        </a:p>
      </dgm:t>
    </dgm:pt>
    <dgm:pt modelId="{A0E68744-5272-3B4F-84A3-44D0EB280591}" type="sibTrans" cxnId="{D81D6176-2555-DE46-BA29-FC5A9C9C78DB}">
      <dgm:prSet/>
      <dgm:spPr/>
      <dgm:t>
        <a:bodyPr/>
        <a:lstStyle/>
        <a:p>
          <a:endParaRPr lang="de-DE"/>
        </a:p>
      </dgm:t>
    </dgm:pt>
    <dgm:pt modelId="{3789E78B-1D10-644E-A14C-7A0C1DC4945E}" type="pres">
      <dgm:prSet presAssocID="{A7D6431C-60AA-A04C-82DA-5974C11ACCA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A5EF544-3A88-5348-ABBA-58155978A680}" type="pres">
      <dgm:prSet presAssocID="{3D894008-4D59-8F4F-A32D-C3430284B03D}" presName="horFlow" presStyleCnt="0"/>
      <dgm:spPr/>
    </dgm:pt>
    <dgm:pt modelId="{B1F2BC03-E208-924C-B82C-45E485F1AD19}" type="pres">
      <dgm:prSet presAssocID="{3D894008-4D59-8F4F-A32D-C3430284B03D}" presName="bigChev" presStyleLbl="node1" presStyleIdx="0" presStyleCnt="5" custScaleX="328948" custScaleY="94798"/>
      <dgm:spPr>
        <a:prstGeom prst="homePlate">
          <a:avLst/>
        </a:prstGeom>
      </dgm:spPr>
    </dgm:pt>
    <dgm:pt modelId="{0C797CCF-7E13-0F49-8839-2BD83B878A02}" type="pres">
      <dgm:prSet presAssocID="{F7C1B2B4-AF2D-4643-8D6E-846277639960}" presName="parTrans" presStyleCnt="0"/>
      <dgm:spPr/>
    </dgm:pt>
    <dgm:pt modelId="{86AE69B7-6026-1F45-87BA-6A166831C666}" type="pres">
      <dgm:prSet presAssocID="{7C4F3557-89B5-B64E-BD2C-BAB03EF6BF0B}" presName="node" presStyleLbl="alignAccFollowNode1" presStyleIdx="0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C77EC805-777E-E647-A477-C3A2D3459604}" type="pres">
      <dgm:prSet presAssocID="{3D894008-4D59-8F4F-A32D-C3430284B03D}" presName="vSp" presStyleCnt="0"/>
      <dgm:spPr/>
    </dgm:pt>
    <dgm:pt modelId="{84B5BCE2-AF30-7C4D-B1B2-E3C5925E1477}" type="pres">
      <dgm:prSet presAssocID="{C9FC5193-22D3-3F41-A304-48AB731B8760}" presName="horFlow" presStyleCnt="0"/>
      <dgm:spPr/>
    </dgm:pt>
    <dgm:pt modelId="{79477A60-8F6A-9148-9920-5BEC0060BB31}" type="pres">
      <dgm:prSet presAssocID="{C9FC5193-22D3-3F41-A304-48AB731B8760}" presName="bigChev" presStyleLbl="node1" presStyleIdx="1" presStyleCnt="5" custScaleX="328948" custScaleY="94798"/>
      <dgm:spPr>
        <a:prstGeom prst="homePlate">
          <a:avLst/>
        </a:prstGeom>
      </dgm:spPr>
    </dgm:pt>
    <dgm:pt modelId="{04D20B32-1B49-1145-A812-5D9AF2B616FD}" type="pres">
      <dgm:prSet presAssocID="{2C05278F-3DAB-A947-B9C8-02AA8053B499}" presName="parTrans" presStyleCnt="0"/>
      <dgm:spPr/>
    </dgm:pt>
    <dgm:pt modelId="{D4C955F7-5735-1448-A2C9-794572C5B8F8}" type="pres">
      <dgm:prSet presAssocID="{FC743901-38C6-2A45-93F4-204D7704CFEF}" presName="node" presStyleLbl="alignAccFollowNode1" presStyleIdx="1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209AD3E3-3EDE-6848-ADBA-A4C15B0346DE}" type="pres">
      <dgm:prSet presAssocID="{C9FC5193-22D3-3F41-A304-48AB731B8760}" presName="vSp" presStyleCnt="0"/>
      <dgm:spPr/>
    </dgm:pt>
    <dgm:pt modelId="{0CD08026-8EB7-8442-881C-DC548E9699F7}" type="pres">
      <dgm:prSet presAssocID="{8C70230A-6D32-F544-BAA2-E287CE959079}" presName="horFlow" presStyleCnt="0"/>
      <dgm:spPr/>
    </dgm:pt>
    <dgm:pt modelId="{E16CF9EC-1E66-A44D-BA7E-839D39453EB2}" type="pres">
      <dgm:prSet presAssocID="{8C70230A-6D32-F544-BAA2-E287CE959079}" presName="bigChev" presStyleLbl="node1" presStyleIdx="2" presStyleCnt="5" custScaleX="328948" custScaleY="94798"/>
      <dgm:spPr>
        <a:prstGeom prst="homePlate">
          <a:avLst/>
        </a:prstGeom>
      </dgm:spPr>
    </dgm:pt>
    <dgm:pt modelId="{A3CC7917-11C1-D54D-A9AA-6FCEBA2A2463}" type="pres">
      <dgm:prSet presAssocID="{3726A4FA-E115-064B-93B1-49A14CBE3446}" presName="parTrans" presStyleCnt="0"/>
      <dgm:spPr/>
    </dgm:pt>
    <dgm:pt modelId="{791D44F2-9361-4D41-93AD-A6B3A7B0074E}" type="pres">
      <dgm:prSet presAssocID="{E256551D-8D01-FD46-9DD8-A26064924315}" presName="node" presStyleLbl="alignAccFollowNode1" presStyleIdx="2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B6692781-48A0-3545-A55D-25147D8E4842}" type="pres">
      <dgm:prSet presAssocID="{8C70230A-6D32-F544-BAA2-E287CE959079}" presName="vSp" presStyleCnt="0"/>
      <dgm:spPr/>
    </dgm:pt>
    <dgm:pt modelId="{9A04913B-FEFB-8943-99DF-D0586C0616A8}" type="pres">
      <dgm:prSet presAssocID="{D511EDA5-7C95-DC42-9096-4BE651F8FDBA}" presName="horFlow" presStyleCnt="0"/>
      <dgm:spPr/>
    </dgm:pt>
    <dgm:pt modelId="{47D1FA8C-54D7-0447-86C5-CD02E3118BC8}" type="pres">
      <dgm:prSet presAssocID="{D511EDA5-7C95-DC42-9096-4BE651F8FDBA}" presName="bigChev" presStyleLbl="node1" presStyleIdx="3" presStyleCnt="5" custScaleX="328948" custScaleY="94798"/>
      <dgm:spPr>
        <a:prstGeom prst="homePlate">
          <a:avLst/>
        </a:prstGeom>
      </dgm:spPr>
    </dgm:pt>
    <dgm:pt modelId="{FF23B6F7-6CD1-F940-A9F8-79AC41545347}" type="pres">
      <dgm:prSet presAssocID="{76C9234D-8EBD-1A43-BE62-74F91D947960}" presName="parTrans" presStyleCnt="0"/>
      <dgm:spPr/>
    </dgm:pt>
    <dgm:pt modelId="{F6C8F086-51F7-CC44-82EC-F8E5B7786233}" type="pres">
      <dgm:prSet presAssocID="{B16444C0-ADA8-4045-8155-D4836F52E0A2}" presName="node" presStyleLbl="alignAccFollowNode1" presStyleIdx="3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153467F2-0C23-8040-8EE2-A06F2B2F5A34}" type="pres">
      <dgm:prSet presAssocID="{D511EDA5-7C95-DC42-9096-4BE651F8FDBA}" presName="vSp" presStyleCnt="0"/>
      <dgm:spPr/>
    </dgm:pt>
    <dgm:pt modelId="{E69457EE-52E0-4C46-BA48-87EBEF120102}" type="pres">
      <dgm:prSet presAssocID="{C1D1B70C-A444-BE43-A12D-F19028E061DB}" presName="horFlow" presStyleCnt="0"/>
      <dgm:spPr/>
    </dgm:pt>
    <dgm:pt modelId="{B0AB370A-5AA5-524D-AAF8-B421A3F718FC}" type="pres">
      <dgm:prSet presAssocID="{C1D1B70C-A444-BE43-A12D-F19028E061DB}" presName="bigChev" presStyleLbl="node1" presStyleIdx="4" presStyleCnt="5" custScaleX="328948" custScaleY="94798"/>
      <dgm:spPr>
        <a:prstGeom prst="homePlate">
          <a:avLst/>
        </a:prstGeom>
      </dgm:spPr>
    </dgm:pt>
    <dgm:pt modelId="{E8E663EB-9294-D548-AF79-64BDAC355E61}" type="pres">
      <dgm:prSet presAssocID="{7814FAEC-245E-3846-943B-8794528D2BB7}" presName="parTrans" presStyleCnt="0"/>
      <dgm:spPr/>
    </dgm:pt>
    <dgm:pt modelId="{551CA0C1-6A4D-A04F-A944-69538E07FC8E}" type="pres">
      <dgm:prSet presAssocID="{CB9B93E2-977E-B147-9BFF-445E9DB023E5}" presName="node" presStyleLbl="alignAccFollowNode1" presStyleIdx="4" presStyleCnt="5" custScaleX="283094" custLinFactX="78171" custLinFactNeighborX="100000" custLinFactNeighborY="-84">
        <dgm:presLayoutVars>
          <dgm:bulletEnabled val="1"/>
        </dgm:presLayoutVars>
      </dgm:prSet>
      <dgm:spPr/>
    </dgm:pt>
  </dgm:ptLst>
  <dgm:cxnLst>
    <dgm:cxn modelId="{5642C91A-6C3F-7F4A-8A27-768FF000D7A7}" type="presOf" srcId="{E256551D-8D01-FD46-9DD8-A26064924315}" destId="{791D44F2-9361-4D41-93AD-A6B3A7B0074E}" srcOrd="0" destOrd="0" presId="urn:microsoft.com/office/officeart/2005/8/layout/lProcess3"/>
    <dgm:cxn modelId="{EC69EB1A-36A7-854C-BDFA-A8CFB814328C}" srcId="{8C70230A-6D32-F544-BAA2-E287CE959079}" destId="{E256551D-8D01-FD46-9DD8-A26064924315}" srcOrd="0" destOrd="0" parTransId="{3726A4FA-E115-064B-93B1-49A14CBE3446}" sibTransId="{578AD23E-7915-7D44-A4CB-E6EBB9427CB4}"/>
    <dgm:cxn modelId="{8E4C901B-B0F7-7E42-8C94-CA078D30F959}" type="presOf" srcId="{8C70230A-6D32-F544-BAA2-E287CE959079}" destId="{E16CF9EC-1E66-A44D-BA7E-839D39453EB2}" srcOrd="0" destOrd="0" presId="urn:microsoft.com/office/officeart/2005/8/layout/lProcess3"/>
    <dgm:cxn modelId="{57111537-0FEC-7C47-8C4C-B599F71434FB}" type="presOf" srcId="{3D894008-4D59-8F4F-A32D-C3430284B03D}" destId="{B1F2BC03-E208-924C-B82C-45E485F1AD19}" srcOrd="0" destOrd="0" presId="urn:microsoft.com/office/officeart/2005/8/layout/lProcess3"/>
    <dgm:cxn modelId="{B3198738-3D0A-F34B-803D-43993788269F}" srcId="{A7D6431C-60AA-A04C-82DA-5974C11ACCA3}" destId="{C1D1B70C-A444-BE43-A12D-F19028E061DB}" srcOrd="4" destOrd="0" parTransId="{AF1C5534-F9F6-6240-AC90-6E018C2E8007}" sibTransId="{0D31037D-F901-FB40-BD0C-39A0F9730971}"/>
    <dgm:cxn modelId="{4DC5C441-A634-C348-9C43-4BF56BC5BF0C}" srcId="{A7D6431C-60AA-A04C-82DA-5974C11ACCA3}" destId="{3D894008-4D59-8F4F-A32D-C3430284B03D}" srcOrd="0" destOrd="0" parTransId="{F87E8761-8F82-454D-B97B-1D7F9D998DA0}" sibTransId="{E1C9A933-8A4F-9343-93A2-2A8795C5DE41}"/>
    <dgm:cxn modelId="{9CEF7D65-1798-7D4B-A6A2-7D02E633DE98}" srcId="{A7D6431C-60AA-A04C-82DA-5974C11ACCA3}" destId="{D511EDA5-7C95-DC42-9096-4BE651F8FDBA}" srcOrd="3" destOrd="0" parTransId="{C77C3710-30FA-1E4E-A266-6BCB310748AA}" sibTransId="{EDD85CE7-4E35-C74A-886B-7B83C721D711}"/>
    <dgm:cxn modelId="{3C3BD847-C3DC-1B49-9ECA-0AE1C85C6342}" type="presOf" srcId="{C1D1B70C-A444-BE43-A12D-F19028E061DB}" destId="{B0AB370A-5AA5-524D-AAF8-B421A3F718FC}" srcOrd="0" destOrd="0" presId="urn:microsoft.com/office/officeart/2005/8/layout/lProcess3"/>
    <dgm:cxn modelId="{9333776C-2D40-8049-A2DE-CB2316547748}" srcId="{D511EDA5-7C95-DC42-9096-4BE651F8FDBA}" destId="{B16444C0-ADA8-4045-8155-D4836F52E0A2}" srcOrd="0" destOrd="0" parTransId="{76C9234D-8EBD-1A43-BE62-74F91D947960}" sibTransId="{58A5C544-F497-D34E-9704-A0146DABB741}"/>
    <dgm:cxn modelId="{91A02C6D-2F18-C642-AAC5-1A9F4BD91817}" srcId="{A7D6431C-60AA-A04C-82DA-5974C11ACCA3}" destId="{C9FC5193-22D3-3F41-A304-48AB731B8760}" srcOrd="1" destOrd="0" parTransId="{21311352-BF7F-0F42-A29C-528989DAE001}" sibTransId="{F7C84D61-666F-3C46-8EB6-F0684D4D46D8}"/>
    <dgm:cxn modelId="{D81D6176-2555-DE46-BA29-FC5A9C9C78DB}" srcId="{C1D1B70C-A444-BE43-A12D-F19028E061DB}" destId="{CB9B93E2-977E-B147-9BFF-445E9DB023E5}" srcOrd="0" destOrd="0" parTransId="{7814FAEC-245E-3846-943B-8794528D2BB7}" sibTransId="{A0E68744-5272-3B4F-84A3-44D0EB280591}"/>
    <dgm:cxn modelId="{7A699E56-3F16-6F4E-B78E-E21C41085403}" type="presOf" srcId="{7C4F3557-89B5-B64E-BD2C-BAB03EF6BF0B}" destId="{86AE69B7-6026-1F45-87BA-6A166831C666}" srcOrd="0" destOrd="0" presId="urn:microsoft.com/office/officeart/2005/8/layout/lProcess3"/>
    <dgm:cxn modelId="{76F6848A-9307-BA48-A21E-2F6C13ABC019}" type="presOf" srcId="{D511EDA5-7C95-DC42-9096-4BE651F8FDBA}" destId="{47D1FA8C-54D7-0447-86C5-CD02E3118BC8}" srcOrd="0" destOrd="0" presId="urn:microsoft.com/office/officeart/2005/8/layout/lProcess3"/>
    <dgm:cxn modelId="{493AA58B-F8E4-7C43-8C3E-F324D9611D11}" type="presOf" srcId="{B16444C0-ADA8-4045-8155-D4836F52E0A2}" destId="{F6C8F086-51F7-CC44-82EC-F8E5B7786233}" srcOrd="0" destOrd="0" presId="urn:microsoft.com/office/officeart/2005/8/layout/lProcess3"/>
    <dgm:cxn modelId="{CA0F42A5-B506-384F-97E6-3A028B92D2AF}" srcId="{A7D6431C-60AA-A04C-82DA-5974C11ACCA3}" destId="{8C70230A-6D32-F544-BAA2-E287CE959079}" srcOrd="2" destOrd="0" parTransId="{0E2E1901-E8BF-9048-A3CD-41432E05FA94}" sibTransId="{FC181F90-2003-C344-877B-B1EFDEAD1293}"/>
    <dgm:cxn modelId="{8A0D1CA9-3834-6544-BB5A-69E99A7D87ED}" srcId="{C9FC5193-22D3-3F41-A304-48AB731B8760}" destId="{FC743901-38C6-2A45-93F4-204D7704CFEF}" srcOrd="0" destOrd="0" parTransId="{2C05278F-3DAB-A947-B9C8-02AA8053B499}" sibTransId="{9A325FF3-70E7-8B42-A553-9EDF4318FF6D}"/>
    <dgm:cxn modelId="{D55F98B9-8300-AE45-94E5-BB2EDB5C6E9F}" type="presOf" srcId="{A7D6431C-60AA-A04C-82DA-5974C11ACCA3}" destId="{3789E78B-1D10-644E-A14C-7A0C1DC4945E}" srcOrd="0" destOrd="0" presId="urn:microsoft.com/office/officeart/2005/8/layout/lProcess3"/>
    <dgm:cxn modelId="{855C4FC1-3A55-D647-9499-809388B400B5}" type="presOf" srcId="{CB9B93E2-977E-B147-9BFF-445E9DB023E5}" destId="{551CA0C1-6A4D-A04F-A944-69538E07FC8E}" srcOrd="0" destOrd="0" presId="urn:microsoft.com/office/officeart/2005/8/layout/lProcess3"/>
    <dgm:cxn modelId="{E43EA2C6-753F-0340-A90B-1A7D05FA191A}" type="presOf" srcId="{C9FC5193-22D3-3F41-A304-48AB731B8760}" destId="{79477A60-8F6A-9148-9920-5BEC0060BB31}" srcOrd="0" destOrd="0" presId="urn:microsoft.com/office/officeart/2005/8/layout/lProcess3"/>
    <dgm:cxn modelId="{4E068FDC-092D-AD46-9090-932DB8DFFFDC}" srcId="{3D894008-4D59-8F4F-A32D-C3430284B03D}" destId="{7C4F3557-89B5-B64E-BD2C-BAB03EF6BF0B}" srcOrd="0" destOrd="0" parTransId="{F7C1B2B4-AF2D-4643-8D6E-846277639960}" sibTransId="{B1ACD3FE-D326-3C48-BD37-9B6D01F72630}"/>
    <dgm:cxn modelId="{8646D3E1-997B-C34C-89DA-190BB2165336}" type="presOf" srcId="{FC743901-38C6-2A45-93F4-204D7704CFEF}" destId="{D4C955F7-5735-1448-A2C9-794572C5B8F8}" srcOrd="0" destOrd="0" presId="urn:microsoft.com/office/officeart/2005/8/layout/lProcess3"/>
    <dgm:cxn modelId="{7033AC36-12CD-4048-921A-BD0A2B04058D}" type="presParOf" srcId="{3789E78B-1D10-644E-A14C-7A0C1DC4945E}" destId="{4A5EF544-3A88-5348-ABBA-58155978A680}" srcOrd="0" destOrd="0" presId="urn:microsoft.com/office/officeart/2005/8/layout/lProcess3"/>
    <dgm:cxn modelId="{D0155971-02D8-9646-9717-6423C88E9BB4}" type="presParOf" srcId="{4A5EF544-3A88-5348-ABBA-58155978A680}" destId="{B1F2BC03-E208-924C-B82C-45E485F1AD19}" srcOrd="0" destOrd="0" presId="urn:microsoft.com/office/officeart/2005/8/layout/lProcess3"/>
    <dgm:cxn modelId="{0DC5D2A4-B551-834E-9C7C-AFF6241C463E}" type="presParOf" srcId="{4A5EF544-3A88-5348-ABBA-58155978A680}" destId="{0C797CCF-7E13-0F49-8839-2BD83B878A02}" srcOrd="1" destOrd="0" presId="urn:microsoft.com/office/officeart/2005/8/layout/lProcess3"/>
    <dgm:cxn modelId="{759B4651-6888-B740-A537-66E905F07867}" type="presParOf" srcId="{4A5EF544-3A88-5348-ABBA-58155978A680}" destId="{86AE69B7-6026-1F45-87BA-6A166831C666}" srcOrd="2" destOrd="0" presId="urn:microsoft.com/office/officeart/2005/8/layout/lProcess3"/>
    <dgm:cxn modelId="{B3A8B4DA-52B7-1642-A6DA-DD8D77E5083D}" type="presParOf" srcId="{3789E78B-1D10-644E-A14C-7A0C1DC4945E}" destId="{C77EC805-777E-E647-A477-C3A2D3459604}" srcOrd="1" destOrd="0" presId="urn:microsoft.com/office/officeart/2005/8/layout/lProcess3"/>
    <dgm:cxn modelId="{1C8AB5F3-4CDA-4E4D-848C-E4DD8AA8B9FA}" type="presParOf" srcId="{3789E78B-1D10-644E-A14C-7A0C1DC4945E}" destId="{84B5BCE2-AF30-7C4D-B1B2-E3C5925E1477}" srcOrd="2" destOrd="0" presId="urn:microsoft.com/office/officeart/2005/8/layout/lProcess3"/>
    <dgm:cxn modelId="{BD2C7F3A-2446-6A4E-85D9-847F1834E5E2}" type="presParOf" srcId="{84B5BCE2-AF30-7C4D-B1B2-E3C5925E1477}" destId="{79477A60-8F6A-9148-9920-5BEC0060BB31}" srcOrd="0" destOrd="0" presId="urn:microsoft.com/office/officeart/2005/8/layout/lProcess3"/>
    <dgm:cxn modelId="{4088058A-5B66-884C-90FF-A2A37DF86F06}" type="presParOf" srcId="{84B5BCE2-AF30-7C4D-B1B2-E3C5925E1477}" destId="{04D20B32-1B49-1145-A812-5D9AF2B616FD}" srcOrd="1" destOrd="0" presId="urn:microsoft.com/office/officeart/2005/8/layout/lProcess3"/>
    <dgm:cxn modelId="{8A94E5F8-9B28-0547-85F5-EECAB796C400}" type="presParOf" srcId="{84B5BCE2-AF30-7C4D-B1B2-E3C5925E1477}" destId="{D4C955F7-5735-1448-A2C9-794572C5B8F8}" srcOrd="2" destOrd="0" presId="urn:microsoft.com/office/officeart/2005/8/layout/lProcess3"/>
    <dgm:cxn modelId="{BDD64AE0-1F6F-FC4C-959B-0DE35EA4EB6F}" type="presParOf" srcId="{3789E78B-1D10-644E-A14C-7A0C1DC4945E}" destId="{209AD3E3-3EDE-6848-ADBA-A4C15B0346DE}" srcOrd="3" destOrd="0" presId="urn:microsoft.com/office/officeart/2005/8/layout/lProcess3"/>
    <dgm:cxn modelId="{D8C027B9-BE60-F340-BC5F-355D205DFD8A}" type="presParOf" srcId="{3789E78B-1D10-644E-A14C-7A0C1DC4945E}" destId="{0CD08026-8EB7-8442-881C-DC548E9699F7}" srcOrd="4" destOrd="0" presId="urn:microsoft.com/office/officeart/2005/8/layout/lProcess3"/>
    <dgm:cxn modelId="{AB1F0EE7-D969-E547-A897-40D788265ACB}" type="presParOf" srcId="{0CD08026-8EB7-8442-881C-DC548E9699F7}" destId="{E16CF9EC-1E66-A44D-BA7E-839D39453EB2}" srcOrd="0" destOrd="0" presId="urn:microsoft.com/office/officeart/2005/8/layout/lProcess3"/>
    <dgm:cxn modelId="{0F7956B2-68E4-EE4A-B1D4-F9FE08FF124E}" type="presParOf" srcId="{0CD08026-8EB7-8442-881C-DC548E9699F7}" destId="{A3CC7917-11C1-D54D-A9AA-6FCEBA2A2463}" srcOrd="1" destOrd="0" presId="urn:microsoft.com/office/officeart/2005/8/layout/lProcess3"/>
    <dgm:cxn modelId="{607F362A-7329-704E-AFA4-CFDA81D57094}" type="presParOf" srcId="{0CD08026-8EB7-8442-881C-DC548E9699F7}" destId="{791D44F2-9361-4D41-93AD-A6B3A7B0074E}" srcOrd="2" destOrd="0" presId="urn:microsoft.com/office/officeart/2005/8/layout/lProcess3"/>
    <dgm:cxn modelId="{904AD9E2-E021-E44F-8224-BA57065021FC}" type="presParOf" srcId="{3789E78B-1D10-644E-A14C-7A0C1DC4945E}" destId="{B6692781-48A0-3545-A55D-25147D8E4842}" srcOrd="5" destOrd="0" presId="urn:microsoft.com/office/officeart/2005/8/layout/lProcess3"/>
    <dgm:cxn modelId="{7338AEEF-015F-3A46-A0D7-A6A5802B5181}" type="presParOf" srcId="{3789E78B-1D10-644E-A14C-7A0C1DC4945E}" destId="{9A04913B-FEFB-8943-99DF-D0586C0616A8}" srcOrd="6" destOrd="0" presId="urn:microsoft.com/office/officeart/2005/8/layout/lProcess3"/>
    <dgm:cxn modelId="{555AD243-57F2-7049-9836-38231747C043}" type="presParOf" srcId="{9A04913B-FEFB-8943-99DF-D0586C0616A8}" destId="{47D1FA8C-54D7-0447-86C5-CD02E3118BC8}" srcOrd="0" destOrd="0" presId="urn:microsoft.com/office/officeart/2005/8/layout/lProcess3"/>
    <dgm:cxn modelId="{A5504CBD-84B5-984D-A060-39F1574863F1}" type="presParOf" srcId="{9A04913B-FEFB-8943-99DF-D0586C0616A8}" destId="{FF23B6F7-6CD1-F940-A9F8-79AC41545347}" srcOrd="1" destOrd="0" presId="urn:microsoft.com/office/officeart/2005/8/layout/lProcess3"/>
    <dgm:cxn modelId="{989F0470-7948-EC41-8376-2285A7DF5CE7}" type="presParOf" srcId="{9A04913B-FEFB-8943-99DF-D0586C0616A8}" destId="{F6C8F086-51F7-CC44-82EC-F8E5B7786233}" srcOrd="2" destOrd="0" presId="urn:microsoft.com/office/officeart/2005/8/layout/lProcess3"/>
    <dgm:cxn modelId="{EBD036D0-A56E-BE4A-B009-CD68D0341683}" type="presParOf" srcId="{3789E78B-1D10-644E-A14C-7A0C1DC4945E}" destId="{153467F2-0C23-8040-8EE2-A06F2B2F5A34}" srcOrd="7" destOrd="0" presId="urn:microsoft.com/office/officeart/2005/8/layout/lProcess3"/>
    <dgm:cxn modelId="{C6BD1668-9BBC-D648-89B5-FEAFC54E03EC}" type="presParOf" srcId="{3789E78B-1D10-644E-A14C-7A0C1DC4945E}" destId="{E69457EE-52E0-4C46-BA48-87EBEF120102}" srcOrd="8" destOrd="0" presId="urn:microsoft.com/office/officeart/2005/8/layout/lProcess3"/>
    <dgm:cxn modelId="{22CDE6A6-AC40-3C42-93F7-9A23F71F8273}" type="presParOf" srcId="{E69457EE-52E0-4C46-BA48-87EBEF120102}" destId="{B0AB370A-5AA5-524D-AAF8-B421A3F718FC}" srcOrd="0" destOrd="0" presId="urn:microsoft.com/office/officeart/2005/8/layout/lProcess3"/>
    <dgm:cxn modelId="{69386EA8-4BB4-864B-A0F5-9EAB8429DE09}" type="presParOf" srcId="{E69457EE-52E0-4C46-BA48-87EBEF120102}" destId="{E8E663EB-9294-D548-AF79-64BDAC355E61}" srcOrd="1" destOrd="0" presId="urn:microsoft.com/office/officeart/2005/8/layout/lProcess3"/>
    <dgm:cxn modelId="{39A2DC73-C881-6349-9129-C59837309410}" type="presParOf" srcId="{E69457EE-52E0-4C46-BA48-87EBEF120102}" destId="{551CA0C1-6A4D-A04F-A944-69538E07FC8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D6431C-60AA-A04C-82DA-5974C11ACCA3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D894008-4D59-8F4F-A32D-C3430284B03D}">
      <dgm:prSet phldrT="[Text]" custT="1"/>
      <dgm:spPr>
        <a:solidFill>
          <a:srgbClr val="1623B7"/>
        </a:solidFill>
        <a:ln>
          <a:noFill/>
        </a:ln>
      </dgm:spPr>
      <dgm:t>
        <a:bodyPr lIns="251999"/>
        <a:lstStyle/>
        <a:p>
          <a:pPr algn="l"/>
          <a:r>
            <a:rPr lang="de-DE" sz="2000" b="0" i="0" dirty="0">
              <a:latin typeface="Helvetica" pitchFamily="2" charset="0"/>
            </a:rPr>
            <a:t>Aus- und Weiterbildung von</a:t>
          </a:r>
        </a:p>
        <a:p>
          <a:pPr algn="l"/>
          <a:r>
            <a:rPr lang="de-DE" sz="2000" b="0" i="0" dirty="0">
              <a:latin typeface="Helvetica" pitchFamily="2" charset="0"/>
            </a:rPr>
            <a:t>Berufsbildungsverantwortlichen</a:t>
          </a:r>
        </a:p>
      </dgm:t>
    </dgm:pt>
    <dgm:pt modelId="{F87E8761-8F82-454D-B97B-1D7F9D998DA0}" type="parTrans" cxnId="{4DC5C441-A634-C348-9C43-4BF56BC5BF0C}">
      <dgm:prSet/>
      <dgm:spPr/>
      <dgm:t>
        <a:bodyPr/>
        <a:lstStyle/>
        <a:p>
          <a:endParaRPr lang="de-DE"/>
        </a:p>
      </dgm:t>
    </dgm:pt>
    <dgm:pt modelId="{E1C9A933-8A4F-9343-93A2-2A8795C5DE41}" type="sibTrans" cxnId="{4DC5C441-A634-C348-9C43-4BF56BC5BF0C}">
      <dgm:prSet/>
      <dgm:spPr/>
      <dgm:t>
        <a:bodyPr/>
        <a:lstStyle/>
        <a:p>
          <a:endParaRPr lang="de-DE"/>
        </a:p>
      </dgm:t>
    </dgm:pt>
    <dgm:pt modelId="{7C4F3557-89B5-B64E-BD2C-BAB03EF6BF0B}">
      <dgm:prSet phldrT="[Text]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b="0" i="0" dirty="0">
              <a:latin typeface="Helvetica" pitchFamily="2" charset="0"/>
            </a:rPr>
            <a:t>Bund / Kantone / Teilnehmer/innen</a:t>
          </a:r>
        </a:p>
      </dgm:t>
    </dgm:pt>
    <dgm:pt modelId="{F7C1B2B4-AF2D-4643-8D6E-846277639960}" type="parTrans" cxnId="{4E068FDC-092D-AD46-9090-932DB8DFFFDC}">
      <dgm:prSet/>
      <dgm:spPr/>
      <dgm:t>
        <a:bodyPr/>
        <a:lstStyle/>
        <a:p>
          <a:endParaRPr lang="de-DE"/>
        </a:p>
      </dgm:t>
    </dgm:pt>
    <dgm:pt modelId="{B1ACD3FE-D326-3C48-BD37-9B6D01F72630}" type="sibTrans" cxnId="{4E068FDC-092D-AD46-9090-932DB8DFFFDC}">
      <dgm:prSet/>
      <dgm:spPr/>
      <dgm:t>
        <a:bodyPr/>
        <a:lstStyle/>
        <a:p>
          <a:endParaRPr lang="de-DE"/>
        </a:p>
      </dgm:t>
    </dgm:pt>
    <dgm:pt modelId="{C9FC5193-22D3-3F41-A304-48AB731B8760}">
      <dgm:prSet phldrT="[Text]" custT="1"/>
      <dgm:spPr>
        <a:solidFill>
          <a:srgbClr val="3A49EE"/>
        </a:solidFill>
        <a:ln>
          <a:noFill/>
        </a:ln>
      </dgm:spPr>
      <dgm:t>
        <a:bodyPr lIns="251999"/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solidFill>
                <a:prstClr val="white"/>
              </a:solidFill>
              <a:latin typeface="Helvetica" pitchFamily="2" charset="0"/>
              <a:ea typeface="+mn-ea"/>
              <a:cs typeface="+mn-cs"/>
            </a:rPr>
            <a:t>Höhere Berufsbildung</a:t>
          </a:r>
        </a:p>
      </dgm:t>
    </dgm:pt>
    <dgm:pt modelId="{21311352-BF7F-0F42-A29C-528989DAE001}" type="parTrans" cxnId="{91A02C6D-2F18-C642-AAC5-1A9F4BD91817}">
      <dgm:prSet/>
      <dgm:spPr/>
      <dgm:t>
        <a:bodyPr/>
        <a:lstStyle/>
        <a:p>
          <a:endParaRPr lang="de-DE"/>
        </a:p>
      </dgm:t>
    </dgm:pt>
    <dgm:pt modelId="{F7C84D61-666F-3C46-8EB6-F0684D4D46D8}" type="sibTrans" cxnId="{91A02C6D-2F18-C642-AAC5-1A9F4BD91817}">
      <dgm:prSet/>
      <dgm:spPr/>
      <dgm:t>
        <a:bodyPr/>
        <a:lstStyle/>
        <a:p>
          <a:endParaRPr lang="de-DE"/>
        </a:p>
      </dgm:t>
    </dgm:pt>
    <dgm:pt modelId="{FC743901-38C6-2A45-93F4-204D7704CFEF}">
      <dgm:prSet phldrT="[Text]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b="0" i="0" dirty="0">
              <a:latin typeface="Helvetica" pitchFamily="2" charset="0"/>
            </a:rPr>
            <a:t>Teilnehmer/innen / Kantone</a:t>
          </a:r>
        </a:p>
        <a:p>
          <a:r>
            <a:rPr lang="de-DE" b="0" i="0" dirty="0" err="1">
              <a:latin typeface="Helvetica" pitchFamily="2" charset="0"/>
            </a:rPr>
            <a:t>OdA</a:t>
          </a:r>
          <a:r>
            <a:rPr lang="de-DE" b="0" i="0" dirty="0">
              <a:latin typeface="Helvetica" pitchFamily="2" charset="0"/>
            </a:rPr>
            <a:t> / Bund</a:t>
          </a:r>
        </a:p>
      </dgm:t>
    </dgm:pt>
    <dgm:pt modelId="{2C05278F-3DAB-A947-B9C8-02AA8053B499}" type="parTrans" cxnId="{8A0D1CA9-3834-6544-BB5A-69E99A7D87ED}">
      <dgm:prSet/>
      <dgm:spPr/>
      <dgm:t>
        <a:bodyPr/>
        <a:lstStyle/>
        <a:p>
          <a:endParaRPr lang="de-DE"/>
        </a:p>
      </dgm:t>
    </dgm:pt>
    <dgm:pt modelId="{9A325FF3-70E7-8B42-A553-9EDF4318FF6D}" type="sibTrans" cxnId="{8A0D1CA9-3834-6544-BB5A-69E99A7D87ED}">
      <dgm:prSet/>
      <dgm:spPr/>
      <dgm:t>
        <a:bodyPr/>
        <a:lstStyle/>
        <a:p>
          <a:endParaRPr lang="de-DE"/>
        </a:p>
      </dgm:t>
    </dgm:pt>
    <dgm:pt modelId="{8C70230A-6D32-F544-BAA2-E287CE959079}">
      <dgm:prSet phldrT="[Text]" custT="1"/>
      <dgm:spPr>
        <a:solidFill>
          <a:srgbClr val="616DF1"/>
        </a:solidFill>
        <a:ln>
          <a:noFill/>
        </a:ln>
      </dgm:spPr>
      <dgm:t>
        <a:bodyPr lIns="251999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solidFill>
                <a:prstClr val="white"/>
              </a:solidFill>
              <a:latin typeface="Helvetica" pitchFamily="2" charset="0"/>
              <a:ea typeface="+mn-ea"/>
              <a:cs typeface="+mn-cs"/>
            </a:rPr>
            <a:t>Berufsorientierte Weiterbildung</a:t>
          </a:r>
        </a:p>
      </dgm:t>
    </dgm:pt>
    <dgm:pt modelId="{0E2E1901-E8BF-9048-A3CD-41432E05FA94}" type="parTrans" cxnId="{CA0F42A5-B506-384F-97E6-3A028B92D2AF}">
      <dgm:prSet/>
      <dgm:spPr/>
      <dgm:t>
        <a:bodyPr/>
        <a:lstStyle/>
        <a:p>
          <a:endParaRPr lang="de-DE"/>
        </a:p>
      </dgm:t>
    </dgm:pt>
    <dgm:pt modelId="{FC181F90-2003-C344-877B-B1EFDEAD1293}" type="sibTrans" cxnId="{CA0F42A5-B506-384F-97E6-3A028B92D2AF}">
      <dgm:prSet/>
      <dgm:spPr/>
      <dgm:t>
        <a:bodyPr/>
        <a:lstStyle/>
        <a:p>
          <a:endParaRPr lang="de-DE"/>
        </a:p>
      </dgm:t>
    </dgm:pt>
    <dgm:pt modelId="{E256551D-8D01-FD46-9DD8-A26064924315}">
      <dgm:prSet phldrT="[Text]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b="0" i="0" dirty="0">
              <a:latin typeface="Helvetica" pitchFamily="2" charset="0"/>
            </a:rPr>
            <a:t>Teilnehmer/innen / </a:t>
          </a:r>
          <a:r>
            <a:rPr lang="de-DE" b="0" i="0" dirty="0" err="1">
              <a:latin typeface="Helvetica" pitchFamily="2" charset="0"/>
            </a:rPr>
            <a:t>OdA</a:t>
          </a:r>
          <a:r>
            <a:rPr lang="de-DE" b="0" i="0" dirty="0">
              <a:latin typeface="Helvetica" pitchFamily="2" charset="0"/>
            </a:rPr>
            <a:t> / Kantone</a:t>
          </a:r>
        </a:p>
        <a:p>
          <a:r>
            <a:rPr lang="de-DE" b="0" i="0" dirty="0">
              <a:latin typeface="Helvetica" pitchFamily="2" charset="0"/>
            </a:rPr>
            <a:t>Bund / Gemeinden</a:t>
          </a:r>
        </a:p>
      </dgm:t>
    </dgm:pt>
    <dgm:pt modelId="{3726A4FA-E115-064B-93B1-49A14CBE3446}" type="parTrans" cxnId="{EC69EB1A-36A7-854C-BDFA-A8CFB814328C}">
      <dgm:prSet/>
      <dgm:spPr/>
      <dgm:t>
        <a:bodyPr/>
        <a:lstStyle/>
        <a:p>
          <a:endParaRPr lang="de-DE"/>
        </a:p>
      </dgm:t>
    </dgm:pt>
    <dgm:pt modelId="{578AD23E-7915-7D44-A4CB-E6EBB9427CB4}" type="sibTrans" cxnId="{EC69EB1A-36A7-854C-BDFA-A8CFB814328C}">
      <dgm:prSet/>
      <dgm:spPr/>
      <dgm:t>
        <a:bodyPr/>
        <a:lstStyle/>
        <a:p>
          <a:endParaRPr lang="de-DE"/>
        </a:p>
      </dgm:t>
    </dgm:pt>
    <dgm:pt modelId="{D511EDA5-7C95-DC42-9096-4BE651F8FDBA}">
      <dgm:prSet custT="1"/>
      <dgm:spPr>
        <a:solidFill>
          <a:srgbClr val="8992F5"/>
        </a:solidFill>
        <a:ln>
          <a:noFill/>
        </a:ln>
      </dgm:spPr>
      <dgm:t>
        <a:bodyPr lIns="251999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solidFill>
                <a:prstClr val="white"/>
              </a:solidFill>
              <a:latin typeface="Helvetica" pitchFamily="2" charset="0"/>
              <a:ea typeface="+mn-ea"/>
              <a:cs typeface="+mn-cs"/>
            </a:rPr>
            <a:t>Berufs-, Studien- und Laufbahnberatung</a:t>
          </a:r>
        </a:p>
      </dgm:t>
    </dgm:pt>
    <dgm:pt modelId="{C77C3710-30FA-1E4E-A266-6BCB310748AA}" type="parTrans" cxnId="{9CEF7D65-1798-7D4B-A6A2-7D02E633DE98}">
      <dgm:prSet/>
      <dgm:spPr/>
      <dgm:t>
        <a:bodyPr/>
        <a:lstStyle/>
        <a:p>
          <a:endParaRPr lang="de-DE"/>
        </a:p>
      </dgm:t>
    </dgm:pt>
    <dgm:pt modelId="{EDD85CE7-4E35-C74A-886B-7B83C721D711}" type="sibTrans" cxnId="{9CEF7D65-1798-7D4B-A6A2-7D02E633DE98}">
      <dgm:prSet/>
      <dgm:spPr/>
      <dgm:t>
        <a:bodyPr/>
        <a:lstStyle/>
        <a:p>
          <a:endParaRPr lang="de-DE"/>
        </a:p>
      </dgm:t>
    </dgm:pt>
    <dgm:pt modelId="{B16444C0-ADA8-4045-8155-D4836F52E0A2}">
      <dgm:prSet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b="0" i="0" dirty="0">
              <a:latin typeface="Helvetica" pitchFamily="2" charset="0"/>
            </a:rPr>
            <a:t>Kantone / Gemeinden / Bund</a:t>
          </a:r>
        </a:p>
        <a:p>
          <a:r>
            <a:rPr lang="de-DE" b="0" i="0" dirty="0">
              <a:latin typeface="Helvetica" pitchFamily="2" charset="0"/>
            </a:rPr>
            <a:t>Teilnehmer/innen</a:t>
          </a:r>
        </a:p>
      </dgm:t>
    </dgm:pt>
    <dgm:pt modelId="{76C9234D-8EBD-1A43-BE62-74F91D947960}" type="parTrans" cxnId="{9333776C-2D40-8049-A2DE-CB2316547748}">
      <dgm:prSet/>
      <dgm:spPr/>
      <dgm:t>
        <a:bodyPr/>
        <a:lstStyle/>
        <a:p>
          <a:endParaRPr lang="de-DE"/>
        </a:p>
      </dgm:t>
    </dgm:pt>
    <dgm:pt modelId="{58A5C544-F497-D34E-9704-A0146DABB741}" type="sibTrans" cxnId="{9333776C-2D40-8049-A2DE-CB2316547748}">
      <dgm:prSet/>
      <dgm:spPr/>
      <dgm:t>
        <a:bodyPr/>
        <a:lstStyle/>
        <a:p>
          <a:endParaRPr lang="de-DE"/>
        </a:p>
      </dgm:t>
    </dgm:pt>
    <dgm:pt modelId="{C1D1B70C-A444-BE43-A12D-F19028E061DB}">
      <dgm:prSet custT="1"/>
      <dgm:spPr>
        <a:solidFill>
          <a:srgbClr val="B0B6F8"/>
        </a:solidFill>
        <a:ln>
          <a:noFill/>
        </a:ln>
      </dgm:spPr>
      <dgm:t>
        <a:bodyPr lIns="251999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solidFill>
                <a:prstClr val="white"/>
              </a:solidFill>
              <a:latin typeface="Helvetica" pitchFamily="2" charset="0"/>
              <a:ea typeface="+mn-ea"/>
              <a:cs typeface="+mn-cs"/>
            </a:rPr>
            <a:t>Projekte und besondere Leistungen</a:t>
          </a:r>
        </a:p>
      </dgm:t>
    </dgm:pt>
    <dgm:pt modelId="{AF1C5534-F9F6-6240-AC90-6E018C2E8007}" type="parTrans" cxnId="{B3198738-3D0A-F34B-803D-43993788269F}">
      <dgm:prSet/>
      <dgm:spPr/>
      <dgm:t>
        <a:bodyPr/>
        <a:lstStyle/>
        <a:p>
          <a:endParaRPr lang="de-DE"/>
        </a:p>
      </dgm:t>
    </dgm:pt>
    <dgm:pt modelId="{0D31037D-F901-FB40-BD0C-39A0F9730971}" type="sibTrans" cxnId="{B3198738-3D0A-F34B-803D-43993788269F}">
      <dgm:prSet/>
      <dgm:spPr/>
      <dgm:t>
        <a:bodyPr/>
        <a:lstStyle/>
        <a:p>
          <a:endParaRPr lang="de-DE"/>
        </a:p>
      </dgm:t>
    </dgm:pt>
    <dgm:pt modelId="{CB9B93E2-977E-B147-9BFF-445E9DB023E5}">
      <dgm:prSet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b="0" i="0" dirty="0">
              <a:latin typeface="Helvetica" pitchFamily="2" charset="0"/>
            </a:rPr>
            <a:t>Bund / Kantone / </a:t>
          </a:r>
          <a:r>
            <a:rPr lang="de-DE" b="0" i="0" dirty="0" err="1">
              <a:latin typeface="Helvetica" pitchFamily="2" charset="0"/>
            </a:rPr>
            <a:t>OdA</a:t>
          </a:r>
          <a:endParaRPr lang="de-DE" b="0" i="0" dirty="0">
            <a:latin typeface="Helvetica" pitchFamily="2" charset="0"/>
          </a:endParaRPr>
        </a:p>
      </dgm:t>
    </dgm:pt>
    <dgm:pt modelId="{7814FAEC-245E-3846-943B-8794528D2BB7}" type="parTrans" cxnId="{D81D6176-2555-DE46-BA29-FC5A9C9C78DB}">
      <dgm:prSet/>
      <dgm:spPr/>
      <dgm:t>
        <a:bodyPr/>
        <a:lstStyle/>
        <a:p>
          <a:endParaRPr lang="de-DE"/>
        </a:p>
      </dgm:t>
    </dgm:pt>
    <dgm:pt modelId="{A0E68744-5272-3B4F-84A3-44D0EB280591}" type="sibTrans" cxnId="{D81D6176-2555-DE46-BA29-FC5A9C9C78DB}">
      <dgm:prSet/>
      <dgm:spPr/>
      <dgm:t>
        <a:bodyPr/>
        <a:lstStyle/>
        <a:p>
          <a:endParaRPr lang="de-DE"/>
        </a:p>
      </dgm:t>
    </dgm:pt>
    <dgm:pt modelId="{3789E78B-1D10-644E-A14C-7A0C1DC4945E}" type="pres">
      <dgm:prSet presAssocID="{A7D6431C-60AA-A04C-82DA-5974C11ACCA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A5EF544-3A88-5348-ABBA-58155978A680}" type="pres">
      <dgm:prSet presAssocID="{3D894008-4D59-8F4F-A32D-C3430284B03D}" presName="horFlow" presStyleCnt="0"/>
      <dgm:spPr/>
    </dgm:pt>
    <dgm:pt modelId="{B1F2BC03-E208-924C-B82C-45E485F1AD19}" type="pres">
      <dgm:prSet presAssocID="{3D894008-4D59-8F4F-A32D-C3430284B03D}" presName="bigChev" presStyleLbl="node1" presStyleIdx="0" presStyleCnt="5" custScaleX="328948" custScaleY="94798"/>
      <dgm:spPr>
        <a:prstGeom prst="homePlate">
          <a:avLst/>
        </a:prstGeom>
      </dgm:spPr>
    </dgm:pt>
    <dgm:pt modelId="{0C797CCF-7E13-0F49-8839-2BD83B878A02}" type="pres">
      <dgm:prSet presAssocID="{F7C1B2B4-AF2D-4643-8D6E-846277639960}" presName="parTrans" presStyleCnt="0"/>
      <dgm:spPr/>
    </dgm:pt>
    <dgm:pt modelId="{86AE69B7-6026-1F45-87BA-6A166831C666}" type="pres">
      <dgm:prSet presAssocID="{7C4F3557-89B5-B64E-BD2C-BAB03EF6BF0B}" presName="node" presStyleLbl="alignAccFollowNode1" presStyleIdx="0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C77EC805-777E-E647-A477-C3A2D3459604}" type="pres">
      <dgm:prSet presAssocID="{3D894008-4D59-8F4F-A32D-C3430284B03D}" presName="vSp" presStyleCnt="0"/>
      <dgm:spPr/>
    </dgm:pt>
    <dgm:pt modelId="{84B5BCE2-AF30-7C4D-B1B2-E3C5925E1477}" type="pres">
      <dgm:prSet presAssocID="{C9FC5193-22D3-3F41-A304-48AB731B8760}" presName="horFlow" presStyleCnt="0"/>
      <dgm:spPr/>
    </dgm:pt>
    <dgm:pt modelId="{79477A60-8F6A-9148-9920-5BEC0060BB31}" type="pres">
      <dgm:prSet presAssocID="{C9FC5193-22D3-3F41-A304-48AB731B8760}" presName="bigChev" presStyleLbl="node1" presStyleIdx="1" presStyleCnt="5" custScaleX="328948" custScaleY="94798"/>
      <dgm:spPr>
        <a:prstGeom prst="homePlate">
          <a:avLst/>
        </a:prstGeom>
      </dgm:spPr>
    </dgm:pt>
    <dgm:pt modelId="{04D20B32-1B49-1145-A812-5D9AF2B616FD}" type="pres">
      <dgm:prSet presAssocID="{2C05278F-3DAB-A947-B9C8-02AA8053B499}" presName="parTrans" presStyleCnt="0"/>
      <dgm:spPr/>
    </dgm:pt>
    <dgm:pt modelId="{D4C955F7-5735-1448-A2C9-794572C5B8F8}" type="pres">
      <dgm:prSet presAssocID="{FC743901-38C6-2A45-93F4-204D7704CFEF}" presName="node" presStyleLbl="alignAccFollowNode1" presStyleIdx="1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209AD3E3-3EDE-6848-ADBA-A4C15B0346DE}" type="pres">
      <dgm:prSet presAssocID="{C9FC5193-22D3-3F41-A304-48AB731B8760}" presName="vSp" presStyleCnt="0"/>
      <dgm:spPr/>
    </dgm:pt>
    <dgm:pt modelId="{0CD08026-8EB7-8442-881C-DC548E9699F7}" type="pres">
      <dgm:prSet presAssocID="{8C70230A-6D32-F544-BAA2-E287CE959079}" presName="horFlow" presStyleCnt="0"/>
      <dgm:spPr/>
    </dgm:pt>
    <dgm:pt modelId="{E16CF9EC-1E66-A44D-BA7E-839D39453EB2}" type="pres">
      <dgm:prSet presAssocID="{8C70230A-6D32-F544-BAA2-E287CE959079}" presName="bigChev" presStyleLbl="node1" presStyleIdx="2" presStyleCnt="5" custScaleX="328948" custScaleY="94798"/>
      <dgm:spPr>
        <a:prstGeom prst="homePlate">
          <a:avLst/>
        </a:prstGeom>
      </dgm:spPr>
    </dgm:pt>
    <dgm:pt modelId="{A3CC7917-11C1-D54D-A9AA-6FCEBA2A2463}" type="pres">
      <dgm:prSet presAssocID="{3726A4FA-E115-064B-93B1-49A14CBE3446}" presName="parTrans" presStyleCnt="0"/>
      <dgm:spPr/>
    </dgm:pt>
    <dgm:pt modelId="{791D44F2-9361-4D41-93AD-A6B3A7B0074E}" type="pres">
      <dgm:prSet presAssocID="{E256551D-8D01-FD46-9DD8-A26064924315}" presName="node" presStyleLbl="alignAccFollowNode1" presStyleIdx="2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B6692781-48A0-3545-A55D-25147D8E4842}" type="pres">
      <dgm:prSet presAssocID="{8C70230A-6D32-F544-BAA2-E287CE959079}" presName="vSp" presStyleCnt="0"/>
      <dgm:spPr/>
    </dgm:pt>
    <dgm:pt modelId="{9A04913B-FEFB-8943-99DF-D0586C0616A8}" type="pres">
      <dgm:prSet presAssocID="{D511EDA5-7C95-DC42-9096-4BE651F8FDBA}" presName="horFlow" presStyleCnt="0"/>
      <dgm:spPr/>
    </dgm:pt>
    <dgm:pt modelId="{47D1FA8C-54D7-0447-86C5-CD02E3118BC8}" type="pres">
      <dgm:prSet presAssocID="{D511EDA5-7C95-DC42-9096-4BE651F8FDBA}" presName="bigChev" presStyleLbl="node1" presStyleIdx="3" presStyleCnt="5" custScaleX="328948" custScaleY="94798"/>
      <dgm:spPr>
        <a:prstGeom prst="homePlate">
          <a:avLst/>
        </a:prstGeom>
      </dgm:spPr>
    </dgm:pt>
    <dgm:pt modelId="{FF23B6F7-6CD1-F940-A9F8-79AC41545347}" type="pres">
      <dgm:prSet presAssocID="{76C9234D-8EBD-1A43-BE62-74F91D947960}" presName="parTrans" presStyleCnt="0"/>
      <dgm:spPr/>
    </dgm:pt>
    <dgm:pt modelId="{F6C8F086-51F7-CC44-82EC-F8E5B7786233}" type="pres">
      <dgm:prSet presAssocID="{B16444C0-ADA8-4045-8155-D4836F52E0A2}" presName="node" presStyleLbl="alignAccFollowNode1" presStyleIdx="3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153467F2-0C23-8040-8EE2-A06F2B2F5A34}" type="pres">
      <dgm:prSet presAssocID="{D511EDA5-7C95-DC42-9096-4BE651F8FDBA}" presName="vSp" presStyleCnt="0"/>
      <dgm:spPr/>
    </dgm:pt>
    <dgm:pt modelId="{E69457EE-52E0-4C46-BA48-87EBEF120102}" type="pres">
      <dgm:prSet presAssocID="{C1D1B70C-A444-BE43-A12D-F19028E061DB}" presName="horFlow" presStyleCnt="0"/>
      <dgm:spPr/>
    </dgm:pt>
    <dgm:pt modelId="{B0AB370A-5AA5-524D-AAF8-B421A3F718FC}" type="pres">
      <dgm:prSet presAssocID="{C1D1B70C-A444-BE43-A12D-F19028E061DB}" presName="bigChev" presStyleLbl="node1" presStyleIdx="4" presStyleCnt="5" custScaleX="328948" custScaleY="94798"/>
      <dgm:spPr>
        <a:prstGeom prst="homePlate">
          <a:avLst/>
        </a:prstGeom>
      </dgm:spPr>
    </dgm:pt>
    <dgm:pt modelId="{E8E663EB-9294-D548-AF79-64BDAC355E61}" type="pres">
      <dgm:prSet presAssocID="{7814FAEC-245E-3846-943B-8794528D2BB7}" presName="parTrans" presStyleCnt="0"/>
      <dgm:spPr/>
    </dgm:pt>
    <dgm:pt modelId="{551CA0C1-6A4D-A04F-A944-69538E07FC8E}" type="pres">
      <dgm:prSet presAssocID="{CB9B93E2-977E-B147-9BFF-445E9DB023E5}" presName="node" presStyleLbl="alignAccFollowNode1" presStyleIdx="4" presStyleCnt="5" custScaleX="283094" custLinFactX="78171" custLinFactNeighborX="100000" custLinFactNeighborY="-84">
        <dgm:presLayoutVars>
          <dgm:bulletEnabled val="1"/>
        </dgm:presLayoutVars>
      </dgm:prSet>
      <dgm:spPr/>
    </dgm:pt>
  </dgm:ptLst>
  <dgm:cxnLst>
    <dgm:cxn modelId="{5642C91A-6C3F-7F4A-8A27-768FF000D7A7}" type="presOf" srcId="{E256551D-8D01-FD46-9DD8-A26064924315}" destId="{791D44F2-9361-4D41-93AD-A6B3A7B0074E}" srcOrd="0" destOrd="0" presId="urn:microsoft.com/office/officeart/2005/8/layout/lProcess3"/>
    <dgm:cxn modelId="{EC69EB1A-36A7-854C-BDFA-A8CFB814328C}" srcId="{8C70230A-6D32-F544-BAA2-E287CE959079}" destId="{E256551D-8D01-FD46-9DD8-A26064924315}" srcOrd="0" destOrd="0" parTransId="{3726A4FA-E115-064B-93B1-49A14CBE3446}" sibTransId="{578AD23E-7915-7D44-A4CB-E6EBB9427CB4}"/>
    <dgm:cxn modelId="{8E4C901B-B0F7-7E42-8C94-CA078D30F959}" type="presOf" srcId="{8C70230A-6D32-F544-BAA2-E287CE959079}" destId="{E16CF9EC-1E66-A44D-BA7E-839D39453EB2}" srcOrd="0" destOrd="0" presId="urn:microsoft.com/office/officeart/2005/8/layout/lProcess3"/>
    <dgm:cxn modelId="{57111537-0FEC-7C47-8C4C-B599F71434FB}" type="presOf" srcId="{3D894008-4D59-8F4F-A32D-C3430284B03D}" destId="{B1F2BC03-E208-924C-B82C-45E485F1AD19}" srcOrd="0" destOrd="0" presId="urn:microsoft.com/office/officeart/2005/8/layout/lProcess3"/>
    <dgm:cxn modelId="{B3198738-3D0A-F34B-803D-43993788269F}" srcId="{A7D6431C-60AA-A04C-82DA-5974C11ACCA3}" destId="{C1D1B70C-A444-BE43-A12D-F19028E061DB}" srcOrd="4" destOrd="0" parTransId="{AF1C5534-F9F6-6240-AC90-6E018C2E8007}" sibTransId="{0D31037D-F901-FB40-BD0C-39A0F9730971}"/>
    <dgm:cxn modelId="{4DC5C441-A634-C348-9C43-4BF56BC5BF0C}" srcId="{A7D6431C-60AA-A04C-82DA-5974C11ACCA3}" destId="{3D894008-4D59-8F4F-A32D-C3430284B03D}" srcOrd="0" destOrd="0" parTransId="{F87E8761-8F82-454D-B97B-1D7F9D998DA0}" sibTransId="{E1C9A933-8A4F-9343-93A2-2A8795C5DE41}"/>
    <dgm:cxn modelId="{9CEF7D65-1798-7D4B-A6A2-7D02E633DE98}" srcId="{A7D6431C-60AA-A04C-82DA-5974C11ACCA3}" destId="{D511EDA5-7C95-DC42-9096-4BE651F8FDBA}" srcOrd="3" destOrd="0" parTransId="{C77C3710-30FA-1E4E-A266-6BCB310748AA}" sibTransId="{EDD85CE7-4E35-C74A-886B-7B83C721D711}"/>
    <dgm:cxn modelId="{3C3BD847-C3DC-1B49-9ECA-0AE1C85C6342}" type="presOf" srcId="{C1D1B70C-A444-BE43-A12D-F19028E061DB}" destId="{B0AB370A-5AA5-524D-AAF8-B421A3F718FC}" srcOrd="0" destOrd="0" presId="urn:microsoft.com/office/officeart/2005/8/layout/lProcess3"/>
    <dgm:cxn modelId="{9333776C-2D40-8049-A2DE-CB2316547748}" srcId="{D511EDA5-7C95-DC42-9096-4BE651F8FDBA}" destId="{B16444C0-ADA8-4045-8155-D4836F52E0A2}" srcOrd="0" destOrd="0" parTransId="{76C9234D-8EBD-1A43-BE62-74F91D947960}" sibTransId="{58A5C544-F497-D34E-9704-A0146DABB741}"/>
    <dgm:cxn modelId="{91A02C6D-2F18-C642-AAC5-1A9F4BD91817}" srcId="{A7D6431C-60AA-A04C-82DA-5974C11ACCA3}" destId="{C9FC5193-22D3-3F41-A304-48AB731B8760}" srcOrd="1" destOrd="0" parTransId="{21311352-BF7F-0F42-A29C-528989DAE001}" sibTransId="{F7C84D61-666F-3C46-8EB6-F0684D4D46D8}"/>
    <dgm:cxn modelId="{D81D6176-2555-DE46-BA29-FC5A9C9C78DB}" srcId="{C1D1B70C-A444-BE43-A12D-F19028E061DB}" destId="{CB9B93E2-977E-B147-9BFF-445E9DB023E5}" srcOrd="0" destOrd="0" parTransId="{7814FAEC-245E-3846-943B-8794528D2BB7}" sibTransId="{A0E68744-5272-3B4F-84A3-44D0EB280591}"/>
    <dgm:cxn modelId="{7A699E56-3F16-6F4E-B78E-E21C41085403}" type="presOf" srcId="{7C4F3557-89B5-B64E-BD2C-BAB03EF6BF0B}" destId="{86AE69B7-6026-1F45-87BA-6A166831C666}" srcOrd="0" destOrd="0" presId="urn:microsoft.com/office/officeart/2005/8/layout/lProcess3"/>
    <dgm:cxn modelId="{76F6848A-9307-BA48-A21E-2F6C13ABC019}" type="presOf" srcId="{D511EDA5-7C95-DC42-9096-4BE651F8FDBA}" destId="{47D1FA8C-54D7-0447-86C5-CD02E3118BC8}" srcOrd="0" destOrd="0" presId="urn:microsoft.com/office/officeart/2005/8/layout/lProcess3"/>
    <dgm:cxn modelId="{493AA58B-F8E4-7C43-8C3E-F324D9611D11}" type="presOf" srcId="{B16444C0-ADA8-4045-8155-D4836F52E0A2}" destId="{F6C8F086-51F7-CC44-82EC-F8E5B7786233}" srcOrd="0" destOrd="0" presId="urn:microsoft.com/office/officeart/2005/8/layout/lProcess3"/>
    <dgm:cxn modelId="{CA0F42A5-B506-384F-97E6-3A028B92D2AF}" srcId="{A7D6431C-60AA-A04C-82DA-5974C11ACCA3}" destId="{8C70230A-6D32-F544-BAA2-E287CE959079}" srcOrd="2" destOrd="0" parTransId="{0E2E1901-E8BF-9048-A3CD-41432E05FA94}" sibTransId="{FC181F90-2003-C344-877B-B1EFDEAD1293}"/>
    <dgm:cxn modelId="{8A0D1CA9-3834-6544-BB5A-69E99A7D87ED}" srcId="{C9FC5193-22D3-3F41-A304-48AB731B8760}" destId="{FC743901-38C6-2A45-93F4-204D7704CFEF}" srcOrd="0" destOrd="0" parTransId="{2C05278F-3DAB-A947-B9C8-02AA8053B499}" sibTransId="{9A325FF3-70E7-8B42-A553-9EDF4318FF6D}"/>
    <dgm:cxn modelId="{D55F98B9-8300-AE45-94E5-BB2EDB5C6E9F}" type="presOf" srcId="{A7D6431C-60AA-A04C-82DA-5974C11ACCA3}" destId="{3789E78B-1D10-644E-A14C-7A0C1DC4945E}" srcOrd="0" destOrd="0" presId="urn:microsoft.com/office/officeart/2005/8/layout/lProcess3"/>
    <dgm:cxn modelId="{855C4FC1-3A55-D647-9499-809388B400B5}" type="presOf" srcId="{CB9B93E2-977E-B147-9BFF-445E9DB023E5}" destId="{551CA0C1-6A4D-A04F-A944-69538E07FC8E}" srcOrd="0" destOrd="0" presId="urn:microsoft.com/office/officeart/2005/8/layout/lProcess3"/>
    <dgm:cxn modelId="{E43EA2C6-753F-0340-A90B-1A7D05FA191A}" type="presOf" srcId="{C9FC5193-22D3-3F41-A304-48AB731B8760}" destId="{79477A60-8F6A-9148-9920-5BEC0060BB31}" srcOrd="0" destOrd="0" presId="urn:microsoft.com/office/officeart/2005/8/layout/lProcess3"/>
    <dgm:cxn modelId="{4E068FDC-092D-AD46-9090-932DB8DFFFDC}" srcId="{3D894008-4D59-8F4F-A32D-C3430284B03D}" destId="{7C4F3557-89B5-B64E-BD2C-BAB03EF6BF0B}" srcOrd="0" destOrd="0" parTransId="{F7C1B2B4-AF2D-4643-8D6E-846277639960}" sibTransId="{B1ACD3FE-D326-3C48-BD37-9B6D01F72630}"/>
    <dgm:cxn modelId="{8646D3E1-997B-C34C-89DA-190BB2165336}" type="presOf" srcId="{FC743901-38C6-2A45-93F4-204D7704CFEF}" destId="{D4C955F7-5735-1448-A2C9-794572C5B8F8}" srcOrd="0" destOrd="0" presId="urn:microsoft.com/office/officeart/2005/8/layout/lProcess3"/>
    <dgm:cxn modelId="{7033AC36-12CD-4048-921A-BD0A2B04058D}" type="presParOf" srcId="{3789E78B-1D10-644E-A14C-7A0C1DC4945E}" destId="{4A5EF544-3A88-5348-ABBA-58155978A680}" srcOrd="0" destOrd="0" presId="urn:microsoft.com/office/officeart/2005/8/layout/lProcess3"/>
    <dgm:cxn modelId="{D0155971-02D8-9646-9717-6423C88E9BB4}" type="presParOf" srcId="{4A5EF544-3A88-5348-ABBA-58155978A680}" destId="{B1F2BC03-E208-924C-B82C-45E485F1AD19}" srcOrd="0" destOrd="0" presId="urn:microsoft.com/office/officeart/2005/8/layout/lProcess3"/>
    <dgm:cxn modelId="{0DC5D2A4-B551-834E-9C7C-AFF6241C463E}" type="presParOf" srcId="{4A5EF544-3A88-5348-ABBA-58155978A680}" destId="{0C797CCF-7E13-0F49-8839-2BD83B878A02}" srcOrd="1" destOrd="0" presId="urn:microsoft.com/office/officeart/2005/8/layout/lProcess3"/>
    <dgm:cxn modelId="{759B4651-6888-B740-A537-66E905F07867}" type="presParOf" srcId="{4A5EF544-3A88-5348-ABBA-58155978A680}" destId="{86AE69B7-6026-1F45-87BA-6A166831C666}" srcOrd="2" destOrd="0" presId="urn:microsoft.com/office/officeart/2005/8/layout/lProcess3"/>
    <dgm:cxn modelId="{B3A8B4DA-52B7-1642-A6DA-DD8D77E5083D}" type="presParOf" srcId="{3789E78B-1D10-644E-A14C-7A0C1DC4945E}" destId="{C77EC805-777E-E647-A477-C3A2D3459604}" srcOrd="1" destOrd="0" presId="urn:microsoft.com/office/officeart/2005/8/layout/lProcess3"/>
    <dgm:cxn modelId="{1C8AB5F3-4CDA-4E4D-848C-E4DD8AA8B9FA}" type="presParOf" srcId="{3789E78B-1D10-644E-A14C-7A0C1DC4945E}" destId="{84B5BCE2-AF30-7C4D-B1B2-E3C5925E1477}" srcOrd="2" destOrd="0" presId="urn:microsoft.com/office/officeart/2005/8/layout/lProcess3"/>
    <dgm:cxn modelId="{BD2C7F3A-2446-6A4E-85D9-847F1834E5E2}" type="presParOf" srcId="{84B5BCE2-AF30-7C4D-B1B2-E3C5925E1477}" destId="{79477A60-8F6A-9148-9920-5BEC0060BB31}" srcOrd="0" destOrd="0" presId="urn:microsoft.com/office/officeart/2005/8/layout/lProcess3"/>
    <dgm:cxn modelId="{4088058A-5B66-884C-90FF-A2A37DF86F06}" type="presParOf" srcId="{84B5BCE2-AF30-7C4D-B1B2-E3C5925E1477}" destId="{04D20B32-1B49-1145-A812-5D9AF2B616FD}" srcOrd="1" destOrd="0" presId="urn:microsoft.com/office/officeart/2005/8/layout/lProcess3"/>
    <dgm:cxn modelId="{8A94E5F8-9B28-0547-85F5-EECAB796C400}" type="presParOf" srcId="{84B5BCE2-AF30-7C4D-B1B2-E3C5925E1477}" destId="{D4C955F7-5735-1448-A2C9-794572C5B8F8}" srcOrd="2" destOrd="0" presId="urn:microsoft.com/office/officeart/2005/8/layout/lProcess3"/>
    <dgm:cxn modelId="{BDD64AE0-1F6F-FC4C-959B-0DE35EA4EB6F}" type="presParOf" srcId="{3789E78B-1D10-644E-A14C-7A0C1DC4945E}" destId="{209AD3E3-3EDE-6848-ADBA-A4C15B0346DE}" srcOrd="3" destOrd="0" presId="urn:microsoft.com/office/officeart/2005/8/layout/lProcess3"/>
    <dgm:cxn modelId="{D8C027B9-BE60-F340-BC5F-355D205DFD8A}" type="presParOf" srcId="{3789E78B-1D10-644E-A14C-7A0C1DC4945E}" destId="{0CD08026-8EB7-8442-881C-DC548E9699F7}" srcOrd="4" destOrd="0" presId="urn:microsoft.com/office/officeart/2005/8/layout/lProcess3"/>
    <dgm:cxn modelId="{AB1F0EE7-D969-E547-A897-40D788265ACB}" type="presParOf" srcId="{0CD08026-8EB7-8442-881C-DC548E9699F7}" destId="{E16CF9EC-1E66-A44D-BA7E-839D39453EB2}" srcOrd="0" destOrd="0" presId="urn:microsoft.com/office/officeart/2005/8/layout/lProcess3"/>
    <dgm:cxn modelId="{0F7956B2-68E4-EE4A-B1D4-F9FE08FF124E}" type="presParOf" srcId="{0CD08026-8EB7-8442-881C-DC548E9699F7}" destId="{A3CC7917-11C1-D54D-A9AA-6FCEBA2A2463}" srcOrd="1" destOrd="0" presId="urn:microsoft.com/office/officeart/2005/8/layout/lProcess3"/>
    <dgm:cxn modelId="{607F362A-7329-704E-AFA4-CFDA81D57094}" type="presParOf" srcId="{0CD08026-8EB7-8442-881C-DC548E9699F7}" destId="{791D44F2-9361-4D41-93AD-A6B3A7B0074E}" srcOrd="2" destOrd="0" presId="urn:microsoft.com/office/officeart/2005/8/layout/lProcess3"/>
    <dgm:cxn modelId="{904AD9E2-E021-E44F-8224-BA57065021FC}" type="presParOf" srcId="{3789E78B-1D10-644E-A14C-7A0C1DC4945E}" destId="{B6692781-48A0-3545-A55D-25147D8E4842}" srcOrd="5" destOrd="0" presId="urn:microsoft.com/office/officeart/2005/8/layout/lProcess3"/>
    <dgm:cxn modelId="{7338AEEF-015F-3A46-A0D7-A6A5802B5181}" type="presParOf" srcId="{3789E78B-1D10-644E-A14C-7A0C1DC4945E}" destId="{9A04913B-FEFB-8943-99DF-D0586C0616A8}" srcOrd="6" destOrd="0" presId="urn:microsoft.com/office/officeart/2005/8/layout/lProcess3"/>
    <dgm:cxn modelId="{555AD243-57F2-7049-9836-38231747C043}" type="presParOf" srcId="{9A04913B-FEFB-8943-99DF-D0586C0616A8}" destId="{47D1FA8C-54D7-0447-86C5-CD02E3118BC8}" srcOrd="0" destOrd="0" presId="urn:microsoft.com/office/officeart/2005/8/layout/lProcess3"/>
    <dgm:cxn modelId="{A5504CBD-84B5-984D-A060-39F1574863F1}" type="presParOf" srcId="{9A04913B-FEFB-8943-99DF-D0586C0616A8}" destId="{FF23B6F7-6CD1-F940-A9F8-79AC41545347}" srcOrd="1" destOrd="0" presId="urn:microsoft.com/office/officeart/2005/8/layout/lProcess3"/>
    <dgm:cxn modelId="{989F0470-7948-EC41-8376-2285A7DF5CE7}" type="presParOf" srcId="{9A04913B-FEFB-8943-99DF-D0586C0616A8}" destId="{F6C8F086-51F7-CC44-82EC-F8E5B7786233}" srcOrd="2" destOrd="0" presId="urn:microsoft.com/office/officeart/2005/8/layout/lProcess3"/>
    <dgm:cxn modelId="{EBD036D0-A56E-BE4A-B009-CD68D0341683}" type="presParOf" srcId="{3789E78B-1D10-644E-A14C-7A0C1DC4945E}" destId="{153467F2-0C23-8040-8EE2-A06F2B2F5A34}" srcOrd="7" destOrd="0" presId="urn:microsoft.com/office/officeart/2005/8/layout/lProcess3"/>
    <dgm:cxn modelId="{C6BD1668-9BBC-D648-89B5-FEAFC54E03EC}" type="presParOf" srcId="{3789E78B-1D10-644E-A14C-7A0C1DC4945E}" destId="{E69457EE-52E0-4C46-BA48-87EBEF120102}" srcOrd="8" destOrd="0" presId="urn:microsoft.com/office/officeart/2005/8/layout/lProcess3"/>
    <dgm:cxn modelId="{22CDE6A6-AC40-3C42-93F7-9A23F71F8273}" type="presParOf" srcId="{E69457EE-52E0-4C46-BA48-87EBEF120102}" destId="{B0AB370A-5AA5-524D-AAF8-B421A3F718FC}" srcOrd="0" destOrd="0" presId="urn:microsoft.com/office/officeart/2005/8/layout/lProcess3"/>
    <dgm:cxn modelId="{69386EA8-4BB4-864B-A0F5-9EAB8429DE09}" type="presParOf" srcId="{E69457EE-52E0-4C46-BA48-87EBEF120102}" destId="{E8E663EB-9294-D548-AF79-64BDAC355E61}" srcOrd="1" destOrd="0" presId="urn:microsoft.com/office/officeart/2005/8/layout/lProcess3"/>
    <dgm:cxn modelId="{39A2DC73-C881-6349-9129-C59837309410}" type="presParOf" srcId="{E69457EE-52E0-4C46-BA48-87EBEF120102}" destId="{551CA0C1-6A4D-A04F-A944-69538E07FC8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A84FDD-3FD2-4B6D-A400-AEED41AC9A9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6B10B48C-3E70-44B0-9A8C-F093FECC8028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de-CH" sz="1400" b="0" i="0" dirty="0">
              <a:latin typeface="Helvetica" pitchFamily="2" charset="0"/>
            </a:rPr>
            <a:t>Zeigen</a:t>
          </a:r>
          <a:endParaRPr lang="de-CH" sz="1800" b="0" i="0" dirty="0">
            <a:latin typeface="Helvetica" pitchFamily="2" charset="0"/>
          </a:endParaRPr>
        </a:p>
      </dgm:t>
    </dgm:pt>
    <dgm:pt modelId="{F0574460-B158-46BC-AE48-59CE255EA4E6}" type="parTrans" cxnId="{259008D2-0ADA-414C-B0D0-84ED54BB9FF9}">
      <dgm:prSet/>
      <dgm:spPr/>
      <dgm:t>
        <a:bodyPr/>
        <a:lstStyle/>
        <a:p>
          <a:endParaRPr lang="de-CH"/>
        </a:p>
      </dgm:t>
    </dgm:pt>
    <dgm:pt modelId="{309CA3E2-4E33-416E-BEC1-063865AFFB4C}" type="sibTrans" cxnId="{259008D2-0ADA-414C-B0D0-84ED54BB9FF9}">
      <dgm:prSet/>
      <dgm:spPr/>
      <dgm:t>
        <a:bodyPr/>
        <a:lstStyle/>
        <a:p>
          <a:endParaRPr lang="de-CH"/>
        </a:p>
      </dgm:t>
    </dgm:pt>
    <dgm:pt modelId="{48512757-6614-4FCB-9F79-D4761A3692C5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CH" sz="1400" b="0" i="0" dirty="0">
              <a:latin typeface="Helvetica" pitchFamily="2" charset="0"/>
            </a:rPr>
            <a:t>welche Kompetenzen Berufsleute mitbringen</a:t>
          </a:r>
        </a:p>
      </dgm:t>
    </dgm:pt>
    <dgm:pt modelId="{7621A1EC-E530-45EE-81EE-543FDD1F17AC}" type="parTrans" cxnId="{CEA13395-18D7-4F2E-B833-B2876E505FEB}">
      <dgm:prSet/>
      <dgm:spPr/>
      <dgm:t>
        <a:bodyPr/>
        <a:lstStyle/>
        <a:p>
          <a:endParaRPr lang="de-CH"/>
        </a:p>
      </dgm:t>
    </dgm:pt>
    <dgm:pt modelId="{55BDF3CA-A621-40FA-82E8-EF2B4AA1B7B5}" type="sibTrans" cxnId="{CEA13395-18D7-4F2E-B833-B2876E505FEB}">
      <dgm:prSet/>
      <dgm:spPr/>
      <dgm:t>
        <a:bodyPr/>
        <a:lstStyle/>
        <a:p>
          <a:endParaRPr lang="de-CH"/>
        </a:p>
      </dgm:t>
    </dgm:pt>
    <dgm:pt modelId="{E119AD9F-8D38-4621-8863-A4DB4CD17AE9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CH" sz="1400" b="0" i="0" dirty="0">
              <a:latin typeface="Helvetica" pitchFamily="2" charset="0"/>
            </a:rPr>
            <a:t>auf welchem Niveau der Abschluss im NQR und EQR eingestuft wird</a:t>
          </a:r>
        </a:p>
      </dgm:t>
    </dgm:pt>
    <dgm:pt modelId="{25CA54D8-CEB5-47F1-B8FF-B150F0B9C5AF}" type="parTrans" cxnId="{893874BA-C4B5-4594-A209-B604BC2FFC38}">
      <dgm:prSet/>
      <dgm:spPr/>
      <dgm:t>
        <a:bodyPr/>
        <a:lstStyle/>
        <a:p>
          <a:endParaRPr lang="de-CH"/>
        </a:p>
      </dgm:t>
    </dgm:pt>
    <dgm:pt modelId="{E2710E0C-5A28-42A6-8C23-E162CCDB6460}" type="sibTrans" cxnId="{893874BA-C4B5-4594-A209-B604BC2FFC38}">
      <dgm:prSet/>
      <dgm:spPr/>
      <dgm:t>
        <a:bodyPr/>
        <a:lstStyle/>
        <a:p>
          <a:endParaRPr lang="de-CH"/>
        </a:p>
      </dgm:t>
    </dgm:pt>
    <dgm:pt modelId="{10CAF58C-179A-4D31-9211-FD0F2646EB5E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de-CH" sz="1400" b="0" i="0" dirty="0">
              <a:latin typeface="Helvetica" pitchFamily="2" charset="0"/>
            </a:rPr>
            <a:t>Dienen</a:t>
          </a:r>
        </a:p>
      </dgm:t>
    </dgm:pt>
    <dgm:pt modelId="{D2C50F7C-90F1-49FC-89BF-9C9B97B19C36}" type="parTrans" cxnId="{F28E84EF-3156-48E6-ADB1-F7AE02E1A52E}">
      <dgm:prSet/>
      <dgm:spPr/>
      <dgm:t>
        <a:bodyPr/>
        <a:lstStyle/>
        <a:p>
          <a:endParaRPr lang="de-CH"/>
        </a:p>
      </dgm:t>
    </dgm:pt>
    <dgm:pt modelId="{63A4AFDA-288A-4D00-95EA-A299CCC9C90F}" type="sibTrans" cxnId="{F28E84EF-3156-48E6-ADB1-F7AE02E1A52E}">
      <dgm:prSet/>
      <dgm:spPr/>
      <dgm:t>
        <a:bodyPr/>
        <a:lstStyle/>
        <a:p>
          <a:endParaRPr lang="de-CH"/>
        </a:p>
      </dgm:t>
    </dgm:pt>
    <dgm:pt modelId="{69AE352A-9401-4A02-BA3D-2BD6281807AB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CH" sz="1400" b="0" i="0" dirty="0">
              <a:latin typeface="Helvetica" pitchFamily="2" charset="0"/>
            </a:rPr>
            <a:t>als Übersetzungsinstrumente für die Zeugnisse</a:t>
          </a:r>
        </a:p>
      </dgm:t>
    </dgm:pt>
    <dgm:pt modelId="{DF735502-5451-4B48-8648-336C1B018AF7}" type="parTrans" cxnId="{7FE8E5AF-0B9F-42BF-AFF0-4A794D3462CB}">
      <dgm:prSet/>
      <dgm:spPr/>
      <dgm:t>
        <a:bodyPr/>
        <a:lstStyle/>
        <a:p>
          <a:endParaRPr lang="de-CH"/>
        </a:p>
      </dgm:t>
    </dgm:pt>
    <dgm:pt modelId="{92F6681C-AC75-4148-914F-EDE828DDDDF2}" type="sibTrans" cxnId="{7FE8E5AF-0B9F-42BF-AFF0-4A794D3462CB}">
      <dgm:prSet/>
      <dgm:spPr/>
      <dgm:t>
        <a:bodyPr/>
        <a:lstStyle/>
        <a:p>
          <a:endParaRPr lang="de-CH"/>
        </a:p>
      </dgm:t>
    </dgm:pt>
    <dgm:pt modelId="{41DA1346-7CF4-4A07-8C95-A3F5EFA64016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CH" sz="1400" b="0" i="0" dirty="0">
              <a:latin typeface="Helvetica" pitchFamily="2" charset="0"/>
            </a:rPr>
            <a:t>für Bewerbungen im Ausland bei ausländischen Firmen</a:t>
          </a:r>
        </a:p>
      </dgm:t>
    </dgm:pt>
    <dgm:pt modelId="{7097848C-FCA6-4AAF-9D95-BD9CD8F31924}" type="parTrans" cxnId="{17DC4B63-E28B-4839-806D-86B5AFD6F324}">
      <dgm:prSet/>
      <dgm:spPr/>
      <dgm:t>
        <a:bodyPr/>
        <a:lstStyle/>
        <a:p>
          <a:endParaRPr lang="de-CH"/>
        </a:p>
      </dgm:t>
    </dgm:pt>
    <dgm:pt modelId="{A02AA97F-E3D0-432C-AD75-5ED2A49F17F1}" type="sibTrans" cxnId="{17DC4B63-E28B-4839-806D-86B5AFD6F324}">
      <dgm:prSet/>
      <dgm:spPr/>
      <dgm:t>
        <a:bodyPr/>
        <a:lstStyle/>
        <a:p>
          <a:endParaRPr lang="de-CH"/>
        </a:p>
      </dgm:t>
    </dgm:pt>
    <dgm:pt modelId="{31CE2D45-FEB6-4217-851F-3F1CDF84107F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de-CH" sz="1400" b="0" i="0" dirty="0">
              <a:latin typeface="Helvetica" pitchFamily="2" charset="0"/>
            </a:rPr>
            <a:t>Gültig</a:t>
          </a:r>
        </a:p>
      </dgm:t>
    </dgm:pt>
    <dgm:pt modelId="{B7A7A7CB-F9D6-4027-B8C9-20398882A020}" type="parTrans" cxnId="{AA7B8664-5051-4028-9D32-0F3105E869D2}">
      <dgm:prSet/>
      <dgm:spPr/>
      <dgm:t>
        <a:bodyPr/>
        <a:lstStyle/>
        <a:p>
          <a:endParaRPr lang="de-CH"/>
        </a:p>
      </dgm:t>
    </dgm:pt>
    <dgm:pt modelId="{C4783005-3042-446F-A13C-820BAB38C2E9}" type="sibTrans" cxnId="{AA7B8664-5051-4028-9D32-0F3105E869D2}">
      <dgm:prSet/>
      <dgm:spPr/>
      <dgm:t>
        <a:bodyPr/>
        <a:lstStyle/>
        <a:p>
          <a:endParaRPr lang="de-CH"/>
        </a:p>
      </dgm:t>
    </dgm:pt>
    <dgm:pt modelId="{40D3BD8D-D73A-4BEE-A60B-E5A1FEBF9475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CH" sz="1400" b="0" i="0" dirty="0">
              <a:latin typeface="Helvetica" pitchFamily="2" charset="0"/>
            </a:rPr>
            <a:t>nur mit dem Originalzeugnis</a:t>
          </a:r>
        </a:p>
      </dgm:t>
    </dgm:pt>
    <dgm:pt modelId="{FFEFCC35-2958-4C07-9853-B5D569648541}" type="parTrans" cxnId="{2D18256B-A7C4-450B-B6B2-C9140648E17E}">
      <dgm:prSet/>
      <dgm:spPr/>
      <dgm:t>
        <a:bodyPr/>
        <a:lstStyle/>
        <a:p>
          <a:endParaRPr lang="de-CH"/>
        </a:p>
      </dgm:t>
    </dgm:pt>
    <dgm:pt modelId="{B6B6F8BC-01FF-4D3B-9981-A3CC8DF02323}" type="sibTrans" cxnId="{2D18256B-A7C4-450B-B6B2-C9140648E17E}">
      <dgm:prSet/>
      <dgm:spPr/>
      <dgm:t>
        <a:bodyPr/>
        <a:lstStyle/>
        <a:p>
          <a:endParaRPr lang="de-CH"/>
        </a:p>
      </dgm:t>
    </dgm:pt>
    <dgm:pt modelId="{D93CF95D-AEC0-4851-9402-F262C80C6B25}" type="pres">
      <dgm:prSet presAssocID="{F9A84FDD-3FD2-4B6D-A400-AEED41AC9A93}" presName="linearFlow" presStyleCnt="0">
        <dgm:presLayoutVars>
          <dgm:dir/>
          <dgm:animLvl val="lvl"/>
          <dgm:resizeHandles val="exact"/>
        </dgm:presLayoutVars>
      </dgm:prSet>
      <dgm:spPr/>
    </dgm:pt>
    <dgm:pt modelId="{DF76768D-0FCB-4721-8F51-12E3BEDAB511}" type="pres">
      <dgm:prSet presAssocID="{6B10B48C-3E70-44B0-9A8C-F093FECC8028}" presName="composite" presStyleCnt="0"/>
      <dgm:spPr/>
    </dgm:pt>
    <dgm:pt modelId="{ABCD7F2F-F34F-4DE8-BADD-5552B71A9DDE}" type="pres">
      <dgm:prSet presAssocID="{6B10B48C-3E70-44B0-9A8C-F093FECC802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4E8C2D4-1990-43B1-9A9F-152923480597}" type="pres">
      <dgm:prSet presAssocID="{6B10B48C-3E70-44B0-9A8C-F093FECC8028}" presName="descendantText" presStyleLbl="alignAcc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BE0D1D32-5EA6-4A1A-A0EA-EE14D0C95EAC}" type="pres">
      <dgm:prSet presAssocID="{309CA3E2-4E33-416E-BEC1-063865AFFB4C}" presName="sp" presStyleCnt="0"/>
      <dgm:spPr/>
    </dgm:pt>
    <dgm:pt modelId="{B735E0DF-FAEE-46C2-A8B1-BA94348C9C23}" type="pres">
      <dgm:prSet presAssocID="{10CAF58C-179A-4D31-9211-FD0F2646EB5E}" presName="composite" presStyleCnt="0"/>
      <dgm:spPr/>
    </dgm:pt>
    <dgm:pt modelId="{E4D769C8-5634-4EB3-B9F9-82B64F08AB8F}" type="pres">
      <dgm:prSet presAssocID="{10CAF58C-179A-4D31-9211-FD0F2646EB5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CFF8D5F-A7DA-4591-8FCF-4E5D510D997E}" type="pres">
      <dgm:prSet presAssocID="{10CAF58C-179A-4D31-9211-FD0F2646EB5E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E8038E96-6368-47AA-AF57-DD38C50306F7}" type="pres">
      <dgm:prSet presAssocID="{63A4AFDA-288A-4D00-95EA-A299CCC9C90F}" presName="sp" presStyleCnt="0"/>
      <dgm:spPr/>
    </dgm:pt>
    <dgm:pt modelId="{FDF8700C-8E23-4EB3-A418-16574C02C5A6}" type="pres">
      <dgm:prSet presAssocID="{31CE2D45-FEB6-4217-851F-3F1CDF84107F}" presName="composite" presStyleCnt="0"/>
      <dgm:spPr/>
    </dgm:pt>
    <dgm:pt modelId="{6D553D73-59C6-4414-B7CD-1D2F75BF00C2}" type="pres">
      <dgm:prSet presAssocID="{31CE2D45-FEB6-4217-851F-3F1CDF84107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4012E12-E8A8-498C-A31B-35DE8CC5E9A3}" type="pres">
      <dgm:prSet presAssocID="{31CE2D45-FEB6-4217-851F-3F1CDF84107F}" presName="descendantText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41B26560-2EF2-47DC-874D-53F4B12C7F04}" type="presOf" srcId="{41DA1346-7CF4-4A07-8C95-A3F5EFA64016}" destId="{CCFF8D5F-A7DA-4591-8FCF-4E5D510D997E}" srcOrd="0" destOrd="1" presId="urn:microsoft.com/office/officeart/2005/8/layout/chevron2"/>
    <dgm:cxn modelId="{0C4A2941-827E-4706-A428-8CEAA898A423}" type="presOf" srcId="{10CAF58C-179A-4D31-9211-FD0F2646EB5E}" destId="{E4D769C8-5634-4EB3-B9F9-82B64F08AB8F}" srcOrd="0" destOrd="0" presId="urn:microsoft.com/office/officeart/2005/8/layout/chevron2"/>
    <dgm:cxn modelId="{A27B9262-811B-4473-856E-8FC4BB046A19}" type="presOf" srcId="{E119AD9F-8D38-4621-8863-A4DB4CD17AE9}" destId="{94E8C2D4-1990-43B1-9A9F-152923480597}" srcOrd="0" destOrd="1" presId="urn:microsoft.com/office/officeart/2005/8/layout/chevron2"/>
    <dgm:cxn modelId="{17DC4B63-E28B-4839-806D-86B5AFD6F324}" srcId="{10CAF58C-179A-4D31-9211-FD0F2646EB5E}" destId="{41DA1346-7CF4-4A07-8C95-A3F5EFA64016}" srcOrd="1" destOrd="0" parTransId="{7097848C-FCA6-4AAF-9D95-BD9CD8F31924}" sibTransId="{A02AA97F-E3D0-432C-AD75-5ED2A49F17F1}"/>
    <dgm:cxn modelId="{AA7B8664-5051-4028-9D32-0F3105E869D2}" srcId="{F9A84FDD-3FD2-4B6D-A400-AEED41AC9A93}" destId="{31CE2D45-FEB6-4217-851F-3F1CDF84107F}" srcOrd="2" destOrd="0" parTransId="{B7A7A7CB-F9D6-4027-B8C9-20398882A020}" sibTransId="{C4783005-3042-446F-A13C-820BAB38C2E9}"/>
    <dgm:cxn modelId="{ACA04C46-B528-4B9E-BC95-53FE95EAFC7E}" type="presOf" srcId="{48512757-6614-4FCB-9F79-D4761A3692C5}" destId="{94E8C2D4-1990-43B1-9A9F-152923480597}" srcOrd="0" destOrd="0" presId="urn:microsoft.com/office/officeart/2005/8/layout/chevron2"/>
    <dgm:cxn modelId="{2D18256B-A7C4-450B-B6B2-C9140648E17E}" srcId="{31CE2D45-FEB6-4217-851F-3F1CDF84107F}" destId="{40D3BD8D-D73A-4BEE-A60B-E5A1FEBF9475}" srcOrd="0" destOrd="0" parTransId="{FFEFCC35-2958-4C07-9853-B5D569648541}" sibTransId="{B6B6F8BC-01FF-4D3B-9981-A3CC8DF02323}"/>
    <dgm:cxn modelId="{CEA13395-18D7-4F2E-B833-B2876E505FEB}" srcId="{6B10B48C-3E70-44B0-9A8C-F093FECC8028}" destId="{48512757-6614-4FCB-9F79-D4761A3692C5}" srcOrd="0" destOrd="0" parTransId="{7621A1EC-E530-45EE-81EE-543FDD1F17AC}" sibTransId="{55BDF3CA-A621-40FA-82E8-EF2B4AA1B7B5}"/>
    <dgm:cxn modelId="{7FE8E5AF-0B9F-42BF-AFF0-4A794D3462CB}" srcId="{10CAF58C-179A-4D31-9211-FD0F2646EB5E}" destId="{69AE352A-9401-4A02-BA3D-2BD6281807AB}" srcOrd="0" destOrd="0" parTransId="{DF735502-5451-4B48-8648-336C1B018AF7}" sibTransId="{92F6681C-AC75-4148-914F-EDE828DDDDF2}"/>
    <dgm:cxn modelId="{F06572B5-9631-4998-9158-31B6EAF715E2}" type="presOf" srcId="{31CE2D45-FEB6-4217-851F-3F1CDF84107F}" destId="{6D553D73-59C6-4414-B7CD-1D2F75BF00C2}" srcOrd="0" destOrd="0" presId="urn:microsoft.com/office/officeart/2005/8/layout/chevron2"/>
    <dgm:cxn modelId="{893874BA-C4B5-4594-A209-B604BC2FFC38}" srcId="{6B10B48C-3E70-44B0-9A8C-F093FECC8028}" destId="{E119AD9F-8D38-4621-8863-A4DB4CD17AE9}" srcOrd="1" destOrd="0" parTransId="{25CA54D8-CEB5-47F1-B8FF-B150F0B9C5AF}" sibTransId="{E2710E0C-5A28-42A6-8C23-E162CCDB6460}"/>
    <dgm:cxn modelId="{1D8802CB-5048-4570-A488-A89F83F878A0}" type="presOf" srcId="{F9A84FDD-3FD2-4B6D-A400-AEED41AC9A93}" destId="{D93CF95D-AEC0-4851-9402-F262C80C6B25}" srcOrd="0" destOrd="0" presId="urn:microsoft.com/office/officeart/2005/8/layout/chevron2"/>
    <dgm:cxn modelId="{259008D2-0ADA-414C-B0D0-84ED54BB9FF9}" srcId="{F9A84FDD-3FD2-4B6D-A400-AEED41AC9A93}" destId="{6B10B48C-3E70-44B0-9A8C-F093FECC8028}" srcOrd="0" destOrd="0" parTransId="{F0574460-B158-46BC-AE48-59CE255EA4E6}" sibTransId="{309CA3E2-4E33-416E-BEC1-063865AFFB4C}"/>
    <dgm:cxn modelId="{F43174E3-D9FD-4E7D-92F3-D144D5592A82}" type="presOf" srcId="{6B10B48C-3E70-44B0-9A8C-F093FECC8028}" destId="{ABCD7F2F-F34F-4DE8-BADD-5552B71A9DDE}" srcOrd="0" destOrd="0" presId="urn:microsoft.com/office/officeart/2005/8/layout/chevron2"/>
    <dgm:cxn modelId="{39B469EA-D7F8-499B-96E4-92F4CE845C16}" type="presOf" srcId="{69AE352A-9401-4A02-BA3D-2BD6281807AB}" destId="{CCFF8D5F-A7DA-4591-8FCF-4E5D510D997E}" srcOrd="0" destOrd="0" presId="urn:microsoft.com/office/officeart/2005/8/layout/chevron2"/>
    <dgm:cxn modelId="{F28E84EF-3156-48E6-ADB1-F7AE02E1A52E}" srcId="{F9A84FDD-3FD2-4B6D-A400-AEED41AC9A93}" destId="{10CAF58C-179A-4D31-9211-FD0F2646EB5E}" srcOrd="1" destOrd="0" parTransId="{D2C50F7C-90F1-49FC-89BF-9C9B97B19C36}" sibTransId="{63A4AFDA-288A-4D00-95EA-A299CCC9C90F}"/>
    <dgm:cxn modelId="{6ABCBFF1-C5C4-4FF6-AC78-7652177FB52E}" type="presOf" srcId="{40D3BD8D-D73A-4BEE-A60B-E5A1FEBF9475}" destId="{74012E12-E8A8-498C-A31B-35DE8CC5E9A3}" srcOrd="0" destOrd="0" presId="urn:microsoft.com/office/officeart/2005/8/layout/chevron2"/>
    <dgm:cxn modelId="{9E5C1B36-7A11-40E2-A833-85ED5B33BA84}" type="presParOf" srcId="{D93CF95D-AEC0-4851-9402-F262C80C6B25}" destId="{DF76768D-0FCB-4721-8F51-12E3BEDAB511}" srcOrd="0" destOrd="0" presId="urn:microsoft.com/office/officeart/2005/8/layout/chevron2"/>
    <dgm:cxn modelId="{A085B1F5-A38C-4953-8647-32DC196F2337}" type="presParOf" srcId="{DF76768D-0FCB-4721-8F51-12E3BEDAB511}" destId="{ABCD7F2F-F34F-4DE8-BADD-5552B71A9DDE}" srcOrd="0" destOrd="0" presId="urn:microsoft.com/office/officeart/2005/8/layout/chevron2"/>
    <dgm:cxn modelId="{07E8E2E1-F18E-4B2C-9B77-29D756E304B7}" type="presParOf" srcId="{DF76768D-0FCB-4721-8F51-12E3BEDAB511}" destId="{94E8C2D4-1990-43B1-9A9F-152923480597}" srcOrd="1" destOrd="0" presId="urn:microsoft.com/office/officeart/2005/8/layout/chevron2"/>
    <dgm:cxn modelId="{5F852151-E323-4E16-B80C-63A0370E1388}" type="presParOf" srcId="{D93CF95D-AEC0-4851-9402-F262C80C6B25}" destId="{BE0D1D32-5EA6-4A1A-A0EA-EE14D0C95EAC}" srcOrd="1" destOrd="0" presId="urn:microsoft.com/office/officeart/2005/8/layout/chevron2"/>
    <dgm:cxn modelId="{2F86CEA7-C8BC-4594-9A46-6D7E1C9BD807}" type="presParOf" srcId="{D93CF95D-AEC0-4851-9402-F262C80C6B25}" destId="{B735E0DF-FAEE-46C2-A8B1-BA94348C9C23}" srcOrd="2" destOrd="0" presId="urn:microsoft.com/office/officeart/2005/8/layout/chevron2"/>
    <dgm:cxn modelId="{229456EE-8D3E-4DC5-B38C-D9A760610EEC}" type="presParOf" srcId="{B735E0DF-FAEE-46C2-A8B1-BA94348C9C23}" destId="{E4D769C8-5634-4EB3-B9F9-82B64F08AB8F}" srcOrd="0" destOrd="0" presId="urn:microsoft.com/office/officeart/2005/8/layout/chevron2"/>
    <dgm:cxn modelId="{C93B29E6-A1A7-4C8D-B167-1D57F0253A01}" type="presParOf" srcId="{B735E0DF-FAEE-46C2-A8B1-BA94348C9C23}" destId="{CCFF8D5F-A7DA-4591-8FCF-4E5D510D997E}" srcOrd="1" destOrd="0" presId="urn:microsoft.com/office/officeart/2005/8/layout/chevron2"/>
    <dgm:cxn modelId="{46CE982F-C973-44E7-A577-63E07C02E118}" type="presParOf" srcId="{D93CF95D-AEC0-4851-9402-F262C80C6B25}" destId="{E8038E96-6368-47AA-AF57-DD38C50306F7}" srcOrd="3" destOrd="0" presId="urn:microsoft.com/office/officeart/2005/8/layout/chevron2"/>
    <dgm:cxn modelId="{7F5E1D28-6633-4EDB-8CA9-D5E5BA22BC50}" type="presParOf" srcId="{D93CF95D-AEC0-4851-9402-F262C80C6B25}" destId="{FDF8700C-8E23-4EB3-A418-16574C02C5A6}" srcOrd="4" destOrd="0" presId="urn:microsoft.com/office/officeart/2005/8/layout/chevron2"/>
    <dgm:cxn modelId="{36C05B95-76F0-4A73-A95A-A033C7B42042}" type="presParOf" srcId="{FDF8700C-8E23-4EB3-A418-16574C02C5A6}" destId="{6D553D73-59C6-4414-B7CD-1D2F75BF00C2}" srcOrd="0" destOrd="0" presId="urn:microsoft.com/office/officeart/2005/8/layout/chevron2"/>
    <dgm:cxn modelId="{222B7770-D0B9-41FF-A8D4-A3019E990016}" type="presParOf" srcId="{FDF8700C-8E23-4EB3-A418-16574C02C5A6}" destId="{74012E12-E8A8-498C-A31B-35DE8CC5E9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A84FDD-3FD2-4B6D-A400-AEED41AC9A9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6B10B48C-3E70-44B0-9A8C-F093FECC8028}">
      <dgm:prSet phldrT="[Text]" custT="1"/>
      <dgm:spPr>
        <a:solidFill>
          <a:srgbClr val="4C7936"/>
        </a:solidFill>
        <a:ln>
          <a:noFill/>
        </a:ln>
      </dgm:spPr>
      <dgm:t>
        <a:bodyPr/>
        <a:lstStyle/>
        <a:p>
          <a:r>
            <a:rPr lang="de-CH" sz="1400" b="0" i="0" dirty="0">
              <a:latin typeface="Helvetica" pitchFamily="2" charset="0"/>
            </a:rPr>
            <a:t>Zeigen</a:t>
          </a:r>
        </a:p>
      </dgm:t>
    </dgm:pt>
    <dgm:pt modelId="{F0574460-B158-46BC-AE48-59CE255EA4E6}" type="parTrans" cxnId="{259008D2-0ADA-414C-B0D0-84ED54BB9FF9}">
      <dgm:prSet/>
      <dgm:spPr/>
      <dgm:t>
        <a:bodyPr/>
        <a:lstStyle/>
        <a:p>
          <a:endParaRPr lang="de-CH"/>
        </a:p>
      </dgm:t>
    </dgm:pt>
    <dgm:pt modelId="{309CA3E2-4E33-416E-BEC1-063865AFFB4C}" type="sibTrans" cxnId="{259008D2-0ADA-414C-B0D0-84ED54BB9FF9}">
      <dgm:prSet/>
      <dgm:spPr/>
      <dgm:t>
        <a:bodyPr/>
        <a:lstStyle/>
        <a:p>
          <a:endParaRPr lang="de-CH"/>
        </a:p>
      </dgm:t>
    </dgm:pt>
    <dgm:pt modelId="{48512757-6614-4FCB-9F79-D4761A3692C5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CH" sz="1400" b="0" i="0" dirty="0">
              <a:latin typeface="Helvetica" pitchFamily="2" charset="0"/>
            </a:rPr>
            <a:t>welche Kompetenzen Berufsleute mitbringen</a:t>
          </a:r>
        </a:p>
      </dgm:t>
    </dgm:pt>
    <dgm:pt modelId="{7621A1EC-E530-45EE-81EE-543FDD1F17AC}" type="parTrans" cxnId="{CEA13395-18D7-4F2E-B833-B2876E505FEB}">
      <dgm:prSet/>
      <dgm:spPr/>
      <dgm:t>
        <a:bodyPr/>
        <a:lstStyle/>
        <a:p>
          <a:endParaRPr lang="de-CH"/>
        </a:p>
      </dgm:t>
    </dgm:pt>
    <dgm:pt modelId="{55BDF3CA-A621-40FA-82E8-EF2B4AA1B7B5}" type="sibTrans" cxnId="{CEA13395-18D7-4F2E-B833-B2876E505FEB}">
      <dgm:prSet/>
      <dgm:spPr/>
      <dgm:t>
        <a:bodyPr/>
        <a:lstStyle/>
        <a:p>
          <a:endParaRPr lang="de-CH"/>
        </a:p>
      </dgm:t>
    </dgm:pt>
    <dgm:pt modelId="{E119AD9F-8D38-4621-8863-A4DB4CD17AE9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CH" sz="1400" b="0" i="0" dirty="0">
              <a:latin typeface="Helvetica" pitchFamily="2" charset="0"/>
            </a:rPr>
            <a:t>auf welchem Niveau der Abschluss im NQR und EQR eingestuft wird</a:t>
          </a:r>
        </a:p>
      </dgm:t>
    </dgm:pt>
    <dgm:pt modelId="{25CA54D8-CEB5-47F1-B8FF-B150F0B9C5AF}" type="parTrans" cxnId="{893874BA-C4B5-4594-A209-B604BC2FFC38}">
      <dgm:prSet/>
      <dgm:spPr/>
      <dgm:t>
        <a:bodyPr/>
        <a:lstStyle/>
        <a:p>
          <a:endParaRPr lang="de-CH"/>
        </a:p>
      </dgm:t>
    </dgm:pt>
    <dgm:pt modelId="{E2710E0C-5A28-42A6-8C23-E162CCDB6460}" type="sibTrans" cxnId="{893874BA-C4B5-4594-A209-B604BC2FFC38}">
      <dgm:prSet/>
      <dgm:spPr/>
      <dgm:t>
        <a:bodyPr/>
        <a:lstStyle/>
        <a:p>
          <a:endParaRPr lang="de-CH"/>
        </a:p>
      </dgm:t>
    </dgm:pt>
    <dgm:pt modelId="{10CAF58C-179A-4D31-9211-FD0F2646EB5E}">
      <dgm:prSet phldrT="[Text]" custT="1"/>
      <dgm:spPr>
        <a:solidFill>
          <a:srgbClr val="9EA97F"/>
        </a:solidFill>
        <a:ln>
          <a:noFill/>
        </a:ln>
      </dgm:spPr>
      <dgm:t>
        <a:bodyPr/>
        <a:lstStyle/>
        <a:p>
          <a:r>
            <a:rPr lang="de-CH" sz="1400" b="0" i="0" dirty="0">
              <a:latin typeface="Helvetica" pitchFamily="2" charset="0"/>
            </a:rPr>
            <a:t>Dienen</a:t>
          </a:r>
        </a:p>
      </dgm:t>
    </dgm:pt>
    <dgm:pt modelId="{D2C50F7C-90F1-49FC-89BF-9C9B97B19C36}" type="parTrans" cxnId="{F28E84EF-3156-48E6-ADB1-F7AE02E1A52E}">
      <dgm:prSet/>
      <dgm:spPr/>
      <dgm:t>
        <a:bodyPr/>
        <a:lstStyle/>
        <a:p>
          <a:endParaRPr lang="de-CH"/>
        </a:p>
      </dgm:t>
    </dgm:pt>
    <dgm:pt modelId="{63A4AFDA-288A-4D00-95EA-A299CCC9C90F}" type="sibTrans" cxnId="{F28E84EF-3156-48E6-ADB1-F7AE02E1A52E}">
      <dgm:prSet/>
      <dgm:spPr/>
      <dgm:t>
        <a:bodyPr/>
        <a:lstStyle/>
        <a:p>
          <a:endParaRPr lang="de-CH"/>
        </a:p>
      </dgm:t>
    </dgm:pt>
    <dgm:pt modelId="{69AE352A-9401-4A02-BA3D-2BD6281807AB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CH" sz="1400" b="0" i="0" dirty="0">
              <a:latin typeface="Helvetica" pitchFamily="2" charset="0"/>
            </a:rPr>
            <a:t>als Übersetzungsinstrumente für die Diplome</a:t>
          </a:r>
        </a:p>
      </dgm:t>
    </dgm:pt>
    <dgm:pt modelId="{DF735502-5451-4B48-8648-336C1B018AF7}" type="parTrans" cxnId="{7FE8E5AF-0B9F-42BF-AFF0-4A794D3462CB}">
      <dgm:prSet/>
      <dgm:spPr/>
      <dgm:t>
        <a:bodyPr/>
        <a:lstStyle/>
        <a:p>
          <a:endParaRPr lang="de-CH"/>
        </a:p>
      </dgm:t>
    </dgm:pt>
    <dgm:pt modelId="{92F6681C-AC75-4148-914F-EDE828DDDDF2}" type="sibTrans" cxnId="{7FE8E5AF-0B9F-42BF-AFF0-4A794D3462CB}">
      <dgm:prSet/>
      <dgm:spPr/>
      <dgm:t>
        <a:bodyPr/>
        <a:lstStyle/>
        <a:p>
          <a:endParaRPr lang="de-CH"/>
        </a:p>
      </dgm:t>
    </dgm:pt>
    <dgm:pt modelId="{41DA1346-7CF4-4A07-8C95-A3F5EFA64016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CH" sz="1400" b="0" i="0" dirty="0">
              <a:latin typeface="Helvetica" pitchFamily="2" charset="0"/>
            </a:rPr>
            <a:t>für Bewerbungen im Ausland bei ausländischen Firmen</a:t>
          </a:r>
        </a:p>
      </dgm:t>
    </dgm:pt>
    <dgm:pt modelId="{7097848C-FCA6-4AAF-9D95-BD9CD8F31924}" type="parTrans" cxnId="{17DC4B63-E28B-4839-806D-86B5AFD6F324}">
      <dgm:prSet/>
      <dgm:spPr/>
      <dgm:t>
        <a:bodyPr/>
        <a:lstStyle/>
        <a:p>
          <a:endParaRPr lang="de-CH"/>
        </a:p>
      </dgm:t>
    </dgm:pt>
    <dgm:pt modelId="{A02AA97F-E3D0-432C-AD75-5ED2A49F17F1}" type="sibTrans" cxnId="{17DC4B63-E28B-4839-806D-86B5AFD6F324}">
      <dgm:prSet/>
      <dgm:spPr/>
      <dgm:t>
        <a:bodyPr/>
        <a:lstStyle/>
        <a:p>
          <a:endParaRPr lang="de-CH"/>
        </a:p>
      </dgm:t>
    </dgm:pt>
    <dgm:pt modelId="{31CE2D45-FEB6-4217-851F-3F1CDF84107F}">
      <dgm:prSet phldrT="[Text]" custT="1"/>
      <dgm:spPr>
        <a:solidFill>
          <a:srgbClr val="B0BBA0"/>
        </a:solidFill>
        <a:ln>
          <a:noFill/>
        </a:ln>
      </dgm:spPr>
      <dgm:t>
        <a:bodyPr/>
        <a:lstStyle/>
        <a:p>
          <a:r>
            <a:rPr lang="de-CH" sz="1400" b="0" i="0" dirty="0">
              <a:solidFill>
                <a:schemeClr val="tx1"/>
              </a:solidFill>
              <a:latin typeface="Helvetica" pitchFamily="2" charset="0"/>
            </a:rPr>
            <a:t>Gültig</a:t>
          </a:r>
        </a:p>
      </dgm:t>
    </dgm:pt>
    <dgm:pt modelId="{B7A7A7CB-F9D6-4027-B8C9-20398882A020}" type="parTrans" cxnId="{AA7B8664-5051-4028-9D32-0F3105E869D2}">
      <dgm:prSet/>
      <dgm:spPr/>
      <dgm:t>
        <a:bodyPr/>
        <a:lstStyle/>
        <a:p>
          <a:endParaRPr lang="de-CH"/>
        </a:p>
      </dgm:t>
    </dgm:pt>
    <dgm:pt modelId="{C4783005-3042-446F-A13C-820BAB38C2E9}" type="sibTrans" cxnId="{AA7B8664-5051-4028-9D32-0F3105E869D2}">
      <dgm:prSet/>
      <dgm:spPr/>
      <dgm:t>
        <a:bodyPr/>
        <a:lstStyle/>
        <a:p>
          <a:endParaRPr lang="de-CH"/>
        </a:p>
      </dgm:t>
    </dgm:pt>
    <dgm:pt modelId="{40D3BD8D-D73A-4BEE-A60B-E5A1FEBF9475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CH" sz="1400" b="0" i="0" dirty="0">
              <a:latin typeface="Helvetica" pitchFamily="2" charset="0"/>
            </a:rPr>
            <a:t>nur mit dem Originalzeugnis</a:t>
          </a:r>
        </a:p>
      </dgm:t>
    </dgm:pt>
    <dgm:pt modelId="{FFEFCC35-2958-4C07-9853-B5D569648541}" type="parTrans" cxnId="{2D18256B-A7C4-450B-B6B2-C9140648E17E}">
      <dgm:prSet/>
      <dgm:spPr/>
      <dgm:t>
        <a:bodyPr/>
        <a:lstStyle/>
        <a:p>
          <a:endParaRPr lang="de-CH"/>
        </a:p>
      </dgm:t>
    </dgm:pt>
    <dgm:pt modelId="{B6B6F8BC-01FF-4D3B-9981-A3CC8DF02323}" type="sibTrans" cxnId="{2D18256B-A7C4-450B-B6B2-C9140648E17E}">
      <dgm:prSet/>
      <dgm:spPr/>
      <dgm:t>
        <a:bodyPr/>
        <a:lstStyle/>
        <a:p>
          <a:endParaRPr lang="de-CH"/>
        </a:p>
      </dgm:t>
    </dgm:pt>
    <dgm:pt modelId="{D93CF95D-AEC0-4851-9402-F262C80C6B25}" type="pres">
      <dgm:prSet presAssocID="{F9A84FDD-3FD2-4B6D-A400-AEED41AC9A93}" presName="linearFlow" presStyleCnt="0">
        <dgm:presLayoutVars>
          <dgm:dir/>
          <dgm:animLvl val="lvl"/>
          <dgm:resizeHandles val="exact"/>
        </dgm:presLayoutVars>
      </dgm:prSet>
      <dgm:spPr/>
    </dgm:pt>
    <dgm:pt modelId="{DF76768D-0FCB-4721-8F51-12E3BEDAB511}" type="pres">
      <dgm:prSet presAssocID="{6B10B48C-3E70-44B0-9A8C-F093FECC8028}" presName="composite" presStyleCnt="0"/>
      <dgm:spPr/>
    </dgm:pt>
    <dgm:pt modelId="{ABCD7F2F-F34F-4DE8-BADD-5552B71A9DDE}" type="pres">
      <dgm:prSet presAssocID="{6B10B48C-3E70-44B0-9A8C-F093FECC802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4E8C2D4-1990-43B1-9A9F-152923480597}" type="pres">
      <dgm:prSet presAssocID="{6B10B48C-3E70-44B0-9A8C-F093FECC8028}" presName="descendantText" presStyleLbl="alignAcc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BE0D1D32-5EA6-4A1A-A0EA-EE14D0C95EAC}" type="pres">
      <dgm:prSet presAssocID="{309CA3E2-4E33-416E-BEC1-063865AFFB4C}" presName="sp" presStyleCnt="0"/>
      <dgm:spPr/>
    </dgm:pt>
    <dgm:pt modelId="{B735E0DF-FAEE-46C2-A8B1-BA94348C9C23}" type="pres">
      <dgm:prSet presAssocID="{10CAF58C-179A-4D31-9211-FD0F2646EB5E}" presName="composite" presStyleCnt="0"/>
      <dgm:spPr/>
    </dgm:pt>
    <dgm:pt modelId="{E4D769C8-5634-4EB3-B9F9-82B64F08AB8F}" type="pres">
      <dgm:prSet presAssocID="{10CAF58C-179A-4D31-9211-FD0F2646EB5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CFF8D5F-A7DA-4591-8FCF-4E5D510D997E}" type="pres">
      <dgm:prSet presAssocID="{10CAF58C-179A-4D31-9211-FD0F2646EB5E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E8038E96-6368-47AA-AF57-DD38C50306F7}" type="pres">
      <dgm:prSet presAssocID="{63A4AFDA-288A-4D00-95EA-A299CCC9C90F}" presName="sp" presStyleCnt="0"/>
      <dgm:spPr/>
    </dgm:pt>
    <dgm:pt modelId="{FDF8700C-8E23-4EB3-A418-16574C02C5A6}" type="pres">
      <dgm:prSet presAssocID="{31CE2D45-FEB6-4217-851F-3F1CDF84107F}" presName="composite" presStyleCnt="0"/>
      <dgm:spPr/>
    </dgm:pt>
    <dgm:pt modelId="{6D553D73-59C6-4414-B7CD-1D2F75BF00C2}" type="pres">
      <dgm:prSet presAssocID="{31CE2D45-FEB6-4217-851F-3F1CDF84107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4012E12-E8A8-498C-A31B-35DE8CC5E9A3}" type="pres">
      <dgm:prSet presAssocID="{31CE2D45-FEB6-4217-851F-3F1CDF84107F}" presName="descendantText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41B26560-2EF2-47DC-874D-53F4B12C7F04}" type="presOf" srcId="{41DA1346-7CF4-4A07-8C95-A3F5EFA64016}" destId="{CCFF8D5F-A7DA-4591-8FCF-4E5D510D997E}" srcOrd="0" destOrd="1" presId="urn:microsoft.com/office/officeart/2005/8/layout/chevron2"/>
    <dgm:cxn modelId="{0C4A2941-827E-4706-A428-8CEAA898A423}" type="presOf" srcId="{10CAF58C-179A-4D31-9211-FD0F2646EB5E}" destId="{E4D769C8-5634-4EB3-B9F9-82B64F08AB8F}" srcOrd="0" destOrd="0" presId="urn:microsoft.com/office/officeart/2005/8/layout/chevron2"/>
    <dgm:cxn modelId="{A27B9262-811B-4473-856E-8FC4BB046A19}" type="presOf" srcId="{E119AD9F-8D38-4621-8863-A4DB4CD17AE9}" destId="{94E8C2D4-1990-43B1-9A9F-152923480597}" srcOrd="0" destOrd="1" presId="urn:microsoft.com/office/officeart/2005/8/layout/chevron2"/>
    <dgm:cxn modelId="{17DC4B63-E28B-4839-806D-86B5AFD6F324}" srcId="{10CAF58C-179A-4D31-9211-FD0F2646EB5E}" destId="{41DA1346-7CF4-4A07-8C95-A3F5EFA64016}" srcOrd="1" destOrd="0" parTransId="{7097848C-FCA6-4AAF-9D95-BD9CD8F31924}" sibTransId="{A02AA97F-E3D0-432C-AD75-5ED2A49F17F1}"/>
    <dgm:cxn modelId="{AA7B8664-5051-4028-9D32-0F3105E869D2}" srcId="{F9A84FDD-3FD2-4B6D-A400-AEED41AC9A93}" destId="{31CE2D45-FEB6-4217-851F-3F1CDF84107F}" srcOrd="2" destOrd="0" parTransId="{B7A7A7CB-F9D6-4027-B8C9-20398882A020}" sibTransId="{C4783005-3042-446F-A13C-820BAB38C2E9}"/>
    <dgm:cxn modelId="{ACA04C46-B528-4B9E-BC95-53FE95EAFC7E}" type="presOf" srcId="{48512757-6614-4FCB-9F79-D4761A3692C5}" destId="{94E8C2D4-1990-43B1-9A9F-152923480597}" srcOrd="0" destOrd="0" presId="urn:microsoft.com/office/officeart/2005/8/layout/chevron2"/>
    <dgm:cxn modelId="{2D18256B-A7C4-450B-B6B2-C9140648E17E}" srcId="{31CE2D45-FEB6-4217-851F-3F1CDF84107F}" destId="{40D3BD8D-D73A-4BEE-A60B-E5A1FEBF9475}" srcOrd="0" destOrd="0" parTransId="{FFEFCC35-2958-4C07-9853-B5D569648541}" sibTransId="{B6B6F8BC-01FF-4D3B-9981-A3CC8DF02323}"/>
    <dgm:cxn modelId="{CEA13395-18D7-4F2E-B833-B2876E505FEB}" srcId="{6B10B48C-3E70-44B0-9A8C-F093FECC8028}" destId="{48512757-6614-4FCB-9F79-D4761A3692C5}" srcOrd="0" destOrd="0" parTransId="{7621A1EC-E530-45EE-81EE-543FDD1F17AC}" sibTransId="{55BDF3CA-A621-40FA-82E8-EF2B4AA1B7B5}"/>
    <dgm:cxn modelId="{7FE8E5AF-0B9F-42BF-AFF0-4A794D3462CB}" srcId="{10CAF58C-179A-4D31-9211-FD0F2646EB5E}" destId="{69AE352A-9401-4A02-BA3D-2BD6281807AB}" srcOrd="0" destOrd="0" parTransId="{DF735502-5451-4B48-8648-336C1B018AF7}" sibTransId="{92F6681C-AC75-4148-914F-EDE828DDDDF2}"/>
    <dgm:cxn modelId="{F06572B5-9631-4998-9158-31B6EAF715E2}" type="presOf" srcId="{31CE2D45-FEB6-4217-851F-3F1CDF84107F}" destId="{6D553D73-59C6-4414-B7CD-1D2F75BF00C2}" srcOrd="0" destOrd="0" presId="urn:microsoft.com/office/officeart/2005/8/layout/chevron2"/>
    <dgm:cxn modelId="{893874BA-C4B5-4594-A209-B604BC2FFC38}" srcId="{6B10B48C-3E70-44B0-9A8C-F093FECC8028}" destId="{E119AD9F-8D38-4621-8863-A4DB4CD17AE9}" srcOrd="1" destOrd="0" parTransId="{25CA54D8-CEB5-47F1-B8FF-B150F0B9C5AF}" sibTransId="{E2710E0C-5A28-42A6-8C23-E162CCDB6460}"/>
    <dgm:cxn modelId="{1D8802CB-5048-4570-A488-A89F83F878A0}" type="presOf" srcId="{F9A84FDD-3FD2-4B6D-A400-AEED41AC9A93}" destId="{D93CF95D-AEC0-4851-9402-F262C80C6B25}" srcOrd="0" destOrd="0" presId="urn:microsoft.com/office/officeart/2005/8/layout/chevron2"/>
    <dgm:cxn modelId="{259008D2-0ADA-414C-B0D0-84ED54BB9FF9}" srcId="{F9A84FDD-3FD2-4B6D-A400-AEED41AC9A93}" destId="{6B10B48C-3E70-44B0-9A8C-F093FECC8028}" srcOrd="0" destOrd="0" parTransId="{F0574460-B158-46BC-AE48-59CE255EA4E6}" sibTransId="{309CA3E2-4E33-416E-BEC1-063865AFFB4C}"/>
    <dgm:cxn modelId="{F43174E3-D9FD-4E7D-92F3-D144D5592A82}" type="presOf" srcId="{6B10B48C-3E70-44B0-9A8C-F093FECC8028}" destId="{ABCD7F2F-F34F-4DE8-BADD-5552B71A9DDE}" srcOrd="0" destOrd="0" presId="urn:microsoft.com/office/officeart/2005/8/layout/chevron2"/>
    <dgm:cxn modelId="{39B469EA-D7F8-499B-96E4-92F4CE845C16}" type="presOf" srcId="{69AE352A-9401-4A02-BA3D-2BD6281807AB}" destId="{CCFF8D5F-A7DA-4591-8FCF-4E5D510D997E}" srcOrd="0" destOrd="0" presId="urn:microsoft.com/office/officeart/2005/8/layout/chevron2"/>
    <dgm:cxn modelId="{F28E84EF-3156-48E6-ADB1-F7AE02E1A52E}" srcId="{F9A84FDD-3FD2-4B6D-A400-AEED41AC9A93}" destId="{10CAF58C-179A-4D31-9211-FD0F2646EB5E}" srcOrd="1" destOrd="0" parTransId="{D2C50F7C-90F1-49FC-89BF-9C9B97B19C36}" sibTransId="{63A4AFDA-288A-4D00-95EA-A299CCC9C90F}"/>
    <dgm:cxn modelId="{6ABCBFF1-C5C4-4FF6-AC78-7652177FB52E}" type="presOf" srcId="{40D3BD8D-D73A-4BEE-A60B-E5A1FEBF9475}" destId="{74012E12-E8A8-498C-A31B-35DE8CC5E9A3}" srcOrd="0" destOrd="0" presId="urn:microsoft.com/office/officeart/2005/8/layout/chevron2"/>
    <dgm:cxn modelId="{9E5C1B36-7A11-40E2-A833-85ED5B33BA84}" type="presParOf" srcId="{D93CF95D-AEC0-4851-9402-F262C80C6B25}" destId="{DF76768D-0FCB-4721-8F51-12E3BEDAB511}" srcOrd="0" destOrd="0" presId="urn:microsoft.com/office/officeart/2005/8/layout/chevron2"/>
    <dgm:cxn modelId="{A085B1F5-A38C-4953-8647-32DC196F2337}" type="presParOf" srcId="{DF76768D-0FCB-4721-8F51-12E3BEDAB511}" destId="{ABCD7F2F-F34F-4DE8-BADD-5552B71A9DDE}" srcOrd="0" destOrd="0" presId="urn:microsoft.com/office/officeart/2005/8/layout/chevron2"/>
    <dgm:cxn modelId="{07E8E2E1-F18E-4B2C-9B77-29D756E304B7}" type="presParOf" srcId="{DF76768D-0FCB-4721-8F51-12E3BEDAB511}" destId="{94E8C2D4-1990-43B1-9A9F-152923480597}" srcOrd="1" destOrd="0" presId="urn:microsoft.com/office/officeart/2005/8/layout/chevron2"/>
    <dgm:cxn modelId="{5F852151-E323-4E16-B80C-63A0370E1388}" type="presParOf" srcId="{D93CF95D-AEC0-4851-9402-F262C80C6B25}" destId="{BE0D1D32-5EA6-4A1A-A0EA-EE14D0C95EAC}" srcOrd="1" destOrd="0" presId="urn:microsoft.com/office/officeart/2005/8/layout/chevron2"/>
    <dgm:cxn modelId="{2F86CEA7-C8BC-4594-9A46-6D7E1C9BD807}" type="presParOf" srcId="{D93CF95D-AEC0-4851-9402-F262C80C6B25}" destId="{B735E0DF-FAEE-46C2-A8B1-BA94348C9C23}" srcOrd="2" destOrd="0" presId="urn:microsoft.com/office/officeart/2005/8/layout/chevron2"/>
    <dgm:cxn modelId="{229456EE-8D3E-4DC5-B38C-D9A760610EEC}" type="presParOf" srcId="{B735E0DF-FAEE-46C2-A8B1-BA94348C9C23}" destId="{E4D769C8-5634-4EB3-B9F9-82B64F08AB8F}" srcOrd="0" destOrd="0" presId="urn:microsoft.com/office/officeart/2005/8/layout/chevron2"/>
    <dgm:cxn modelId="{C93B29E6-A1A7-4C8D-B167-1D57F0253A01}" type="presParOf" srcId="{B735E0DF-FAEE-46C2-A8B1-BA94348C9C23}" destId="{CCFF8D5F-A7DA-4591-8FCF-4E5D510D997E}" srcOrd="1" destOrd="0" presId="urn:microsoft.com/office/officeart/2005/8/layout/chevron2"/>
    <dgm:cxn modelId="{46CE982F-C973-44E7-A577-63E07C02E118}" type="presParOf" srcId="{D93CF95D-AEC0-4851-9402-F262C80C6B25}" destId="{E8038E96-6368-47AA-AF57-DD38C50306F7}" srcOrd="3" destOrd="0" presId="urn:microsoft.com/office/officeart/2005/8/layout/chevron2"/>
    <dgm:cxn modelId="{7F5E1D28-6633-4EDB-8CA9-D5E5BA22BC50}" type="presParOf" srcId="{D93CF95D-AEC0-4851-9402-F262C80C6B25}" destId="{FDF8700C-8E23-4EB3-A418-16574C02C5A6}" srcOrd="4" destOrd="0" presId="urn:microsoft.com/office/officeart/2005/8/layout/chevron2"/>
    <dgm:cxn modelId="{36C05B95-76F0-4A73-A95A-A033C7B42042}" type="presParOf" srcId="{FDF8700C-8E23-4EB3-A418-16574C02C5A6}" destId="{6D553D73-59C6-4414-B7CD-1D2F75BF00C2}" srcOrd="0" destOrd="0" presId="urn:microsoft.com/office/officeart/2005/8/layout/chevron2"/>
    <dgm:cxn modelId="{222B7770-D0B9-41FF-A8D4-A3019E990016}" type="presParOf" srcId="{FDF8700C-8E23-4EB3-A418-16574C02C5A6}" destId="{74012E12-E8A8-498C-A31B-35DE8CC5E9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8B2A3-0738-C648-B022-43DBDB16264B}">
      <dsp:nvSpPr>
        <dsp:cNvPr id="0" name=""/>
        <dsp:cNvSpPr/>
      </dsp:nvSpPr>
      <dsp:spPr>
        <a:xfrm>
          <a:off x="3680842" y="2287118"/>
          <a:ext cx="2882858" cy="333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76"/>
              </a:lnTo>
              <a:lnTo>
                <a:pt x="2882858" y="166776"/>
              </a:lnTo>
              <a:lnTo>
                <a:pt x="2882858" y="3335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182C0-7590-F34F-BFE1-3C6F98F084DB}">
      <dsp:nvSpPr>
        <dsp:cNvPr id="0" name=""/>
        <dsp:cNvSpPr/>
      </dsp:nvSpPr>
      <dsp:spPr>
        <a:xfrm>
          <a:off x="3680842" y="2287118"/>
          <a:ext cx="960952" cy="333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76"/>
              </a:lnTo>
              <a:lnTo>
                <a:pt x="960952" y="166776"/>
              </a:lnTo>
              <a:lnTo>
                <a:pt x="960952" y="3335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DEE2B-355F-B349-8373-1FD3EAE14CFA}">
      <dsp:nvSpPr>
        <dsp:cNvPr id="0" name=""/>
        <dsp:cNvSpPr/>
      </dsp:nvSpPr>
      <dsp:spPr>
        <a:xfrm>
          <a:off x="2719889" y="2287118"/>
          <a:ext cx="960952" cy="333553"/>
        </a:xfrm>
        <a:custGeom>
          <a:avLst/>
          <a:gdLst/>
          <a:ahLst/>
          <a:cxnLst/>
          <a:rect l="0" t="0" r="0" b="0"/>
          <a:pathLst>
            <a:path>
              <a:moveTo>
                <a:pt x="960952" y="0"/>
              </a:moveTo>
              <a:lnTo>
                <a:pt x="960952" y="166776"/>
              </a:lnTo>
              <a:lnTo>
                <a:pt x="0" y="166776"/>
              </a:lnTo>
              <a:lnTo>
                <a:pt x="0" y="3335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AD3AA-D104-3B44-9281-8C1949F70661}">
      <dsp:nvSpPr>
        <dsp:cNvPr id="0" name=""/>
        <dsp:cNvSpPr/>
      </dsp:nvSpPr>
      <dsp:spPr>
        <a:xfrm>
          <a:off x="797983" y="2287118"/>
          <a:ext cx="2882858" cy="333553"/>
        </a:xfrm>
        <a:custGeom>
          <a:avLst/>
          <a:gdLst/>
          <a:ahLst/>
          <a:cxnLst/>
          <a:rect l="0" t="0" r="0" b="0"/>
          <a:pathLst>
            <a:path>
              <a:moveTo>
                <a:pt x="2882858" y="0"/>
              </a:moveTo>
              <a:lnTo>
                <a:pt x="2882858" y="166776"/>
              </a:lnTo>
              <a:lnTo>
                <a:pt x="0" y="166776"/>
              </a:lnTo>
              <a:lnTo>
                <a:pt x="0" y="3335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E5197-A205-BC48-A0BA-AA8D8BF05636}">
      <dsp:nvSpPr>
        <dsp:cNvPr id="0" name=""/>
        <dsp:cNvSpPr/>
      </dsp:nvSpPr>
      <dsp:spPr>
        <a:xfrm>
          <a:off x="964760" y="1492942"/>
          <a:ext cx="1588351" cy="794175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i="0" kern="1200" dirty="0">
              <a:latin typeface="Helvetica" pitchFamily="2" charset="0"/>
            </a:rPr>
            <a:t>1. Handlungs-kompetenzbereich</a:t>
          </a:r>
        </a:p>
      </dsp:txBody>
      <dsp:txXfrm>
        <a:off x="964760" y="1492942"/>
        <a:ext cx="1588351" cy="794175"/>
      </dsp:txXfrm>
    </dsp:sp>
    <dsp:sp modelId="{4D8F63A1-6145-E141-90AC-5F5A28C938B8}">
      <dsp:nvSpPr>
        <dsp:cNvPr id="0" name=""/>
        <dsp:cNvSpPr/>
      </dsp:nvSpPr>
      <dsp:spPr>
        <a:xfrm>
          <a:off x="2886666" y="1492942"/>
          <a:ext cx="1588351" cy="794175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i="0" kern="1200" dirty="0">
              <a:latin typeface="Helvetica" pitchFamily="2" charset="0"/>
            </a:rPr>
            <a:t>2. Handlungs-kompetenzbereich</a:t>
          </a:r>
        </a:p>
      </dsp:txBody>
      <dsp:txXfrm>
        <a:off x="2886666" y="1492942"/>
        <a:ext cx="1588351" cy="794175"/>
      </dsp:txXfrm>
    </dsp:sp>
    <dsp:sp modelId="{1C0E71C9-FF40-DA44-B467-A8E38B1309B7}">
      <dsp:nvSpPr>
        <dsp:cNvPr id="0" name=""/>
        <dsp:cNvSpPr/>
      </dsp:nvSpPr>
      <dsp:spPr>
        <a:xfrm>
          <a:off x="3808" y="2620671"/>
          <a:ext cx="1588351" cy="794175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>
              <a:latin typeface="Helvetica" pitchFamily="2" charset="0"/>
            </a:rPr>
            <a:t>2.1 Handlungs-kompetenzbereich</a:t>
          </a:r>
        </a:p>
      </dsp:txBody>
      <dsp:txXfrm>
        <a:off x="3808" y="2620671"/>
        <a:ext cx="1588351" cy="794175"/>
      </dsp:txXfrm>
    </dsp:sp>
    <dsp:sp modelId="{1826C7BD-2B37-EE49-BFC8-85D4E9C3A573}">
      <dsp:nvSpPr>
        <dsp:cNvPr id="0" name=""/>
        <dsp:cNvSpPr/>
      </dsp:nvSpPr>
      <dsp:spPr>
        <a:xfrm>
          <a:off x="1925713" y="2620671"/>
          <a:ext cx="1588351" cy="794175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>
              <a:latin typeface="Helvetica" pitchFamily="2" charset="0"/>
            </a:rPr>
            <a:t>2.2 Handlungs-kompetenzbereich</a:t>
          </a:r>
        </a:p>
      </dsp:txBody>
      <dsp:txXfrm>
        <a:off x="1925713" y="2620671"/>
        <a:ext cx="1588351" cy="794175"/>
      </dsp:txXfrm>
    </dsp:sp>
    <dsp:sp modelId="{0613CCC6-2E47-AA42-ACA3-2E161FBCBEDE}">
      <dsp:nvSpPr>
        <dsp:cNvPr id="0" name=""/>
        <dsp:cNvSpPr/>
      </dsp:nvSpPr>
      <dsp:spPr>
        <a:xfrm>
          <a:off x="3847619" y="2620671"/>
          <a:ext cx="1588351" cy="794175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>
              <a:latin typeface="Helvetica" pitchFamily="2" charset="0"/>
            </a:rPr>
            <a:t>2.3 Handlungs-kompetenzbereich</a:t>
          </a:r>
        </a:p>
      </dsp:txBody>
      <dsp:txXfrm>
        <a:off x="3847619" y="2620671"/>
        <a:ext cx="1588351" cy="794175"/>
      </dsp:txXfrm>
    </dsp:sp>
    <dsp:sp modelId="{374819B7-A6C0-6F46-9C27-14FF630EE83B}">
      <dsp:nvSpPr>
        <dsp:cNvPr id="0" name=""/>
        <dsp:cNvSpPr/>
      </dsp:nvSpPr>
      <dsp:spPr>
        <a:xfrm>
          <a:off x="5769525" y="2620671"/>
          <a:ext cx="1588351" cy="794175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>
              <a:latin typeface="Helvetica" pitchFamily="2" charset="0"/>
            </a:rPr>
            <a:t>2.4  Handlungs-kompetenzbereich</a:t>
          </a:r>
        </a:p>
      </dsp:txBody>
      <dsp:txXfrm>
        <a:off x="5769525" y="2620671"/>
        <a:ext cx="1588351" cy="794175"/>
      </dsp:txXfrm>
    </dsp:sp>
    <dsp:sp modelId="{9B62F024-B75E-4B42-8164-F8645B224818}">
      <dsp:nvSpPr>
        <dsp:cNvPr id="0" name=""/>
        <dsp:cNvSpPr/>
      </dsp:nvSpPr>
      <dsp:spPr>
        <a:xfrm>
          <a:off x="4808572" y="1492942"/>
          <a:ext cx="1588351" cy="794175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i="0" kern="1200" dirty="0">
              <a:latin typeface="Helvetica" pitchFamily="2" charset="0"/>
            </a:rPr>
            <a:t>3. Handlungs-kompetenzbereich</a:t>
          </a:r>
        </a:p>
      </dsp:txBody>
      <dsp:txXfrm>
        <a:off x="4808572" y="1492942"/>
        <a:ext cx="1588351" cy="794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2BC03-E208-924C-B82C-45E485F1AD19}">
      <dsp:nvSpPr>
        <dsp:cNvPr id="0" name=""/>
        <dsp:cNvSpPr/>
      </dsp:nvSpPr>
      <dsp:spPr>
        <a:xfrm>
          <a:off x="92561" y="2607"/>
          <a:ext cx="5981966" cy="689566"/>
        </a:xfrm>
        <a:prstGeom prst="homePlate">
          <a:avLst/>
        </a:prstGeom>
        <a:solidFill>
          <a:srgbClr val="1623B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Vorbereitung auf die berufliche Grundbildung</a:t>
          </a:r>
        </a:p>
      </dsp:txBody>
      <dsp:txXfrm>
        <a:off x="92561" y="2607"/>
        <a:ext cx="5809575" cy="689566"/>
      </dsp:txXfrm>
    </dsp:sp>
    <dsp:sp modelId="{86AE69B7-6026-1F45-87BA-6A166831C666}">
      <dsp:nvSpPr>
        <dsp:cNvPr id="0" name=""/>
        <dsp:cNvSpPr/>
      </dsp:nvSpPr>
      <dsp:spPr>
        <a:xfrm>
          <a:off x="5930681" y="45010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i="0" kern="1200" dirty="0">
              <a:latin typeface="Helvetica" pitchFamily="2" charset="0"/>
            </a:rPr>
            <a:t>Kantone / Bund / Gemeinden / Teilnehmer/innen</a:t>
          </a:r>
        </a:p>
      </dsp:txBody>
      <dsp:txXfrm>
        <a:off x="6232554" y="45010"/>
        <a:ext cx="3669181" cy="603746"/>
      </dsp:txXfrm>
    </dsp:sp>
    <dsp:sp modelId="{79477A60-8F6A-9148-9920-5BEC0060BB31}">
      <dsp:nvSpPr>
        <dsp:cNvPr id="0" name=""/>
        <dsp:cNvSpPr/>
      </dsp:nvSpPr>
      <dsp:spPr>
        <a:xfrm>
          <a:off x="92561" y="794010"/>
          <a:ext cx="5981966" cy="689566"/>
        </a:xfrm>
        <a:prstGeom prst="homePlate">
          <a:avLst/>
        </a:prstGeom>
        <a:solidFill>
          <a:srgbClr val="3A49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solidFill>
                <a:prstClr val="white"/>
              </a:solidFill>
              <a:latin typeface="Helvetica" pitchFamily="2" charset="0"/>
              <a:ea typeface="+mn-ea"/>
              <a:cs typeface="+mn-cs"/>
            </a:rPr>
            <a:t>Betriebliche Grundbildung </a:t>
          </a:r>
        </a:p>
      </dsp:txBody>
      <dsp:txXfrm>
        <a:off x="92561" y="794010"/>
        <a:ext cx="5809575" cy="689566"/>
      </dsp:txXfrm>
    </dsp:sp>
    <dsp:sp modelId="{D4C955F7-5735-1448-A2C9-794572C5B8F8}">
      <dsp:nvSpPr>
        <dsp:cNvPr id="0" name=""/>
        <dsp:cNvSpPr/>
      </dsp:nvSpPr>
      <dsp:spPr>
        <a:xfrm>
          <a:off x="5930681" y="836413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i="0" kern="1200" dirty="0">
              <a:latin typeface="Helvetica" pitchFamily="2" charset="0"/>
            </a:rPr>
            <a:t>Lehrbetriebe / Lernende</a:t>
          </a:r>
        </a:p>
      </dsp:txBody>
      <dsp:txXfrm>
        <a:off x="6232554" y="836413"/>
        <a:ext cx="3669181" cy="603746"/>
      </dsp:txXfrm>
    </dsp:sp>
    <dsp:sp modelId="{E16CF9EC-1E66-A44D-BA7E-839D39453EB2}">
      <dsp:nvSpPr>
        <dsp:cNvPr id="0" name=""/>
        <dsp:cNvSpPr/>
      </dsp:nvSpPr>
      <dsp:spPr>
        <a:xfrm>
          <a:off x="92561" y="1585413"/>
          <a:ext cx="5981966" cy="689566"/>
        </a:xfrm>
        <a:prstGeom prst="homePlate">
          <a:avLst/>
        </a:prstGeom>
        <a:solidFill>
          <a:srgbClr val="616DF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solidFill>
                <a:prstClr val="white"/>
              </a:solidFill>
              <a:latin typeface="Helvetica" pitchFamily="2" charset="0"/>
              <a:ea typeface="+mn-ea"/>
              <a:cs typeface="+mn-cs"/>
            </a:rPr>
            <a:t>Unterricht an der Berufsfachschule</a:t>
          </a:r>
        </a:p>
      </dsp:txBody>
      <dsp:txXfrm>
        <a:off x="92561" y="1585413"/>
        <a:ext cx="5809575" cy="689566"/>
      </dsp:txXfrm>
    </dsp:sp>
    <dsp:sp modelId="{791D44F2-9361-4D41-93AD-A6B3A7B0074E}">
      <dsp:nvSpPr>
        <dsp:cNvPr id="0" name=""/>
        <dsp:cNvSpPr/>
      </dsp:nvSpPr>
      <dsp:spPr>
        <a:xfrm>
          <a:off x="5930681" y="1627815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i="0" kern="1200" dirty="0">
              <a:latin typeface="Helvetica" pitchFamily="2" charset="0"/>
            </a:rPr>
            <a:t>Kantone / Gemeinden / Bund</a:t>
          </a:r>
        </a:p>
      </dsp:txBody>
      <dsp:txXfrm>
        <a:off x="6232554" y="1627815"/>
        <a:ext cx="3669181" cy="603746"/>
      </dsp:txXfrm>
    </dsp:sp>
    <dsp:sp modelId="{47D1FA8C-54D7-0447-86C5-CD02E3118BC8}">
      <dsp:nvSpPr>
        <dsp:cNvPr id="0" name=""/>
        <dsp:cNvSpPr/>
      </dsp:nvSpPr>
      <dsp:spPr>
        <a:xfrm>
          <a:off x="92561" y="2376816"/>
          <a:ext cx="5981966" cy="689566"/>
        </a:xfrm>
        <a:prstGeom prst="homePlate">
          <a:avLst/>
        </a:prstGeom>
        <a:solidFill>
          <a:srgbClr val="8992F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solidFill>
                <a:prstClr val="white"/>
              </a:solidFill>
              <a:latin typeface="Helvetica" pitchFamily="2" charset="0"/>
              <a:ea typeface="+mn-ea"/>
              <a:cs typeface="+mn-cs"/>
            </a:rPr>
            <a:t>Überbetriebliche Kurse</a:t>
          </a:r>
        </a:p>
      </dsp:txBody>
      <dsp:txXfrm>
        <a:off x="92561" y="2376816"/>
        <a:ext cx="5809575" cy="689566"/>
      </dsp:txXfrm>
    </dsp:sp>
    <dsp:sp modelId="{F6C8F086-51F7-CC44-82EC-F8E5B7786233}">
      <dsp:nvSpPr>
        <dsp:cNvPr id="0" name=""/>
        <dsp:cNvSpPr/>
      </dsp:nvSpPr>
      <dsp:spPr>
        <a:xfrm>
          <a:off x="5930681" y="2419218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i="0" kern="1200" dirty="0" err="1">
              <a:latin typeface="Helvetica" pitchFamily="2" charset="0"/>
            </a:rPr>
            <a:t>OdA</a:t>
          </a:r>
          <a:r>
            <a:rPr lang="de-DE" sz="2100" b="0" i="0" kern="1200" dirty="0">
              <a:latin typeface="Helvetica" pitchFamily="2" charset="0"/>
            </a:rPr>
            <a:t> / Kantone / Bund / Lehrbetriebe</a:t>
          </a:r>
        </a:p>
      </dsp:txBody>
      <dsp:txXfrm>
        <a:off x="6232554" y="2419218"/>
        <a:ext cx="3669181" cy="603746"/>
      </dsp:txXfrm>
    </dsp:sp>
    <dsp:sp modelId="{B0AB370A-5AA5-524D-AAF8-B421A3F718FC}">
      <dsp:nvSpPr>
        <dsp:cNvPr id="0" name=""/>
        <dsp:cNvSpPr/>
      </dsp:nvSpPr>
      <dsp:spPr>
        <a:xfrm>
          <a:off x="92561" y="3168219"/>
          <a:ext cx="5981966" cy="689566"/>
        </a:xfrm>
        <a:prstGeom prst="homePlate">
          <a:avLst/>
        </a:prstGeom>
        <a:solidFill>
          <a:srgbClr val="B0B6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solidFill>
                <a:prstClr val="white"/>
              </a:solidFill>
              <a:latin typeface="Helvetica" pitchFamily="2" charset="0"/>
              <a:ea typeface="+mn-ea"/>
              <a:cs typeface="+mn-cs"/>
            </a:rPr>
            <a:t>Qualifikationsverfahren</a:t>
          </a:r>
        </a:p>
      </dsp:txBody>
      <dsp:txXfrm>
        <a:off x="92561" y="3168219"/>
        <a:ext cx="5809575" cy="689566"/>
      </dsp:txXfrm>
    </dsp:sp>
    <dsp:sp modelId="{551CA0C1-6A4D-A04F-A944-69538E07FC8E}">
      <dsp:nvSpPr>
        <dsp:cNvPr id="0" name=""/>
        <dsp:cNvSpPr/>
      </dsp:nvSpPr>
      <dsp:spPr>
        <a:xfrm>
          <a:off x="5930681" y="3210621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i="0" kern="1200" dirty="0">
              <a:latin typeface="Helvetica" pitchFamily="2" charset="0"/>
            </a:rPr>
            <a:t>Kantone / Bund / </a:t>
          </a:r>
          <a:r>
            <a:rPr lang="de-DE" sz="2100" b="0" i="0" kern="1200" dirty="0" err="1">
              <a:latin typeface="Helvetica" pitchFamily="2" charset="0"/>
            </a:rPr>
            <a:t>OdA</a:t>
          </a:r>
          <a:endParaRPr lang="de-DE" sz="2100" b="0" i="0" kern="1200" dirty="0">
            <a:latin typeface="Helvetica" pitchFamily="2" charset="0"/>
          </a:endParaRPr>
        </a:p>
      </dsp:txBody>
      <dsp:txXfrm>
        <a:off x="6232554" y="3210621"/>
        <a:ext cx="3669181" cy="6037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2BC03-E208-924C-B82C-45E485F1AD19}">
      <dsp:nvSpPr>
        <dsp:cNvPr id="0" name=""/>
        <dsp:cNvSpPr/>
      </dsp:nvSpPr>
      <dsp:spPr>
        <a:xfrm>
          <a:off x="92561" y="2607"/>
          <a:ext cx="5981966" cy="689566"/>
        </a:xfrm>
        <a:prstGeom prst="homePlate">
          <a:avLst/>
        </a:prstGeom>
        <a:solidFill>
          <a:srgbClr val="1623B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Aus- und Weiterbildung von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Berufsbildungsverantwortlichen</a:t>
          </a:r>
        </a:p>
      </dsp:txBody>
      <dsp:txXfrm>
        <a:off x="92561" y="2607"/>
        <a:ext cx="5809575" cy="689566"/>
      </dsp:txXfrm>
    </dsp:sp>
    <dsp:sp modelId="{86AE69B7-6026-1F45-87BA-6A166831C666}">
      <dsp:nvSpPr>
        <dsp:cNvPr id="0" name=""/>
        <dsp:cNvSpPr/>
      </dsp:nvSpPr>
      <dsp:spPr>
        <a:xfrm>
          <a:off x="5930681" y="45010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>
              <a:latin typeface="Helvetica" pitchFamily="2" charset="0"/>
            </a:rPr>
            <a:t>Bund / Kantone / Teilnehmer/innen</a:t>
          </a:r>
        </a:p>
      </dsp:txBody>
      <dsp:txXfrm>
        <a:off x="6232554" y="45010"/>
        <a:ext cx="3669181" cy="603746"/>
      </dsp:txXfrm>
    </dsp:sp>
    <dsp:sp modelId="{79477A60-8F6A-9148-9920-5BEC0060BB31}">
      <dsp:nvSpPr>
        <dsp:cNvPr id="0" name=""/>
        <dsp:cNvSpPr/>
      </dsp:nvSpPr>
      <dsp:spPr>
        <a:xfrm>
          <a:off x="92561" y="794010"/>
          <a:ext cx="5981966" cy="689566"/>
        </a:xfrm>
        <a:prstGeom prst="homePlate">
          <a:avLst/>
        </a:prstGeom>
        <a:solidFill>
          <a:srgbClr val="3A49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solidFill>
                <a:prstClr val="white"/>
              </a:solidFill>
              <a:latin typeface="Helvetica" pitchFamily="2" charset="0"/>
              <a:ea typeface="+mn-ea"/>
              <a:cs typeface="+mn-cs"/>
            </a:rPr>
            <a:t>Höhere Berufsbildung</a:t>
          </a:r>
        </a:p>
      </dsp:txBody>
      <dsp:txXfrm>
        <a:off x="92561" y="794010"/>
        <a:ext cx="5809575" cy="689566"/>
      </dsp:txXfrm>
    </dsp:sp>
    <dsp:sp modelId="{D4C955F7-5735-1448-A2C9-794572C5B8F8}">
      <dsp:nvSpPr>
        <dsp:cNvPr id="0" name=""/>
        <dsp:cNvSpPr/>
      </dsp:nvSpPr>
      <dsp:spPr>
        <a:xfrm>
          <a:off x="5930681" y="836413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>
              <a:latin typeface="Helvetica" pitchFamily="2" charset="0"/>
            </a:rPr>
            <a:t>Teilnehmer/innen / Kantone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 err="1">
              <a:latin typeface="Helvetica" pitchFamily="2" charset="0"/>
            </a:rPr>
            <a:t>OdA</a:t>
          </a:r>
          <a:r>
            <a:rPr lang="de-DE" sz="1800" b="0" i="0" kern="1200" dirty="0">
              <a:latin typeface="Helvetica" pitchFamily="2" charset="0"/>
            </a:rPr>
            <a:t> / Bund</a:t>
          </a:r>
        </a:p>
      </dsp:txBody>
      <dsp:txXfrm>
        <a:off x="6232554" y="836413"/>
        <a:ext cx="3669181" cy="603746"/>
      </dsp:txXfrm>
    </dsp:sp>
    <dsp:sp modelId="{E16CF9EC-1E66-A44D-BA7E-839D39453EB2}">
      <dsp:nvSpPr>
        <dsp:cNvPr id="0" name=""/>
        <dsp:cNvSpPr/>
      </dsp:nvSpPr>
      <dsp:spPr>
        <a:xfrm>
          <a:off x="92561" y="1585413"/>
          <a:ext cx="5981966" cy="689566"/>
        </a:xfrm>
        <a:prstGeom prst="homePlate">
          <a:avLst/>
        </a:prstGeom>
        <a:solidFill>
          <a:srgbClr val="616DF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solidFill>
                <a:prstClr val="white"/>
              </a:solidFill>
              <a:latin typeface="Helvetica" pitchFamily="2" charset="0"/>
              <a:ea typeface="+mn-ea"/>
              <a:cs typeface="+mn-cs"/>
            </a:rPr>
            <a:t>Berufsorientierte Weiterbildung</a:t>
          </a:r>
        </a:p>
      </dsp:txBody>
      <dsp:txXfrm>
        <a:off x="92561" y="1585413"/>
        <a:ext cx="5809575" cy="689566"/>
      </dsp:txXfrm>
    </dsp:sp>
    <dsp:sp modelId="{791D44F2-9361-4D41-93AD-A6B3A7B0074E}">
      <dsp:nvSpPr>
        <dsp:cNvPr id="0" name=""/>
        <dsp:cNvSpPr/>
      </dsp:nvSpPr>
      <dsp:spPr>
        <a:xfrm>
          <a:off x="5930681" y="1627815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>
              <a:latin typeface="Helvetica" pitchFamily="2" charset="0"/>
            </a:rPr>
            <a:t>Teilnehmer/innen / </a:t>
          </a:r>
          <a:r>
            <a:rPr lang="de-DE" sz="1800" b="0" i="0" kern="1200" dirty="0" err="1">
              <a:latin typeface="Helvetica" pitchFamily="2" charset="0"/>
            </a:rPr>
            <a:t>OdA</a:t>
          </a:r>
          <a:r>
            <a:rPr lang="de-DE" sz="1800" b="0" i="0" kern="1200" dirty="0">
              <a:latin typeface="Helvetica" pitchFamily="2" charset="0"/>
            </a:rPr>
            <a:t> / Kantone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>
              <a:latin typeface="Helvetica" pitchFamily="2" charset="0"/>
            </a:rPr>
            <a:t>Bund / Gemeinden</a:t>
          </a:r>
        </a:p>
      </dsp:txBody>
      <dsp:txXfrm>
        <a:off x="6232554" y="1627815"/>
        <a:ext cx="3669181" cy="603746"/>
      </dsp:txXfrm>
    </dsp:sp>
    <dsp:sp modelId="{47D1FA8C-54D7-0447-86C5-CD02E3118BC8}">
      <dsp:nvSpPr>
        <dsp:cNvPr id="0" name=""/>
        <dsp:cNvSpPr/>
      </dsp:nvSpPr>
      <dsp:spPr>
        <a:xfrm>
          <a:off x="92561" y="2376816"/>
          <a:ext cx="5981966" cy="689566"/>
        </a:xfrm>
        <a:prstGeom prst="homePlate">
          <a:avLst/>
        </a:prstGeom>
        <a:solidFill>
          <a:srgbClr val="8992F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solidFill>
                <a:prstClr val="white"/>
              </a:solidFill>
              <a:latin typeface="Helvetica" pitchFamily="2" charset="0"/>
              <a:ea typeface="+mn-ea"/>
              <a:cs typeface="+mn-cs"/>
            </a:rPr>
            <a:t>Berufs-, Studien- und Laufbahnberatung</a:t>
          </a:r>
        </a:p>
      </dsp:txBody>
      <dsp:txXfrm>
        <a:off x="92561" y="2376816"/>
        <a:ext cx="5809575" cy="689566"/>
      </dsp:txXfrm>
    </dsp:sp>
    <dsp:sp modelId="{F6C8F086-51F7-CC44-82EC-F8E5B7786233}">
      <dsp:nvSpPr>
        <dsp:cNvPr id="0" name=""/>
        <dsp:cNvSpPr/>
      </dsp:nvSpPr>
      <dsp:spPr>
        <a:xfrm>
          <a:off x="5930681" y="2419218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>
              <a:latin typeface="Helvetica" pitchFamily="2" charset="0"/>
            </a:rPr>
            <a:t>Kantone / Gemeinden / Bund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>
              <a:latin typeface="Helvetica" pitchFamily="2" charset="0"/>
            </a:rPr>
            <a:t>Teilnehmer/innen</a:t>
          </a:r>
        </a:p>
      </dsp:txBody>
      <dsp:txXfrm>
        <a:off x="6232554" y="2419218"/>
        <a:ext cx="3669181" cy="603746"/>
      </dsp:txXfrm>
    </dsp:sp>
    <dsp:sp modelId="{B0AB370A-5AA5-524D-AAF8-B421A3F718FC}">
      <dsp:nvSpPr>
        <dsp:cNvPr id="0" name=""/>
        <dsp:cNvSpPr/>
      </dsp:nvSpPr>
      <dsp:spPr>
        <a:xfrm>
          <a:off x="92561" y="3168219"/>
          <a:ext cx="5981966" cy="689566"/>
        </a:xfrm>
        <a:prstGeom prst="homePlate">
          <a:avLst/>
        </a:prstGeom>
        <a:solidFill>
          <a:srgbClr val="B0B6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solidFill>
                <a:prstClr val="white"/>
              </a:solidFill>
              <a:latin typeface="Helvetica" pitchFamily="2" charset="0"/>
              <a:ea typeface="+mn-ea"/>
              <a:cs typeface="+mn-cs"/>
            </a:rPr>
            <a:t>Projekte und besondere Leistungen</a:t>
          </a:r>
        </a:p>
      </dsp:txBody>
      <dsp:txXfrm>
        <a:off x="92561" y="3168219"/>
        <a:ext cx="5809575" cy="689566"/>
      </dsp:txXfrm>
    </dsp:sp>
    <dsp:sp modelId="{551CA0C1-6A4D-A04F-A944-69538E07FC8E}">
      <dsp:nvSpPr>
        <dsp:cNvPr id="0" name=""/>
        <dsp:cNvSpPr/>
      </dsp:nvSpPr>
      <dsp:spPr>
        <a:xfrm>
          <a:off x="5930681" y="3210621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>
              <a:latin typeface="Helvetica" pitchFamily="2" charset="0"/>
            </a:rPr>
            <a:t>Bund / Kantone / </a:t>
          </a:r>
          <a:r>
            <a:rPr lang="de-DE" sz="1800" b="0" i="0" kern="1200" dirty="0" err="1">
              <a:latin typeface="Helvetica" pitchFamily="2" charset="0"/>
            </a:rPr>
            <a:t>OdA</a:t>
          </a:r>
          <a:endParaRPr lang="de-DE" sz="1800" b="0" i="0" kern="1200" dirty="0">
            <a:latin typeface="Helvetica" pitchFamily="2" charset="0"/>
          </a:endParaRPr>
        </a:p>
      </dsp:txBody>
      <dsp:txXfrm>
        <a:off x="6232554" y="3210621"/>
        <a:ext cx="3669181" cy="6037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D7F2F-F34F-4DE8-BADD-5552B71A9DDE}">
      <dsp:nvSpPr>
        <dsp:cNvPr id="0" name=""/>
        <dsp:cNvSpPr/>
      </dsp:nvSpPr>
      <dsp:spPr>
        <a:xfrm rot="5400000">
          <a:off x="-138419" y="139567"/>
          <a:ext cx="922796" cy="645957"/>
        </a:xfrm>
        <a:prstGeom prst="chevron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0" i="0" kern="1200" dirty="0">
              <a:latin typeface="Helvetica" pitchFamily="2" charset="0"/>
            </a:rPr>
            <a:t>Zeigen</a:t>
          </a:r>
          <a:endParaRPr lang="de-CH" sz="1800" b="0" i="0" kern="1200" dirty="0">
            <a:latin typeface="Helvetica" pitchFamily="2" charset="0"/>
          </a:endParaRPr>
        </a:p>
      </dsp:txBody>
      <dsp:txXfrm rot="-5400000">
        <a:off x="1" y="324127"/>
        <a:ext cx="645957" cy="276839"/>
      </dsp:txXfrm>
    </dsp:sp>
    <dsp:sp modelId="{94E8C2D4-1990-43B1-9A9F-152923480597}">
      <dsp:nvSpPr>
        <dsp:cNvPr id="0" name=""/>
        <dsp:cNvSpPr/>
      </dsp:nvSpPr>
      <dsp:spPr>
        <a:xfrm rot="5400000">
          <a:off x="2472981" y="-1825875"/>
          <a:ext cx="599818" cy="4253865"/>
        </a:xfrm>
        <a:prstGeom prst="rect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CH" sz="1400" b="0" i="0" kern="1200" dirty="0">
              <a:latin typeface="Helvetica" pitchFamily="2" charset="0"/>
            </a:rPr>
            <a:t>welche Kompetenzen Berufsleute mitbringen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CH" sz="1400" b="0" i="0" kern="1200" dirty="0">
              <a:latin typeface="Helvetica" pitchFamily="2" charset="0"/>
            </a:rPr>
            <a:t>auf welchem Niveau der Abschluss im NQR und EQR eingestuft wird</a:t>
          </a:r>
        </a:p>
      </dsp:txBody>
      <dsp:txXfrm rot="-5400000">
        <a:off x="645958" y="1148"/>
        <a:ext cx="4253865" cy="599818"/>
      </dsp:txXfrm>
    </dsp:sp>
    <dsp:sp modelId="{E4D769C8-5634-4EB3-B9F9-82B64F08AB8F}">
      <dsp:nvSpPr>
        <dsp:cNvPr id="0" name=""/>
        <dsp:cNvSpPr/>
      </dsp:nvSpPr>
      <dsp:spPr>
        <a:xfrm rot="5400000">
          <a:off x="-138419" y="852012"/>
          <a:ext cx="922796" cy="645957"/>
        </a:xfrm>
        <a:prstGeom prst="chevron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0" i="0" kern="1200" dirty="0">
              <a:latin typeface="Helvetica" pitchFamily="2" charset="0"/>
            </a:rPr>
            <a:t>Dienen</a:t>
          </a:r>
        </a:p>
      </dsp:txBody>
      <dsp:txXfrm rot="-5400000">
        <a:off x="1" y="1036572"/>
        <a:ext cx="645957" cy="276839"/>
      </dsp:txXfrm>
    </dsp:sp>
    <dsp:sp modelId="{CCFF8D5F-A7DA-4591-8FCF-4E5D510D997E}">
      <dsp:nvSpPr>
        <dsp:cNvPr id="0" name=""/>
        <dsp:cNvSpPr/>
      </dsp:nvSpPr>
      <dsp:spPr>
        <a:xfrm rot="5400000">
          <a:off x="2472981" y="-1113431"/>
          <a:ext cx="599818" cy="4253865"/>
        </a:xfrm>
        <a:prstGeom prst="rect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CH" sz="1400" b="0" i="0" kern="1200" dirty="0">
              <a:latin typeface="Helvetica" pitchFamily="2" charset="0"/>
            </a:rPr>
            <a:t>als Übersetzungsinstrumente für die Zeugnisse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CH" sz="1400" b="0" i="0" kern="1200" dirty="0">
              <a:latin typeface="Helvetica" pitchFamily="2" charset="0"/>
            </a:rPr>
            <a:t>für Bewerbungen im Ausland bei ausländischen Firmen</a:t>
          </a:r>
        </a:p>
      </dsp:txBody>
      <dsp:txXfrm rot="-5400000">
        <a:off x="645958" y="713592"/>
        <a:ext cx="4253865" cy="599818"/>
      </dsp:txXfrm>
    </dsp:sp>
    <dsp:sp modelId="{6D553D73-59C6-4414-B7CD-1D2F75BF00C2}">
      <dsp:nvSpPr>
        <dsp:cNvPr id="0" name=""/>
        <dsp:cNvSpPr/>
      </dsp:nvSpPr>
      <dsp:spPr>
        <a:xfrm rot="5400000">
          <a:off x="-138419" y="1564456"/>
          <a:ext cx="922796" cy="645957"/>
        </a:xfrm>
        <a:prstGeom prst="chevron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0" i="0" kern="1200" dirty="0">
              <a:latin typeface="Helvetica" pitchFamily="2" charset="0"/>
            </a:rPr>
            <a:t>Gültig</a:t>
          </a:r>
        </a:p>
      </dsp:txBody>
      <dsp:txXfrm rot="-5400000">
        <a:off x="1" y="1749016"/>
        <a:ext cx="645957" cy="276839"/>
      </dsp:txXfrm>
    </dsp:sp>
    <dsp:sp modelId="{74012E12-E8A8-498C-A31B-35DE8CC5E9A3}">
      <dsp:nvSpPr>
        <dsp:cNvPr id="0" name=""/>
        <dsp:cNvSpPr/>
      </dsp:nvSpPr>
      <dsp:spPr>
        <a:xfrm rot="5400000">
          <a:off x="2472981" y="-400986"/>
          <a:ext cx="599818" cy="4253865"/>
        </a:xfrm>
        <a:prstGeom prst="rect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CH" sz="1400" b="0" i="0" kern="1200" dirty="0">
              <a:latin typeface="Helvetica" pitchFamily="2" charset="0"/>
            </a:rPr>
            <a:t>nur mit dem Originalzeugnis</a:t>
          </a:r>
        </a:p>
      </dsp:txBody>
      <dsp:txXfrm rot="-5400000">
        <a:off x="645958" y="1426037"/>
        <a:ext cx="4253865" cy="5998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D7F2F-F34F-4DE8-BADD-5552B71A9DDE}">
      <dsp:nvSpPr>
        <dsp:cNvPr id="0" name=""/>
        <dsp:cNvSpPr/>
      </dsp:nvSpPr>
      <dsp:spPr>
        <a:xfrm rot="5400000">
          <a:off x="-138419" y="139567"/>
          <a:ext cx="922796" cy="645957"/>
        </a:xfrm>
        <a:prstGeom prst="chevron">
          <a:avLst/>
        </a:prstGeom>
        <a:solidFill>
          <a:srgbClr val="4C793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0" i="0" kern="1200" dirty="0">
              <a:latin typeface="Helvetica" pitchFamily="2" charset="0"/>
            </a:rPr>
            <a:t>Zeigen</a:t>
          </a:r>
        </a:p>
      </dsp:txBody>
      <dsp:txXfrm rot="-5400000">
        <a:off x="1" y="324127"/>
        <a:ext cx="645957" cy="276839"/>
      </dsp:txXfrm>
    </dsp:sp>
    <dsp:sp modelId="{94E8C2D4-1990-43B1-9A9F-152923480597}">
      <dsp:nvSpPr>
        <dsp:cNvPr id="0" name=""/>
        <dsp:cNvSpPr/>
      </dsp:nvSpPr>
      <dsp:spPr>
        <a:xfrm rot="5400000">
          <a:off x="2472981" y="-1825875"/>
          <a:ext cx="599818" cy="4253865"/>
        </a:xfrm>
        <a:prstGeom prst="rect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CH" sz="1400" b="0" i="0" kern="1200" dirty="0">
              <a:latin typeface="Helvetica" pitchFamily="2" charset="0"/>
            </a:rPr>
            <a:t>welche Kompetenzen Berufsleute mitbringen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CH" sz="1400" b="0" i="0" kern="1200" dirty="0">
              <a:latin typeface="Helvetica" pitchFamily="2" charset="0"/>
            </a:rPr>
            <a:t>auf welchem Niveau der Abschluss im NQR und EQR eingestuft wird</a:t>
          </a:r>
        </a:p>
      </dsp:txBody>
      <dsp:txXfrm rot="-5400000">
        <a:off x="645958" y="1148"/>
        <a:ext cx="4253865" cy="599818"/>
      </dsp:txXfrm>
    </dsp:sp>
    <dsp:sp modelId="{E4D769C8-5634-4EB3-B9F9-82B64F08AB8F}">
      <dsp:nvSpPr>
        <dsp:cNvPr id="0" name=""/>
        <dsp:cNvSpPr/>
      </dsp:nvSpPr>
      <dsp:spPr>
        <a:xfrm rot="5400000">
          <a:off x="-138419" y="852012"/>
          <a:ext cx="922796" cy="645957"/>
        </a:xfrm>
        <a:prstGeom prst="chevron">
          <a:avLst/>
        </a:prstGeom>
        <a:solidFill>
          <a:srgbClr val="9EA97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0" i="0" kern="1200" dirty="0">
              <a:latin typeface="Helvetica" pitchFamily="2" charset="0"/>
            </a:rPr>
            <a:t>Dienen</a:t>
          </a:r>
        </a:p>
      </dsp:txBody>
      <dsp:txXfrm rot="-5400000">
        <a:off x="1" y="1036572"/>
        <a:ext cx="645957" cy="276839"/>
      </dsp:txXfrm>
    </dsp:sp>
    <dsp:sp modelId="{CCFF8D5F-A7DA-4591-8FCF-4E5D510D997E}">
      <dsp:nvSpPr>
        <dsp:cNvPr id="0" name=""/>
        <dsp:cNvSpPr/>
      </dsp:nvSpPr>
      <dsp:spPr>
        <a:xfrm rot="5400000">
          <a:off x="2472981" y="-1113431"/>
          <a:ext cx="599818" cy="4253865"/>
        </a:xfrm>
        <a:prstGeom prst="rect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CH" sz="1400" b="0" i="0" kern="1200" dirty="0">
              <a:latin typeface="Helvetica" pitchFamily="2" charset="0"/>
            </a:rPr>
            <a:t>als Übersetzungsinstrumente für die Diplome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CH" sz="1400" b="0" i="0" kern="1200" dirty="0">
              <a:latin typeface="Helvetica" pitchFamily="2" charset="0"/>
            </a:rPr>
            <a:t>für Bewerbungen im Ausland bei ausländischen Firmen</a:t>
          </a:r>
        </a:p>
      </dsp:txBody>
      <dsp:txXfrm rot="-5400000">
        <a:off x="645958" y="713592"/>
        <a:ext cx="4253865" cy="599818"/>
      </dsp:txXfrm>
    </dsp:sp>
    <dsp:sp modelId="{6D553D73-59C6-4414-B7CD-1D2F75BF00C2}">
      <dsp:nvSpPr>
        <dsp:cNvPr id="0" name=""/>
        <dsp:cNvSpPr/>
      </dsp:nvSpPr>
      <dsp:spPr>
        <a:xfrm rot="5400000">
          <a:off x="-138419" y="1564456"/>
          <a:ext cx="922796" cy="645957"/>
        </a:xfrm>
        <a:prstGeom prst="chevron">
          <a:avLst/>
        </a:prstGeom>
        <a:solidFill>
          <a:srgbClr val="B0BBA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0" i="0" kern="1200" dirty="0">
              <a:solidFill>
                <a:schemeClr val="tx1"/>
              </a:solidFill>
              <a:latin typeface="Helvetica" pitchFamily="2" charset="0"/>
            </a:rPr>
            <a:t>Gültig</a:t>
          </a:r>
        </a:p>
      </dsp:txBody>
      <dsp:txXfrm rot="-5400000">
        <a:off x="1" y="1749016"/>
        <a:ext cx="645957" cy="276839"/>
      </dsp:txXfrm>
    </dsp:sp>
    <dsp:sp modelId="{74012E12-E8A8-498C-A31B-35DE8CC5E9A3}">
      <dsp:nvSpPr>
        <dsp:cNvPr id="0" name=""/>
        <dsp:cNvSpPr/>
      </dsp:nvSpPr>
      <dsp:spPr>
        <a:xfrm rot="5400000">
          <a:off x="2472981" y="-400986"/>
          <a:ext cx="599818" cy="4253865"/>
        </a:xfrm>
        <a:prstGeom prst="rect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CH" sz="1400" b="0" i="0" kern="1200" dirty="0">
              <a:latin typeface="Helvetica" pitchFamily="2" charset="0"/>
            </a:rPr>
            <a:t>nur mit dem Originalzeugnis</a:t>
          </a:r>
        </a:p>
      </dsp:txBody>
      <dsp:txXfrm rot="-5400000">
        <a:off x="645958" y="1426037"/>
        <a:ext cx="4253865" cy="599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D199F-95FC-D648-8D89-10DDA9DE118B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DCE9-8122-E84F-95C1-14571F75BB5E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51900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2DCE9-8122-E84F-95C1-14571F75BB5E}" type="slidenum">
              <a:rPr lang="de-GB" smtClean="0"/>
              <a:t>29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415249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B4E60-F357-50C1-06C2-B33570B3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68C34F-BD81-47C5-0C06-AC17C257D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9E56BF-4139-D2C4-4F8F-2445FE3D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BB0-DCED-0745-9611-E7FF57157D98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418E63-A0F6-DAEE-F543-0C419C68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34233E-D9D5-AE41-676D-5EF71B96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087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516D5-0836-0B6E-0E5A-CB82CDA3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1CC41B-39F3-74AE-6A50-03A22DBC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03F3F-6A5A-CDA2-3D14-8E4DA121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F7B6-F326-1D41-ADF0-12762C93A7E6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0AFE53-786C-76A8-3510-13159646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61F89-D96C-0453-80E9-6A246BC7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434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37E8819-6D8A-EB61-5DB7-0E7D35751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048C0BF-9D37-066C-2096-6F65ECFA0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5235E4-5B29-9CC3-C5CE-9DFB4FBB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523B-F3F3-8B4A-BDDF-8FE93A122588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3A1688-14DF-FBA3-B7B6-99611EA5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C675C0-BDC2-837E-9495-B8451A85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644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C2F80-15D5-E655-CA69-D3893ACB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57FABC-A699-A089-1177-03C447A0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9288-88E3-C045-86D2-12C7BE4B340B}" type="datetime1">
              <a:rPr lang="de-DE" smtClean="0"/>
              <a:t>13.02.2024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3D0DDC-DABE-4A13-FA34-5767E244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A20574-6D27-5B26-84DA-A7FB7EE5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A827B35-E4B4-1AB0-326B-6447C8043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50" y="2574065"/>
            <a:ext cx="7905750" cy="29384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BA1BA65-15E5-B37C-5136-BF2CE2F2D9D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4850" y="1868488"/>
            <a:ext cx="8059738" cy="495889"/>
          </a:xfrm>
        </p:spPr>
        <p:txBody>
          <a:bodyPr/>
          <a:lstStyle>
            <a:lvl1pPr marL="0" indent="0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71082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9BE79-2647-2044-9F46-F3C0D6BB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FAD5F0-3E98-EA5D-4277-98E3D46B0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D75982-AD1A-F89C-B3E8-369E6369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8DCF-D3FE-9546-A664-A6FDF2A41870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B9E3DE-E705-998E-1DAB-B61AAF01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3FFF0C-67D6-79F6-E3A0-F9F08B1B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75183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22745-60E7-ECA6-63E2-BA315A5D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DB9000-9043-8563-374D-E15BC83B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8DCF-D3FE-9546-A664-A6FDF2A41870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28EFBD-3988-007E-AC51-2CB1C701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4F1BA7-31F9-7686-630B-A778C478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2A582A-22F2-6218-03CF-AA5EB9C3A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71713"/>
            <a:ext cx="10515600" cy="3616325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1800" b="0" i="0">
                <a:solidFill>
                  <a:schemeClr val="bg1"/>
                </a:solidFill>
                <a:latin typeface="Helvetica" pitchFamily="2" charset="0"/>
              </a:defRPr>
            </a:lvl1pPr>
            <a:lvl2pPr marL="685800" indent="-228600"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buFont typeface="Wingdings" pitchFamily="2" charset="2"/>
              <a:buChar char="§"/>
              <a:defRPr sz="1400" b="0" i="0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117744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D5722-E02B-1094-C7AA-3296A4667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3D037B-9A3F-AB0B-1F26-8B768BE27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EF2A31-8CFD-D81B-A94A-11BA9852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4BB-8C4D-C34C-A9B6-80D1061DAF6C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74791D-A643-5521-3887-E46EB8F1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076626-F160-4AAC-5056-BC27A0B5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1F57-56B1-0B43-A14F-A8DF88C2501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64007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80DBE-6185-6D4F-AF6C-127F1AF1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8A47BC-4789-34DA-F379-FBC41C6DD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720212-459B-3204-FBF5-02AE356D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4BB-8C4D-C34C-A9B6-80D1061DAF6C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9BD486-0CAD-C2CC-C7B2-55DAC9CD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5B11A7-AE80-D3B9-061E-B0DEB376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1F57-56B1-0B43-A14F-A8DF88C2501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4990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6A9B5F-F579-95CF-E1EB-BBBF32361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28F2E0-CFA8-DEAE-1537-6B5B6671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7C-D38A-0C4D-8B31-736F682B5992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9007F9-6DF0-8DA9-6C6F-BA19BE31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FAA674-CEC2-C286-BF8E-B0849681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A10071-B42B-C0EA-3F7C-EEF11AEC9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362511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2763A-0EFB-E921-B232-6BD3859C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8CD9AD-1FB6-690D-60C0-7627E040D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747FD5-4F16-AE6C-2D14-35BD56D2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00F-BF63-7849-AAB5-FE7A1C8FB476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2E3FAF-84B0-89D9-161D-215FF7B0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5ED89B-701F-ECB5-A384-EA24D7C6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718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74763-F9B5-8BC4-7584-56B5CD8F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A633E-A470-C57E-4594-B881AAB31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3C387D-5976-5702-353E-DF38A237F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B285CD-245F-1F31-06A6-856AE9A6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CC-0450-6D46-87D3-88BC004015A2}" type="datetime1">
              <a:rPr lang="de-DE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FE92DB-3E63-2348-AD12-3153C862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E1C023-126C-4F32-B7D9-3AAD721A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164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A7912-74E9-25E8-3EFB-6707A278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B1AEFD-D834-65D2-87D5-AAE1E8636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0CB803-AB8A-F498-20F0-CAE7765BD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7401F5-6D89-4978-FAE2-E29DFD0B4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D755B32-988A-F1A4-5516-91230185D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8CE3DE-E1CF-B843-F423-10263E2B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365-6578-2547-88F9-06CA734326F3}" type="datetime1">
              <a:rPr lang="de-DE" smtClean="0"/>
              <a:t>13.02.2024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C3147E9-F90C-A8F9-FAB3-A70E7B4D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34432F-9F1B-73D6-A293-1097A01C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469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6FF28-AC18-DCFB-8242-6F5C488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2ADCF0-41BC-F567-57EA-B6239C80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EE8C-2ED4-1C4B-81BE-4FB64A66D132}" type="datetime1">
              <a:rPr lang="de-DE" smtClean="0"/>
              <a:t>13.02.2024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BF390A-1F47-EDEC-9F49-390AEC12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8BD998-5D22-487B-BC57-90F60B55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15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41E6FB-1D75-3D47-214F-ED145910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7889-401B-754D-80C8-AB4C7ADDA4DF}" type="datetime1">
              <a:rPr lang="de-DE" smtClean="0"/>
              <a:t>13.02.2024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DCA695-5CC0-BACB-87A2-9F96CD58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E54B23-6549-68CE-108C-3F51B114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878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2B355-F026-EA68-EB8F-6595D8FD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8965FE-ED88-BC4F-AD79-9F31414B7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1CF603-B130-0B29-9E2E-A5C1439FB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5B1451-2C17-3CD5-2C76-2A9CB3A5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14C-9F72-3548-A049-B2FA54EA30B2}" type="datetime1">
              <a:rPr lang="de-DE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929CE9-77F2-31FB-D34E-92B52670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AA71C9-BC54-2476-4F88-2D6CC680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524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57004-D0EE-5F82-7057-ABC909D9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08AA21-A560-B0FC-CAF7-A59F59981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95039E-E7B1-83E3-004E-803E9D24F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DF966A-773E-5DC3-AC3C-75A108E7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346-C8C2-0C46-935E-1B77D42167DF}" type="datetime1">
              <a:rPr lang="de-DE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020660-BB05-A6C3-CFB4-8DC7DA64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B01320-FE59-4A01-FBB7-76773BAC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851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24BF4-72CE-9F6A-DA40-765E12232151}"/>
              </a:ext>
            </a:extLst>
          </p:cNvPr>
          <p:cNvSpPr/>
          <p:nvPr userDrawn="1"/>
        </p:nvSpPr>
        <p:spPr>
          <a:xfrm>
            <a:off x="0" y="0"/>
            <a:ext cx="12192000" cy="593959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DC2C9C-EE3B-EE0A-27D4-186DF79B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8060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9B90E8-B12B-BD0C-1B5D-5D8F2BF8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388" y="2186186"/>
            <a:ext cx="1051560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240500-5809-87FF-735B-EFD1C8E69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B232-4627-AD49-997A-33B33AF7A15E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663CFB-0449-D3FB-F5E8-5ED2B7767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5BC2EE-242A-79C4-40E1-315DDA540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BBE031B-B954-DF54-7EA0-8DCE6F488EE0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EB4505-BBD2-EC85-6799-849B39B27D87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rgbClr val="FCFDFE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rgbClr val="FCFDFE"/>
                </a:solidFill>
                <a:effectLst/>
                <a:latin typeface="Helvetica" pitchFamily="2" charset="0"/>
              </a:rPr>
              <a:t> 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SDBB | dokumentation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53BF61B-0995-44BF-A24D-50341270BA1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735" y="136525"/>
            <a:ext cx="1468683" cy="3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373737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0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75A743-67CA-BD5B-8098-359078B1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A490FE-57F8-1665-9206-5A3A4DB37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8CE52A-F98F-5B85-220A-CC1AEDF03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8DCF-D3FE-9546-A664-A6FDF2A41870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E8223C-4F38-1B5E-161D-FF03B8A82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8B7C6F-7006-54A1-F7EB-D28B6D5C4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146DFE2-A68F-DC68-29CC-350FF343F63C}"/>
              </a:ext>
            </a:extLst>
          </p:cNvPr>
          <p:cNvSpPr/>
          <p:nvPr userDrawn="1"/>
        </p:nvSpPr>
        <p:spPr>
          <a:xfrm>
            <a:off x="0" y="0"/>
            <a:ext cx="12192000" cy="6810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9579F3-21A2-3F67-BB1E-86AFD3F3C203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rgbClr val="FCFDFE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rgbClr val="FCFDFE"/>
                </a:solidFill>
                <a:effectLst/>
                <a:latin typeface="Helvetica" pitchFamily="2" charset="0"/>
              </a:rPr>
              <a:t> 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SDBB | dokumentation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13711CC-FE01-C634-C16F-F4D442B8801F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EDB8135-EF26-3A33-AD2B-72C3408B5A9F}"/>
              </a:ext>
            </a:extLst>
          </p:cNvPr>
          <p:cNvSpPr txBox="1">
            <a:spLocks/>
          </p:cNvSpPr>
          <p:nvPr userDrawn="1"/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14F46-5675-409D-97A1-6697E91D825B}" type="slidenum">
              <a:rPr lang="de-CH" smtClean="0">
                <a:solidFill>
                  <a:schemeClr val="bg1"/>
                </a:solidFill>
              </a:rPr>
              <a:pPr/>
              <a:t>‹Nr.›</a:t>
            </a:fld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F9CC148-1E4F-EE5D-9EC2-24418AB019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35" y="136525"/>
            <a:ext cx="1468683" cy="3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D4FBF9E-6E64-A3DF-CB55-DB71286E4041}"/>
              </a:ext>
            </a:extLst>
          </p:cNvPr>
          <p:cNvSpPr/>
          <p:nvPr userDrawn="1"/>
        </p:nvSpPr>
        <p:spPr>
          <a:xfrm>
            <a:off x="0" y="0"/>
            <a:ext cx="12192000" cy="593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02CEFB-6466-D1C4-F791-65B4BDD7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6" y="871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A41C3-5104-FEC0-77D0-E50CDBB4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216" y="23318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FC6836-0F3A-A5E8-BBF6-82BB34AA2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B4BB-8C4D-C34C-A9B6-80D1061DAF6C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0F3D86-BEBC-A84C-AC48-7191B1AB3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0AB034-5287-6BCB-4205-BA3EE7A6B18F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chemeClr val="tx1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GB" sz="1200" b="0" i="0" dirty="0">
                <a:solidFill>
                  <a:schemeClr val="tx1"/>
                </a:solidFill>
                <a:latin typeface="Helvetica Light" panose="020B0403020202020204" pitchFamily="34" charset="0"/>
              </a:rPr>
              <a:t>SDBB | dokumentation | berufsbildung.ch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0FF4A098-FA79-EE59-90F6-48D96A853D9F}"/>
              </a:ext>
            </a:extLst>
          </p:cNvPr>
          <p:cNvSpPr txBox="1">
            <a:spLocks/>
          </p:cNvSpPr>
          <p:nvPr userDrawn="1"/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14F46-5675-409D-97A1-6697E91D825B}" type="slidenum">
              <a:rPr lang="de-CH" smtClean="0">
                <a:solidFill>
                  <a:schemeClr val="tx1"/>
                </a:solidFill>
              </a:rPr>
              <a:pPr/>
              <a:t>‹Nr.›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44BE2E4-7D86-80D3-8527-78D3C21F9097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2D20658-6D20-91D0-4742-DEF71AE4DA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35" y="136525"/>
            <a:ext cx="1468683" cy="3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8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AAEB5-0F89-524D-AA8F-36F86CE50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5675"/>
            <a:ext cx="9144000" cy="1846649"/>
          </a:xfrm>
        </p:spPr>
        <p:txBody>
          <a:bodyPr/>
          <a:lstStyle/>
          <a:p>
            <a:r>
              <a:rPr lang="de-CH" dirty="0"/>
              <a:t>Das Berufsbildungssystem der Schweiz</a:t>
            </a:r>
          </a:p>
        </p:txBody>
      </p:sp>
    </p:spTree>
    <p:extLst>
      <p:ext uri="{BB962C8B-B14F-4D97-AF65-F5344CB8AC3E}">
        <p14:creationId xmlns:p14="http://schemas.microsoft.com/office/powerpoint/2010/main" val="45792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263A3-EE38-A04A-7EBE-7C8702F66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45697"/>
            <a:ext cx="9675745" cy="1325563"/>
          </a:xfrm>
        </p:spPr>
        <p:txBody>
          <a:bodyPr/>
          <a:lstStyle/>
          <a:p>
            <a:r>
              <a:rPr lang="de-GB" dirty="0"/>
              <a:t>Die Einführung des eidg. Berufsattest EBA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258952-4DD9-F2C7-19EC-30F0CF7AD9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580622"/>
            <a:ext cx="8059738" cy="495889"/>
          </a:xfrm>
        </p:spPr>
        <p:txBody>
          <a:bodyPr/>
          <a:lstStyle/>
          <a:p>
            <a:r>
              <a:rPr lang="de-GB" dirty="0"/>
              <a:t>Zweijährige berufliche Grundbildung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0684F33-7140-4BAA-767B-862CD54AE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800" y="2084900"/>
            <a:ext cx="6570036" cy="4238398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992802A-726D-1AF5-546D-909509B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163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267EF-386D-AB86-677B-196B0745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Die Entwicklung geht weiter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365469-055B-2D8C-07DF-D727515FB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Neuer Verfassungsartikel: Zusammenarbeit und Bildung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Laufende Berufsreformen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Revision der Berufsmaturität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Massnahmen für schulisch und sozial Schwächere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Förderung der beruflichen Mobilität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Neues Finanzierungssystem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Qualitätsentwicklung</a:t>
            </a:r>
          </a:p>
          <a:p>
            <a:endParaRPr lang="de-GB" dirty="0"/>
          </a:p>
          <a:p>
            <a:endParaRPr lang="de-GB" dirty="0"/>
          </a:p>
        </p:txBody>
      </p:sp>
      <p:pic>
        <p:nvPicPr>
          <p:cNvPr id="5" name="Grafik 4" descr="Geschäftswachstum Silhouette">
            <a:extLst>
              <a:ext uri="{FF2B5EF4-FFF2-40B4-BE49-F238E27FC236}">
                <a16:creationId xmlns:a16="http://schemas.microsoft.com/office/drawing/2014/main" id="{A7FD2A43-32BA-8326-4DA2-58DF0A422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2834" y="1924801"/>
            <a:ext cx="2147457" cy="2147457"/>
          </a:xfrm>
          <a:prstGeom prst="rect">
            <a:avLst/>
          </a:prstGeom>
        </p:spPr>
      </p:pic>
      <p:pic>
        <p:nvPicPr>
          <p:cNvPr id="7" name="Grafik 6" descr="Waage der Justitia Silhouette">
            <a:extLst>
              <a:ext uri="{FF2B5EF4-FFF2-40B4-BE49-F238E27FC236}">
                <a16:creationId xmlns:a16="http://schemas.microsoft.com/office/drawing/2014/main" id="{370AD6D0-CB8A-2889-546B-C25927304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9997" y="3573493"/>
            <a:ext cx="2147456" cy="21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9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80BC7-665C-DEB2-B41A-109C1E0CC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7551"/>
            <a:ext cx="9144000" cy="1762897"/>
          </a:xfrm>
        </p:spPr>
        <p:txBody>
          <a:bodyPr/>
          <a:lstStyle/>
          <a:p>
            <a:r>
              <a:rPr lang="de-CH" dirty="0"/>
              <a:t>Berufsbildung im Schweizer Bildungssystem</a:t>
            </a:r>
          </a:p>
        </p:txBody>
      </p:sp>
    </p:spTree>
    <p:extLst>
      <p:ext uri="{BB962C8B-B14F-4D97-AF65-F5344CB8AC3E}">
        <p14:creationId xmlns:p14="http://schemas.microsoft.com/office/powerpoint/2010/main" val="3821183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7E6002A-0386-1E17-681A-0DE7557C2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388" y="1495950"/>
            <a:ext cx="7677612" cy="5411693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F985963-CEE2-C755-FDCC-AA288796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96496"/>
            <a:ext cx="8060789" cy="1325563"/>
          </a:xfrm>
        </p:spPr>
        <p:txBody>
          <a:bodyPr/>
          <a:lstStyle/>
          <a:p>
            <a:r>
              <a:rPr lang="de-CH" dirty="0"/>
              <a:t>Das Schweizer Bildungssystem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9CC6E6-F05F-EB29-296D-49B92F5D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768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42D2AD2-090A-73B0-E9DB-9357054B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14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6894F92-6483-8599-54EB-C3353D8A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24" y="1285518"/>
            <a:ext cx="8060789" cy="1325563"/>
          </a:xfrm>
        </p:spPr>
        <p:txBody>
          <a:bodyPr/>
          <a:lstStyle/>
          <a:p>
            <a:r>
              <a:rPr lang="de-GB" dirty="0"/>
              <a:t>Das Schweizer Bildungssystem</a:t>
            </a:r>
          </a:p>
        </p:txBody>
      </p:sp>
      <p:pic>
        <p:nvPicPr>
          <p:cNvPr id="2" name="Inhaltsplatzhalter 6">
            <a:extLst>
              <a:ext uri="{FF2B5EF4-FFF2-40B4-BE49-F238E27FC236}">
                <a16:creationId xmlns:a16="http://schemas.microsoft.com/office/drawing/2014/main" id="{FB625324-0389-E5B2-D888-D8003033F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6"/>
          <a:stretch/>
        </p:blipFill>
        <p:spPr>
          <a:xfrm>
            <a:off x="278964" y="2611081"/>
            <a:ext cx="11283567" cy="2961401"/>
          </a:xfrm>
        </p:spPr>
      </p:pic>
    </p:spTree>
    <p:extLst>
      <p:ext uri="{BB962C8B-B14F-4D97-AF65-F5344CB8AC3E}">
        <p14:creationId xmlns:p14="http://schemas.microsoft.com/office/powerpoint/2010/main" val="1992080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040EB25-E2FA-9CAF-933B-C5BA362B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15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344A41D-F22A-F2C0-29B2-32BDD7118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1393121"/>
            <a:ext cx="8060789" cy="1325563"/>
          </a:xfrm>
        </p:spPr>
        <p:txBody>
          <a:bodyPr/>
          <a:lstStyle/>
          <a:p>
            <a:r>
              <a:rPr lang="de-GB" dirty="0"/>
              <a:t>Das Schweizer Bildungssystem</a:t>
            </a:r>
          </a:p>
        </p:txBody>
      </p:sp>
      <p:pic>
        <p:nvPicPr>
          <p:cNvPr id="2" name="Inhaltsplatzhalter 6">
            <a:extLst>
              <a:ext uri="{FF2B5EF4-FFF2-40B4-BE49-F238E27FC236}">
                <a16:creationId xmlns:a16="http://schemas.microsoft.com/office/drawing/2014/main" id="{E71FBF04-3208-3113-8C95-327D9A421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9" b="37424"/>
          <a:stretch/>
        </p:blipFill>
        <p:spPr>
          <a:xfrm>
            <a:off x="240899" y="2613783"/>
            <a:ext cx="11570048" cy="2347684"/>
          </a:xfrm>
        </p:spPr>
      </p:pic>
    </p:spTree>
    <p:extLst>
      <p:ext uri="{BB962C8B-B14F-4D97-AF65-F5344CB8AC3E}">
        <p14:creationId xmlns:p14="http://schemas.microsoft.com/office/powerpoint/2010/main" val="3015577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C557847-FCAD-8C4C-E7C2-4D4C6E41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16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0791F6-C223-9637-AD13-36F605E19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1297587"/>
            <a:ext cx="8060789" cy="1325563"/>
          </a:xfrm>
        </p:spPr>
        <p:txBody>
          <a:bodyPr/>
          <a:lstStyle/>
          <a:p>
            <a:r>
              <a:rPr lang="de-GB" dirty="0"/>
              <a:t>Das Schweizer Bildungssystem</a:t>
            </a:r>
          </a:p>
        </p:txBody>
      </p:sp>
      <p:pic>
        <p:nvPicPr>
          <p:cNvPr id="2" name="Inhaltsplatzhalter 6">
            <a:extLst>
              <a:ext uri="{FF2B5EF4-FFF2-40B4-BE49-F238E27FC236}">
                <a16:creationId xmlns:a16="http://schemas.microsoft.com/office/drawing/2014/main" id="{AC063B17-31EC-BDD8-3477-542639109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31"/>
          <a:stretch/>
        </p:blipFill>
        <p:spPr>
          <a:xfrm>
            <a:off x="283901" y="2360144"/>
            <a:ext cx="11797364" cy="2766491"/>
          </a:xfrm>
        </p:spPr>
      </p:pic>
    </p:spTree>
    <p:extLst>
      <p:ext uri="{BB962C8B-B14F-4D97-AF65-F5344CB8AC3E}">
        <p14:creationId xmlns:p14="http://schemas.microsoft.com/office/powerpoint/2010/main" val="772934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985963-CEE2-C755-FDCC-AA288796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96496"/>
            <a:ext cx="8060789" cy="1325563"/>
          </a:xfrm>
        </p:spPr>
        <p:txBody>
          <a:bodyPr/>
          <a:lstStyle/>
          <a:p>
            <a:r>
              <a:rPr lang="de-CH" dirty="0"/>
              <a:t>Das Schweizer Bildungssystem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493BDD5-60F1-26F3-0B87-361E987AD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603" y="1559454"/>
            <a:ext cx="8229574" cy="5262956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4C4902-8F54-0C8D-B3E0-A86FCF69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1828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1CF3AD2-1F98-FB44-A2F9-A0C3F652D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549" y="1532563"/>
            <a:ext cx="7403292" cy="503372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8A58B22-D263-9A80-8465-B6E9266F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467803"/>
            <a:ext cx="8060789" cy="1325563"/>
          </a:xfrm>
        </p:spPr>
        <p:txBody>
          <a:bodyPr/>
          <a:lstStyle/>
          <a:p>
            <a:r>
              <a:rPr lang="de-GB" dirty="0"/>
              <a:t>Das Berufsbildungssystem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3C2A67-4443-1159-6D2B-F8598B35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8653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440E18-2724-3E18-04B5-891E0E08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Die berufliche Grundbildung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A961458-A083-B436-3AB8-8B451FFC2A0A}"/>
              </a:ext>
            </a:extLst>
          </p:cNvPr>
          <p:cNvSpPr/>
          <p:nvPr/>
        </p:nvSpPr>
        <p:spPr>
          <a:xfrm>
            <a:off x="747249" y="1993020"/>
            <a:ext cx="1459692" cy="4281050"/>
          </a:xfrm>
          <a:prstGeom prst="rect">
            <a:avLst/>
          </a:prstGeom>
          <a:solidFill>
            <a:srgbClr val="4C79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GB" sz="1600" dirty="0"/>
              <a:t>Obligatorische Schulzeit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F347830-613C-8B51-C759-81D4D133C856}"/>
              </a:ext>
            </a:extLst>
          </p:cNvPr>
          <p:cNvSpPr/>
          <p:nvPr/>
        </p:nvSpPr>
        <p:spPr>
          <a:xfrm>
            <a:off x="2327008" y="2635196"/>
            <a:ext cx="727011" cy="3061850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GB" sz="1600" dirty="0">
                <a:solidFill>
                  <a:schemeClr val="tx2"/>
                </a:solidFill>
              </a:rPr>
              <a:t>Brückenangebote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16D3035-315F-BFAB-62FC-1E8DF578DA20}"/>
              </a:ext>
            </a:extLst>
          </p:cNvPr>
          <p:cNvSpPr/>
          <p:nvPr/>
        </p:nvSpPr>
        <p:spPr>
          <a:xfrm>
            <a:off x="3167795" y="1965060"/>
            <a:ext cx="2317990" cy="13255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sz="1600" dirty="0">
                <a:solidFill>
                  <a:schemeClr val="tx2"/>
                </a:solidFill>
              </a:rPr>
              <a:t>Schulische organisierte Grundbildung (SOG)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2D24F23-D630-962B-DCA4-9E541408DCD5}"/>
              </a:ext>
            </a:extLst>
          </p:cNvPr>
          <p:cNvSpPr/>
          <p:nvPr/>
        </p:nvSpPr>
        <p:spPr>
          <a:xfrm>
            <a:off x="3167795" y="3442803"/>
            <a:ext cx="2317990" cy="13255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sz="1600" dirty="0">
                <a:solidFill>
                  <a:schemeClr val="tx2"/>
                </a:solidFill>
              </a:rPr>
              <a:t>Zweijährige berufliche Grundbildung mit eidg. Berufsattest (EBA)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A685B08-CC60-619A-3546-6EFF2CA502C3}"/>
              </a:ext>
            </a:extLst>
          </p:cNvPr>
          <p:cNvSpPr/>
          <p:nvPr/>
        </p:nvSpPr>
        <p:spPr>
          <a:xfrm>
            <a:off x="3167795" y="4921447"/>
            <a:ext cx="2317990" cy="13526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sz="1600" dirty="0">
                <a:solidFill>
                  <a:schemeClr val="tx2"/>
                </a:solidFill>
              </a:rPr>
              <a:t>Drei- oder vierjährige berufliche Grundbildung mit eidg. Fähigkeitszeugnis (EFZ)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61D86BC-7A4F-1B89-D078-89F1CBA1CA31}"/>
              </a:ext>
            </a:extLst>
          </p:cNvPr>
          <p:cNvSpPr/>
          <p:nvPr/>
        </p:nvSpPr>
        <p:spPr>
          <a:xfrm>
            <a:off x="5594737" y="1965960"/>
            <a:ext cx="727011" cy="17221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GB" sz="1600" dirty="0">
                <a:solidFill>
                  <a:schemeClr val="tx2"/>
                </a:solidFill>
              </a:rPr>
              <a:t>Praktikunm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9BB351E-CBD6-987D-E23A-9D8530452B3A}"/>
              </a:ext>
            </a:extLst>
          </p:cNvPr>
          <p:cNvSpPr/>
          <p:nvPr/>
        </p:nvSpPr>
        <p:spPr>
          <a:xfrm>
            <a:off x="6446639" y="3355538"/>
            <a:ext cx="727011" cy="2891472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GB" sz="1600" dirty="0"/>
              <a:t>Abschlussprüfung Qualifikationsverfahren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842BC53-8A9E-AD29-20F0-DF200C249C1E}"/>
              </a:ext>
            </a:extLst>
          </p:cNvPr>
          <p:cNvSpPr/>
          <p:nvPr/>
        </p:nvSpPr>
        <p:spPr>
          <a:xfrm>
            <a:off x="7282602" y="4525340"/>
            <a:ext cx="727011" cy="1722120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GB" sz="1600" dirty="0"/>
              <a:t>Eidg. Berufsattest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358C51-5462-F5FB-E2F1-53242126F5BC}"/>
              </a:ext>
            </a:extLst>
          </p:cNvPr>
          <p:cNvSpPr/>
          <p:nvPr/>
        </p:nvSpPr>
        <p:spPr>
          <a:xfrm>
            <a:off x="7282602" y="2635196"/>
            <a:ext cx="727011" cy="1722120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GB" sz="1600" dirty="0"/>
              <a:t>Eidg. Fähigkeitszeugnis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0A87394-DEB0-3B44-325C-12D83604F564}"/>
              </a:ext>
            </a:extLst>
          </p:cNvPr>
          <p:cNvSpPr/>
          <p:nvPr/>
        </p:nvSpPr>
        <p:spPr>
          <a:xfrm>
            <a:off x="8129680" y="1965960"/>
            <a:ext cx="727011" cy="2891472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GB" sz="1600" dirty="0"/>
              <a:t>Berufsmaturität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1CC2738-770A-1560-B1F9-55A16BD77FC6}"/>
              </a:ext>
            </a:extLst>
          </p:cNvPr>
          <p:cNvSpPr/>
          <p:nvPr/>
        </p:nvSpPr>
        <p:spPr>
          <a:xfrm>
            <a:off x="8965643" y="1965960"/>
            <a:ext cx="727011" cy="1722120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GB" sz="1600" dirty="0"/>
              <a:t>Studium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B30425A-E818-1338-26B2-02B9509B78F9}"/>
              </a:ext>
            </a:extLst>
          </p:cNvPr>
          <p:cNvSpPr/>
          <p:nvPr/>
        </p:nvSpPr>
        <p:spPr>
          <a:xfrm>
            <a:off x="9812015" y="3212220"/>
            <a:ext cx="727011" cy="3061850"/>
          </a:xfrm>
          <a:prstGeom prst="rect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GB" sz="1600" dirty="0">
                <a:solidFill>
                  <a:schemeClr val="tx1"/>
                </a:solidFill>
              </a:rPr>
              <a:t>Berufstätigkeit</a:t>
            </a:r>
            <a:endParaRPr lang="de-GB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40130D8-9811-EA12-F5E1-D7A96D77A987}"/>
              </a:ext>
            </a:extLst>
          </p:cNvPr>
          <p:cNvSpPr/>
          <p:nvPr/>
        </p:nvSpPr>
        <p:spPr>
          <a:xfrm>
            <a:off x="10658387" y="1965331"/>
            <a:ext cx="727011" cy="3061850"/>
          </a:xfrm>
          <a:prstGeom prst="rect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GB" sz="1600" dirty="0">
                <a:solidFill>
                  <a:schemeClr val="tx1"/>
                </a:solidFill>
              </a:rPr>
              <a:t>Berufsorientierte Weiterbildung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2352FEF5-560B-92F2-FE77-FCC1D80C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941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80BC7-665C-DEB2-B41A-109C1E0CC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7551"/>
            <a:ext cx="9144000" cy="1762897"/>
          </a:xfrm>
        </p:spPr>
        <p:txBody>
          <a:bodyPr/>
          <a:lstStyle/>
          <a:p>
            <a:r>
              <a:rPr lang="de-CH" dirty="0"/>
              <a:t>Der Weg zum Berufsbildungsgesetz </a:t>
            </a:r>
          </a:p>
        </p:txBody>
      </p:sp>
    </p:spTree>
    <p:extLst>
      <p:ext uri="{BB962C8B-B14F-4D97-AF65-F5344CB8AC3E}">
        <p14:creationId xmlns:p14="http://schemas.microsoft.com/office/powerpoint/2010/main" val="1619518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80BC7-665C-DEB2-B41A-109C1E0CC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5440"/>
            <a:ext cx="9144000" cy="1147119"/>
          </a:xfrm>
        </p:spPr>
        <p:txBody>
          <a:bodyPr>
            <a:normAutofit/>
          </a:bodyPr>
          <a:lstStyle/>
          <a:p>
            <a:r>
              <a:rPr lang="de-CH" dirty="0"/>
              <a:t>Wie ein Beruf entsteht</a:t>
            </a:r>
          </a:p>
        </p:txBody>
      </p:sp>
    </p:spTree>
    <p:extLst>
      <p:ext uri="{BB962C8B-B14F-4D97-AF65-F5344CB8AC3E}">
        <p14:creationId xmlns:p14="http://schemas.microsoft.com/office/powerpoint/2010/main" val="2724390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67D4CC4C-657B-B277-EBD0-1F786C913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50" y="1072739"/>
            <a:ext cx="8839200" cy="5466173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4F9AE20-D69A-E69F-9D0F-AD2DD4D3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52" y="1653496"/>
            <a:ext cx="5600878" cy="3551008"/>
          </a:xfrm>
        </p:spPr>
        <p:txBody>
          <a:bodyPr/>
          <a:lstStyle/>
          <a:p>
            <a:r>
              <a:rPr lang="de-GB" dirty="0"/>
              <a:t>Die Berufsbildung und Arbeitsmarktfähigkeit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BE34B3-BD4A-FF21-2A37-D929657E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5176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4D9CFB-A5BA-95A7-6CFD-C48283B5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37620"/>
            <a:ext cx="8060789" cy="1325563"/>
          </a:xfrm>
        </p:spPr>
        <p:txBody>
          <a:bodyPr>
            <a:normAutofit/>
          </a:bodyPr>
          <a:lstStyle/>
          <a:p>
            <a:r>
              <a:rPr lang="de-DE" dirty="0"/>
              <a:t>Die Vorschriften der beruflichen Grundbildung</a:t>
            </a:r>
            <a:endParaRPr lang="de-GB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B9BC896C-A2DA-5A53-5B24-1366D1497B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158844"/>
              </p:ext>
            </p:extLst>
          </p:nvPr>
        </p:nvGraphicFramePr>
        <p:xfrm>
          <a:off x="1577130" y="2220679"/>
          <a:ext cx="9160776" cy="437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83">
                  <a:extLst>
                    <a:ext uri="{9D8B030D-6E8A-4147-A177-3AD203B41FA5}">
                      <a16:colId xmlns:a16="http://schemas.microsoft.com/office/drawing/2014/main" val="2905221996"/>
                    </a:ext>
                  </a:extLst>
                </a:gridCol>
                <a:gridCol w="2253559">
                  <a:extLst>
                    <a:ext uri="{9D8B030D-6E8A-4147-A177-3AD203B41FA5}">
                      <a16:colId xmlns:a16="http://schemas.microsoft.com/office/drawing/2014/main" val="1772004579"/>
                    </a:ext>
                  </a:extLst>
                </a:gridCol>
                <a:gridCol w="1711354">
                  <a:extLst>
                    <a:ext uri="{9D8B030D-6E8A-4147-A177-3AD203B41FA5}">
                      <a16:colId xmlns:a16="http://schemas.microsoft.com/office/drawing/2014/main" val="668425135"/>
                    </a:ext>
                  </a:extLst>
                </a:gridCol>
                <a:gridCol w="1468255">
                  <a:extLst>
                    <a:ext uri="{9D8B030D-6E8A-4147-A177-3AD203B41FA5}">
                      <a16:colId xmlns:a16="http://schemas.microsoft.com/office/drawing/2014/main" val="2768142308"/>
                    </a:ext>
                  </a:extLst>
                </a:gridCol>
                <a:gridCol w="1352367">
                  <a:extLst>
                    <a:ext uri="{9D8B030D-6E8A-4147-A177-3AD203B41FA5}">
                      <a16:colId xmlns:a16="http://schemas.microsoft.com/office/drawing/2014/main" val="352665639"/>
                    </a:ext>
                  </a:extLst>
                </a:gridCol>
                <a:gridCol w="2070158">
                  <a:extLst>
                    <a:ext uri="{9D8B030D-6E8A-4147-A177-3AD203B41FA5}">
                      <a16:colId xmlns:a16="http://schemas.microsoft.com/office/drawing/2014/main" val="3926856185"/>
                    </a:ext>
                  </a:extLst>
                </a:gridCol>
              </a:tblGrid>
              <a:tr h="1145802">
                <a:tc>
                  <a:txBody>
                    <a:bodyPr/>
                    <a:lstStyle/>
                    <a:p>
                      <a:pPr algn="ctr"/>
                      <a:r>
                        <a:rPr lang="de-CH" sz="1200" b="1" i="0" kern="1200" dirty="0">
                          <a:solidFill>
                            <a:schemeClr val="lt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Instrument</a:t>
                      </a:r>
                    </a:p>
                  </a:txBody>
                  <a:tcPr marL="76063" marR="76063" marT="38031" marB="38031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9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Berufsbildungsgesetz</a:t>
                      </a:r>
                    </a:p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und Berufsbildungsverordnung</a:t>
                      </a:r>
                    </a:p>
                  </a:txBody>
                  <a:tcPr marL="76063" marR="76063" marT="38031" marB="380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Bildungsverordnung</a:t>
                      </a:r>
                    </a:p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des Berufs</a:t>
                      </a:r>
                    </a:p>
                  </a:txBody>
                  <a:tcPr marL="76063" marR="76063" marT="38031" marB="380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Bildungsplan des</a:t>
                      </a:r>
                    </a:p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Berufs / Ausbildungsprogramm</a:t>
                      </a:r>
                    </a:p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für die</a:t>
                      </a:r>
                    </a:p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Lehrbetriebe</a:t>
                      </a:r>
                    </a:p>
                  </a:txBody>
                  <a:tcPr marL="76063" marR="76063" marT="38031" marB="380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Betrieblicher</a:t>
                      </a:r>
                    </a:p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Bildungsplan</a:t>
                      </a:r>
                    </a:p>
                  </a:txBody>
                  <a:tcPr marL="76063" marR="76063" marT="38031" marB="380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Individueller</a:t>
                      </a:r>
                    </a:p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Bildungsplan</a:t>
                      </a:r>
                    </a:p>
                  </a:txBody>
                  <a:tcPr marL="76063" marR="76063" marT="38031" marB="380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4624"/>
                  </a:ext>
                </a:extLst>
              </a:tr>
              <a:tr h="879107">
                <a:tc>
                  <a:txBody>
                    <a:bodyPr/>
                    <a:lstStyle/>
                    <a:p>
                      <a:pPr algn="ctr"/>
                      <a:r>
                        <a:rPr lang="de-CH" sz="1200" b="1" i="0" kern="1200" dirty="0">
                          <a:solidFill>
                            <a:schemeClr val="lt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Zuständig</a:t>
                      </a:r>
                    </a:p>
                  </a:txBody>
                  <a:tcPr marL="76063" marR="76063" marT="38031" marB="38031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9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dirty="0">
                          <a:latin typeface="Helvetica" pitchFamily="2" charset="0"/>
                        </a:rPr>
                        <a:t>Bund</a:t>
                      </a:r>
                    </a:p>
                  </a:txBody>
                  <a:tcPr marL="76063" marR="76063" marT="38031" marB="380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Erarbeitet von der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OdA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mit den Kantonen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Erlassen vom Bund</a:t>
                      </a:r>
                      <a:endParaRPr lang="de-CH" sz="900" b="0" i="0" dirty="0">
                        <a:latin typeface="Helvetica" pitchFamily="2" charset="0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Erarbeitet von der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OdA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Genehmigt durch Bund</a:t>
                      </a:r>
                      <a:endParaRPr lang="de-CH" sz="900" b="0" i="0" dirty="0">
                        <a:latin typeface="Helvetica" pitchFamily="2" charset="0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Lehrbetrieb,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Berufsbildner/in</a:t>
                      </a:r>
                      <a:endParaRPr lang="de-CH" sz="900" b="0" i="0" dirty="0">
                        <a:latin typeface="Helvetica" pitchFamily="2" charset="0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Berufsbildner/in mit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lernender Person</a:t>
                      </a:r>
                      <a:endParaRPr lang="de-CH" sz="900" b="0" i="0" dirty="0">
                        <a:latin typeface="Helvetica" pitchFamily="2" charset="0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691844"/>
                  </a:ext>
                </a:extLst>
              </a:tr>
              <a:tr h="2322991">
                <a:tc>
                  <a:txBody>
                    <a:bodyPr/>
                    <a:lstStyle/>
                    <a:p>
                      <a:pPr algn="ctr"/>
                      <a:r>
                        <a:rPr lang="de-CH" sz="1200" b="1" i="0" kern="1200" dirty="0">
                          <a:solidFill>
                            <a:schemeClr val="lt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Regelt/beinhaltet</a:t>
                      </a:r>
                    </a:p>
                  </a:txBody>
                  <a:tcPr marL="76063" marR="76063" marT="38031" marB="38031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9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BBG Art. 8 + 19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und BBV Art. 3, 12 und 13: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Qualitätsentwicklung und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Qualitätsstandards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Bildungsverordnungen für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den Bereich der beruflichen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Grundbildung</a:t>
                      </a:r>
                      <a:endParaRPr lang="de-CH" sz="900" b="0" i="0" dirty="0">
                        <a:latin typeface="Helvetica" pitchFamily="2" charset="0"/>
                      </a:endParaRPr>
                    </a:p>
                  </a:txBody>
                  <a:tcPr marL="76063" marR="76063" marT="38031" marB="380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Gegenstand und Dauer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Ziele und Anforderungen,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berufliche Praxis und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schulische Bildung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Bildungsinhalte und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Anteile der Lernorte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Berufsfachschule: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Lektionenzuteilung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Überbetriebliche Kurse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Qualifikationsverfahren,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Ausweise und Titel</a:t>
                      </a:r>
                      <a:endParaRPr lang="de-CH" sz="900" b="0" i="0" dirty="0">
                        <a:latin typeface="Helvetica" pitchFamily="2" charset="0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Ziele und Anforderungen,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Aufteilung der Ausbildung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auf die Lernorte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Anhang: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Verzeichnis der Unterlagen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zur Umsetzung</a:t>
                      </a:r>
                      <a:endParaRPr lang="de-CH" sz="900" b="0" i="0" dirty="0">
                        <a:latin typeface="Helvetica" pitchFamily="2" charset="0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Aufteilung der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Ziele und Anforderungen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auf Lehrjahre /Semester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auf Stationen im Betrieb</a:t>
                      </a:r>
                      <a:endParaRPr lang="de-CH" sz="900" b="0" i="0" dirty="0">
                        <a:latin typeface="Helvetica" pitchFamily="2" charset="0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Anpassung des betrieblichen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Bildungsplans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an lernende Person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Kapazitätsplanung: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Zeit für die Ausbildung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Überprüfung der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vorgegebenen Ziele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Individuelle Termine,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Freifächer, Prüfungsvorbereitung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etc.</a:t>
                      </a:r>
                      <a:endParaRPr lang="de-CH" sz="900" b="0" i="0" dirty="0">
                        <a:latin typeface="Helvetica" pitchFamily="2" charset="0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343832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BDEC28B1-F583-FB00-181D-B1E7608CCC03}"/>
              </a:ext>
            </a:extLst>
          </p:cNvPr>
          <p:cNvSpPr txBox="1"/>
          <p:nvPr/>
        </p:nvSpPr>
        <p:spPr>
          <a:xfrm>
            <a:off x="730514" y="1786034"/>
            <a:ext cx="459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GB" dirty="0">
                <a:solidFill>
                  <a:srgbClr val="373737"/>
                </a:solidFill>
                <a:latin typeface="Helvetica" pitchFamily="2" charset="0"/>
              </a:rPr>
              <a:t>Planungsinstrumente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46F800-AD62-EE6D-7B51-E2709B3B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9451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46C473-00A4-4DA2-03A9-3D1CAEEE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FC6BC47-9868-62D9-80DB-21B0C971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458" y="550634"/>
            <a:ext cx="10515600" cy="1325563"/>
          </a:xfrm>
        </p:spPr>
        <p:txBody>
          <a:bodyPr/>
          <a:lstStyle/>
          <a:p>
            <a:r>
              <a:rPr lang="de-GB" dirty="0"/>
              <a:t>Das handlungskompetenzorientierte Modelle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B1F0D63-1CD8-E22D-E4C3-77E78190D34B}"/>
              </a:ext>
            </a:extLst>
          </p:cNvPr>
          <p:cNvGrpSpPr/>
          <p:nvPr/>
        </p:nvGrpSpPr>
        <p:grpSpPr>
          <a:xfrm>
            <a:off x="817773" y="357950"/>
            <a:ext cx="7361685" cy="5999451"/>
            <a:chOff x="2664502" y="483461"/>
            <a:chExt cx="7361685" cy="5999451"/>
          </a:xfrm>
        </p:grpSpPr>
        <p:graphicFrame>
          <p:nvGraphicFramePr>
            <p:cNvPr id="5" name="Diagramm 4">
              <a:extLst>
                <a:ext uri="{FF2B5EF4-FFF2-40B4-BE49-F238E27FC236}">
                  <a16:creationId xmlns:a16="http://schemas.microsoft.com/office/drawing/2014/main" id="{043CF60B-44B7-3520-9223-0FDF729812A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95454200"/>
                </p:ext>
              </p:extLst>
            </p:nvPr>
          </p:nvGraphicFramePr>
          <p:xfrm>
            <a:off x="2664502" y="483461"/>
            <a:ext cx="7361685" cy="4907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06412E0-2D98-916E-61CC-D6C65A7430DC}"/>
                </a:ext>
              </a:extLst>
            </p:cNvPr>
            <p:cNvSpPr txBox="1"/>
            <p:nvPr/>
          </p:nvSpPr>
          <p:spPr>
            <a:xfrm>
              <a:off x="5527651" y="3982498"/>
              <a:ext cx="1635384" cy="1173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GB" sz="1200" dirty="0">
                  <a:solidFill>
                    <a:schemeClr val="bg2"/>
                  </a:solidFill>
                  <a:latin typeface="Helvetica Light" panose="020B0403020202020204" pitchFamily="34" charset="0"/>
                </a:rPr>
                <a:t>Fachkompetenz</a:t>
              </a:r>
            </a:p>
            <a:p>
              <a:pPr algn="ctr">
                <a:lnSpc>
                  <a:spcPct val="150000"/>
                </a:lnSpc>
              </a:pPr>
              <a:r>
                <a:rPr lang="de-GB" sz="1200" dirty="0">
                  <a:solidFill>
                    <a:schemeClr val="bg2"/>
                  </a:solidFill>
                  <a:latin typeface="Helvetica Light" panose="020B0403020202020204" pitchFamily="34" charset="0"/>
                </a:rPr>
                <a:t>Methodenkompetenz</a:t>
              </a:r>
            </a:p>
            <a:p>
              <a:pPr algn="ctr">
                <a:lnSpc>
                  <a:spcPct val="150000"/>
                </a:lnSpc>
              </a:pPr>
              <a:r>
                <a:rPr lang="de-GB" sz="1200" dirty="0">
                  <a:solidFill>
                    <a:schemeClr val="bg2"/>
                  </a:solidFill>
                  <a:latin typeface="Helvetica Light" panose="020B0403020202020204" pitchFamily="34" charset="0"/>
                </a:rPr>
                <a:t>Sozialkompetenz</a:t>
              </a:r>
            </a:p>
            <a:p>
              <a:pPr algn="ctr">
                <a:lnSpc>
                  <a:spcPct val="150000"/>
                </a:lnSpc>
              </a:pPr>
              <a:r>
                <a:rPr lang="de-GB" sz="1200" dirty="0">
                  <a:solidFill>
                    <a:schemeClr val="bg2"/>
                  </a:solidFill>
                  <a:latin typeface="Helvetica Light" panose="020B0403020202020204" pitchFamily="34" charset="0"/>
                </a:rPr>
                <a:t>Selbstkompetenz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2BAB6C11-D7E6-4A42-F7C6-1CBA87C6AB8A}"/>
                </a:ext>
              </a:extLst>
            </p:cNvPr>
            <p:cNvSpPr/>
            <p:nvPr/>
          </p:nvSpPr>
          <p:spPr>
            <a:xfrm>
              <a:off x="2664619" y="5264690"/>
              <a:ext cx="7361568" cy="28283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400" dirty="0">
                  <a:solidFill>
                    <a:schemeClr val="bg1"/>
                  </a:solidFill>
                  <a:latin typeface="Helvetica" pitchFamily="2" charset="0"/>
                </a:rPr>
                <a:t>Leistungsziele je Lernort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E8E4EC3-4B40-8EC8-4D56-6441BFC71494}"/>
                </a:ext>
              </a:extLst>
            </p:cNvPr>
            <p:cNvSpPr/>
            <p:nvPr/>
          </p:nvSpPr>
          <p:spPr>
            <a:xfrm>
              <a:off x="2664504" y="5576576"/>
              <a:ext cx="7361568" cy="2828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400" dirty="0">
                  <a:solidFill>
                    <a:schemeClr val="tx1"/>
                  </a:solidFill>
                  <a:latin typeface="Helvetica" pitchFamily="2" charset="0"/>
                </a:rPr>
                <a:t>Betrieb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6453D29-FCA2-9F0B-4626-EE20195FD837}"/>
                </a:ext>
              </a:extLst>
            </p:cNvPr>
            <p:cNvSpPr/>
            <p:nvPr/>
          </p:nvSpPr>
          <p:spPr>
            <a:xfrm>
              <a:off x="2664504" y="5890424"/>
              <a:ext cx="7361568" cy="28283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400" dirty="0">
                  <a:solidFill>
                    <a:schemeClr val="tx1"/>
                  </a:solidFill>
                  <a:latin typeface="Helvetica" pitchFamily="2" charset="0"/>
                </a:rPr>
                <a:t>Berufsfachschule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036CFDC-4291-DB24-C952-55099094B4A3}"/>
                </a:ext>
              </a:extLst>
            </p:cNvPr>
            <p:cNvSpPr/>
            <p:nvPr/>
          </p:nvSpPr>
          <p:spPr>
            <a:xfrm>
              <a:off x="2664503" y="6200076"/>
              <a:ext cx="7361568" cy="282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400" dirty="0">
                  <a:solidFill>
                    <a:schemeClr val="tx1"/>
                  </a:solidFill>
                  <a:latin typeface="Helvetica" pitchFamily="2" charset="0"/>
                </a:rPr>
                <a:t>Überbetriebliche Kurse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030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F9313D5-E7E1-DAFB-7C78-6EC06C189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930" y="2159125"/>
            <a:ext cx="9297670" cy="388383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2E88E3F-4D94-EE2D-99FD-E50121AC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GB" dirty="0"/>
              <a:t>Das Kompetenzen-Ressourcen-Modell (CoRE)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083D8E-624C-9896-3764-87D341EF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8194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50F168F-ACEC-FD8A-E62C-7F7E3560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25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2097EB4-07EB-A36B-9AE0-6A1C8ED5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Die Handlungskompetenz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ECFD524-7DCE-090E-3CFC-DC5179220EEB}"/>
              </a:ext>
            </a:extLst>
          </p:cNvPr>
          <p:cNvGrpSpPr/>
          <p:nvPr/>
        </p:nvGrpSpPr>
        <p:grpSpPr>
          <a:xfrm>
            <a:off x="882423" y="2052248"/>
            <a:ext cx="8064997" cy="4087884"/>
            <a:chOff x="2060294" y="2159126"/>
            <a:chExt cx="8064997" cy="4087884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13CCDDED-37CF-045D-96BA-2AAA4206D621}"/>
                </a:ext>
              </a:extLst>
            </p:cNvPr>
            <p:cNvSpPr/>
            <p:nvPr/>
          </p:nvSpPr>
          <p:spPr>
            <a:xfrm>
              <a:off x="4560425" y="2159126"/>
              <a:ext cx="3055717" cy="40878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GB" sz="2000" b="1" dirty="0">
                  <a:solidFill>
                    <a:schemeClr val="bg1"/>
                  </a:solidFill>
                  <a:latin typeface="Helvetica" pitchFamily="2" charset="0"/>
                </a:rPr>
                <a:t>Handlungskompetenz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A54B700-CACF-2989-5540-558261A9AA96}"/>
                </a:ext>
              </a:extLst>
            </p:cNvPr>
            <p:cNvSpPr/>
            <p:nvPr/>
          </p:nvSpPr>
          <p:spPr>
            <a:xfrm>
              <a:off x="2060294" y="2744657"/>
              <a:ext cx="3913542" cy="148974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b="1" dirty="0">
                  <a:solidFill>
                    <a:schemeClr val="tx1"/>
                  </a:solidFill>
                  <a:latin typeface="Helvetica" pitchFamily="2" charset="0"/>
                </a:rPr>
                <a:t>Fachkompetenz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500" dirty="0">
                  <a:solidFill>
                    <a:schemeClr val="tx1"/>
                  </a:solidFill>
                  <a:latin typeface="Helvetica" pitchFamily="2" charset="0"/>
                </a:rPr>
                <a:t>Ausbildungsstand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500" dirty="0">
                  <a:solidFill>
                    <a:schemeClr val="tx1"/>
                  </a:solidFill>
                  <a:latin typeface="Helvetica" pitchFamily="2" charset="0"/>
                </a:rPr>
                <a:t>Arbeitsqualität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500" dirty="0">
                  <a:solidFill>
                    <a:schemeClr val="tx1"/>
                  </a:solidFill>
                  <a:latin typeface="Helvetica" pitchFamily="2" charset="0"/>
                </a:rPr>
                <a:t>Arbeitsmenge/Arbeitstempo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500" dirty="0">
                  <a:solidFill>
                    <a:schemeClr val="tx1"/>
                  </a:solidFill>
                  <a:latin typeface="Helvetica" pitchFamily="2" charset="0"/>
                </a:rPr>
                <a:t>Umsetzung der Berufskenntnisse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F31DB83-2D3A-580F-EE8A-161FDFD751F1}"/>
                </a:ext>
              </a:extLst>
            </p:cNvPr>
            <p:cNvSpPr/>
            <p:nvPr/>
          </p:nvSpPr>
          <p:spPr>
            <a:xfrm>
              <a:off x="2060294" y="4401766"/>
              <a:ext cx="3913542" cy="14897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b="1" dirty="0">
                  <a:solidFill>
                    <a:schemeClr val="tx1"/>
                  </a:solidFill>
                  <a:latin typeface="Helvetica" pitchFamily="2" charset="0"/>
                </a:rPr>
                <a:t>Methodenkompetenz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500" dirty="0">
                  <a:solidFill>
                    <a:schemeClr val="tx1"/>
                  </a:solidFill>
                  <a:latin typeface="Helvetica" pitchFamily="2" charset="0"/>
                </a:rPr>
                <a:t>Arbeitstechnik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500" dirty="0">
                  <a:solidFill>
                    <a:schemeClr val="tx1"/>
                  </a:solidFill>
                  <a:latin typeface="Helvetica" pitchFamily="2" charset="0"/>
                </a:rPr>
                <a:t>Vernetztes Denken und Handeln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500" dirty="0">
                  <a:solidFill>
                    <a:schemeClr val="tx1"/>
                  </a:solidFill>
                  <a:latin typeface="Helvetica" pitchFamily="2" charset="0"/>
                </a:rPr>
                <a:t>Umgang mit Mitteln/Betriebseinrichtung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500" dirty="0">
                  <a:solidFill>
                    <a:schemeClr val="tx1"/>
                  </a:solidFill>
                  <a:latin typeface="Helvetica" pitchFamily="2" charset="0"/>
                </a:rPr>
                <a:t>Lern- und Arbeitsstrategie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5E60CD8-9083-5175-2405-3C0F1FF7E5FC}"/>
                </a:ext>
              </a:extLst>
            </p:cNvPr>
            <p:cNvSpPr/>
            <p:nvPr/>
          </p:nvSpPr>
          <p:spPr>
            <a:xfrm>
              <a:off x="6211749" y="2744657"/>
              <a:ext cx="3913542" cy="1489747"/>
            </a:xfrm>
            <a:prstGeom prst="rect">
              <a:avLst/>
            </a:prstGeom>
            <a:solidFill>
              <a:srgbClr val="C2D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b="1" dirty="0">
                  <a:solidFill>
                    <a:schemeClr val="tx1"/>
                  </a:solidFill>
                  <a:latin typeface="Helvetica" pitchFamily="2" charset="0"/>
                </a:rPr>
                <a:t>Sozialkompetenz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500" dirty="0">
                  <a:solidFill>
                    <a:schemeClr val="tx1"/>
                  </a:solidFill>
                  <a:latin typeface="Helvetica" pitchFamily="2" charset="0"/>
                </a:rPr>
                <a:t>Teamfähigkeit/Konfliktfähigkeit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500" dirty="0">
                  <a:solidFill>
                    <a:schemeClr val="tx1"/>
                  </a:solidFill>
                  <a:latin typeface="Helvetica" pitchFamily="2" charset="0"/>
                </a:rPr>
                <a:t>Zusammenarbeit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500" dirty="0">
                  <a:solidFill>
                    <a:schemeClr val="tx1"/>
                  </a:solidFill>
                  <a:latin typeface="Helvetica" pitchFamily="2" charset="0"/>
                </a:rPr>
                <a:t>Information und Kommunikation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500" dirty="0">
                  <a:solidFill>
                    <a:schemeClr val="tx1"/>
                  </a:solidFill>
                  <a:latin typeface="Helvetica" pitchFamily="2" charset="0"/>
                </a:rPr>
                <a:t>Kundenorientiertes Handeln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71990EDE-634E-5B16-280C-E2801E0F6C7E}"/>
                </a:ext>
              </a:extLst>
            </p:cNvPr>
            <p:cNvSpPr/>
            <p:nvPr/>
          </p:nvSpPr>
          <p:spPr>
            <a:xfrm>
              <a:off x="6211749" y="4401766"/>
              <a:ext cx="3913542" cy="1489747"/>
            </a:xfrm>
            <a:prstGeom prst="rect">
              <a:avLst/>
            </a:prstGeom>
            <a:solidFill>
              <a:srgbClr val="DAA2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b="1" dirty="0">
                  <a:solidFill>
                    <a:schemeClr val="tx1"/>
                  </a:solidFill>
                  <a:latin typeface="Helvetica" pitchFamily="2" charset="0"/>
                </a:rPr>
                <a:t>Selbstkompetenz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500" dirty="0">
                  <a:solidFill>
                    <a:schemeClr val="tx1"/>
                  </a:solidFill>
                  <a:latin typeface="Helvetica" pitchFamily="2" charset="0"/>
                </a:rPr>
                <a:t>Selbstständigkeit/Eigenverantwortung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500" dirty="0">
                  <a:solidFill>
                    <a:schemeClr val="tx1"/>
                  </a:solidFill>
                  <a:latin typeface="Helvetica" pitchFamily="2" charset="0"/>
                </a:rPr>
                <a:t>Zuverlässigkeit/Belastbarkeit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500" dirty="0">
                  <a:solidFill>
                    <a:schemeClr val="tx1"/>
                  </a:solidFill>
                  <a:latin typeface="Helvetica" pitchFamily="2" charset="0"/>
                </a:rPr>
                <a:t>Umgangsformen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500" dirty="0">
                  <a:solidFill>
                    <a:schemeClr val="tx1"/>
                  </a:solidFill>
                  <a:latin typeface="Helvetica" pitchFamily="2" charset="0"/>
                </a:rPr>
                <a:t>Motivation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002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25DCC44-6C83-7696-9441-8596446FD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4942" y="1174086"/>
            <a:ext cx="7383049" cy="50292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3F7DDFE-380C-8460-47B0-5CC6DD53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2001741"/>
            <a:ext cx="3898092" cy="2854517"/>
          </a:xfrm>
        </p:spPr>
        <p:txBody>
          <a:bodyPr/>
          <a:lstStyle/>
          <a:p>
            <a:r>
              <a:rPr lang="de-GB" dirty="0"/>
              <a:t>Übersicht über die berufliche Grundbildung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723C98-C4A6-7E29-E6F3-93897A7F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6336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1C85D-BA33-5209-2BB4-79BE3D83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Die Kommissionen B&amp;Q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64528D-6640-9AC1-CE81-415665B3546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GB" dirty="0"/>
              <a:t>Berufsbildung und Qualität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B488642-5B1E-ECF9-B5B0-067252369570}"/>
              </a:ext>
            </a:extLst>
          </p:cNvPr>
          <p:cNvGrpSpPr/>
          <p:nvPr/>
        </p:nvGrpSpPr>
        <p:grpSpPr>
          <a:xfrm>
            <a:off x="1106774" y="2041211"/>
            <a:ext cx="7233087" cy="4337036"/>
            <a:chOff x="1081607" y="1995762"/>
            <a:chExt cx="7233087" cy="4337036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80D4B6ED-5E1D-D9D6-52ED-F15457DCD382}"/>
                </a:ext>
              </a:extLst>
            </p:cNvPr>
            <p:cNvGrpSpPr/>
            <p:nvPr/>
          </p:nvGrpSpPr>
          <p:grpSpPr>
            <a:xfrm>
              <a:off x="1874857" y="1995762"/>
              <a:ext cx="6439837" cy="4337036"/>
              <a:chOff x="1482971" y="1932258"/>
              <a:chExt cx="6439837" cy="4337036"/>
            </a:xfrm>
          </p:grpSpPr>
          <p:sp>
            <p:nvSpPr>
              <p:cNvPr id="8" name="Dreieck 7">
                <a:extLst>
                  <a:ext uri="{FF2B5EF4-FFF2-40B4-BE49-F238E27FC236}">
                    <a16:creationId xmlns:a16="http://schemas.microsoft.com/office/drawing/2014/main" id="{7CB46C38-DEF9-A011-6AF8-A9ED48FFD73D}"/>
                  </a:ext>
                </a:extLst>
              </p:cNvPr>
              <p:cNvSpPr/>
              <p:nvPr/>
            </p:nvSpPr>
            <p:spPr>
              <a:xfrm rot="2396484">
                <a:off x="3683010" y="2200035"/>
                <a:ext cx="3665633" cy="3120724"/>
              </a:xfrm>
              <a:prstGeom prst="triangle">
                <a:avLst/>
              </a:prstGeom>
              <a:solidFill>
                <a:srgbClr val="3A49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t"/>
              <a:lstStyle/>
              <a:p>
                <a:pPr algn="r"/>
                <a:endParaRPr lang="de-CH" sz="2400" dirty="0">
                  <a:latin typeface="Helvetica" pitchFamily="2" charset="0"/>
                </a:endParaRPr>
              </a:p>
              <a:p>
                <a:pPr algn="r"/>
                <a:r>
                  <a:rPr lang="de-CH" sz="2400" dirty="0">
                    <a:latin typeface="Helvetica" pitchFamily="2" charset="0"/>
                  </a:rPr>
                  <a:t>  </a:t>
                </a:r>
                <a:r>
                  <a:rPr lang="de-GB" sz="2400" dirty="0">
                    <a:latin typeface="Helvetica" pitchFamily="2" charset="0"/>
                  </a:rPr>
                  <a:t>Verbund-partner</a:t>
                </a:r>
                <a:endParaRPr lang="de-GB" sz="2800" dirty="0">
                  <a:latin typeface="Helvetica" pitchFamily="2" charset="0"/>
                </a:endParaRP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8EC16E8-044B-0406-D08B-6F4D08A42DF0}"/>
                  </a:ext>
                </a:extLst>
              </p:cNvPr>
              <p:cNvSpPr txBox="1"/>
              <p:nvPr/>
            </p:nvSpPr>
            <p:spPr>
              <a:xfrm>
                <a:off x="1482971" y="3173536"/>
                <a:ext cx="188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GB" b="1" dirty="0">
                    <a:solidFill>
                      <a:srgbClr val="3A49EE"/>
                    </a:solidFill>
                    <a:latin typeface="Helvetica" pitchFamily="2" charset="0"/>
                  </a:rPr>
                  <a:t>Kantone</a:t>
                </a:r>
              </a:p>
              <a:p>
                <a:pPr algn="l"/>
                <a:r>
                  <a:rPr lang="de-GB" dirty="0">
                    <a:latin typeface="Helvetica" pitchFamily="2" charset="0"/>
                  </a:rPr>
                  <a:t>Vollzugswissen</a:t>
                </a: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836918D4-ADB7-18DB-5F0A-A36BEAB77EB3}"/>
                  </a:ext>
                </a:extLst>
              </p:cNvPr>
              <p:cNvSpPr txBox="1"/>
              <p:nvPr/>
            </p:nvSpPr>
            <p:spPr>
              <a:xfrm>
                <a:off x="5981239" y="5622963"/>
                <a:ext cx="18576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GB" b="1" dirty="0">
                    <a:solidFill>
                      <a:srgbClr val="3A49EE"/>
                    </a:solidFill>
                    <a:latin typeface="Helvetica" pitchFamily="2" charset="0"/>
                  </a:rPr>
                  <a:t>Bund</a:t>
                </a:r>
              </a:p>
              <a:p>
                <a:r>
                  <a:rPr lang="de-GB" dirty="0">
                    <a:latin typeface="Helvetica" pitchFamily="2" charset="0"/>
                  </a:rPr>
                  <a:t>Systemwissen</a:t>
                </a: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B4A614C-E3D3-4C98-EA60-7B51C523BA21}"/>
                  </a:ext>
                </a:extLst>
              </p:cNvPr>
              <p:cNvSpPr txBox="1"/>
              <p:nvPr/>
            </p:nvSpPr>
            <p:spPr>
              <a:xfrm>
                <a:off x="5362488" y="1932258"/>
                <a:ext cx="256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GB" b="1" dirty="0">
                    <a:solidFill>
                      <a:srgbClr val="3A49EE"/>
                    </a:solidFill>
                    <a:latin typeface="Helvetica" pitchFamily="2" charset="0"/>
                  </a:rPr>
                  <a:t>OdA</a:t>
                </a:r>
              </a:p>
              <a:p>
                <a:pPr algn="ctr"/>
                <a:r>
                  <a:rPr lang="de-GB" dirty="0">
                    <a:latin typeface="Helvetica" pitchFamily="2" charset="0"/>
                  </a:rPr>
                  <a:t>Inhalte und Verbände</a:t>
                </a:r>
              </a:p>
            </p:txBody>
          </p: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369C963-0BD6-8264-E75D-E21E7A6923B1}"/>
                </a:ext>
              </a:extLst>
            </p:cNvPr>
            <p:cNvSpPr txBox="1"/>
            <p:nvPr/>
          </p:nvSpPr>
          <p:spPr>
            <a:xfrm>
              <a:off x="1081607" y="5447816"/>
              <a:ext cx="4178290" cy="416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CH" sz="1600" b="1" u="sng" dirty="0">
                  <a:solidFill>
                    <a:schemeClr val="bg2"/>
                  </a:solidFill>
                  <a:latin typeface="Helvetica" pitchFamily="2" charset="0"/>
                </a:rPr>
                <a:t>Fachlehrpersonen</a:t>
              </a:r>
              <a:r>
                <a:rPr lang="de-CH" sz="1600" b="1" dirty="0">
                  <a:solidFill>
                    <a:schemeClr val="bg2"/>
                  </a:solidFill>
                  <a:latin typeface="Helvetica" pitchFamily="2" charset="0"/>
                </a:rPr>
                <a:t> 	        </a:t>
              </a:r>
              <a:r>
                <a:rPr lang="de-GB" sz="1600" b="1" u="sng" dirty="0">
                  <a:solidFill>
                    <a:schemeClr val="bg2"/>
                  </a:solidFill>
                  <a:latin typeface="Helvetica" pitchFamily="2" charset="0"/>
                </a:rPr>
                <a:t>Expert</a:t>
              </a:r>
              <a:r>
                <a:rPr lang="de-CH" sz="1600" b="1" u="sng" dirty="0">
                  <a:solidFill>
                    <a:schemeClr val="bg2"/>
                  </a:solidFill>
                  <a:latin typeface="Helvetica" pitchFamily="2" charset="0"/>
                </a:rPr>
                <a:t>/</a:t>
              </a:r>
              <a:r>
                <a:rPr lang="de-GB" sz="1600" b="1" u="sng" dirty="0">
                  <a:solidFill>
                    <a:schemeClr val="bg2"/>
                  </a:solidFill>
                  <a:latin typeface="Helvetica" pitchFamily="2" charset="0"/>
                </a:rPr>
                <a:t>innen</a:t>
              </a:r>
              <a:endParaRPr lang="de-GB" sz="1600" u="sng" dirty="0">
                <a:solidFill>
                  <a:schemeClr val="bg2"/>
                </a:solidFill>
                <a:latin typeface="Helvetica" pitchFamily="2" charset="0"/>
              </a:endParaRPr>
            </a:p>
          </p:txBody>
        </p: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95F74B-87F1-862E-4EB3-F9D0B51D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2716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80BC7-665C-DEB2-B41A-109C1E0CC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9560"/>
            <a:ext cx="9144000" cy="1138880"/>
          </a:xfrm>
        </p:spPr>
        <p:txBody>
          <a:bodyPr/>
          <a:lstStyle/>
          <a:p>
            <a:r>
              <a:rPr lang="de-CH" dirty="0"/>
              <a:t>Träger und Behörden</a:t>
            </a:r>
          </a:p>
        </p:txBody>
      </p:sp>
    </p:spTree>
    <p:extLst>
      <p:ext uri="{BB962C8B-B14F-4D97-AF65-F5344CB8AC3E}">
        <p14:creationId xmlns:p14="http://schemas.microsoft.com/office/powerpoint/2010/main" val="2417705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4F42620-45F0-0A20-8574-DE8EC63E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29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0CE7ABF-2CE0-D2C0-BBCB-DCE93BC9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33163"/>
            <a:ext cx="8060789" cy="1325563"/>
          </a:xfrm>
        </p:spPr>
        <p:txBody>
          <a:bodyPr/>
          <a:lstStyle/>
          <a:p>
            <a:r>
              <a:rPr lang="de-GB" dirty="0"/>
              <a:t>Der Bund</a:t>
            </a:r>
          </a:p>
        </p:txBody>
      </p:sp>
      <p:pic>
        <p:nvPicPr>
          <p:cNvPr id="5" name="Inhaltsplatzhalter 5" descr="Ein Bild, das Text, Screenshot, Display, Schrift enthält.&#10;&#10;Automatisch generierte Beschreibung">
            <a:extLst>
              <a:ext uri="{FF2B5EF4-FFF2-40B4-BE49-F238E27FC236}">
                <a16:creationId xmlns:a16="http://schemas.microsoft.com/office/drawing/2014/main" id="{49AF0D43-AFEC-712F-2534-D7F01A4B4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9886"/>
            <a:ext cx="6862761" cy="4462674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1189D5A7-AF8B-0CB2-B6D8-19CE0A325751}"/>
              </a:ext>
            </a:extLst>
          </p:cNvPr>
          <p:cNvGrpSpPr/>
          <p:nvPr/>
        </p:nvGrpSpPr>
        <p:grpSpPr>
          <a:xfrm>
            <a:off x="827054" y="1843969"/>
            <a:ext cx="6862991" cy="4425745"/>
            <a:chOff x="838628" y="1913417"/>
            <a:chExt cx="6862991" cy="4425745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BA3515F4-BCC8-6846-0D0A-1B012B1B51D2}"/>
                </a:ext>
              </a:extLst>
            </p:cNvPr>
            <p:cNvSpPr/>
            <p:nvPr/>
          </p:nvSpPr>
          <p:spPr>
            <a:xfrm>
              <a:off x="838858" y="1913417"/>
              <a:ext cx="6862761" cy="48645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400" dirty="0">
                  <a:solidFill>
                    <a:schemeClr val="bg1"/>
                  </a:solidFill>
                  <a:latin typeface="Helvetica" pitchFamily="2" charset="0"/>
                </a:rPr>
                <a:t>Eidgenössisches Departement für Wirtschaft, Bildung und Forschung WBF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B32BF94-5C99-4F0D-7E13-7543E166D8DA}"/>
                </a:ext>
              </a:extLst>
            </p:cNvPr>
            <p:cNvSpPr/>
            <p:nvPr/>
          </p:nvSpPr>
          <p:spPr>
            <a:xfrm>
              <a:off x="838858" y="2390916"/>
              <a:ext cx="6862761" cy="3268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400" dirty="0">
                  <a:solidFill>
                    <a:schemeClr val="bg1"/>
                  </a:solidFill>
                  <a:latin typeface="Helvetica" pitchFamily="2" charset="0"/>
                </a:rPr>
                <a:t>Staatssekretariat für Bildung, Forschung und Innovation SBFI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1F8ADF4-DAE6-A733-6CD4-A1DB80939EA3}"/>
                </a:ext>
              </a:extLst>
            </p:cNvPr>
            <p:cNvSpPr/>
            <p:nvPr/>
          </p:nvSpPr>
          <p:spPr>
            <a:xfrm>
              <a:off x="838631" y="2786784"/>
              <a:ext cx="1958130" cy="274296"/>
            </a:xfrm>
            <a:prstGeom prst="rect">
              <a:avLst/>
            </a:prstGeom>
            <a:solidFill>
              <a:srgbClr val="A117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200" dirty="0">
                  <a:solidFill>
                    <a:schemeClr val="bg1"/>
                  </a:solidFill>
                  <a:latin typeface="Helvetica" pitchFamily="2" charset="0"/>
                </a:rPr>
                <a:t>Hochschulen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BC07A4F-1AC7-8AA3-6826-23026095A427}"/>
                </a:ext>
              </a:extLst>
            </p:cNvPr>
            <p:cNvSpPr/>
            <p:nvPr/>
          </p:nvSpPr>
          <p:spPr>
            <a:xfrm>
              <a:off x="838631" y="3084871"/>
              <a:ext cx="1958130" cy="632012"/>
            </a:xfrm>
            <a:prstGeom prst="rect">
              <a:avLst/>
            </a:prstGeom>
            <a:solidFill>
              <a:srgbClr val="DAA2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Fachhochschulen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07C14DA-61C9-149C-B70E-5AC8934970AB}"/>
                </a:ext>
              </a:extLst>
            </p:cNvPr>
            <p:cNvSpPr/>
            <p:nvPr/>
          </p:nvSpPr>
          <p:spPr>
            <a:xfrm>
              <a:off x="838631" y="3740674"/>
              <a:ext cx="1958130" cy="632012"/>
            </a:xfrm>
            <a:prstGeom prst="rect">
              <a:avLst/>
            </a:prstGeom>
            <a:solidFill>
              <a:srgbClr val="DAA2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Universitäten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0F3DD07-BC0C-3685-F9E3-1BB0DA63ABC7}"/>
                </a:ext>
              </a:extLst>
            </p:cNvPr>
            <p:cNvSpPr/>
            <p:nvPr/>
          </p:nvSpPr>
          <p:spPr>
            <a:xfrm>
              <a:off x="5743489" y="2786784"/>
              <a:ext cx="1958130" cy="274296"/>
            </a:xfrm>
            <a:prstGeom prst="rect">
              <a:avLst/>
            </a:prstGeom>
            <a:solidFill>
              <a:srgbClr val="A117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GB" sz="1200" dirty="0">
                  <a:solidFill>
                    <a:schemeClr val="bg1"/>
                  </a:solidFill>
                  <a:latin typeface="Helvetica" pitchFamily="2" charset="0"/>
                </a:rPr>
                <a:t>Forschung &amp; Innovation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F5ED5E5-12BB-4A6A-E005-42AD454A6289}"/>
                </a:ext>
              </a:extLst>
            </p:cNvPr>
            <p:cNvSpPr/>
            <p:nvPr/>
          </p:nvSpPr>
          <p:spPr>
            <a:xfrm>
              <a:off x="5743489" y="3084871"/>
              <a:ext cx="1958130" cy="632012"/>
            </a:xfrm>
            <a:prstGeom prst="rect">
              <a:avLst/>
            </a:prstGeom>
            <a:solidFill>
              <a:srgbClr val="DAA2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Nationale Forschung und Innovation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4ECFC87-B6EB-D25D-ECFF-15E5C3CDE29E}"/>
                </a:ext>
              </a:extLst>
            </p:cNvPr>
            <p:cNvSpPr/>
            <p:nvPr/>
          </p:nvSpPr>
          <p:spPr>
            <a:xfrm>
              <a:off x="5743262" y="3740674"/>
              <a:ext cx="1958130" cy="632012"/>
            </a:xfrm>
            <a:prstGeom prst="rect">
              <a:avLst/>
            </a:prstGeom>
            <a:solidFill>
              <a:srgbClr val="DAA2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Internationale Forschung und Innovations-zusammenarbeit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6ECAF47-E29F-E04B-B4B5-F033359F9C74}"/>
                </a:ext>
              </a:extLst>
            </p:cNvPr>
            <p:cNvSpPr/>
            <p:nvPr/>
          </p:nvSpPr>
          <p:spPr>
            <a:xfrm>
              <a:off x="2859690" y="2786784"/>
              <a:ext cx="2820870" cy="274296"/>
            </a:xfrm>
            <a:prstGeom prst="rect">
              <a:avLst/>
            </a:prstGeom>
            <a:solidFill>
              <a:srgbClr val="4C79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200" dirty="0">
                  <a:solidFill>
                    <a:schemeClr val="bg1"/>
                  </a:solidFill>
                  <a:latin typeface="Helvetica" pitchFamily="2" charset="0"/>
                </a:rPr>
                <a:t>Berufsbildung und allgemeine Bildung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C832FC51-3E89-335A-E36C-40A8F3FA3D15}"/>
                </a:ext>
              </a:extLst>
            </p:cNvPr>
            <p:cNvSpPr/>
            <p:nvPr/>
          </p:nvSpPr>
          <p:spPr>
            <a:xfrm>
              <a:off x="2859690" y="3088314"/>
              <a:ext cx="2820870" cy="632011"/>
            </a:xfrm>
            <a:prstGeom prst="rect">
              <a:avLst/>
            </a:prstGeom>
            <a:solidFill>
              <a:srgbClr val="C2D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Berufliche Grundbildung und höhere Berufsbildung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A37E0713-9E4B-3FE5-F1D1-94EBE2532BFE}"/>
                </a:ext>
              </a:extLst>
            </p:cNvPr>
            <p:cNvSpPr/>
            <p:nvPr/>
          </p:nvSpPr>
          <p:spPr>
            <a:xfrm>
              <a:off x="2859690" y="3740770"/>
              <a:ext cx="2820870" cy="632011"/>
            </a:xfrm>
            <a:prstGeom prst="rect">
              <a:avLst/>
            </a:prstGeom>
            <a:solidFill>
              <a:srgbClr val="C2D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Allgemeine Bildung und Bildungszusammenarbeit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F2615CEC-EC8B-41A9-E9D1-4ECED03CE71A}"/>
                </a:ext>
              </a:extLst>
            </p:cNvPr>
            <p:cNvSpPr/>
            <p:nvPr/>
          </p:nvSpPr>
          <p:spPr>
            <a:xfrm>
              <a:off x="2859690" y="4393226"/>
              <a:ext cx="2820870" cy="632011"/>
            </a:xfrm>
            <a:prstGeom prst="rect">
              <a:avLst/>
            </a:prstGeom>
            <a:solidFill>
              <a:srgbClr val="C2D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Diplomanerkennung und Recht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48756E1A-F999-E590-83DD-7D81B7FB5D70}"/>
                </a:ext>
              </a:extLst>
            </p:cNvPr>
            <p:cNvSpPr/>
            <p:nvPr/>
          </p:nvSpPr>
          <p:spPr>
            <a:xfrm>
              <a:off x="838744" y="5120940"/>
              <a:ext cx="6862761" cy="282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400" dirty="0">
                  <a:solidFill>
                    <a:schemeClr val="tx1"/>
                  </a:solidFill>
                  <a:latin typeface="Helvetica" pitchFamily="2" charset="0"/>
                </a:rPr>
                <a:t>Eidg. Kommission für Höhere Fachschulen EKHF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4D20F01F-A5D4-6226-345F-64EDF9854711}"/>
                </a:ext>
              </a:extLst>
            </p:cNvPr>
            <p:cNvSpPr/>
            <p:nvPr/>
          </p:nvSpPr>
          <p:spPr>
            <a:xfrm>
              <a:off x="838629" y="5432826"/>
              <a:ext cx="6862761" cy="282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400" dirty="0">
                  <a:solidFill>
                    <a:schemeClr val="tx1"/>
                  </a:solidFill>
                  <a:latin typeface="Helvetica" pitchFamily="2" charset="0"/>
                </a:rPr>
                <a:t>Eidg. Kommission für Berufsbildungsverantwortliche EKBV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EC5A6C25-101C-0A68-FA90-34BF6F6FBC9B}"/>
                </a:ext>
              </a:extLst>
            </p:cNvPr>
            <p:cNvSpPr/>
            <p:nvPr/>
          </p:nvSpPr>
          <p:spPr>
            <a:xfrm>
              <a:off x="838629" y="5746674"/>
              <a:ext cx="6862761" cy="282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400" dirty="0">
                  <a:solidFill>
                    <a:schemeClr val="tx1"/>
                  </a:solidFill>
                  <a:latin typeface="Helvetica" pitchFamily="2" charset="0"/>
                </a:rPr>
                <a:t>Eidg. Berufsmaturitätskommission EBMK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6A9A2C99-CEE3-9C3A-D41F-6A1077DBB578}"/>
                </a:ext>
              </a:extLst>
            </p:cNvPr>
            <p:cNvSpPr/>
            <p:nvPr/>
          </p:nvSpPr>
          <p:spPr>
            <a:xfrm>
              <a:off x="838628" y="6056326"/>
              <a:ext cx="6862761" cy="282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400" dirty="0">
                  <a:solidFill>
                    <a:schemeClr val="tx1"/>
                  </a:solidFill>
                  <a:latin typeface="Helvetica" pitchFamily="2" charset="0"/>
                </a:rPr>
                <a:t>Eidg. Berufsbildungskommission EBMK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287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>
            <a:extLst>
              <a:ext uri="{FF2B5EF4-FFF2-40B4-BE49-F238E27FC236}">
                <a16:creationId xmlns:a16="http://schemas.microsoft.com/office/drawing/2014/main" id="{6C7B5B11-62FC-608F-9148-4AB6376F8FE3}"/>
              </a:ext>
            </a:extLst>
          </p:cNvPr>
          <p:cNvSpPr/>
          <p:nvPr/>
        </p:nvSpPr>
        <p:spPr>
          <a:xfrm>
            <a:off x="1043987" y="2159126"/>
            <a:ext cx="2463977" cy="2463977"/>
          </a:xfrm>
          <a:prstGeom prst="rect">
            <a:avLst/>
          </a:prstGeom>
          <a:blipFill rotWithShape="1">
            <a:blip r:embed="rId2"/>
            <a:srcRect/>
            <a:stretch>
              <a:fillRect l="-10000" r="-10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FF76947-2EE2-0D04-8896-A9DC8005C235}"/>
              </a:ext>
            </a:extLst>
          </p:cNvPr>
          <p:cNvSpPr/>
          <p:nvPr/>
        </p:nvSpPr>
        <p:spPr>
          <a:xfrm>
            <a:off x="4864011" y="2159126"/>
            <a:ext cx="2463977" cy="2463977"/>
          </a:xfrm>
          <a:prstGeom prst="rect">
            <a:avLst/>
          </a:prstGeom>
          <a:blipFill rotWithShape="1">
            <a:blip r:embed="rId3"/>
            <a:srcRect/>
            <a:stretch>
              <a:fillRect l="-15000" r="-1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A723633D-625A-71FF-0123-3E563E903C95}"/>
              </a:ext>
            </a:extLst>
          </p:cNvPr>
          <p:cNvSpPr/>
          <p:nvPr/>
        </p:nvSpPr>
        <p:spPr>
          <a:xfrm>
            <a:off x="8684036" y="2159126"/>
            <a:ext cx="2463977" cy="2463977"/>
          </a:xfrm>
          <a:prstGeom prst="rect">
            <a:avLst/>
          </a:prstGeom>
          <a:blipFill rotWithShape="1">
            <a:blip r:embed="rId4"/>
            <a:srcRect/>
            <a:stretch>
              <a:fillRect l="-37000" r="-37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3A12680-1B4D-E358-47BF-7A6382F9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827AFF-F624-5A6B-15C7-5B03E8B7B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Die Anfänge im 19. Jahrhundert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EF45E2E3-2E20-C6DE-D4A8-0D367DE8A59A}"/>
              </a:ext>
            </a:extLst>
          </p:cNvPr>
          <p:cNvGrpSpPr/>
          <p:nvPr/>
        </p:nvGrpSpPr>
        <p:grpSpPr>
          <a:xfrm>
            <a:off x="532131" y="4124074"/>
            <a:ext cx="11127737" cy="1900363"/>
            <a:chOff x="561513" y="3976864"/>
            <a:chExt cx="11127737" cy="1900363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38FFD4E-FE13-80D5-2C36-50B521638625}"/>
                </a:ext>
              </a:extLst>
            </p:cNvPr>
            <p:cNvGrpSpPr/>
            <p:nvPr/>
          </p:nvGrpSpPr>
          <p:grpSpPr>
            <a:xfrm>
              <a:off x="561513" y="3976864"/>
              <a:ext cx="11127737" cy="1900363"/>
              <a:chOff x="561513" y="3976864"/>
              <a:chExt cx="11127737" cy="1900363"/>
            </a:xfrm>
          </p:grpSpPr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865B5B31-02D8-E488-1ED7-EA1152792B3A}"/>
                  </a:ext>
                </a:extLst>
              </p:cNvPr>
              <p:cNvSpPr/>
              <p:nvPr/>
            </p:nvSpPr>
            <p:spPr>
              <a:xfrm>
                <a:off x="561513" y="3976866"/>
                <a:ext cx="1900361" cy="1900361"/>
              </a:xfrm>
              <a:prstGeom prst="rect">
                <a:avLst/>
              </a:prstGeom>
              <a:solidFill>
                <a:srgbClr val="3A49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2000" b="1" dirty="0">
                    <a:latin typeface="Helvetica" pitchFamily="2" charset="0"/>
                  </a:rPr>
                  <a:t>1798 – 1803</a:t>
                </a:r>
              </a:p>
              <a:p>
                <a:r>
                  <a:rPr lang="de-DE" sz="1600" dirty="0">
                    <a:latin typeface="Helvetica" pitchFamily="2" charset="0"/>
                  </a:rPr>
                  <a:t>Die Regierung der Helvetischen Republik entwirft den Plan für ein nationales Unterrichtswesen.</a:t>
                </a:r>
              </a:p>
            </p:txBody>
          </p:sp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F0A065CE-4D7A-3BF8-5803-CBCC408274C1}"/>
                  </a:ext>
                </a:extLst>
              </p:cNvPr>
              <p:cNvSpPr/>
              <p:nvPr/>
            </p:nvSpPr>
            <p:spPr>
              <a:xfrm>
                <a:off x="2868357" y="3976866"/>
                <a:ext cx="1900361" cy="1900361"/>
              </a:xfrm>
              <a:prstGeom prst="rect">
                <a:avLst/>
              </a:prstGeom>
              <a:solidFill>
                <a:srgbClr val="616D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2000" b="1" dirty="0">
                    <a:latin typeface="Helvetica" pitchFamily="2" charset="0"/>
                  </a:rPr>
                  <a:t>1874</a:t>
                </a:r>
              </a:p>
              <a:p>
                <a:r>
                  <a:rPr lang="de-DE" sz="1600" dirty="0">
                    <a:latin typeface="Helvetica" pitchFamily="2" charset="0"/>
                  </a:rPr>
                  <a:t>In der Bundesverfassung wird das Recht auf unentgeltliche Bildung für alle, verankert.</a:t>
                </a:r>
              </a:p>
            </p:txBody>
          </p: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8EFF7C1F-15BC-6A6D-5944-C1BBC761E164}"/>
                  </a:ext>
                </a:extLst>
              </p:cNvPr>
              <p:cNvSpPr/>
              <p:nvPr/>
            </p:nvSpPr>
            <p:spPr>
              <a:xfrm>
                <a:off x="5175201" y="3976866"/>
                <a:ext cx="1900361" cy="1900361"/>
              </a:xfrm>
              <a:prstGeom prst="rect">
                <a:avLst/>
              </a:prstGeom>
              <a:solidFill>
                <a:srgbClr val="8992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latin typeface="Helvetica" pitchFamily="2" charset="0"/>
                  </a:rPr>
                  <a:t>1884</a:t>
                </a:r>
                <a:endParaRPr lang="de-DE" sz="1600" b="1" dirty="0">
                  <a:latin typeface="Helvetica" pitchFamily="2" charset="0"/>
                </a:endParaRPr>
              </a:p>
              <a:p>
                <a:r>
                  <a:rPr lang="de-DE" sz="1400" dirty="0">
                    <a:latin typeface="Helvetica" pitchFamily="2" charset="0"/>
                  </a:rPr>
                  <a:t>National- und Ständerat verabschieden den «Bundesbeschluss für die gewerbliche und industrielle Berufsbildung“.</a:t>
                </a:r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05A2FCFD-BB69-831F-AB06-4F143FCA3086}"/>
                  </a:ext>
                </a:extLst>
              </p:cNvPr>
              <p:cNvSpPr/>
              <p:nvPr/>
            </p:nvSpPr>
            <p:spPr>
              <a:xfrm>
                <a:off x="7482045" y="3976865"/>
                <a:ext cx="1900361" cy="1900361"/>
              </a:xfrm>
              <a:prstGeom prst="rect">
                <a:avLst/>
              </a:prstGeom>
              <a:solidFill>
                <a:srgbClr val="B0B6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2000" b="1" dirty="0">
                    <a:solidFill>
                      <a:schemeClr val="tx1"/>
                    </a:solidFill>
                    <a:latin typeface="Helvetica" pitchFamily="2" charset="0"/>
                  </a:rPr>
                  <a:t>1894</a:t>
                </a:r>
              </a:p>
              <a:p>
                <a:r>
                  <a:rPr lang="de-DE" sz="1600" dirty="0">
                    <a:solidFill>
                      <a:schemeClr val="tx1"/>
                    </a:solidFill>
                    <a:latin typeface="Helvetica" pitchFamily="2" charset="0"/>
                  </a:rPr>
                  <a:t>Zur Förderung der arbeitenden und auszubildenden Jugend entstehen «Lehrlings-patronate».</a:t>
                </a:r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C80F4956-5F8F-10E0-0AB3-C8DF2E0A87D8}"/>
                  </a:ext>
                </a:extLst>
              </p:cNvPr>
              <p:cNvSpPr/>
              <p:nvPr/>
            </p:nvSpPr>
            <p:spPr>
              <a:xfrm>
                <a:off x="9788889" y="3976864"/>
                <a:ext cx="1900361" cy="1900361"/>
              </a:xfrm>
              <a:prstGeom prst="rect">
                <a:avLst/>
              </a:prstGeom>
              <a:solidFill>
                <a:srgbClr val="D8DBF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solidFill>
                      <a:schemeClr val="tx1"/>
                    </a:solidFill>
                    <a:latin typeface="Helvetica" pitchFamily="2" charset="0"/>
                  </a:rPr>
                  <a:t>1890 - 1920</a:t>
                </a:r>
              </a:p>
              <a:p>
                <a:r>
                  <a:rPr lang="de-DE" sz="1600" dirty="0">
                    <a:solidFill>
                      <a:schemeClr val="tx1"/>
                    </a:solidFill>
                    <a:latin typeface="Helvetica" pitchFamily="2" charset="0"/>
                  </a:rPr>
                  <a:t>Die Kantone schaffen Gesetze zur Regelung des Lehrlingswesens.</a:t>
                </a:r>
              </a:p>
            </p:txBody>
          </p:sp>
        </p:grpSp>
        <p:sp>
          <p:nvSpPr>
            <p:cNvPr id="37" name="Eingebuchteter Richtungspfeil 36">
              <a:extLst>
                <a:ext uri="{FF2B5EF4-FFF2-40B4-BE49-F238E27FC236}">
                  <a16:creationId xmlns:a16="http://schemas.microsoft.com/office/drawing/2014/main" id="{EAA59327-7B63-6506-EFAC-F2588E8D407B}"/>
                </a:ext>
              </a:extLst>
            </p:cNvPr>
            <p:cNvSpPr/>
            <p:nvPr/>
          </p:nvSpPr>
          <p:spPr>
            <a:xfrm>
              <a:off x="2525389" y="476741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38" name="Eingebuchteter Richtungspfeil 37">
              <a:extLst>
                <a:ext uri="{FF2B5EF4-FFF2-40B4-BE49-F238E27FC236}">
                  <a16:creationId xmlns:a16="http://schemas.microsoft.com/office/drawing/2014/main" id="{065D3FB3-DDF0-3966-05F4-AA5F04144365}"/>
                </a:ext>
              </a:extLst>
            </p:cNvPr>
            <p:cNvSpPr/>
            <p:nvPr/>
          </p:nvSpPr>
          <p:spPr>
            <a:xfrm>
              <a:off x="4827481" y="476741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39" name="Eingebuchteter Richtungspfeil 38">
              <a:extLst>
                <a:ext uri="{FF2B5EF4-FFF2-40B4-BE49-F238E27FC236}">
                  <a16:creationId xmlns:a16="http://schemas.microsoft.com/office/drawing/2014/main" id="{C05D31C5-91DF-92C1-0467-E59E7F2C50AE}"/>
                </a:ext>
              </a:extLst>
            </p:cNvPr>
            <p:cNvSpPr/>
            <p:nvPr/>
          </p:nvSpPr>
          <p:spPr>
            <a:xfrm>
              <a:off x="7136701" y="476741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40" name="Eingebuchteter Richtungspfeil 39">
              <a:extLst>
                <a:ext uri="{FF2B5EF4-FFF2-40B4-BE49-F238E27FC236}">
                  <a16:creationId xmlns:a16="http://schemas.microsoft.com/office/drawing/2014/main" id="{F69DAC72-E303-5CF0-301B-D9814C2527A6}"/>
                </a:ext>
              </a:extLst>
            </p:cNvPr>
            <p:cNvSpPr/>
            <p:nvPr/>
          </p:nvSpPr>
          <p:spPr>
            <a:xfrm>
              <a:off x="9450397" y="4763104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768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95044-1763-A544-2E86-4F5309A9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88" y="682079"/>
            <a:ext cx="8060789" cy="1325563"/>
          </a:xfrm>
        </p:spPr>
        <p:txBody>
          <a:bodyPr/>
          <a:lstStyle/>
          <a:p>
            <a:r>
              <a:rPr lang="de-GB" dirty="0"/>
              <a:t>Die Bundesgesetzgebung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AF44CF2-E643-00AC-604E-2598749AB8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2150" y="1717004"/>
            <a:ext cx="8059738" cy="495889"/>
          </a:xfrm>
        </p:spPr>
        <p:txBody>
          <a:bodyPr/>
          <a:lstStyle/>
          <a:p>
            <a:r>
              <a:rPr lang="de-GB" dirty="0"/>
              <a:t>Das Berufsbildungssystem der Schweiz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7AB9A6-8D90-CF5A-92F4-82C95495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30</a:t>
            </a:fld>
            <a:endParaRPr lang="de-CH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4155553-EC3C-2EB0-34A6-7C22BAF7BB1F}"/>
              </a:ext>
            </a:extLst>
          </p:cNvPr>
          <p:cNvGrpSpPr/>
          <p:nvPr/>
        </p:nvGrpSpPr>
        <p:grpSpPr>
          <a:xfrm>
            <a:off x="4038441" y="1285497"/>
            <a:ext cx="6724336" cy="4890424"/>
            <a:chOff x="4518974" y="1345472"/>
            <a:chExt cx="6724336" cy="4890424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0B2CFBDA-8290-1A7F-D261-477CE796C269}"/>
                </a:ext>
              </a:extLst>
            </p:cNvPr>
            <p:cNvGrpSpPr/>
            <p:nvPr/>
          </p:nvGrpSpPr>
          <p:grpSpPr>
            <a:xfrm>
              <a:off x="4518977" y="2317332"/>
              <a:ext cx="2094475" cy="1308370"/>
              <a:chOff x="4518977" y="2317332"/>
              <a:chExt cx="2094475" cy="1308370"/>
            </a:xfrm>
          </p:grpSpPr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FDEDD3F-BC98-341A-E3C1-81F7B94015F4}"/>
                  </a:ext>
                </a:extLst>
              </p:cNvPr>
              <p:cNvSpPr/>
              <p:nvPr/>
            </p:nvSpPr>
            <p:spPr>
              <a:xfrm>
                <a:off x="4518977" y="2317332"/>
                <a:ext cx="2094474" cy="3537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GB" sz="1400" b="1" dirty="0">
                    <a:solidFill>
                      <a:schemeClr val="tx1"/>
                    </a:solidFill>
                    <a:latin typeface="Helvetica" pitchFamily="2" charset="0"/>
                  </a:rPr>
                  <a:t>Obligationenrecht OR</a:t>
                </a:r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4113CC0A-2334-58E3-28C7-017311952F7E}"/>
                  </a:ext>
                </a:extLst>
              </p:cNvPr>
              <p:cNvSpPr/>
              <p:nvPr/>
            </p:nvSpPr>
            <p:spPr>
              <a:xfrm>
                <a:off x="4518977" y="2671035"/>
                <a:ext cx="2094475" cy="9546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GB" sz="1200" b="1" dirty="0">
                    <a:solidFill>
                      <a:srgbClr val="A11731"/>
                    </a:solidFill>
                    <a:latin typeface="Helvetica" pitchFamily="2" charset="0"/>
                  </a:rPr>
                  <a:t>Lehrvertrag</a:t>
                </a:r>
              </a:p>
              <a:p>
                <a:endParaRPr lang="de-GB" sz="1200" b="1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GB" sz="1200" b="1" dirty="0">
                    <a:solidFill>
                      <a:schemeClr val="tx1"/>
                    </a:solidFill>
                    <a:latin typeface="Helvetica" pitchFamily="2" charset="0"/>
                  </a:rPr>
                  <a:t>Einzelarbeitsvertrag</a:t>
                </a:r>
              </a:p>
            </p:txBody>
          </p:sp>
        </p:grp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FB832FA-5BF5-137A-04AC-2128D19A573C}"/>
                </a:ext>
              </a:extLst>
            </p:cNvPr>
            <p:cNvSpPr/>
            <p:nvPr/>
          </p:nvSpPr>
          <p:spPr>
            <a:xfrm>
              <a:off x="6833903" y="1345472"/>
              <a:ext cx="2094474" cy="8192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400" b="1" dirty="0">
                  <a:solidFill>
                    <a:schemeClr val="bg1"/>
                  </a:solidFill>
                  <a:latin typeface="Helvetica" pitchFamily="2" charset="0"/>
                </a:rPr>
                <a:t>Bildungsverordnung</a:t>
              </a:r>
            </a:p>
            <a:p>
              <a:pPr algn="ctr"/>
              <a:r>
                <a:rPr lang="de-GB" sz="1400" dirty="0">
                  <a:solidFill>
                    <a:schemeClr val="bg1"/>
                  </a:solidFill>
                  <a:latin typeface="Helvetica" pitchFamily="2" charset="0"/>
                </a:rPr>
                <a:t>(Bildungsplan etc.)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FC5D6F3-8C95-1DCB-AEE9-2B009CCC91BB}"/>
                </a:ext>
              </a:extLst>
            </p:cNvPr>
            <p:cNvSpPr/>
            <p:nvPr/>
          </p:nvSpPr>
          <p:spPr>
            <a:xfrm>
              <a:off x="9148836" y="1345472"/>
              <a:ext cx="2094474" cy="81925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400" b="1" dirty="0">
                  <a:solidFill>
                    <a:schemeClr val="tx1"/>
                  </a:solidFill>
                  <a:latin typeface="Helvetica" pitchFamily="2" charset="0"/>
                </a:rPr>
                <a:t>Spezialrechtliche Bestimmungen</a:t>
              </a:r>
              <a:endParaRPr lang="de-GB" sz="14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874AB10-6173-204D-32CB-11E945FF42EF}"/>
                </a:ext>
              </a:extLst>
            </p:cNvPr>
            <p:cNvSpPr/>
            <p:nvPr/>
          </p:nvSpPr>
          <p:spPr>
            <a:xfrm>
              <a:off x="6833906" y="2333147"/>
              <a:ext cx="2094474" cy="5834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100" b="1" dirty="0">
                  <a:solidFill>
                    <a:schemeClr val="bg1"/>
                  </a:solidFill>
                  <a:latin typeface="Helvetica" pitchFamily="2" charset="0"/>
                </a:rPr>
                <a:t>Berufsbildungsverordnung BBV</a:t>
              </a:r>
              <a:endParaRPr lang="de-GB" sz="11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900819E4-04FE-9F46-8A82-6E109F140A03}"/>
                </a:ext>
              </a:extLst>
            </p:cNvPr>
            <p:cNvSpPr/>
            <p:nvPr/>
          </p:nvSpPr>
          <p:spPr>
            <a:xfrm>
              <a:off x="9148836" y="2333146"/>
              <a:ext cx="2094474" cy="58347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100" b="1" dirty="0">
                  <a:solidFill>
                    <a:schemeClr val="tx1"/>
                  </a:solidFill>
                  <a:latin typeface="Helvetica" pitchFamily="2" charset="0"/>
                </a:rPr>
                <a:t>Verordnung</a:t>
              </a:r>
              <a:endParaRPr lang="de-GB" sz="11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FF6602DA-5BBB-020A-083C-8D76E35CAA72}"/>
                </a:ext>
              </a:extLst>
            </p:cNvPr>
            <p:cNvSpPr/>
            <p:nvPr/>
          </p:nvSpPr>
          <p:spPr>
            <a:xfrm>
              <a:off x="6833906" y="3036268"/>
              <a:ext cx="2094474" cy="5834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100" b="1" dirty="0">
                  <a:solidFill>
                    <a:schemeClr val="bg1"/>
                  </a:solidFill>
                  <a:latin typeface="Helvetica" pitchFamily="2" charset="0"/>
                </a:rPr>
                <a:t>Berufsbildungsgesetz BBG</a:t>
              </a:r>
              <a:endParaRPr lang="de-GB" sz="11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7C76096-3D78-AF9D-5458-8C0C1E6DE568}"/>
                </a:ext>
              </a:extLst>
            </p:cNvPr>
            <p:cNvSpPr/>
            <p:nvPr/>
          </p:nvSpPr>
          <p:spPr>
            <a:xfrm>
              <a:off x="9148834" y="3036268"/>
              <a:ext cx="2094474" cy="58347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100" b="1" dirty="0">
                  <a:solidFill>
                    <a:schemeClr val="tx1"/>
                  </a:solidFill>
                  <a:latin typeface="Helvetica" pitchFamily="2" charset="0"/>
                </a:rPr>
                <a:t>Arbeitsgesetz ArG</a:t>
              </a:r>
              <a:endParaRPr lang="de-GB" sz="11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94D81C2-50F7-3178-C95F-016FDB691764}"/>
                </a:ext>
              </a:extLst>
            </p:cNvPr>
            <p:cNvSpPr/>
            <p:nvPr/>
          </p:nvSpPr>
          <p:spPr>
            <a:xfrm>
              <a:off x="4518977" y="3904118"/>
              <a:ext cx="2094474" cy="2828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100" b="1" dirty="0">
                  <a:solidFill>
                    <a:schemeClr val="tx1"/>
                  </a:solidFill>
                  <a:latin typeface="Helvetica" pitchFamily="2" charset="0"/>
                </a:rPr>
                <a:t>Zivilrechtliche Vorschriften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4A20828E-A7EA-592F-5169-CD540BE2A40E}"/>
                </a:ext>
              </a:extLst>
            </p:cNvPr>
            <p:cNvSpPr/>
            <p:nvPr/>
          </p:nvSpPr>
          <p:spPr>
            <a:xfrm>
              <a:off x="6833906" y="3904118"/>
              <a:ext cx="4409402" cy="2828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100" b="1" dirty="0">
                  <a:solidFill>
                    <a:schemeClr val="bg1"/>
                  </a:solidFill>
                  <a:latin typeface="Helvetica" pitchFamily="2" charset="0"/>
                </a:rPr>
                <a:t>Öffentlich-rechtliche Vorschriften</a:t>
              </a:r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DF80E81A-9DF1-9D8F-CB90-93E1B3985D6F}"/>
                </a:ext>
              </a:extLst>
            </p:cNvPr>
            <p:cNvGrpSpPr/>
            <p:nvPr/>
          </p:nvGrpSpPr>
          <p:grpSpPr>
            <a:xfrm>
              <a:off x="4518975" y="4496044"/>
              <a:ext cx="2094476" cy="1193786"/>
              <a:chOff x="4518975" y="4496044"/>
              <a:chExt cx="2094476" cy="1193786"/>
            </a:xfrm>
          </p:grpSpPr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CEEF01DA-E32E-820D-1EFC-9259E52B733A}"/>
                  </a:ext>
                </a:extLst>
              </p:cNvPr>
              <p:cNvSpPr/>
              <p:nvPr/>
            </p:nvSpPr>
            <p:spPr>
              <a:xfrm>
                <a:off x="4518977" y="4496044"/>
                <a:ext cx="2094474" cy="3537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GB" sz="1400" b="1" dirty="0">
                    <a:solidFill>
                      <a:schemeClr val="tx1"/>
                    </a:solidFill>
                    <a:latin typeface="Helvetica" pitchFamily="2" charset="0"/>
                  </a:rPr>
                  <a:t>BV Artikel 122</a:t>
                </a:r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49E6E0D8-B369-F0C9-E49A-495E6FF8A098}"/>
                  </a:ext>
                </a:extLst>
              </p:cNvPr>
              <p:cNvSpPr/>
              <p:nvPr/>
            </p:nvSpPr>
            <p:spPr>
              <a:xfrm>
                <a:off x="4518975" y="4844994"/>
                <a:ext cx="2094475" cy="8448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GB" sz="1100" dirty="0">
                    <a:solidFill>
                      <a:schemeClr val="tx1"/>
                    </a:solidFill>
                    <a:latin typeface="Helvetica" pitchFamily="2" charset="0"/>
                  </a:rPr>
                  <a:t>Befugnis zur Gesetzgebung im Bereich des Obligationenrechts und andere Gebiete des Zivilrechts</a:t>
                </a:r>
              </a:p>
            </p:txBody>
          </p: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92A80E49-D01D-5E6B-4947-C41D4E0F69B8}"/>
                </a:ext>
              </a:extLst>
            </p:cNvPr>
            <p:cNvGrpSpPr/>
            <p:nvPr/>
          </p:nvGrpSpPr>
          <p:grpSpPr>
            <a:xfrm>
              <a:off x="6833904" y="4496044"/>
              <a:ext cx="2094476" cy="1193786"/>
              <a:chOff x="6833904" y="4496044"/>
              <a:chExt cx="2094476" cy="1193786"/>
            </a:xfrm>
          </p:grpSpPr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6C6629C9-7A43-85FD-BC93-BD280FB6A646}"/>
                  </a:ext>
                </a:extLst>
              </p:cNvPr>
              <p:cNvSpPr/>
              <p:nvPr/>
            </p:nvSpPr>
            <p:spPr>
              <a:xfrm>
                <a:off x="6833906" y="4496044"/>
                <a:ext cx="2094474" cy="35370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GB" sz="1400" b="1" dirty="0">
                    <a:solidFill>
                      <a:schemeClr val="bg1"/>
                    </a:solidFill>
                    <a:latin typeface="Helvetica" pitchFamily="2" charset="0"/>
                  </a:rPr>
                  <a:t>BV Artikel 63</a:t>
                </a: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F719CCEF-556A-3BFB-98CA-E5778040ABBA}"/>
                  </a:ext>
                </a:extLst>
              </p:cNvPr>
              <p:cNvSpPr/>
              <p:nvPr/>
            </p:nvSpPr>
            <p:spPr>
              <a:xfrm>
                <a:off x="6833904" y="4844994"/>
                <a:ext cx="2094475" cy="8448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GB" sz="1100" dirty="0">
                    <a:solidFill>
                      <a:schemeClr val="bg1"/>
                    </a:solidFill>
                    <a:latin typeface="Helvetica" pitchFamily="2" charset="0"/>
                  </a:rPr>
                  <a:t>Befugnis, Vorschriften über die beruflichen Grundbildung zu erlassen</a:t>
                </a:r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E212758E-75D0-8C4D-7412-32653F465071}"/>
                </a:ext>
              </a:extLst>
            </p:cNvPr>
            <p:cNvGrpSpPr/>
            <p:nvPr/>
          </p:nvGrpSpPr>
          <p:grpSpPr>
            <a:xfrm>
              <a:off x="9148833" y="4491291"/>
              <a:ext cx="2094475" cy="1198539"/>
              <a:chOff x="9148833" y="4491291"/>
              <a:chExt cx="2094475" cy="1198539"/>
            </a:xfrm>
          </p:grpSpPr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307E9DE1-C025-265B-A0C4-4A4C11F1E58E}"/>
                  </a:ext>
                </a:extLst>
              </p:cNvPr>
              <p:cNvSpPr/>
              <p:nvPr/>
            </p:nvSpPr>
            <p:spPr>
              <a:xfrm>
                <a:off x="9148834" y="4491291"/>
                <a:ext cx="2094474" cy="35370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GB" sz="1400" b="1" dirty="0">
                    <a:solidFill>
                      <a:schemeClr val="tx1"/>
                    </a:solidFill>
                    <a:latin typeface="Helvetica" pitchFamily="2" charset="0"/>
                  </a:rPr>
                  <a:t>BV Artikel 110 und 118</a:t>
                </a:r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AA6B5B92-945D-51CF-9AEF-A3A0C36BE518}"/>
                  </a:ext>
                </a:extLst>
              </p:cNvPr>
              <p:cNvSpPr/>
              <p:nvPr/>
            </p:nvSpPr>
            <p:spPr>
              <a:xfrm>
                <a:off x="9148833" y="4844994"/>
                <a:ext cx="2094475" cy="844836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GB" sz="1100" dirty="0">
                    <a:solidFill>
                      <a:schemeClr val="tx1"/>
                    </a:solidFill>
                    <a:latin typeface="Helvetica" pitchFamily="2" charset="0"/>
                  </a:rPr>
                  <a:t>Befugnis zur Gesetzgebung betreffend Kinderarbeit, Arbeitsdauer, Gesundheits- und Sichereitsschutz</a:t>
                </a:r>
              </a:p>
            </p:txBody>
          </p:sp>
        </p:grp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3EB4D09-C932-98BE-F713-6B7267EF8414}"/>
                </a:ext>
              </a:extLst>
            </p:cNvPr>
            <p:cNvSpPr/>
            <p:nvPr/>
          </p:nvSpPr>
          <p:spPr>
            <a:xfrm>
              <a:off x="4518974" y="5882193"/>
              <a:ext cx="6724333" cy="35370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74000">
                  <a:schemeClr val="bg2">
                    <a:lumMod val="20000"/>
                    <a:lumOff val="80000"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1400" b="1" dirty="0">
                  <a:solidFill>
                    <a:schemeClr val="tx1"/>
                  </a:solidFill>
                  <a:latin typeface="Helvetica" pitchFamily="2" charset="0"/>
                </a:rPr>
                <a:t>Bundesverfassung BV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7020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FEDCE03B-5616-997E-CE6F-90390C056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07" y="1963612"/>
            <a:ext cx="6892949" cy="4310761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4015FAA-D284-0FEF-8315-00045DE7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GB" dirty="0"/>
              <a:t>Die Zusammenarbeit zwischen Staat und OdA</a:t>
            </a:r>
          </a:p>
        </p:txBody>
      </p:sp>
    </p:spTree>
    <p:extLst>
      <p:ext uri="{BB962C8B-B14F-4D97-AF65-F5344CB8AC3E}">
        <p14:creationId xmlns:p14="http://schemas.microsoft.com/office/powerpoint/2010/main" val="4216326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2">
            <a:extLst>
              <a:ext uri="{FF2B5EF4-FFF2-40B4-BE49-F238E27FC236}">
                <a16:creationId xmlns:a16="http://schemas.microsoft.com/office/drawing/2014/main" id="{299E293B-93D3-5DF7-6C45-7B138BCEF081}"/>
              </a:ext>
            </a:extLst>
          </p:cNvPr>
          <p:cNvSpPr txBox="1">
            <a:spLocks/>
          </p:cNvSpPr>
          <p:nvPr/>
        </p:nvSpPr>
        <p:spPr>
          <a:xfrm>
            <a:off x="632176" y="2523958"/>
            <a:ext cx="4285301" cy="181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333333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GB" dirty="0"/>
              <a:t>Die Zusammenarbeit zwischen Staat und OdA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23F0B48-2878-86D6-4360-957B7903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32</a:t>
            </a:fld>
            <a:endParaRPr lang="de-CH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900AC7F-F7DD-1BEC-53CD-9A600D4FA3BB}"/>
              </a:ext>
            </a:extLst>
          </p:cNvPr>
          <p:cNvGrpSpPr/>
          <p:nvPr/>
        </p:nvGrpSpPr>
        <p:grpSpPr>
          <a:xfrm>
            <a:off x="4917478" y="858090"/>
            <a:ext cx="6886099" cy="5361009"/>
            <a:chOff x="4917478" y="858090"/>
            <a:chExt cx="6886099" cy="5361009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63A826E1-B12F-3E67-5B14-1B57A50F8D83}"/>
                </a:ext>
              </a:extLst>
            </p:cNvPr>
            <p:cNvSpPr/>
            <p:nvPr/>
          </p:nvSpPr>
          <p:spPr>
            <a:xfrm>
              <a:off x="4917479" y="858090"/>
              <a:ext cx="6166021" cy="463013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600" b="1" dirty="0">
                  <a:latin typeface="Helvetica" pitchFamily="2" charset="0"/>
                </a:rPr>
                <a:t>Bund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400" dirty="0">
                  <a:latin typeface="Helvetica" pitchFamily="2" charset="0"/>
                </a:rPr>
                <a:t>Erlass von Gesetzen, Verordnungen und Reglementen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400" dirty="0">
                  <a:latin typeface="Helvetica" pitchFamily="2" charset="0"/>
                </a:rPr>
                <a:t>Strategische Steuerung und Entwicklung</a:t>
              </a:r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BB19C67C-D8A1-D043-CD39-2B9D64787734}"/>
                </a:ext>
              </a:extLst>
            </p:cNvPr>
            <p:cNvSpPr/>
            <p:nvPr/>
          </p:nvSpPr>
          <p:spPr>
            <a:xfrm>
              <a:off x="5161232" y="1676900"/>
              <a:ext cx="6166020" cy="4047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600" b="1" dirty="0">
                  <a:latin typeface="Helvetica" pitchFamily="2" charset="0"/>
                </a:rPr>
                <a:t>Kantone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400" dirty="0">
                  <a:latin typeface="Helvetica" pitchFamily="2" charset="0"/>
                </a:rPr>
                <a:t>Erlass von Ausführungsbestimmungen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400" dirty="0">
                  <a:latin typeface="Helvetica" pitchFamily="2" charset="0"/>
                </a:rPr>
                <a:t>Umsetzung und Aufsicht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de-GB" sz="1400" dirty="0">
                <a:latin typeface="Helvetica" pitchFamily="2" charset="0"/>
              </a:endParaRPr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B3E9447-3BD7-6C91-6CF2-E8DF22C7BB78}"/>
                </a:ext>
              </a:extLst>
            </p:cNvPr>
            <p:cNvSpPr/>
            <p:nvPr/>
          </p:nvSpPr>
          <p:spPr>
            <a:xfrm>
              <a:off x="5426133" y="2523958"/>
              <a:ext cx="6133691" cy="34338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600" b="1" dirty="0">
                  <a:latin typeface="Helvetica" pitchFamily="2" charset="0"/>
                </a:rPr>
                <a:t>Organisationen der Arbeitswelt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400" dirty="0">
                  <a:latin typeface="Helvetica" pitchFamily="2" charset="0"/>
                </a:rPr>
                <a:t>Bildungsinhalte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400" dirty="0">
                  <a:latin typeface="Helvetica" pitchFamily="2" charset="0"/>
                </a:rPr>
                <a:t>Ausbildungsplätze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de-GB" sz="1400" dirty="0">
                <a:latin typeface="Helvetica" pitchFamily="2" charset="0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1A4C9C1-C0C4-7D50-4728-23AC2367BF6F}"/>
                </a:ext>
              </a:extLst>
            </p:cNvPr>
            <p:cNvSpPr/>
            <p:nvPr/>
          </p:nvSpPr>
          <p:spPr>
            <a:xfrm>
              <a:off x="5669887" y="3342768"/>
              <a:ext cx="6133690" cy="2876331"/>
            </a:xfrm>
            <a:prstGeom prst="rect">
              <a:avLst/>
            </a:prstGeom>
            <a:solidFill>
              <a:srgbClr val="B0B6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600" b="1" dirty="0">
                  <a:latin typeface="Helvetica" pitchFamily="2" charset="0"/>
                </a:rPr>
                <a:t>Betriebe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F6B815E-6407-916F-D6B7-E706C354EB07}"/>
                </a:ext>
              </a:extLst>
            </p:cNvPr>
            <p:cNvSpPr/>
            <p:nvPr/>
          </p:nvSpPr>
          <p:spPr>
            <a:xfrm>
              <a:off x="4917478" y="3859149"/>
              <a:ext cx="6886099" cy="16290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numCol="1" rtlCol="0" anchor="t"/>
            <a:lstStyle/>
            <a:p>
              <a:pPr algn="ctr"/>
              <a:endParaRPr lang="de-GB" sz="1600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GB" b="1" dirty="0">
                  <a:solidFill>
                    <a:schemeClr val="tx1"/>
                  </a:solidFill>
                  <a:latin typeface="Helvetica" pitchFamily="2" charset="0"/>
                </a:rPr>
                <a:t>Lernende Person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600" dirty="0">
                  <a:solidFill>
                    <a:schemeClr val="tx1"/>
                  </a:solidFill>
                  <a:latin typeface="Helvetica" pitchFamily="2" charset="0"/>
                </a:rPr>
                <a:t>Berufsfachschulen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600" dirty="0">
                  <a:solidFill>
                    <a:schemeClr val="tx1"/>
                  </a:solidFill>
                  <a:latin typeface="Helvetica" pitchFamily="2" charset="0"/>
                </a:rPr>
                <a:t>Überbetriebliche Kurse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sz="1600" dirty="0">
                  <a:solidFill>
                    <a:schemeClr val="tx1"/>
                  </a:solidFill>
                  <a:latin typeface="Helvetica" pitchFamily="2" charset="0"/>
                </a:rPr>
                <a:t>Berufliche Praxis</a:t>
              </a:r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982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B350A-90A9-D22A-CE46-66878F3D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2004281"/>
            <a:ext cx="5229456" cy="2849437"/>
          </a:xfrm>
        </p:spPr>
        <p:txBody>
          <a:bodyPr/>
          <a:lstStyle/>
          <a:p>
            <a:r>
              <a:rPr lang="de-GB" dirty="0"/>
              <a:t>SBKK – Die Koordination der Berufsbildung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3D5AF5-7899-CB0E-0BA6-5CBCCF17F0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388" y="4194906"/>
            <a:ext cx="4172412" cy="963612"/>
          </a:xfrm>
        </p:spPr>
        <p:txBody>
          <a:bodyPr/>
          <a:lstStyle/>
          <a:p>
            <a:r>
              <a:rPr lang="de-GB" dirty="0"/>
              <a:t>Schweizerische Berufsbildungsämter-Konferenz SBBK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DDBE3DB-7A3B-A834-9410-398729063353}"/>
              </a:ext>
            </a:extLst>
          </p:cNvPr>
          <p:cNvGrpSpPr/>
          <p:nvPr/>
        </p:nvGrpSpPr>
        <p:grpSpPr>
          <a:xfrm>
            <a:off x="4882759" y="1110343"/>
            <a:ext cx="7309241" cy="5127171"/>
            <a:chOff x="4882759" y="1110343"/>
            <a:chExt cx="7309241" cy="5127171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5BAA8286-426F-93DA-F9A9-74DC2B2D872A}"/>
                </a:ext>
              </a:extLst>
            </p:cNvPr>
            <p:cNvSpPr/>
            <p:nvPr/>
          </p:nvSpPr>
          <p:spPr>
            <a:xfrm>
              <a:off x="5016336" y="1110343"/>
              <a:ext cx="6512841" cy="512717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D2E9A428-0ECD-F866-5FB1-71C2DF476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2759" y="1336734"/>
              <a:ext cx="7309241" cy="4674387"/>
            </a:xfrm>
            <a:prstGeom prst="rect">
              <a:avLst/>
            </a:prstGeom>
          </p:spPr>
        </p:pic>
      </p:grp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C92A6B-6081-81FF-C710-281A3241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289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80BC7-665C-DEB2-B41A-109C1E0CC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3105"/>
            <a:ext cx="9144000" cy="1031789"/>
          </a:xfrm>
        </p:spPr>
        <p:txBody>
          <a:bodyPr/>
          <a:lstStyle/>
          <a:p>
            <a:r>
              <a:rPr lang="de-CH" dirty="0"/>
              <a:t>Kantone</a:t>
            </a:r>
          </a:p>
        </p:txBody>
      </p:sp>
    </p:spTree>
    <p:extLst>
      <p:ext uri="{BB962C8B-B14F-4D97-AF65-F5344CB8AC3E}">
        <p14:creationId xmlns:p14="http://schemas.microsoft.com/office/powerpoint/2010/main" val="4224661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CC739-2787-E784-79ED-EC97AC5F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24" y="441592"/>
            <a:ext cx="8060789" cy="1325563"/>
          </a:xfrm>
        </p:spPr>
        <p:txBody>
          <a:bodyPr/>
          <a:lstStyle/>
          <a:p>
            <a:r>
              <a:rPr lang="de-GB" dirty="0"/>
              <a:t>Die kantonale Gesetzgebung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E4458AD-7B31-341E-D2B9-192284BA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35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56175B2-6CFE-F201-B5F7-EF170C99DD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49" y="1373891"/>
            <a:ext cx="8059738" cy="495889"/>
          </a:xfrm>
        </p:spPr>
        <p:txBody>
          <a:bodyPr/>
          <a:lstStyle/>
          <a:p>
            <a:r>
              <a:rPr lang="de-GB" dirty="0"/>
              <a:t>Das Berufsbildungssystem der Schweiz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36B2E52-189D-4151-A2E8-F06413BB9CEF}"/>
              </a:ext>
            </a:extLst>
          </p:cNvPr>
          <p:cNvGrpSpPr/>
          <p:nvPr/>
        </p:nvGrpSpPr>
        <p:grpSpPr>
          <a:xfrm>
            <a:off x="793261" y="1869780"/>
            <a:ext cx="7657446" cy="4608469"/>
            <a:chOff x="793261" y="1869780"/>
            <a:chExt cx="7657446" cy="4608469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3BCB0BE0-4B84-FB98-0842-4110472838C5}"/>
                </a:ext>
              </a:extLst>
            </p:cNvPr>
            <p:cNvGrpSpPr/>
            <p:nvPr/>
          </p:nvGrpSpPr>
          <p:grpSpPr>
            <a:xfrm>
              <a:off x="793261" y="1869780"/>
              <a:ext cx="2469216" cy="4608469"/>
              <a:chOff x="793261" y="1869780"/>
              <a:chExt cx="2469216" cy="4608469"/>
            </a:xfrm>
          </p:grpSpPr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ED14B7DB-1A60-91D0-172F-90455666EE62}"/>
                  </a:ext>
                </a:extLst>
              </p:cNvPr>
              <p:cNvSpPr/>
              <p:nvPr/>
            </p:nvSpPr>
            <p:spPr>
              <a:xfrm>
                <a:off x="793261" y="1869780"/>
                <a:ext cx="2469216" cy="69855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GB" sz="1600" b="1" dirty="0">
                    <a:latin typeface="Helvetica" pitchFamily="2" charset="0"/>
                  </a:rPr>
                  <a:t>Einführungsgesetze zum BBG</a:t>
                </a:r>
              </a:p>
            </p:txBody>
          </p:sp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8A88EDAA-91EB-5616-F5B6-C1AD1E9740C7}"/>
                  </a:ext>
                </a:extLst>
              </p:cNvPr>
              <p:cNvSpPr/>
              <p:nvPr/>
            </p:nvSpPr>
            <p:spPr>
              <a:xfrm>
                <a:off x="793261" y="2568336"/>
                <a:ext cx="2469216" cy="390991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Geltungsbereich</a:t>
                </a:r>
              </a:p>
              <a:p>
                <a:endParaRPr lang="de-GB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Zuständige Behörden</a:t>
                </a:r>
              </a:p>
              <a:p>
                <a:endParaRPr lang="de-GB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Berufliche Grundbildung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Berufsorientierte Weiterbildung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Höhere Berufsbildung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Berufs-, Studien- und Laufbahnberatung</a:t>
                </a:r>
              </a:p>
              <a:p>
                <a:endParaRPr lang="de-GB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Interkantonale Zusammenarbeit</a:t>
                </a:r>
              </a:p>
              <a:p>
                <a:endParaRPr lang="de-GB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Finanzierung</a:t>
                </a:r>
              </a:p>
              <a:p>
                <a:endParaRPr lang="de-GB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Rechtspflege</a:t>
                </a: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4BC1B20F-C141-AF24-FB59-6AAB2FC61BBD}"/>
                </a:ext>
              </a:extLst>
            </p:cNvPr>
            <p:cNvGrpSpPr/>
            <p:nvPr/>
          </p:nvGrpSpPr>
          <p:grpSpPr>
            <a:xfrm>
              <a:off x="3387376" y="1869780"/>
              <a:ext cx="2469216" cy="4608468"/>
              <a:chOff x="3387376" y="1869780"/>
              <a:chExt cx="2469216" cy="4608468"/>
            </a:xfrm>
          </p:grpSpPr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331136B8-6BD6-407C-5A2B-08CD6B63E225}"/>
                  </a:ext>
                </a:extLst>
              </p:cNvPr>
              <p:cNvSpPr/>
              <p:nvPr/>
            </p:nvSpPr>
            <p:spPr>
              <a:xfrm>
                <a:off x="3387376" y="1869780"/>
                <a:ext cx="2469216" cy="69855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GB" sz="1600" b="1" dirty="0">
                    <a:latin typeface="Helvetica" pitchFamily="2" charset="0"/>
                  </a:rPr>
                  <a:t>Dekrete und Verordnungen</a:t>
                </a:r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74AC7CD2-D71B-525B-9099-9DE6DC659D19}"/>
                  </a:ext>
                </a:extLst>
              </p:cNvPr>
              <p:cNvSpPr/>
              <p:nvPr/>
            </p:nvSpPr>
            <p:spPr>
              <a:xfrm>
                <a:off x="3387376" y="2568335"/>
                <a:ext cx="2469216" cy="39099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Ausdehnung auf </a:t>
                </a:r>
              </a:p>
              <a:p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weitere Berufe</a:t>
                </a:r>
              </a:p>
              <a:p>
                <a:endParaRPr lang="de-GB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Aufgaben + Kompetenzen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Regierungsrat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Departement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Aufsichtsorgane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Berufsbildungsamt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Berufsfachschulen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Berufsfachschullehrer/</a:t>
                </a:r>
                <a:b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innen</a:t>
                </a:r>
              </a:p>
              <a:p>
                <a:endParaRPr lang="de-GB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Interkantonale Zusammenarbeit</a:t>
                </a:r>
              </a:p>
              <a:p>
                <a:endParaRPr lang="de-GB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Beitragsleistungen</a:t>
                </a:r>
              </a:p>
              <a:p>
                <a:endParaRPr lang="de-GB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Rechtspflege</a:t>
                </a: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382D6C70-4822-E2A7-9ED5-521A0B775E41}"/>
                </a:ext>
              </a:extLst>
            </p:cNvPr>
            <p:cNvGrpSpPr/>
            <p:nvPr/>
          </p:nvGrpSpPr>
          <p:grpSpPr>
            <a:xfrm>
              <a:off x="5981491" y="1869780"/>
              <a:ext cx="2469216" cy="4608467"/>
              <a:chOff x="5981491" y="1869780"/>
              <a:chExt cx="2469216" cy="4608467"/>
            </a:xfrm>
          </p:grpSpPr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7B6FC37B-13D1-CDD7-0F77-9B6FA846AFF8}"/>
                  </a:ext>
                </a:extLst>
              </p:cNvPr>
              <p:cNvSpPr/>
              <p:nvPr/>
            </p:nvSpPr>
            <p:spPr>
              <a:xfrm>
                <a:off x="5981491" y="1869780"/>
                <a:ext cx="2469216" cy="698556"/>
              </a:xfrm>
              <a:prstGeom prst="rect">
                <a:avLst/>
              </a:prstGeom>
              <a:solidFill>
                <a:srgbClr val="4C793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GB" sz="1600" b="1" dirty="0">
                    <a:latin typeface="Helvetica" pitchFamily="2" charset="0"/>
                  </a:rPr>
                  <a:t>Reglemente | Richt-linien | Vereinbarungen</a:t>
                </a: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61C51CCC-2EB2-106D-DC89-E62829FDB30C}"/>
                  </a:ext>
                </a:extLst>
              </p:cNvPr>
              <p:cNvSpPr/>
              <p:nvPr/>
            </p:nvSpPr>
            <p:spPr>
              <a:xfrm>
                <a:off x="5981491" y="2568334"/>
                <a:ext cx="2469216" cy="3909913"/>
              </a:xfrm>
              <a:prstGeom prst="rect">
                <a:avLst/>
              </a:prstGeom>
              <a:solidFill>
                <a:srgbClr val="C2DAB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Regelungsbereich</a:t>
                </a:r>
              </a:p>
              <a:p>
                <a:endParaRPr lang="de-GB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Absenzen- und Disziplinarordnung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Qualifikationsverfahren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Berufsmaturitäts-prüfungen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Schulärztlicher Dienst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endParaRPr lang="de-GB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Kantonale Lehrberufe</a:t>
                </a:r>
              </a:p>
              <a:p>
                <a:endParaRPr lang="de-GB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GB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Interkantonale Zusammenarbeit</a:t>
                </a:r>
              </a:p>
              <a:p>
                <a:endParaRPr lang="de-GB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Beitragsleistungen</a:t>
                </a:r>
              </a:p>
              <a:p>
                <a:endParaRPr lang="de-GB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GB" sz="1400" dirty="0">
                    <a:solidFill>
                      <a:schemeClr val="tx1"/>
                    </a:solidFill>
                    <a:latin typeface="Helvetica" pitchFamily="2" charset="0"/>
                  </a:rPr>
                  <a:t>Rechtspflege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4732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DAC4199C-E325-4767-2256-22CD4780419D}"/>
              </a:ext>
            </a:extLst>
          </p:cNvPr>
          <p:cNvSpPr txBox="1">
            <a:spLocks/>
          </p:cNvSpPr>
          <p:nvPr/>
        </p:nvSpPr>
        <p:spPr>
          <a:xfrm>
            <a:off x="690740" y="506017"/>
            <a:ext cx="1107363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de-DE" dirty="0"/>
              <a:t>D</a:t>
            </a:r>
            <a:r>
              <a:rPr lang="de-GB" dirty="0"/>
              <a:t>ie Vollzugsaufgaben der Kantone</a:t>
            </a: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A83B7BAC-40A2-B73A-3A72-2F1BA4482363}"/>
              </a:ext>
            </a:extLst>
          </p:cNvPr>
          <p:cNvSpPr txBox="1">
            <a:spLocks/>
          </p:cNvSpPr>
          <p:nvPr/>
        </p:nvSpPr>
        <p:spPr>
          <a:xfrm>
            <a:off x="690740" y="1718363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GB" b="1" dirty="0">
                <a:solidFill>
                  <a:schemeClr val="bg1"/>
                </a:solidFill>
                <a:latin typeface="Helvetica" pitchFamily="2" charset="0"/>
              </a:rPr>
              <a:t>Aufgaben der Kantone: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D7FB997-EF88-B9F4-2AC3-72E40896D1B7}"/>
              </a:ext>
            </a:extLst>
          </p:cNvPr>
          <p:cNvSpPr txBox="1">
            <a:spLocks/>
          </p:cNvSpPr>
          <p:nvPr/>
        </p:nvSpPr>
        <p:spPr>
          <a:xfrm>
            <a:off x="690740" y="2403370"/>
            <a:ext cx="7905750" cy="393591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de-GB" dirty="0">
                <a:solidFill>
                  <a:schemeClr val="bg1"/>
                </a:solidFill>
                <a:latin typeface="Helvetica" pitchFamily="2" charset="0"/>
              </a:rPr>
              <a:t>Beratung</a:t>
            </a:r>
          </a:p>
          <a:p>
            <a:pPr>
              <a:buFont typeface="Wingdings" pitchFamily="2" charset="2"/>
              <a:buChar char="§"/>
            </a:pPr>
            <a:r>
              <a:rPr lang="de-GB" dirty="0">
                <a:solidFill>
                  <a:schemeClr val="bg1"/>
                </a:solidFill>
                <a:latin typeface="Helvetica" pitchFamily="2" charset="0"/>
              </a:rPr>
              <a:t>Bildung für Berufsbildern/-innen</a:t>
            </a:r>
          </a:p>
          <a:p>
            <a:pPr>
              <a:buFont typeface="Wingdings" pitchFamily="2" charset="2"/>
              <a:buChar char="§"/>
            </a:pPr>
            <a:r>
              <a:rPr lang="de-GB" dirty="0">
                <a:solidFill>
                  <a:schemeClr val="bg1"/>
                </a:solidFill>
                <a:latin typeface="Helvetica" pitchFamily="2" charset="0"/>
              </a:rPr>
              <a:t>Aufsicht über die berufliche Grundbildung</a:t>
            </a:r>
          </a:p>
          <a:p>
            <a:pPr>
              <a:buFont typeface="Wingdings" pitchFamily="2" charset="2"/>
              <a:buChar char="§"/>
            </a:pPr>
            <a:r>
              <a:rPr lang="de-GB" dirty="0">
                <a:solidFill>
                  <a:schemeClr val="bg1"/>
                </a:solidFill>
                <a:latin typeface="Helvetica" pitchFamily="2" charset="0"/>
              </a:rPr>
              <a:t>Entwicklungsarbeit</a:t>
            </a:r>
          </a:p>
          <a:p>
            <a:pPr>
              <a:buFont typeface="Wingdings" pitchFamily="2" charset="2"/>
              <a:buChar char="§"/>
            </a:pPr>
            <a:r>
              <a:rPr lang="de-GB" dirty="0">
                <a:solidFill>
                  <a:schemeClr val="bg1"/>
                </a:solidFill>
                <a:latin typeface="Helvetica" pitchFamily="2" charset="0"/>
              </a:rPr>
              <a:t>Subventionen</a:t>
            </a:r>
          </a:p>
          <a:p>
            <a:pPr>
              <a:buFont typeface="Wingdings" pitchFamily="2" charset="2"/>
              <a:buChar char="§"/>
            </a:pPr>
            <a:r>
              <a:rPr lang="de-GB" dirty="0">
                <a:solidFill>
                  <a:schemeClr val="bg1"/>
                </a:solidFill>
                <a:latin typeface="Helvetica" pitchFamily="2" charset="0"/>
              </a:rPr>
              <a:t>Stipendien</a:t>
            </a:r>
          </a:p>
          <a:p>
            <a:pPr>
              <a:buFont typeface="Wingdings" pitchFamily="2" charset="2"/>
              <a:buChar char="§"/>
            </a:pPr>
            <a:r>
              <a:rPr lang="de-GB" dirty="0">
                <a:solidFill>
                  <a:schemeClr val="bg1"/>
                </a:solidFill>
                <a:latin typeface="Helvetica" pitchFamily="2" charset="0"/>
              </a:rPr>
              <a:t>Berufs-, Studien- und Laufbahnberatung</a:t>
            </a:r>
          </a:p>
          <a:p>
            <a:pPr>
              <a:buFont typeface="Wingdings" pitchFamily="2" charset="2"/>
              <a:buChar char="§"/>
            </a:pPr>
            <a:r>
              <a:rPr lang="de-GB" dirty="0">
                <a:solidFill>
                  <a:schemeClr val="bg1"/>
                </a:solidFill>
                <a:latin typeface="Helvetica" pitchFamily="2" charset="0"/>
              </a:rPr>
              <a:t>Vorbereitung auf die berufliche Grundbildung</a:t>
            </a:r>
          </a:p>
          <a:p>
            <a:pPr>
              <a:buFont typeface="Wingdings" pitchFamily="2" charset="2"/>
              <a:buChar char="§"/>
            </a:pPr>
            <a:r>
              <a:rPr lang="de-GB" dirty="0">
                <a:solidFill>
                  <a:schemeClr val="bg1"/>
                </a:solidFill>
                <a:latin typeface="Helvetica" pitchFamily="2" charset="0"/>
              </a:rPr>
              <a:t>Berufsorientierte Weiterbildung</a:t>
            </a:r>
          </a:p>
          <a:p>
            <a:pPr>
              <a:buFont typeface="Wingdings" pitchFamily="2" charset="2"/>
              <a:buChar char="§"/>
            </a:pPr>
            <a:r>
              <a:rPr lang="de-GB" dirty="0">
                <a:solidFill>
                  <a:schemeClr val="bg1"/>
                </a:solidFill>
                <a:latin typeface="Helvetica" pitchFamily="2" charset="0"/>
              </a:rPr>
              <a:t>Höhere Berufsbildung</a:t>
            </a:r>
          </a:p>
          <a:p>
            <a:pPr>
              <a:buFont typeface="Wingdings" pitchFamily="2" charset="2"/>
              <a:buChar char="§"/>
            </a:pPr>
            <a:r>
              <a:rPr lang="de-GB" dirty="0">
                <a:solidFill>
                  <a:schemeClr val="bg1"/>
                </a:solidFill>
                <a:latin typeface="Helvetica" pitchFamily="2" charset="0"/>
              </a:rPr>
              <a:t>Unterricht an der Berufsfachschule</a:t>
            </a:r>
          </a:p>
          <a:p>
            <a:pPr>
              <a:buFont typeface="Wingdings" pitchFamily="2" charset="2"/>
              <a:buChar char="§"/>
            </a:pPr>
            <a:r>
              <a:rPr lang="de-GB" dirty="0">
                <a:solidFill>
                  <a:schemeClr val="bg1"/>
                </a:solidFill>
                <a:latin typeface="Helvetica" pitchFamily="2" charset="0"/>
              </a:rPr>
              <a:t>Überbetriebliche Kurse</a:t>
            </a:r>
          </a:p>
          <a:p>
            <a:pPr>
              <a:buFont typeface="Wingdings" pitchFamily="2" charset="2"/>
              <a:buChar char="§"/>
            </a:pPr>
            <a:r>
              <a:rPr lang="de-GB" dirty="0">
                <a:solidFill>
                  <a:schemeClr val="bg1"/>
                </a:solidFill>
                <a:latin typeface="Helvetica" pitchFamily="2" charset="0"/>
              </a:rPr>
              <a:t>Qualifikationsverfahren</a:t>
            </a:r>
          </a:p>
        </p:txBody>
      </p:sp>
      <p:pic>
        <p:nvPicPr>
          <p:cNvPr id="15" name="Grafik 14" descr="Ein Bild, das Silhouette, Kreativität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853DC376-9396-4361-9A1F-32890EFA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960">
            <a:off x="5378614" y="3768331"/>
            <a:ext cx="3628409" cy="230493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FBE4419-92DA-5457-107A-3251C60C5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9787" y="2733028"/>
            <a:ext cx="1816100" cy="1638300"/>
          </a:xfrm>
          <a:prstGeom prst="rect">
            <a:avLst/>
          </a:prstGeom>
        </p:spPr>
      </p:pic>
      <p:pic>
        <p:nvPicPr>
          <p:cNvPr id="19" name="Grafik 18" descr="Münzen Silhouette">
            <a:extLst>
              <a:ext uri="{FF2B5EF4-FFF2-40B4-BE49-F238E27FC236}">
                <a16:creationId xmlns:a16="http://schemas.microsoft.com/office/drawing/2014/main" id="{A16B14E1-FDE3-C5F7-F956-44C449365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6881" y="2044386"/>
            <a:ext cx="1816099" cy="18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51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44C85-80F4-71C0-E972-63545A2FF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1" y="768927"/>
            <a:ext cx="10515600" cy="1325563"/>
          </a:xfrm>
        </p:spPr>
        <p:txBody>
          <a:bodyPr/>
          <a:lstStyle/>
          <a:p>
            <a:r>
              <a:rPr lang="de-GB" dirty="0"/>
              <a:t>Die Aufgaben der Berufsbildungsämter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5498D3-122F-C150-3CDE-673839102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1" y="1952336"/>
            <a:ext cx="10515600" cy="4351338"/>
          </a:xfrm>
        </p:spPr>
        <p:txBody>
          <a:bodyPr/>
          <a:lstStyle/>
          <a:p>
            <a:r>
              <a:rPr lang="de-DE" dirty="0">
                <a:effectLst/>
                <a:latin typeface="Helvetica" pitchFamily="2" charset="0"/>
              </a:rPr>
              <a:t>Vollzug und Koordination</a:t>
            </a:r>
          </a:p>
          <a:p>
            <a:r>
              <a:rPr lang="de-DE" dirty="0">
                <a:effectLst/>
                <a:latin typeface="Helvetica" pitchFamily="2" charset="0"/>
              </a:rPr>
              <a:t>Unterricht an der Berufsfachschule</a:t>
            </a:r>
          </a:p>
          <a:p>
            <a:r>
              <a:rPr lang="de-DE" dirty="0">
                <a:effectLst/>
                <a:latin typeface="Helvetica" pitchFamily="2" charset="0"/>
              </a:rPr>
              <a:t>Überbetriebliche Kurse</a:t>
            </a:r>
          </a:p>
          <a:p>
            <a:r>
              <a:rPr lang="de-DE" dirty="0">
                <a:effectLst/>
                <a:latin typeface="Helvetica" pitchFamily="2" charset="0"/>
              </a:rPr>
              <a:t>Qualifikationsverfahren</a:t>
            </a:r>
          </a:p>
          <a:p>
            <a:r>
              <a:rPr lang="de-DE" dirty="0">
                <a:effectLst/>
                <a:latin typeface="Helvetica" pitchFamily="2" charset="0"/>
              </a:rPr>
              <a:t>Bildung der Berufsbildner/innen</a:t>
            </a:r>
          </a:p>
          <a:p>
            <a:r>
              <a:rPr lang="de-DE" dirty="0">
                <a:effectLst/>
                <a:latin typeface="Helvetica" pitchFamily="2" charset="0"/>
              </a:rPr>
              <a:t>Aufsicht</a:t>
            </a:r>
          </a:p>
          <a:p>
            <a:pPr lvl="1"/>
            <a:r>
              <a:rPr lang="de-DE" dirty="0">
                <a:effectLst/>
                <a:latin typeface="Helvetica" pitchFamily="2" charset="0"/>
              </a:rPr>
              <a:t>Bildungsbewilligung</a:t>
            </a:r>
          </a:p>
          <a:p>
            <a:pPr lvl="1"/>
            <a:r>
              <a:rPr lang="de-DE" dirty="0">
                <a:effectLst/>
                <a:latin typeface="Helvetica" pitchFamily="2" charset="0"/>
              </a:rPr>
              <a:t>Vertragsgenehmigung</a:t>
            </a:r>
          </a:p>
          <a:p>
            <a:pPr lvl="1"/>
            <a:r>
              <a:rPr lang="de-DE" dirty="0">
                <a:effectLst/>
                <a:latin typeface="Helvetica" pitchFamily="2" charset="0"/>
              </a:rPr>
              <a:t>Sonderentscheide</a:t>
            </a:r>
          </a:p>
          <a:p>
            <a:r>
              <a:rPr lang="de-DE" dirty="0">
                <a:effectLst/>
                <a:latin typeface="Helvetica" pitchFamily="2" charset="0"/>
              </a:rPr>
              <a:t>Finanzwesen</a:t>
            </a:r>
          </a:p>
          <a:p>
            <a:r>
              <a:rPr lang="de-DE" dirty="0">
                <a:effectLst/>
                <a:latin typeface="Helvetica" pitchFamily="2" charset="0"/>
              </a:rPr>
              <a:t>Vermittlung und Beratung</a:t>
            </a:r>
          </a:p>
          <a:p>
            <a:r>
              <a:rPr lang="de-DE" dirty="0">
                <a:effectLst/>
                <a:latin typeface="Helvetica" pitchFamily="2" charset="0"/>
              </a:rPr>
              <a:t>Weiterentwicklung der Berufsbildung</a:t>
            </a:r>
          </a:p>
        </p:txBody>
      </p:sp>
      <p:pic>
        <p:nvPicPr>
          <p:cNvPr id="5" name="Grafik 4" descr="Schulgebäude Silhouette">
            <a:extLst>
              <a:ext uri="{FF2B5EF4-FFF2-40B4-BE49-F238E27FC236}">
                <a16:creationId xmlns:a16="http://schemas.microsoft.com/office/drawing/2014/main" id="{62A9DC30-5806-2961-AC14-42787BB19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1344" y="3166918"/>
            <a:ext cx="2660073" cy="2660073"/>
          </a:xfrm>
          <a:prstGeom prst="rect">
            <a:avLst/>
          </a:prstGeom>
        </p:spPr>
      </p:pic>
      <p:pic>
        <p:nvPicPr>
          <p:cNvPr id="7" name="Grafik 6" descr="Klassenzimmer Silhouette">
            <a:extLst>
              <a:ext uri="{FF2B5EF4-FFF2-40B4-BE49-F238E27FC236}">
                <a16:creationId xmlns:a16="http://schemas.microsoft.com/office/drawing/2014/main" id="{CF9847B5-F601-225A-7A67-E08F8C6FE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2571173"/>
            <a:ext cx="1870363" cy="18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62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36868-69BA-553A-20E9-DC12CAAA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454" y="1587500"/>
            <a:ext cx="5624209" cy="1325563"/>
          </a:xfrm>
        </p:spPr>
        <p:txBody>
          <a:bodyPr>
            <a:normAutofit/>
          </a:bodyPr>
          <a:lstStyle/>
          <a:p>
            <a:r>
              <a:rPr lang="de-GB" sz="5400" dirty="0"/>
              <a:t>Die Lehraufsicht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285A8351-8E7F-A5D6-2680-662BBE447517}"/>
              </a:ext>
            </a:extLst>
          </p:cNvPr>
          <p:cNvSpPr txBox="1">
            <a:spLocks/>
          </p:cNvSpPr>
          <p:nvPr/>
        </p:nvSpPr>
        <p:spPr>
          <a:xfrm>
            <a:off x="4782012" y="2913063"/>
            <a:ext cx="1051560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bg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de-DE" sz="2000" dirty="0">
                <a:latin typeface="Helvetica Light" panose="020B0403020202020204" pitchFamily="34" charset="0"/>
              </a:rPr>
              <a:t>Beratung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sz="2000" dirty="0">
                <a:latin typeface="Helvetica Light" panose="020B0403020202020204" pitchFamily="34" charset="0"/>
              </a:rPr>
              <a:t>Bildungsbewilligung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sz="2000" dirty="0">
                <a:latin typeface="Helvetica Light" panose="020B0403020202020204" pitchFamily="34" charset="0"/>
              </a:rPr>
              <a:t>Qualität der Ausbildung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sz="2000" dirty="0" err="1">
                <a:latin typeface="Helvetica Light" panose="020B0403020202020204" pitchFamily="34" charset="0"/>
              </a:rPr>
              <a:t>Fördermassnahmen</a:t>
            </a:r>
            <a:endParaRPr lang="de-DE" sz="2000" dirty="0">
              <a:latin typeface="Helvetica Light" panose="020B0403020202020204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sz="2000" dirty="0">
                <a:latin typeface="Helvetica Light" panose="020B0403020202020204" pitchFamily="34" charset="0"/>
              </a:rPr>
              <a:t>Konfliktlösung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sz="2000" dirty="0">
                <a:latin typeface="Helvetica Light" panose="020B0403020202020204" pitchFamily="34" charset="0"/>
              </a:rPr>
              <a:t>Auskunft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de-GB" sz="2000" dirty="0">
              <a:latin typeface="Helvetica Light" panose="020B0403020202020204" pitchFamily="34" charset="0"/>
            </a:endParaRPr>
          </a:p>
        </p:txBody>
      </p:sp>
      <p:pic>
        <p:nvPicPr>
          <p:cNvPr id="7" name="Grafik 6" descr="Ein Bild, das Grafiken, Schrift, Design, Text enthält.&#10;&#10;Automatisch generierte Beschreibung">
            <a:extLst>
              <a:ext uri="{FF2B5EF4-FFF2-40B4-BE49-F238E27FC236}">
                <a16:creationId xmlns:a16="http://schemas.microsoft.com/office/drawing/2014/main" id="{04A96AD6-36B3-6C28-2263-384A7B792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82" y="2115805"/>
            <a:ext cx="3251200" cy="32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88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80BC7-665C-DEB2-B41A-109C1E0CC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7551"/>
            <a:ext cx="9144000" cy="1762897"/>
          </a:xfrm>
        </p:spPr>
        <p:txBody>
          <a:bodyPr/>
          <a:lstStyle/>
          <a:p>
            <a:r>
              <a:rPr lang="de-CH" dirty="0"/>
              <a:t>Finanzierung der Berufsbildung</a:t>
            </a:r>
          </a:p>
        </p:txBody>
      </p:sp>
    </p:spTree>
    <p:extLst>
      <p:ext uri="{BB962C8B-B14F-4D97-AF65-F5344CB8AC3E}">
        <p14:creationId xmlns:p14="http://schemas.microsoft.com/office/powerpoint/2010/main" val="287483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FDD7C343-29D0-0712-1673-8A22FE5ED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16" y="2171382"/>
            <a:ext cx="3187700" cy="22479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99FD15F-3E85-F64E-F503-275CE332D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295" y="2171382"/>
            <a:ext cx="1435100" cy="26289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FCCF563-357C-E7CA-C2F1-4916C23D6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090" y="2476182"/>
            <a:ext cx="3721100" cy="194310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5E3C73-D046-33EB-F2AA-2CC4D7B5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FBCA4-6850-4FC7-604E-358EF588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Das erste Berufsbildungsgesetz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8415679-E801-2145-3448-279E81BF032E}"/>
              </a:ext>
            </a:extLst>
          </p:cNvPr>
          <p:cNvGrpSpPr/>
          <p:nvPr/>
        </p:nvGrpSpPr>
        <p:grpSpPr>
          <a:xfrm>
            <a:off x="408529" y="4190286"/>
            <a:ext cx="11391598" cy="1641300"/>
            <a:chOff x="532132" y="4101135"/>
            <a:chExt cx="11391598" cy="164130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9482CBA-C3A9-0666-6530-BF0FC01422D2}"/>
                </a:ext>
              </a:extLst>
            </p:cNvPr>
            <p:cNvSpPr/>
            <p:nvPr/>
          </p:nvSpPr>
          <p:spPr>
            <a:xfrm>
              <a:off x="532132" y="4124077"/>
              <a:ext cx="1618358" cy="1618358"/>
            </a:xfrm>
            <a:prstGeom prst="rect">
              <a:avLst/>
            </a:prstGeom>
            <a:solidFill>
              <a:srgbClr val="3A49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latin typeface="Helvetica" pitchFamily="2" charset="0"/>
                </a:rPr>
                <a:t>1908</a:t>
              </a:r>
            </a:p>
            <a:p>
              <a:r>
                <a:rPr lang="de-DE" sz="1200" dirty="0">
                  <a:latin typeface="Helvetica" pitchFamily="2" charset="0"/>
                </a:rPr>
                <a:t>Das Schweizer Volk stimmt der </a:t>
              </a:r>
              <a:r>
                <a:rPr lang="de-DE" sz="1200" dirty="0" err="1">
                  <a:latin typeface="Helvetica" pitchFamily="2" charset="0"/>
                </a:rPr>
                <a:t>Förd</a:t>
              </a:r>
              <a:r>
                <a:rPr lang="de-DE" sz="1200" dirty="0">
                  <a:latin typeface="Helvetica" pitchFamily="2" charset="0"/>
                </a:rPr>
                <a:t>-</a:t>
              </a:r>
            </a:p>
            <a:p>
              <a:r>
                <a:rPr lang="de-DE" sz="1200" dirty="0" err="1">
                  <a:latin typeface="Helvetica" pitchFamily="2" charset="0"/>
                </a:rPr>
                <a:t>erung</a:t>
              </a:r>
              <a:r>
                <a:rPr lang="de-DE" sz="1200" dirty="0">
                  <a:latin typeface="Helvetica" pitchFamily="2" charset="0"/>
                </a:rPr>
                <a:t> des Gewerbes durch den Bund zu. (Art. 34ter der Bundesverfassung)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9D0192B-2C77-31DD-151F-573B14D299FC}"/>
                </a:ext>
              </a:extLst>
            </p:cNvPr>
            <p:cNvSpPr/>
            <p:nvPr/>
          </p:nvSpPr>
          <p:spPr>
            <a:xfrm>
              <a:off x="2486780" y="4124075"/>
              <a:ext cx="1618358" cy="1618358"/>
            </a:xfrm>
            <a:prstGeom prst="rect">
              <a:avLst/>
            </a:prstGeom>
            <a:solidFill>
              <a:srgbClr val="616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latin typeface="Helvetica" pitchFamily="2" charset="0"/>
                </a:rPr>
                <a:t>1911</a:t>
              </a:r>
            </a:p>
            <a:p>
              <a:r>
                <a:rPr lang="de-DE" sz="1200" dirty="0">
                  <a:latin typeface="Helvetica" pitchFamily="2" charset="0"/>
                </a:rPr>
                <a:t>Der Schweizerische Arbeiterbund reicht einen Gesetzes-entwurf zur Berufs-bildung ein.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3EFFC7-7CD7-EA66-1BAC-EB18979AD446}"/>
                </a:ext>
              </a:extLst>
            </p:cNvPr>
            <p:cNvSpPr/>
            <p:nvPr/>
          </p:nvSpPr>
          <p:spPr>
            <a:xfrm>
              <a:off x="4441428" y="4124075"/>
              <a:ext cx="1618358" cy="1618358"/>
            </a:xfrm>
            <a:prstGeom prst="rect">
              <a:avLst/>
            </a:prstGeom>
            <a:solidFill>
              <a:srgbClr val="8992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latin typeface="Helvetica" pitchFamily="2" charset="0"/>
                </a:rPr>
                <a:t>1918</a:t>
              </a:r>
              <a:endParaRPr lang="de-DE" sz="1200" b="1" dirty="0">
                <a:latin typeface="Helvetica" pitchFamily="2" charset="0"/>
              </a:endParaRPr>
            </a:p>
            <a:p>
              <a:r>
                <a:rPr lang="de-DE" sz="1200" dirty="0">
                  <a:latin typeface="Helvetica" pitchFamily="2" charset="0"/>
                </a:rPr>
                <a:t>Der Schweizerische Gewerbeverband reicht einen Gesetzesentwurf zur Berufsbildung ein.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727CDA7-7231-E546-023F-E52E1E2A647B}"/>
                </a:ext>
              </a:extLst>
            </p:cNvPr>
            <p:cNvSpPr/>
            <p:nvPr/>
          </p:nvSpPr>
          <p:spPr>
            <a:xfrm>
              <a:off x="6396076" y="4124075"/>
              <a:ext cx="1618358" cy="1618358"/>
            </a:xfrm>
            <a:prstGeom prst="rect">
              <a:avLst/>
            </a:prstGeom>
            <a:solidFill>
              <a:srgbClr val="B0B6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solidFill>
                    <a:schemeClr val="tx1"/>
                  </a:solidFill>
                  <a:latin typeface="Helvetica" pitchFamily="2" charset="0"/>
                </a:rPr>
                <a:t>1924</a:t>
              </a:r>
            </a:p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Das eidgenössische Arbeitsamt veröffentlicht einen eigenen Entwurf.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FA07F720-808A-106A-4D20-7A6298F9E581}"/>
                </a:ext>
              </a:extLst>
            </p:cNvPr>
            <p:cNvSpPr/>
            <p:nvPr/>
          </p:nvSpPr>
          <p:spPr>
            <a:xfrm>
              <a:off x="8350724" y="4101135"/>
              <a:ext cx="1618358" cy="1618358"/>
            </a:xfrm>
            <a:prstGeom prst="rect">
              <a:avLst/>
            </a:prstGeom>
            <a:solidFill>
              <a:srgbClr val="D8DB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solidFill>
                    <a:schemeClr val="tx1"/>
                  </a:solidFill>
                  <a:latin typeface="Helvetica" pitchFamily="2" charset="0"/>
                </a:rPr>
                <a:t>1930</a:t>
              </a:r>
            </a:p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Das Berufsbildungs-gesetz wird von den eidgenössischen Räten verabschiedet.</a:t>
              </a:r>
            </a:p>
          </p:txBody>
        </p:sp>
        <p:sp>
          <p:nvSpPr>
            <p:cNvPr id="7" name="Eingebuchteter Richtungspfeil 6">
              <a:extLst>
                <a:ext uri="{FF2B5EF4-FFF2-40B4-BE49-F238E27FC236}">
                  <a16:creationId xmlns:a16="http://schemas.microsoft.com/office/drawing/2014/main" id="{D4E3CB81-881E-3DFC-FB7A-26A2374853E1}"/>
                </a:ext>
              </a:extLst>
            </p:cNvPr>
            <p:cNvSpPr/>
            <p:nvPr/>
          </p:nvSpPr>
          <p:spPr>
            <a:xfrm>
              <a:off x="2169895" y="475068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8" name="Eingebuchteter Richtungspfeil 7">
              <a:extLst>
                <a:ext uri="{FF2B5EF4-FFF2-40B4-BE49-F238E27FC236}">
                  <a16:creationId xmlns:a16="http://schemas.microsoft.com/office/drawing/2014/main" id="{AC413DF1-2E89-9DCF-C784-D19F8140463D}"/>
                </a:ext>
              </a:extLst>
            </p:cNvPr>
            <p:cNvSpPr/>
            <p:nvPr/>
          </p:nvSpPr>
          <p:spPr>
            <a:xfrm>
              <a:off x="4132538" y="475068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9" name="Eingebuchteter Richtungspfeil 8">
              <a:extLst>
                <a:ext uri="{FF2B5EF4-FFF2-40B4-BE49-F238E27FC236}">
                  <a16:creationId xmlns:a16="http://schemas.microsoft.com/office/drawing/2014/main" id="{70E18F98-0F48-7542-FC6D-6C4BFC991436}"/>
                </a:ext>
              </a:extLst>
            </p:cNvPr>
            <p:cNvSpPr/>
            <p:nvPr/>
          </p:nvSpPr>
          <p:spPr>
            <a:xfrm>
              <a:off x="6084471" y="4744336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10" name="Eingebuchteter Richtungspfeil 9">
              <a:extLst>
                <a:ext uri="{FF2B5EF4-FFF2-40B4-BE49-F238E27FC236}">
                  <a16:creationId xmlns:a16="http://schemas.microsoft.com/office/drawing/2014/main" id="{4FEA5A11-215D-7226-4681-8B6D7AC7359F}"/>
                </a:ext>
              </a:extLst>
            </p:cNvPr>
            <p:cNvSpPr/>
            <p:nvPr/>
          </p:nvSpPr>
          <p:spPr>
            <a:xfrm>
              <a:off x="8040476" y="4744336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6790C455-F4DA-8E2A-34A4-57931A74914C}"/>
                </a:ext>
              </a:extLst>
            </p:cNvPr>
            <p:cNvSpPr/>
            <p:nvPr/>
          </p:nvSpPr>
          <p:spPr>
            <a:xfrm>
              <a:off x="10305372" y="4101135"/>
              <a:ext cx="1618358" cy="1618358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solidFill>
                    <a:schemeClr val="tx1"/>
                  </a:solidFill>
                  <a:latin typeface="Helvetica" pitchFamily="2" charset="0"/>
                </a:rPr>
                <a:t>1933</a:t>
              </a:r>
              <a:endParaRPr lang="de-DE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Das erste Berufs-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bildungsgesetz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tritt in Kraft.</a:t>
              </a:r>
            </a:p>
          </p:txBody>
        </p:sp>
        <p:sp>
          <p:nvSpPr>
            <p:cNvPr id="18" name="Eingebuchteter Richtungspfeil 17">
              <a:extLst>
                <a:ext uri="{FF2B5EF4-FFF2-40B4-BE49-F238E27FC236}">
                  <a16:creationId xmlns:a16="http://schemas.microsoft.com/office/drawing/2014/main" id="{4A5E5A41-C7FB-0A15-4682-F16099558DDF}"/>
                </a:ext>
              </a:extLst>
            </p:cNvPr>
            <p:cNvSpPr/>
            <p:nvPr/>
          </p:nvSpPr>
          <p:spPr>
            <a:xfrm>
              <a:off x="9995124" y="4744336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119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E613C-BC2A-9A77-DE0C-87B2D788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95662"/>
            <a:ext cx="8060789" cy="1325563"/>
          </a:xfrm>
        </p:spPr>
        <p:txBody>
          <a:bodyPr/>
          <a:lstStyle/>
          <a:p>
            <a:r>
              <a:rPr lang="de-GB" dirty="0"/>
              <a:t>Die Leistungen und Träger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5884BC-9459-0ACB-6412-804167E263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630587"/>
            <a:ext cx="8059738" cy="495889"/>
          </a:xfrm>
        </p:spPr>
        <p:txBody>
          <a:bodyPr/>
          <a:lstStyle/>
          <a:p>
            <a:r>
              <a:rPr lang="de-GB" dirty="0"/>
              <a:t>Berufliche Grundbildung (1/2)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F41BE5E4-F3A0-9933-787E-58318B0966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222164"/>
              </p:ext>
            </p:extLst>
          </p:nvPr>
        </p:nvGraphicFramePr>
        <p:xfrm>
          <a:off x="704388" y="2596925"/>
          <a:ext cx="10203609" cy="386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97E922AD-00E9-0CA0-35AD-62FEFAF9F0B4}"/>
              </a:ext>
            </a:extLst>
          </p:cNvPr>
          <p:cNvSpPr txBox="1">
            <a:spLocks/>
          </p:cNvSpPr>
          <p:nvPr/>
        </p:nvSpPr>
        <p:spPr>
          <a:xfrm>
            <a:off x="946390" y="2126476"/>
            <a:ext cx="2314395" cy="47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GB" sz="2000" b="1" dirty="0"/>
              <a:t>Leistungen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CEEC1661-E6CE-CF98-1777-A53B7914F28F}"/>
              </a:ext>
            </a:extLst>
          </p:cNvPr>
          <p:cNvSpPr txBox="1">
            <a:spLocks/>
          </p:cNvSpPr>
          <p:nvPr/>
        </p:nvSpPr>
        <p:spPr>
          <a:xfrm>
            <a:off x="7774019" y="2126476"/>
            <a:ext cx="2314395" cy="47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GB" sz="2000" b="1" dirty="0"/>
              <a:t>Kostenträger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2FED9C-6DF4-5F1F-7ECE-201B0C97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9387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E613C-BC2A-9A77-DE0C-87B2D788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95662"/>
            <a:ext cx="8060789" cy="1325563"/>
          </a:xfrm>
        </p:spPr>
        <p:txBody>
          <a:bodyPr/>
          <a:lstStyle/>
          <a:p>
            <a:r>
              <a:rPr lang="de-GB" dirty="0"/>
              <a:t>Die Leistungen und Träger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5884BC-9459-0ACB-6412-804167E263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630587"/>
            <a:ext cx="8059738" cy="495889"/>
          </a:xfrm>
        </p:spPr>
        <p:txBody>
          <a:bodyPr/>
          <a:lstStyle/>
          <a:p>
            <a:r>
              <a:rPr lang="de-GB" dirty="0"/>
              <a:t>Weiterbildung (2/2)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F41BE5E4-F3A0-9933-787E-58318B09666F}"/>
              </a:ext>
            </a:extLst>
          </p:cNvPr>
          <p:cNvGraphicFramePr>
            <a:graphicFrameLocks/>
          </p:cNvGraphicFramePr>
          <p:nvPr/>
        </p:nvGraphicFramePr>
        <p:xfrm>
          <a:off x="704388" y="2596925"/>
          <a:ext cx="10203609" cy="386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97E922AD-00E9-0CA0-35AD-62FEFAF9F0B4}"/>
              </a:ext>
            </a:extLst>
          </p:cNvPr>
          <p:cNvSpPr txBox="1">
            <a:spLocks/>
          </p:cNvSpPr>
          <p:nvPr/>
        </p:nvSpPr>
        <p:spPr>
          <a:xfrm>
            <a:off x="946390" y="2126476"/>
            <a:ext cx="2314395" cy="47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GB" sz="2000" b="1" dirty="0"/>
              <a:t>Leistungen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CEEC1661-E6CE-CF98-1777-A53B7914F28F}"/>
              </a:ext>
            </a:extLst>
          </p:cNvPr>
          <p:cNvSpPr txBox="1">
            <a:spLocks/>
          </p:cNvSpPr>
          <p:nvPr/>
        </p:nvSpPr>
        <p:spPr>
          <a:xfrm>
            <a:off x="7774019" y="2126476"/>
            <a:ext cx="2314395" cy="47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GB" sz="2000" b="1" dirty="0"/>
              <a:t>Kostenträger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71A2B6C-6CF7-57CC-DA73-226A1BC2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596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1E6BDEC-ABBC-0D1E-6B46-CACBE39C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9" y="833563"/>
            <a:ext cx="4274012" cy="3693281"/>
          </a:xfrm>
        </p:spPr>
        <p:txBody>
          <a:bodyPr/>
          <a:lstStyle/>
          <a:p>
            <a:r>
              <a:rPr lang="de-GB" dirty="0"/>
              <a:t>Die Aufwendungen der öffentlichen Hand</a:t>
            </a:r>
          </a:p>
        </p:txBody>
      </p:sp>
      <p:graphicFrame>
        <p:nvGraphicFramePr>
          <p:cNvPr id="4" name="Inhaltsplatzhalter 7">
            <a:extLst>
              <a:ext uri="{FF2B5EF4-FFF2-40B4-BE49-F238E27FC236}">
                <a16:creationId xmlns:a16="http://schemas.microsoft.com/office/drawing/2014/main" id="{C64710DA-95AA-4209-3201-DF15890C7A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764986"/>
              </p:ext>
            </p:extLst>
          </p:nvPr>
        </p:nvGraphicFramePr>
        <p:xfrm>
          <a:off x="5238038" y="1522887"/>
          <a:ext cx="6953962" cy="432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3083CB11-EC40-3F5D-69C6-C42A6811DB54}"/>
              </a:ext>
            </a:extLst>
          </p:cNvPr>
          <p:cNvSpPr txBox="1"/>
          <p:nvPr/>
        </p:nvSpPr>
        <p:spPr>
          <a:xfrm>
            <a:off x="5931016" y="1678953"/>
            <a:ext cx="2038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GB" sz="1400" dirty="0">
                <a:latin typeface="Helvetica" pitchFamily="2" charset="0"/>
              </a:rPr>
              <a:t>90% Pauschalbeiträge</a:t>
            </a:r>
          </a:p>
          <a:p>
            <a:r>
              <a:rPr lang="de-GB" sz="1400" dirty="0">
                <a:latin typeface="Helvetica" pitchFamily="2" charset="0"/>
              </a:rPr>
              <a:t>10% Besondere</a:t>
            </a:r>
            <a:r>
              <a:rPr lang="de-CH" sz="1400" dirty="0">
                <a:latin typeface="Helvetica" pitchFamily="2" charset="0"/>
              </a:rPr>
              <a:t> </a:t>
            </a:r>
            <a:r>
              <a:rPr lang="de-GB" sz="1400" dirty="0">
                <a:latin typeface="Helvetica" pitchFamily="2" charset="0"/>
              </a:rPr>
              <a:t>Leistungen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F333F80-55E3-A67F-CFB9-0FD0C50E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46942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7EDAD-0F39-E4F1-B9C2-85CCF6C8D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48506"/>
            <a:ext cx="9144000" cy="2387600"/>
          </a:xfrm>
        </p:spPr>
        <p:txBody>
          <a:bodyPr/>
          <a:lstStyle/>
          <a:p>
            <a:r>
              <a:rPr lang="de-GB" dirty="0"/>
              <a:t>Die Berufsbildungsfonds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8E98BE-8A6F-D0D5-FDE7-AFEA7A377900}"/>
              </a:ext>
            </a:extLst>
          </p:cNvPr>
          <p:cNvSpPr/>
          <p:nvPr/>
        </p:nvSpPr>
        <p:spPr>
          <a:xfrm>
            <a:off x="3524250" y="1813719"/>
            <a:ext cx="2298700" cy="2298700"/>
          </a:xfrm>
          <a:prstGeom prst="ellipse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dirty="0">
                <a:solidFill>
                  <a:schemeClr val="tx1"/>
                </a:solidFill>
              </a:rPr>
              <a:t>Keine Fonds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5F77AC-175B-472B-4151-C8C9FC51C2F6}"/>
              </a:ext>
            </a:extLst>
          </p:cNvPr>
          <p:cNvSpPr/>
          <p:nvPr/>
        </p:nvSpPr>
        <p:spPr>
          <a:xfrm>
            <a:off x="6369050" y="1808163"/>
            <a:ext cx="2298700" cy="2298700"/>
          </a:xfrm>
          <a:prstGeom prst="ellipse">
            <a:avLst/>
          </a:prstGeom>
          <a:solidFill>
            <a:srgbClr val="3A49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dirty="0"/>
              <a:t>Kantonsfonds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570522-C094-F4CA-580D-A255E3EB5E58}"/>
              </a:ext>
            </a:extLst>
          </p:cNvPr>
          <p:cNvSpPr/>
          <p:nvPr/>
        </p:nvSpPr>
        <p:spPr>
          <a:xfrm>
            <a:off x="3524250" y="4287044"/>
            <a:ext cx="2298700" cy="2298700"/>
          </a:xfrm>
          <a:prstGeom prst="ellipse">
            <a:avLst/>
          </a:prstGeom>
          <a:solidFill>
            <a:srgbClr val="4C793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dirty="0"/>
              <a:t>Branchenfonds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6BBD32D-B468-8B11-22C8-38B3910F3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9050" y="4287044"/>
            <a:ext cx="2298700" cy="22987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ED52D9C-A5EC-7A62-12B6-64A70365AEC6}"/>
              </a:ext>
            </a:extLst>
          </p:cNvPr>
          <p:cNvSpPr/>
          <p:nvPr/>
        </p:nvSpPr>
        <p:spPr>
          <a:xfrm>
            <a:off x="6369050" y="4287044"/>
            <a:ext cx="2298700" cy="2298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dirty="0"/>
              <a:t>Kantons- und Branchenfonds</a:t>
            </a:r>
          </a:p>
        </p:txBody>
      </p:sp>
    </p:spTree>
    <p:extLst>
      <p:ext uri="{BB962C8B-B14F-4D97-AF65-F5344CB8AC3E}">
        <p14:creationId xmlns:p14="http://schemas.microsoft.com/office/powerpoint/2010/main" val="2482629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F084D-3DA4-0D6E-282E-0D06BFFC4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9557212" cy="1325563"/>
          </a:xfrm>
        </p:spPr>
        <p:txBody>
          <a:bodyPr/>
          <a:lstStyle/>
          <a:p>
            <a:r>
              <a:rPr lang="de-DE" dirty="0"/>
              <a:t>D</a:t>
            </a:r>
            <a:r>
              <a:rPr lang="de-GB" dirty="0"/>
              <a:t>ie Kosten der beruflichen Grundbildung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4190BE-781C-91EE-AA33-94A11AEE07F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GB" dirty="0"/>
              <a:t>Anteile Private und öffentliche Hand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0572E2-7949-5D14-A1DE-567BF2A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44</a:t>
            </a:fld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90E4B71-82DD-3169-1B5B-9E9FF6683919}"/>
              </a:ext>
            </a:extLst>
          </p:cNvPr>
          <p:cNvSpPr/>
          <p:nvPr/>
        </p:nvSpPr>
        <p:spPr>
          <a:xfrm>
            <a:off x="3478316" y="2501011"/>
            <a:ext cx="1943100" cy="1051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latin typeface="Helvetica" pitchFamily="2" charset="0"/>
              </a:rPr>
              <a:t>Betriebe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704F5E2-455D-E0EE-B3F9-F6585BA12CEC}"/>
              </a:ext>
            </a:extLst>
          </p:cNvPr>
          <p:cNvSpPr/>
          <p:nvPr/>
        </p:nvSpPr>
        <p:spPr>
          <a:xfrm>
            <a:off x="3478316" y="3552525"/>
            <a:ext cx="1943100" cy="6154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latin typeface="Helvetica" pitchFamily="2" charset="0"/>
              </a:rPr>
              <a:t>OdA, Fonds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5895B89-6F5A-0CF6-2C2C-5351CA8BE204}"/>
              </a:ext>
            </a:extLst>
          </p:cNvPr>
          <p:cNvSpPr/>
          <p:nvPr/>
        </p:nvSpPr>
        <p:spPr>
          <a:xfrm>
            <a:off x="3478316" y="4168010"/>
            <a:ext cx="1943100" cy="6154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Kantonsteil 2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6312EB5-18C9-3A59-8083-E78EA3C083F4}"/>
              </a:ext>
            </a:extLst>
          </p:cNvPr>
          <p:cNvSpPr/>
          <p:nvPr/>
        </p:nvSpPr>
        <p:spPr>
          <a:xfrm>
            <a:off x="3478316" y="4783495"/>
            <a:ext cx="1943100" cy="6154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Kantonsteil 1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1859D5-F490-A880-B3E8-47F511E9FD10}"/>
              </a:ext>
            </a:extLst>
          </p:cNvPr>
          <p:cNvSpPr/>
          <p:nvPr/>
        </p:nvSpPr>
        <p:spPr>
          <a:xfrm>
            <a:off x="3478316" y="5398980"/>
            <a:ext cx="1943100" cy="61548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SBFI = 25% der öffentl. Hand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525ABCF-656C-CDA7-FFBA-19DE8ED9A810}"/>
              </a:ext>
            </a:extLst>
          </p:cNvPr>
          <p:cNvSpPr/>
          <p:nvPr/>
        </p:nvSpPr>
        <p:spPr>
          <a:xfrm>
            <a:off x="809728" y="2501011"/>
            <a:ext cx="2668588" cy="166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Private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97B92DF-0193-50AE-F6CE-5D7A17D06B84}"/>
              </a:ext>
            </a:extLst>
          </p:cNvPr>
          <p:cNvSpPr/>
          <p:nvPr/>
        </p:nvSpPr>
        <p:spPr>
          <a:xfrm>
            <a:off x="809728" y="4168010"/>
            <a:ext cx="2668588" cy="1846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tx1"/>
                </a:solidFill>
                <a:latin typeface="Helvetica" pitchFamily="2" charset="0"/>
              </a:rPr>
              <a:t>Öffentliche Hand</a:t>
            </a:r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2C1CF03-C64C-32F6-7DE8-F08D4461C1A8}"/>
              </a:ext>
            </a:extLst>
          </p:cNvPr>
          <p:cNvSpPr/>
          <p:nvPr/>
        </p:nvSpPr>
        <p:spPr>
          <a:xfrm>
            <a:off x="5421416" y="4783494"/>
            <a:ext cx="2668588" cy="1230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Interkantonale Abkommen</a:t>
            </a:r>
          </a:p>
        </p:txBody>
      </p:sp>
    </p:spTree>
    <p:extLst>
      <p:ext uri="{BB962C8B-B14F-4D97-AF65-F5344CB8AC3E}">
        <p14:creationId xmlns:p14="http://schemas.microsoft.com/office/powerpoint/2010/main" val="23960694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20C7916-E06A-2574-E011-2E6D3B91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1293145"/>
            <a:ext cx="3574101" cy="3053078"/>
          </a:xfrm>
        </p:spPr>
        <p:txBody>
          <a:bodyPr anchor="t"/>
          <a:lstStyle/>
          <a:p>
            <a:r>
              <a:rPr lang="de-GB" dirty="0"/>
              <a:t>Die Modellrechnung für einen Lehrbetrieb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1DFE8A3-D088-1031-21B6-948D3602F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970170"/>
              </p:ext>
            </p:extLst>
          </p:nvPr>
        </p:nvGraphicFramePr>
        <p:xfrm>
          <a:off x="4592254" y="1293144"/>
          <a:ext cx="7274445" cy="5232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5273">
                  <a:extLst>
                    <a:ext uri="{9D8B030D-6E8A-4147-A177-3AD203B41FA5}">
                      <a16:colId xmlns:a16="http://schemas.microsoft.com/office/drawing/2014/main" val="3138742420"/>
                    </a:ext>
                  </a:extLst>
                </a:gridCol>
                <a:gridCol w="1043277">
                  <a:extLst>
                    <a:ext uri="{9D8B030D-6E8A-4147-A177-3AD203B41FA5}">
                      <a16:colId xmlns:a16="http://schemas.microsoft.com/office/drawing/2014/main" val="1250995368"/>
                    </a:ext>
                  </a:extLst>
                </a:gridCol>
                <a:gridCol w="774456">
                  <a:extLst>
                    <a:ext uri="{9D8B030D-6E8A-4147-A177-3AD203B41FA5}">
                      <a16:colId xmlns:a16="http://schemas.microsoft.com/office/drawing/2014/main" val="2237958063"/>
                    </a:ext>
                  </a:extLst>
                </a:gridCol>
                <a:gridCol w="109073">
                  <a:extLst>
                    <a:ext uri="{9D8B030D-6E8A-4147-A177-3AD203B41FA5}">
                      <a16:colId xmlns:a16="http://schemas.microsoft.com/office/drawing/2014/main" val="2700951662"/>
                    </a:ext>
                  </a:extLst>
                </a:gridCol>
                <a:gridCol w="743069">
                  <a:extLst>
                    <a:ext uri="{9D8B030D-6E8A-4147-A177-3AD203B41FA5}">
                      <a16:colId xmlns:a16="http://schemas.microsoft.com/office/drawing/2014/main" val="2346464585"/>
                    </a:ext>
                  </a:extLst>
                </a:gridCol>
                <a:gridCol w="102256">
                  <a:extLst>
                    <a:ext uri="{9D8B030D-6E8A-4147-A177-3AD203B41FA5}">
                      <a16:colId xmlns:a16="http://schemas.microsoft.com/office/drawing/2014/main" val="4221187922"/>
                    </a:ext>
                  </a:extLst>
                </a:gridCol>
                <a:gridCol w="681716">
                  <a:extLst>
                    <a:ext uri="{9D8B030D-6E8A-4147-A177-3AD203B41FA5}">
                      <a16:colId xmlns:a16="http://schemas.microsoft.com/office/drawing/2014/main" val="2257071148"/>
                    </a:ext>
                  </a:extLst>
                </a:gridCol>
                <a:gridCol w="102256">
                  <a:extLst>
                    <a:ext uri="{9D8B030D-6E8A-4147-A177-3AD203B41FA5}">
                      <a16:colId xmlns:a16="http://schemas.microsoft.com/office/drawing/2014/main" val="1099919573"/>
                    </a:ext>
                  </a:extLst>
                </a:gridCol>
                <a:gridCol w="743069">
                  <a:extLst>
                    <a:ext uri="{9D8B030D-6E8A-4147-A177-3AD203B41FA5}">
                      <a16:colId xmlns:a16="http://schemas.microsoft.com/office/drawing/2014/main" val="2306971221"/>
                    </a:ext>
                  </a:extLst>
                </a:gridCol>
              </a:tblGrid>
              <a:tr h="354502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0" i="0" u="none" strike="noStrike" dirty="0">
                          <a:effectLst/>
                          <a:latin typeface="Helvetica" pitchFamily="2" charset="0"/>
                        </a:rPr>
                        <a:t>«Schreiner/Schreinerin»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 dirty="0">
                          <a:effectLst/>
                          <a:latin typeface="Helvetica" pitchFamily="2" charset="0"/>
                        </a:rPr>
                        <a:t>1. Lehrjahr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 dirty="0">
                          <a:effectLst/>
                          <a:latin typeface="Helvetica" pitchFamily="2" charset="0"/>
                        </a:rPr>
                        <a:t>2. Lehrjahr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 dirty="0">
                          <a:effectLst/>
                          <a:latin typeface="Helvetica" pitchFamily="2" charset="0"/>
                        </a:rPr>
                        <a:t>3. Lehrjahr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 dirty="0">
                          <a:effectLst/>
                          <a:latin typeface="Helvetica" pitchFamily="2" charset="0"/>
                        </a:rPr>
                        <a:t>4. Lehrjahr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253847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Helvetica" pitchFamily="2" charset="0"/>
                        </a:rPr>
                        <a:t>Jahres-Arbeitszeit in Stunden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Std.</a:t>
                      </a: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2'164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2'164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2'164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2'164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345776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effectLst/>
                          <a:latin typeface="Helvetica" pitchFamily="2" charset="0"/>
                        </a:rPr>
                        <a:t>Fehlzeiten (Ferien, Feiertage, usw.)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Std.</a:t>
                      </a: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322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322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322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322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76357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Helvetica" pitchFamily="2" charset="0"/>
                        </a:rPr>
                        <a:t>Netto-Arbeitszeit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Std.</a:t>
                      </a: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1'842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1'842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1'842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1'842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54372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effectLst/>
                          <a:latin typeface="Helvetica" pitchFamily="2" charset="0"/>
                        </a:rPr>
                        <a:t>Berufsfachschule, Abschlussprüfung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Std.</a:t>
                      </a: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350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350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352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410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985801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effectLst/>
                          <a:latin typeface="Helvetica" pitchFamily="2" charset="0"/>
                        </a:rPr>
                        <a:t>Überbetriebliche Kurse (ÜK)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Std.</a:t>
                      </a: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150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40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150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361160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Helvetica" pitchFamily="2" charset="0"/>
                        </a:rPr>
                        <a:t>Netto-Arbeitszeit Betrieb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Std.</a:t>
                      </a: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1'342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1'452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1'340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1'432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70226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effectLst/>
                          <a:latin typeface="Helvetica" pitchFamily="2" charset="0"/>
                        </a:rPr>
                        <a:t>Ausbildungszeit im Betrieb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Std.</a:t>
                      </a: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600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400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300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200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508989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effectLst/>
                          <a:latin typeface="Helvetica" pitchFamily="2" charset="0"/>
                        </a:rPr>
                        <a:t>Zusätzliche Anleitungen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Std.</a:t>
                      </a: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180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130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100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90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066640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effectLst/>
                          <a:latin typeface="Helvetica" pitchFamily="2" charset="0"/>
                        </a:rPr>
                        <a:t>Unterhaltsarbeiten (1 Tag pro Woche)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Std.</a:t>
                      </a: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340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340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340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340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61080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Helvetica" pitchFamily="2" charset="0"/>
                        </a:rPr>
                        <a:t>Rest-Arbeitszeit direkt verrechenbar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Std.</a:t>
                      </a: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222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582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600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802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561133"/>
                  </a:ext>
                </a:extLst>
              </a:tr>
              <a:tr h="156641"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36996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Helvetica" pitchFamily="2" charset="0"/>
                        </a:rPr>
                        <a:t>Erträge</a:t>
                      </a:r>
                      <a:r>
                        <a:rPr lang="de-DE" sz="1100" b="0" i="0" u="none" strike="noStrike" dirty="0">
                          <a:effectLst/>
                          <a:latin typeface="Helvetica" pitchFamily="2" charset="0"/>
                        </a:rPr>
                        <a:t>        Direkt verrechenbare Stunden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Std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.</a:t>
                      </a: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222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582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600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802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089075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effectLst/>
                          <a:latin typeface="Helvetica" pitchFamily="2" charset="0"/>
                        </a:rPr>
                        <a:t>Stundenansätze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32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40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53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64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412102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Helvetica" pitchFamily="2" charset="0"/>
                        </a:rPr>
                        <a:t>Total Ertrag aus Arbeiten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7'100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23'280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31'800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51'330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328138"/>
                  </a:ext>
                </a:extLst>
              </a:tr>
              <a:tr h="156641"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40009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Helvetica" pitchFamily="2" charset="0"/>
                        </a:rPr>
                        <a:t>Aufwände</a:t>
                      </a:r>
                      <a:r>
                        <a:rPr lang="de-DE" sz="1100" b="0" i="0" u="none" strike="noStrike" dirty="0">
                          <a:effectLst/>
                          <a:latin typeface="Helvetica" pitchFamily="2" charset="0"/>
                        </a:rPr>
                        <a:t>   Betreuung durch Berufsbildner/in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.</a:t>
                      </a: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10'980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7'930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6'100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5'490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22321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effectLst/>
                          <a:latin typeface="Helvetica" pitchFamily="2" charset="0"/>
                        </a:rPr>
                        <a:t>Ausbildungsmaterial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500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400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300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750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936611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effectLst/>
                          <a:latin typeface="Helvetica" pitchFamily="2" charset="0"/>
                        </a:rPr>
                        <a:t>Ausbildungskosten ÜK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2'270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610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2'270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334026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effectLst/>
                          <a:latin typeface="Helvetica" pitchFamily="2" charset="0"/>
                        </a:rPr>
                        <a:t>Einrichtungen und Anlagen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2'500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1'500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1'000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1'000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73167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effectLst/>
                          <a:latin typeface="Helvetica" pitchFamily="2" charset="0"/>
                        </a:rPr>
                        <a:t>Fehlleistungen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3'500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2'000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1'000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1'000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55441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effectLst/>
                          <a:latin typeface="Helvetica" pitchFamily="2" charset="0"/>
                        </a:rPr>
                        <a:t>Lohn inkl. Sozialleistungen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7'280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11'050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13'650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0" i="0" u="none" strike="noStrike" dirty="0">
                          <a:effectLst/>
                          <a:latin typeface="Helvetica" pitchFamily="2" charset="0"/>
                        </a:rPr>
                        <a:t>17'550</a:t>
                      </a:r>
                      <a:endParaRPr lang="de-GB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91044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Helvetica" pitchFamily="2" charset="0"/>
                        </a:rPr>
                        <a:t>Total Aufwände Lehrverhältnis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741983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27'030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23'490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24'320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25'790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62308"/>
                  </a:ext>
                </a:extLst>
              </a:tr>
              <a:tr h="173129"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6634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Helvetica" pitchFamily="2" charset="0"/>
                        </a:rPr>
                        <a:t>Erfolg der beruflichen Grundbildung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-19'930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-210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7'480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25'540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54175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effectLst/>
                          <a:latin typeface="Helvetica" pitchFamily="2" charset="0"/>
                        </a:rPr>
                        <a:t>Kumuliert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-19'930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-20'140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-12'660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100" b="1" i="0" u="none" strike="noStrike" dirty="0">
                          <a:effectLst/>
                          <a:latin typeface="Helvetica" pitchFamily="2" charset="0"/>
                        </a:rPr>
                        <a:t>12'880</a:t>
                      </a:r>
                      <a:endParaRPr lang="de-GB" sz="11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558595"/>
                  </a:ext>
                </a:extLst>
              </a:tr>
              <a:tr h="230838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effectLst/>
                          <a:latin typeface="Helvetica" pitchFamily="2" charset="0"/>
                        </a:rPr>
                        <a:t>Quelle: VSSM Kanton Luzern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8244" marR="8244" marT="82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434021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4EA6071-5C81-5ED3-3BFE-54E1B6CD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0116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4315E5A8-37E8-B48E-A4D4-BE5E1F1DFE46}"/>
              </a:ext>
            </a:extLst>
          </p:cNvPr>
          <p:cNvCxnSpPr>
            <a:cxnSpLocks/>
          </p:cNvCxnSpPr>
          <p:nvPr/>
        </p:nvCxnSpPr>
        <p:spPr>
          <a:xfrm>
            <a:off x="5410118" y="5868953"/>
            <a:ext cx="26685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3F25A4BC-C492-99D1-0246-4E537FDB912D}"/>
              </a:ext>
            </a:extLst>
          </p:cNvPr>
          <p:cNvCxnSpPr>
            <a:stCxn id="6" idx="2"/>
          </p:cNvCxnSpPr>
          <p:nvPr/>
        </p:nvCxnSpPr>
        <p:spPr>
          <a:xfrm flipV="1">
            <a:off x="4447446" y="4646859"/>
            <a:ext cx="3640138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00CE85-0555-394F-FA13-077B7DB3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Die finanzierung der üK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13709E-C3FE-050A-7753-9113B526C1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GB" dirty="0"/>
              <a:t>Überbetriebliche Kurse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5A88FBA-8077-02D8-DED8-D7ED1FA4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46</a:t>
            </a:fld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A4A541D-D3D0-2F9A-6C8B-9D2D382608A4}"/>
              </a:ext>
            </a:extLst>
          </p:cNvPr>
          <p:cNvSpPr/>
          <p:nvPr/>
        </p:nvSpPr>
        <p:spPr>
          <a:xfrm>
            <a:off x="3475896" y="2364377"/>
            <a:ext cx="1943100" cy="1051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latin typeface="Helvetica" pitchFamily="2" charset="0"/>
              </a:rPr>
              <a:t>Betriebe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2F2F642-FEFA-B4CD-9D4B-0911E6753041}"/>
              </a:ext>
            </a:extLst>
          </p:cNvPr>
          <p:cNvSpPr/>
          <p:nvPr/>
        </p:nvSpPr>
        <p:spPr>
          <a:xfrm>
            <a:off x="3475896" y="3415891"/>
            <a:ext cx="1943100" cy="6154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latin typeface="Helvetica" pitchFamily="2" charset="0"/>
              </a:rPr>
              <a:t>OdA, Fonds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181FB79-2F5E-18A8-030C-8C173B7107A1}"/>
              </a:ext>
            </a:extLst>
          </p:cNvPr>
          <p:cNvSpPr/>
          <p:nvPr/>
        </p:nvSpPr>
        <p:spPr>
          <a:xfrm>
            <a:off x="3475896" y="4031376"/>
            <a:ext cx="1943100" cy="6154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bg1"/>
                </a:solidFill>
                <a:latin typeface="Helvetica" pitchFamily="2" charset="0"/>
              </a:rPr>
              <a:t>Kantonsteil 2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6F30DA-3FCE-5F45-19B0-98BD451D01D6}"/>
              </a:ext>
            </a:extLst>
          </p:cNvPr>
          <p:cNvSpPr/>
          <p:nvPr/>
        </p:nvSpPr>
        <p:spPr>
          <a:xfrm>
            <a:off x="3475896" y="4646861"/>
            <a:ext cx="1943100" cy="6154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Kantonsteil 1</a:t>
            </a:r>
            <a:r>
              <a:rPr lang="de-CH" b="1" dirty="0">
                <a:solidFill>
                  <a:schemeClr val="tx1"/>
                </a:solidFill>
                <a:latin typeface="Helvetica" pitchFamily="2" charset="0"/>
              </a:rPr>
              <a:t> ca. 15%</a:t>
            </a:r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6F12615-610E-3341-A24C-039816730408}"/>
              </a:ext>
            </a:extLst>
          </p:cNvPr>
          <p:cNvSpPr/>
          <p:nvPr/>
        </p:nvSpPr>
        <p:spPr>
          <a:xfrm>
            <a:off x="3475896" y="5262346"/>
            <a:ext cx="1943100" cy="61548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SBFI </a:t>
            </a:r>
            <a:r>
              <a:rPr lang="de-CH" b="1" dirty="0">
                <a:solidFill>
                  <a:schemeClr val="tx1"/>
                </a:solidFill>
                <a:latin typeface="Helvetica" pitchFamily="2" charset="0"/>
              </a:rPr>
              <a:t>ca. 5%</a:t>
            </a:r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BD3BE8-9F57-3DEE-2EE0-4DE2C7544456}"/>
              </a:ext>
            </a:extLst>
          </p:cNvPr>
          <p:cNvSpPr/>
          <p:nvPr/>
        </p:nvSpPr>
        <p:spPr>
          <a:xfrm>
            <a:off x="807308" y="2364377"/>
            <a:ext cx="2668588" cy="22824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80%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1F00690-95A8-3BDA-8BA5-368AFCC78374}"/>
              </a:ext>
            </a:extLst>
          </p:cNvPr>
          <p:cNvSpPr/>
          <p:nvPr/>
        </p:nvSpPr>
        <p:spPr>
          <a:xfrm>
            <a:off x="807308" y="4646860"/>
            <a:ext cx="2668588" cy="1230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20%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82C815F-810D-2399-7895-195C15C85629}"/>
              </a:ext>
            </a:extLst>
          </p:cNvPr>
          <p:cNvSpPr/>
          <p:nvPr/>
        </p:nvSpPr>
        <p:spPr>
          <a:xfrm>
            <a:off x="5418996" y="4646859"/>
            <a:ext cx="2668588" cy="123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Interkantonale Abkommen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4C0B6F7-B341-16AC-ABDC-1409BC6276C8}"/>
              </a:ext>
            </a:extLst>
          </p:cNvPr>
          <p:cNvSpPr/>
          <p:nvPr/>
        </p:nvSpPr>
        <p:spPr>
          <a:xfrm>
            <a:off x="5418996" y="3415887"/>
            <a:ext cx="2668588" cy="123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tx1"/>
                </a:solidFill>
                <a:latin typeface="Helvetica" pitchFamily="2" charset="0"/>
              </a:rPr>
              <a:t>Fonds</a:t>
            </a:r>
            <a:endParaRPr lang="de-GB" b="1" dirty="0">
              <a:solidFill>
                <a:schemeClr val="tx1"/>
              </a:solidFill>
              <a:latin typeface="Helvetica" pitchFamily="2" charset="0"/>
            </a:endParaRP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70BECF0D-F4B9-A497-7FA1-4A2E44A220AF}"/>
              </a:ext>
            </a:extLst>
          </p:cNvPr>
          <p:cNvCxnSpPr>
            <a:cxnSpLocks/>
          </p:cNvCxnSpPr>
          <p:nvPr/>
        </p:nvCxnSpPr>
        <p:spPr>
          <a:xfrm>
            <a:off x="5418996" y="3429000"/>
            <a:ext cx="26597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925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081F41E-4EC7-E058-1E25-D8632CCC8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55" y="1554051"/>
            <a:ext cx="4631700" cy="3749898"/>
          </a:xfrm>
        </p:spPr>
        <p:txBody>
          <a:bodyPr/>
          <a:lstStyle/>
          <a:p>
            <a:r>
              <a:rPr lang="de-GB" dirty="0"/>
              <a:t>Die Beiträge für Innovationen und besondere </a:t>
            </a:r>
            <a:br>
              <a:rPr lang="de-GB" dirty="0"/>
            </a:br>
            <a:r>
              <a:rPr lang="de-GB" dirty="0"/>
              <a:t>Leistungen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42C6ADD-5957-FB28-75F2-DDBE2FE5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47</a:t>
            </a:fld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E824D3B-A00B-3F03-F020-71D206B68A31}"/>
              </a:ext>
            </a:extLst>
          </p:cNvPr>
          <p:cNvSpPr/>
          <p:nvPr/>
        </p:nvSpPr>
        <p:spPr>
          <a:xfrm>
            <a:off x="4885434" y="1343504"/>
            <a:ext cx="3406793" cy="4602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sz="1600" b="1" dirty="0">
                <a:latin typeface="Helvetica" pitchFamily="2" charset="0"/>
              </a:rPr>
              <a:t>Art. 54 BBG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0B39449-7B04-1A9B-C513-42C7A4E87519}"/>
              </a:ext>
            </a:extLst>
          </p:cNvPr>
          <p:cNvSpPr/>
          <p:nvPr/>
        </p:nvSpPr>
        <p:spPr>
          <a:xfrm>
            <a:off x="4885434" y="1803749"/>
            <a:ext cx="3406793" cy="37107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sz="1200" dirty="0">
                <a:solidFill>
                  <a:schemeClr val="tx1"/>
                </a:solidFill>
                <a:latin typeface="Helvetica" pitchFamily="2" charset="0"/>
              </a:rPr>
              <a:t>Diese Projekte tragen zur Weiterentwicklung und zum Aufbau zukunftsgerichteter Strukturen in der Berufsbildung bei. Darunter fallen die Förderung von </a:t>
            </a:r>
          </a:p>
          <a:p>
            <a:endParaRPr lang="de-GB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sz="1200" dirty="0">
                <a:solidFill>
                  <a:schemeClr val="tx1"/>
                </a:solidFill>
                <a:latin typeface="Helvetica" pitchFamily="2" charset="0"/>
              </a:rPr>
              <a:t>Pilotprojekten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GB" sz="1200" dirty="0">
                <a:solidFill>
                  <a:schemeClr val="tx1"/>
                </a:solidFill>
                <a:latin typeface="Helvetica" pitchFamily="2" charset="0"/>
              </a:rPr>
              <a:t>Studien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GB" sz="1200" dirty="0">
                <a:solidFill>
                  <a:schemeClr val="tx1"/>
                </a:solidFill>
                <a:latin typeface="Helvetica" pitchFamily="2" charset="0"/>
              </a:rPr>
              <a:t>Evaluationen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GB" sz="1200" dirty="0">
                <a:solidFill>
                  <a:schemeClr val="tx1"/>
                </a:solidFill>
                <a:latin typeface="Helvetica" pitchFamily="2" charset="0"/>
              </a:rPr>
              <a:t>Anschubfinanzierungen (z.B.: Bildung von Trägerstrukturen für neue Berufe)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5150CA4-A18A-63F8-5E5F-9A63E9188075}"/>
              </a:ext>
            </a:extLst>
          </p:cNvPr>
          <p:cNvSpPr/>
          <p:nvPr/>
        </p:nvSpPr>
        <p:spPr>
          <a:xfrm>
            <a:off x="8463562" y="1803747"/>
            <a:ext cx="3406793" cy="37084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sz="1200" dirty="0">
                <a:solidFill>
                  <a:schemeClr val="tx1"/>
                </a:solidFill>
                <a:latin typeface="Helvetica" pitchFamily="2" charset="0"/>
              </a:rPr>
              <a:t>Besondere Leistungen im öffentlichen Interesse sind</a:t>
            </a:r>
          </a:p>
          <a:p>
            <a:endParaRPr lang="de-GB" sz="12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GB" sz="1200" b="1" dirty="0">
                <a:solidFill>
                  <a:schemeClr val="tx1"/>
                </a:solidFill>
                <a:latin typeface="Helvetica" pitchFamily="2" charset="0"/>
              </a:rPr>
              <a:t>Förderung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der Gleichstellung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von Menschen mit Behinderung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von Information und Dokumentation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benachteiligter Regionen und Gruppen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des Wiedereinstiegs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der Integration Jugendlicher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sz="1200" b="1" dirty="0">
                <a:solidFill>
                  <a:schemeClr val="tx1"/>
                </a:solidFill>
                <a:latin typeface="Helvetica" pitchFamily="2" charset="0"/>
              </a:rPr>
              <a:t>Förderung und Entwicklung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der Weiterbildungsangebote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der Qualifikationsverfahren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von Lehrmitteln für sprachliche Minderheiten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sz="1200" b="1" dirty="0">
                <a:solidFill>
                  <a:schemeClr val="tx1"/>
                </a:solidFill>
                <a:latin typeface="Helvetica" pitchFamily="2" charset="0"/>
              </a:rPr>
              <a:t>Austausch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Zwischen den Sprachgemeinschaften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F8FBB4D-DB27-3D8E-CBB1-E1A5468F1557}"/>
              </a:ext>
            </a:extLst>
          </p:cNvPr>
          <p:cNvSpPr/>
          <p:nvPr/>
        </p:nvSpPr>
        <p:spPr>
          <a:xfrm>
            <a:off x="8463563" y="1345830"/>
            <a:ext cx="3406793" cy="4602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sz="1600" b="1" dirty="0">
                <a:latin typeface="Helvetica" pitchFamily="2" charset="0"/>
              </a:rPr>
              <a:t>Art. 55 BBG</a:t>
            </a:r>
          </a:p>
        </p:txBody>
      </p:sp>
    </p:spTree>
    <p:extLst>
      <p:ext uri="{BB962C8B-B14F-4D97-AF65-F5344CB8AC3E}">
        <p14:creationId xmlns:p14="http://schemas.microsoft.com/office/powerpoint/2010/main" val="31365116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E266DC7-D73D-0F51-FCB7-77271D4C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Die Stipendien und Darlehen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AA4BDF-B1DE-7DA5-5866-7989445C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48</a:t>
            </a:fld>
            <a:endParaRPr lang="de-CH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49635BF-13F6-923D-BA09-4C4DF297D78D}"/>
              </a:ext>
            </a:extLst>
          </p:cNvPr>
          <p:cNvGrpSpPr/>
          <p:nvPr/>
        </p:nvGrpSpPr>
        <p:grpSpPr>
          <a:xfrm>
            <a:off x="828744" y="1963612"/>
            <a:ext cx="2227607" cy="1418195"/>
            <a:chOff x="828744" y="1963612"/>
            <a:chExt cx="2227607" cy="1418195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F49EFCF-CF76-28B0-3526-1392D006949A}"/>
                </a:ext>
              </a:extLst>
            </p:cNvPr>
            <p:cNvSpPr/>
            <p:nvPr/>
          </p:nvSpPr>
          <p:spPr>
            <a:xfrm>
              <a:off x="828746" y="1963612"/>
              <a:ext cx="2227605" cy="3537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400" b="1" dirty="0">
                  <a:solidFill>
                    <a:schemeClr val="bg1"/>
                  </a:solidFill>
                  <a:latin typeface="Helvetica" pitchFamily="2" charset="0"/>
                </a:rPr>
                <a:t>Stipendien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9376433-77C6-985B-B660-3F3CEC4EFAB6}"/>
                </a:ext>
              </a:extLst>
            </p:cNvPr>
            <p:cNvSpPr/>
            <p:nvPr/>
          </p:nvSpPr>
          <p:spPr>
            <a:xfrm>
              <a:off x="828744" y="2317314"/>
              <a:ext cx="2227605" cy="10644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Einmalige oder wiederkehrende Geldleistungen </a:t>
              </a:r>
            </a:p>
            <a:p>
              <a:endParaRPr lang="de-GB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Keine Rückzahlung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923B223-C833-D706-BECA-26A1E41B2391}"/>
              </a:ext>
            </a:extLst>
          </p:cNvPr>
          <p:cNvGrpSpPr/>
          <p:nvPr/>
        </p:nvGrpSpPr>
        <p:grpSpPr>
          <a:xfrm>
            <a:off x="828743" y="4186983"/>
            <a:ext cx="2227608" cy="2027003"/>
            <a:chOff x="828743" y="4186983"/>
            <a:chExt cx="2227608" cy="202700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0CB260D2-9F7C-91B4-03FE-6A437F33F184}"/>
                </a:ext>
              </a:extLst>
            </p:cNvPr>
            <p:cNvSpPr/>
            <p:nvPr/>
          </p:nvSpPr>
          <p:spPr>
            <a:xfrm>
              <a:off x="828746" y="4186983"/>
              <a:ext cx="2227605" cy="3537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400" b="1" dirty="0">
                  <a:latin typeface="Helvetica" pitchFamily="2" charset="0"/>
                </a:rPr>
                <a:t>Darlehen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33B117EA-449C-8ADF-8901-12D314350F7D}"/>
                </a:ext>
              </a:extLst>
            </p:cNvPr>
            <p:cNvSpPr/>
            <p:nvPr/>
          </p:nvSpPr>
          <p:spPr>
            <a:xfrm>
              <a:off x="828743" y="4540686"/>
              <a:ext cx="2227605" cy="167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Zu bevorzugten Bedingungen</a:t>
              </a:r>
            </a:p>
            <a:p>
              <a:endParaRPr lang="de-GB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Rückzahlung nach Abschluss der Ausbildung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6A141E4-6208-D2E8-1E5F-63E8B9BB06BE}"/>
              </a:ext>
            </a:extLst>
          </p:cNvPr>
          <p:cNvGrpSpPr/>
          <p:nvPr/>
        </p:nvGrpSpPr>
        <p:grpSpPr>
          <a:xfrm>
            <a:off x="5722315" y="1963611"/>
            <a:ext cx="2227608" cy="1672719"/>
            <a:chOff x="5722315" y="1963611"/>
            <a:chExt cx="2227608" cy="1672719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8A47E50A-285E-5206-8068-BEB7229685E1}"/>
                </a:ext>
              </a:extLst>
            </p:cNvPr>
            <p:cNvSpPr/>
            <p:nvPr/>
          </p:nvSpPr>
          <p:spPr>
            <a:xfrm>
              <a:off x="5722318" y="1963611"/>
              <a:ext cx="2227605" cy="3537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400" b="1" dirty="0">
                  <a:latin typeface="Helvetica" pitchFamily="2" charset="0"/>
                </a:rPr>
                <a:t>Stipendienstellen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A6463CD-7EB9-19B0-D8C4-6E681AC69741}"/>
                </a:ext>
              </a:extLst>
            </p:cNvPr>
            <p:cNvSpPr/>
            <p:nvPr/>
          </p:nvSpPr>
          <p:spPr>
            <a:xfrm>
              <a:off x="5722315" y="2317314"/>
              <a:ext cx="2227605" cy="1319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Kanton, Gemeinde</a:t>
              </a:r>
            </a:p>
            <a:p>
              <a:endParaRPr lang="de-GB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Gemeinnützige Stiftungen</a:t>
              </a:r>
            </a:p>
            <a:p>
              <a:endParaRPr lang="de-GB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Arbeitslosenkasse, </a:t>
              </a:r>
            </a:p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Art. 66 a AVIG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3FB89EC-0667-C87D-C32B-33415DCD365F}"/>
              </a:ext>
            </a:extLst>
          </p:cNvPr>
          <p:cNvGrpSpPr/>
          <p:nvPr/>
        </p:nvGrpSpPr>
        <p:grpSpPr>
          <a:xfrm>
            <a:off x="5722315" y="3918238"/>
            <a:ext cx="2227608" cy="2295748"/>
            <a:chOff x="5722315" y="3918238"/>
            <a:chExt cx="2227608" cy="2295748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DD8401C-D7EF-CA4C-BD33-E290114CCE3D}"/>
                </a:ext>
              </a:extLst>
            </p:cNvPr>
            <p:cNvSpPr/>
            <p:nvPr/>
          </p:nvSpPr>
          <p:spPr>
            <a:xfrm>
              <a:off x="5722318" y="3918238"/>
              <a:ext cx="2227605" cy="484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GB" sz="1400" b="1" dirty="0">
                  <a:latin typeface="Helvetica" pitchFamily="2" charset="0"/>
                </a:rPr>
                <a:t>Information und Formulare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2FD66B1-81C3-D4BC-E39A-B0DE3D0AA3BF}"/>
                </a:ext>
              </a:extLst>
            </p:cNvPr>
            <p:cNvSpPr/>
            <p:nvPr/>
          </p:nvSpPr>
          <p:spPr>
            <a:xfrm>
              <a:off x="5722315" y="4402563"/>
              <a:ext cx="2227605" cy="18114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Kant. Stipendienstelle, Berufsberatung, Wohngemeinde</a:t>
              </a:r>
            </a:p>
            <a:p>
              <a:endParaRPr lang="de-GB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Schulleitung</a:t>
              </a:r>
            </a:p>
            <a:p>
              <a:endParaRPr lang="de-GB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Presse</a:t>
              </a:r>
            </a:p>
            <a:p>
              <a:endParaRPr lang="de-GB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RAV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70848B1-30CF-57E3-D22E-0A66B73792E0}"/>
              </a:ext>
            </a:extLst>
          </p:cNvPr>
          <p:cNvGrpSpPr/>
          <p:nvPr/>
        </p:nvGrpSpPr>
        <p:grpSpPr>
          <a:xfrm>
            <a:off x="3275531" y="1963611"/>
            <a:ext cx="2227606" cy="4250376"/>
            <a:chOff x="3275531" y="1963611"/>
            <a:chExt cx="2227606" cy="4250376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7B0DE035-3E46-0FC8-C055-3FA90FDC57AF}"/>
                </a:ext>
              </a:extLst>
            </p:cNvPr>
            <p:cNvSpPr/>
            <p:nvPr/>
          </p:nvSpPr>
          <p:spPr>
            <a:xfrm>
              <a:off x="3275532" y="1963611"/>
              <a:ext cx="2227605" cy="3537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400" b="1" dirty="0">
                  <a:latin typeface="Helvetica" pitchFamily="2" charset="0"/>
                </a:rPr>
                <a:t>Berechnung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4C55F091-1121-045B-B3E3-5B459CD9BBB0}"/>
                </a:ext>
              </a:extLst>
            </p:cNvPr>
            <p:cNvSpPr/>
            <p:nvPr/>
          </p:nvSpPr>
          <p:spPr>
            <a:xfrm>
              <a:off x="3275531" y="2317315"/>
              <a:ext cx="2227605" cy="3896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Einkommen und Vermögen der Eltern (zumutbare Leistungen)</a:t>
              </a:r>
            </a:p>
            <a:p>
              <a:endParaRPr lang="de-GB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Entschädigungen für Lernende, Renten, Vermögen usw. der Bewerber/innen</a:t>
              </a:r>
            </a:p>
            <a:p>
              <a:endParaRPr lang="de-GB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Lebenshaltungs- und Ausbildungskosten</a:t>
              </a:r>
            </a:p>
            <a:p>
              <a:endParaRPr lang="de-GB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GB" sz="1200" dirty="0">
                  <a:solidFill>
                    <a:schemeClr val="tx1"/>
                  </a:solidFill>
                  <a:latin typeface="Helvetica" pitchFamily="2" charset="0"/>
                </a:rPr>
                <a:t>Andere Stipendien und Darlehen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001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80BC7-665C-DEB2-B41A-109C1E0CC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7551"/>
            <a:ext cx="9144000" cy="1762897"/>
          </a:xfrm>
        </p:spPr>
        <p:txBody>
          <a:bodyPr/>
          <a:lstStyle/>
          <a:p>
            <a:r>
              <a:rPr lang="de-CH" dirty="0"/>
              <a:t>Die Europäisierung der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15341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B1DD708B-4812-51AA-E6F7-31AFC4DCD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81" y="2159126"/>
            <a:ext cx="3810000" cy="22098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3A7FD1C-EA54-0C49-981A-F9BF17D7A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605" y="2189584"/>
            <a:ext cx="2453845" cy="219457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FC34F9F-A3C5-5FBA-F5D9-56120DCD0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074" y="2189583"/>
            <a:ext cx="3298127" cy="2194571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189D7F-0991-083E-DF4C-617F7A28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5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697868-E544-17E0-0470-8553E34B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GB" dirty="0"/>
              <a:t>Das zweite Berufsbildungsgesetz von 1963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80A0F59-AD97-8FBB-8D9F-88E4D7A79D76}"/>
              </a:ext>
            </a:extLst>
          </p:cNvPr>
          <p:cNvGrpSpPr/>
          <p:nvPr/>
        </p:nvGrpSpPr>
        <p:grpSpPr>
          <a:xfrm>
            <a:off x="877570" y="3883273"/>
            <a:ext cx="10610042" cy="2285814"/>
            <a:chOff x="532131" y="3738623"/>
            <a:chExt cx="10610042" cy="2285814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4DB097A5-0739-6969-96E2-37A772DB94FC}"/>
                </a:ext>
              </a:extLst>
            </p:cNvPr>
            <p:cNvGrpSpPr/>
            <p:nvPr/>
          </p:nvGrpSpPr>
          <p:grpSpPr>
            <a:xfrm>
              <a:off x="532131" y="3738623"/>
              <a:ext cx="10610042" cy="2285814"/>
              <a:chOff x="561513" y="3976865"/>
              <a:chExt cx="8820893" cy="1900362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78AC6C55-4094-D517-97FC-C9460D5B9317}"/>
                  </a:ext>
                </a:extLst>
              </p:cNvPr>
              <p:cNvSpPr/>
              <p:nvPr/>
            </p:nvSpPr>
            <p:spPr>
              <a:xfrm>
                <a:off x="561513" y="3976866"/>
                <a:ext cx="1900361" cy="1900361"/>
              </a:xfrm>
              <a:prstGeom prst="rect">
                <a:avLst/>
              </a:prstGeom>
              <a:solidFill>
                <a:srgbClr val="3A49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400" b="1" dirty="0">
                    <a:latin typeface="Helvetica" pitchFamily="2" charset="0"/>
                  </a:rPr>
                  <a:t>1957</a:t>
                </a:r>
              </a:p>
              <a:p>
                <a:r>
                  <a:rPr lang="de-DE" dirty="0">
                    <a:latin typeface="Helvetica" pitchFamily="2" charset="0"/>
                  </a:rPr>
                  <a:t>Beginn der Revision des 1. Berufs-</a:t>
                </a:r>
                <a:r>
                  <a:rPr lang="de-DE" dirty="0" err="1">
                    <a:latin typeface="Helvetica" pitchFamily="2" charset="0"/>
                  </a:rPr>
                  <a:t>bildungsgesetzes</a:t>
                </a:r>
                <a:r>
                  <a:rPr lang="de-DE" dirty="0"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DE9F81F8-F068-185B-0FBF-FC879E415126}"/>
                  </a:ext>
                </a:extLst>
              </p:cNvPr>
              <p:cNvSpPr/>
              <p:nvPr/>
            </p:nvSpPr>
            <p:spPr>
              <a:xfrm>
                <a:off x="2868357" y="3976866"/>
                <a:ext cx="1900361" cy="1900361"/>
              </a:xfrm>
              <a:prstGeom prst="rect">
                <a:avLst/>
              </a:prstGeom>
              <a:solidFill>
                <a:srgbClr val="616D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400" b="1" dirty="0">
                    <a:latin typeface="Helvetica" pitchFamily="2" charset="0"/>
                  </a:rPr>
                  <a:t>1963</a:t>
                </a:r>
              </a:p>
              <a:p>
                <a:r>
                  <a:rPr lang="de-DE" dirty="0">
                    <a:latin typeface="Helvetica" pitchFamily="2" charset="0"/>
                  </a:rPr>
                  <a:t>Das revidierte Gesetz wird von den eidgenössischen Räten verabschiedet.</a:t>
                </a:r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8ADE6380-1D3F-7877-214E-586AAF28F443}"/>
                  </a:ext>
                </a:extLst>
              </p:cNvPr>
              <p:cNvSpPr/>
              <p:nvPr/>
            </p:nvSpPr>
            <p:spPr>
              <a:xfrm>
                <a:off x="5175201" y="3976866"/>
                <a:ext cx="1900361" cy="1900361"/>
              </a:xfrm>
              <a:prstGeom prst="rect">
                <a:avLst/>
              </a:prstGeom>
              <a:solidFill>
                <a:srgbClr val="8992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400" b="1" dirty="0">
                    <a:latin typeface="Helvetica" pitchFamily="2" charset="0"/>
                  </a:rPr>
                  <a:t>1965</a:t>
                </a:r>
                <a:endParaRPr lang="de-DE" b="1" dirty="0">
                  <a:latin typeface="Helvetica" pitchFamily="2" charset="0"/>
                </a:endParaRPr>
              </a:p>
              <a:p>
                <a:r>
                  <a:rPr lang="de-DE" dirty="0">
                    <a:latin typeface="Helvetica" pitchFamily="2" charset="0"/>
                  </a:rPr>
                  <a:t>Das zweite Berufsbildungs-gesetz tritt in Kraft.</a:t>
                </a:r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5A1212BA-8677-1AF9-0CD8-2F2B39CC3320}"/>
                  </a:ext>
                </a:extLst>
              </p:cNvPr>
              <p:cNvSpPr/>
              <p:nvPr/>
            </p:nvSpPr>
            <p:spPr>
              <a:xfrm>
                <a:off x="7482045" y="3976865"/>
                <a:ext cx="1900361" cy="1900361"/>
              </a:xfrm>
              <a:prstGeom prst="rect">
                <a:avLst/>
              </a:prstGeom>
              <a:solidFill>
                <a:srgbClr val="B0B6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400" b="1" dirty="0">
                    <a:solidFill>
                      <a:schemeClr val="tx1"/>
                    </a:solidFill>
                    <a:latin typeface="Helvetica" pitchFamily="2" charset="0"/>
                  </a:rPr>
                  <a:t>1972 - 1978</a:t>
                </a:r>
              </a:p>
              <a:p>
                <a:r>
                  <a:rPr lang="de-DE" dirty="0">
                    <a:solidFill>
                      <a:schemeClr val="tx1"/>
                    </a:solidFill>
                    <a:latin typeface="Helvetica" pitchFamily="2" charset="0"/>
                  </a:rPr>
                  <a:t>Etappenweise werden Lehrpläne für die Allgemein-bildung verabschiedet.</a:t>
                </a:r>
              </a:p>
            </p:txBody>
          </p:sp>
        </p:grpSp>
        <p:sp>
          <p:nvSpPr>
            <p:cNvPr id="7" name="Eingebuchteter Richtungspfeil 6">
              <a:extLst>
                <a:ext uri="{FF2B5EF4-FFF2-40B4-BE49-F238E27FC236}">
                  <a16:creationId xmlns:a16="http://schemas.microsoft.com/office/drawing/2014/main" id="{DFA4959F-ACDC-425D-5DE7-F052C756A6FF}"/>
                </a:ext>
              </a:extLst>
            </p:cNvPr>
            <p:cNvSpPr/>
            <p:nvPr/>
          </p:nvSpPr>
          <p:spPr>
            <a:xfrm>
              <a:off x="2920306" y="4721897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8" name="Eingebuchteter Richtungspfeil 7">
              <a:extLst>
                <a:ext uri="{FF2B5EF4-FFF2-40B4-BE49-F238E27FC236}">
                  <a16:creationId xmlns:a16="http://schemas.microsoft.com/office/drawing/2014/main" id="{5CFD949D-719D-55FE-5A6F-47AA0BBFDC88}"/>
                </a:ext>
              </a:extLst>
            </p:cNvPr>
            <p:cNvSpPr/>
            <p:nvPr/>
          </p:nvSpPr>
          <p:spPr>
            <a:xfrm>
              <a:off x="5695049" y="4726440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9" name="Eingebuchteter Richtungspfeil 8">
              <a:extLst>
                <a:ext uri="{FF2B5EF4-FFF2-40B4-BE49-F238E27FC236}">
                  <a16:creationId xmlns:a16="http://schemas.microsoft.com/office/drawing/2014/main" id="{B838316C-9863-42A7-D6D0-A0FACA5FFDDA}"/>
                </a:ext>
              </a:extLst>
            </p:cNvPr>
            <p:cNvSpPr/>
            <p:nvPr/>
          </p:nvSpPr>
          <p:spPr>
            <a:xfrm>
              <a:off x="8469792" y="4721897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0578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C52CCB8-5BF6-7CDD-341C-DF8FF9315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effectLst/>
                <a:latin typeface="Helvetica" pitchFamily="2" charset="0"/>
              </a:rPr>
              <a:t>Der Kopenhagen-Prozess ist eine arbeitsmarktorientierte Strategie der europäischen Union (EU).</a:t>
            </a:r>
          </a:p>
          <a:p>
            <a:endParaRPr lang="de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C5B8305-89BA-FA94-C7A9-EF9AB963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Der Kopenhagen-Prozess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F60D929-1214-DEAB-769F-1085B24413A0}"/>
              </a:ext>
            </a:extLst>
          </p:cNvPr>
          <p:cNvSpPr/>
          <p:nvPr/>
        </p:nvSpPr>
        <p:spPr>
          <a:xfrm>
            <a:off x="812800" y="2730500"/>
            <a:ext cx="1333500" cy="520700"/>
          </a:xfrm>
          <a:prstGeom prst="rect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dirty="0">
                <a:solidFill>
                  <a:schemeClr val="tx1"/>
                </a:solidFill>
              </a:rPr>
              <a:t>Ziel: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99A3A4C-FC67-58B7-BE5A-4B279D2E6ED0}"/>
              </a:ext>
            </a:extLst>
          </p:cNvPr>
          <p:cNvSpPr/>
          <p:nvPr/>
        </p:nvSpPr>
        <p:spPr>
          <a:xfrm>
            <a:off x="812800" y="3396680"/>
            <a:ext cx="1333500" cy="1124519"/>
          </a:xfrm>
          <a:prstGeom prst="rect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dirty="0">
                <a:solidFill>
                  <a:schemeClr val="tx1"/>
                </a:solidFill>
              </a:rPr>
              <a:t>Mittel: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3F22424-17FE-9D3F-5A0D-EDB1FE892DCD}"/>
              </a:ext>
            </a:extLst>
          </p:cNvPr>
          <p:cNvSpPr/>
          <p:nvPr/>
        </p:nvSpPr>
        <p:spPr>
          <a:xfrm>
            <a:off x="812800" y="4666678"/>
            <a:ext cx="1333500" cy="7308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/>
              <a:t>Ergebnis: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86EAA4-C0F0-E4B1-A46A-F16706446A11}"/>
              </a:ext>
            </a:extLst>
          </p:cNvPr>
          <p:cNvSpPr/>
          <p:nvPr/>
        </p:nvSpPr>
        <p:spPr>
          <a:xfrm>
            <a:off x="2254712" y="2730500"/>
            <a:ext cx="6210300" cy="520700"/>
          </a:xfrm>
          <a:prstGeom prst="rect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Die Attraktivität der beruflichen Bildung steigern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A640BC7-4749-8599-4512-7016134B969A}"/>
              </a:ext>
            </a:extLst>
          </p:cNvPr>
          <p:cNvSpPr/>
          <p:nvPr/>
        </p:nvSpPr>
        <p:spPr>
          <a:xfrm>
            <a:off x="2254712" y="3396680"/>
            <a:ext cx="6210300" cy="1124518"/>
          </a:xfrm>
          <a:prstGeom prst="rect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Internationale Zusammenarbeit verstärken</a:t>
            </a:r>
            <a:endParaRPr lang="de-DE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V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ergleichbarkeit, Transparenz und Durchlässigkeit erhöhen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73AA3E1-EFCD-FDAB-D4C9-D6F30E166EAC}"/>
              </a:ext>
            </a:extLst>
          </p:cNvPr>
          <p:cNvSpPr/>
          <p:nvPr/>
        </p:nvSpPr>
        <p:spPr>
          <a:xfrm>
            <a:off x="2254712" y="4668336"/>
            <a:ext cx="6210300" cy="729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dirty="0">
                <a:effectLst/>
                <a:latin typeface="Helvetica" pitchFamily="2" charset="0"/>
              </a:rPr>
              <a:t>Die Mobilität innerhalb und </a:t>
            </a:r>
            <a:r>
              <a:rPr lang="de-DE" dirty="0" err="1">
                <a:effectLst/>
                <a:latin typeface="Helvetica" pitchFamily="2" charset="0"/>
              </a:rPr>
              <a:t>ausserhalb</a:t>
            </a:r>
            <a:r>
              <a:rPr lang="de-DE" dirty="0">
                <a:effectLst/>
                <a:latin typeface="Helvetica" pitchFamily="2" charset="0"/>
              </a:rPr>
              <a:t> der nationalen Grenzen fördern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961C684-0802-0A54-BDBF-00083D17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50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7574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F165A0E-0B1B-0F91-1FEE-5CBE10F4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8" y="2186186"/>
            <a:ext cx="8439612" cy="4060824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>
                <a:effectLst/>
                <a:latin typeface="Helvetica" pitchFamily="2" charset="0"/>
              </a:rPr>
              <a:t>Für</a:t>
            </a:r>
            <a:r>
              <a:rPr lang="de-DE" b="1" dirty="0">
                <a:effectLst/>
                <a:latin typeface="Helvetica" pitchFamily="2" charset="0"/>
              </a:rPr>
              <a:t> die Umsetzung des Kopenhagen-Prozesses wurden von </a:t>
            </a:r>
            <a:br>
              <a:rPr lang="de-DE" b="1" dirty="0"/>
            </a:br>
            <a:r>
              <a:rPr lang="de-DE" b="1" dirty="0">
                <a:effectLst/>
                <a:latin typeface="Helvetica" pitchFamily="2" charset="0"/>
              </a:rPr>
              <a:t>der EU folgende Instrumente lanciert: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effectLst/>
                <a:latin typeface="Helvetica" pitchFamily="2" charset="0"/>
              </a:rPr>
              <a:t>Europäischer Qualifikationsrahmen (EQR) und Nationaler Qualifikationsrahmen (NQR) </a:t>
            </a:r>
            <a:r>
              <a:rPr lang="de-DE" dirty="0" err="1">
                <a:effectLst/>
                <a:latin typeface="Helvetica" pitchFamily="2" charset="0"/>
              </a:rPr>
              <a:t>für</a:t>
            </a:r>
            <a:r>
              <a:rPr lang="de-DE" dirty="0">
                <a:effectLst/>
                <a:latin typeface="Helvetica" pitchFamily="2" charset="0"/>
              </a:rPr>
              <a:t> lebenslanges Lernen</a:t>
            </a:r>
          </a:p>
          <a:p>
            <a:r>
              <a:rPr lang="de-DE" dirty="0">
                <a:effectLst/>
                <a:latin typeface="Helvetica" pitchFamily="2" charset="0"/>
              </a:rPr>
              <a:t>Europass</a:t>
            </a:r>
          </a:p>
          <a:p>
            <a:r>
              <a:rPr lang="de-DE" dirty="0">
                <a:effectLst/>
                <a:latin typeface="Helvetica" pitchFamily="2" charset="0"/>
              </a:rPr>
              <a:t>Europäisches </a:t>
            </a:r>
            <a:r>
              <a:rPr lang="de-DE" dirty="0" err="1">
                <a:effectLst/>
                <a:latin typeface="Helvetica" pitchFamily="2" charset="0"/>
              </a:rPr>
              <a:t>Leistungspunktessystem</a:t>
            </a:r>
            <a:r>
              <a:rPr lang="de-DE" dirty="0">
                <a:effectLst/>
                <a:latin typeface="Helvetica" pitchFamily="2" charset="0"/>
              </a:rPr>
              <a:t> (ECVET)</a:t>
            </a:r>
          </a:p>
          <a:p>
            <a:r>
              <a:rPr lang="de-DE" dirty="0">
                <a:effectLst/>
                <a:latin typeface="Helvetica" pitchFamily="2" charset="0"/>
              </a:rPr>
              <a:t>Europäischer Bezugsrahmen </a:t>
            </a:r>
            <a:r>
              <a:rPr lang="de-DE" dirty="0" err="1">
                <a:effectLst/>
                <a:latin typeface="Helvetica" pitchFamily="2" charset="0"/>
              </a:rPr>
              <a:t>für</a:t>
            </a:r>
            <a:r>
              <a:rPr lang="de-DE" dirty="0">
                <a:effectLst/>
                <a:latin typeface="Helvetica" pitchFamily="2" charset="0"/>
              </a:rPr>
              <a:t> die Qualitätssicherung in der beruflichen Aus- und Weiterbildung (EQAVET)</a:t>
            </a:r>
          </a:p>
          <a:p>
            <a:r>
              <a:rPr lang="de-DE" dirty="0">
                <a:effectLst/>
                <a:latin typeface="Helvetica" pitchFamily="2" charset="0"/>
              </a:rPr>
              <a:t>Branchenspezifische Qualifikationsrahmen</a:t>
            </a: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2F21A69-76A6-E8D8-89AA-CC61FC74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039812" cy="1325563"/>
          </a:xfrm>
        </p:spPr>
        <p:txBody>
          <a:bodyPr/>
          <a:lstStyle/>
          <a:p>
            <a:r>
              <a:rPr lang="de-GB" dirty="0"/>
              <a:t>Die Instrumente des Kopenhagen-Prozesses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2C21DC-FF3E-720A-A9CC-35D1241B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51</a:t>
            </a:fld>
            <a:endParaRPr lang="de-CH"/>
          </a:p>
        </p:txBody>
      </p:sp>
      <p:pic>
        <p:nvPicPr>
          <p:cNvPr id="5" name="Grafik 4" descr="Playbook Silhouette">
            <a:extLst>
              <a:ext uri="{FF2B5EF4-FFF2-40B4-BE49-F238E27FC236}">
                <a16:creationId xmlns:a16="http://schemas.microsoft.com/office/drawing/2014/main" id="{DAD75C38-2C9E-7C0A-3C95-C2FC9E1E3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33597">
            <a:off x="9771431" y="3628857"/>
            <a:ext cx="1810419" cy="1810419"/>
          </a:xfrm>
          <a:prstGeom prst="rect">
            <a:avLst/>
          </a:prstGeom>
        </p:spPr>
      </p:pic>
      <p:pic>
        <p:nvPicPr>
          <p:cNvPr id="6" name="Grafik 5" descr="Gruppenbrainstorming Silhouette">
            <a:extLst>
              <a:ext uri="{FF2B5EF4-FFF2-40B4-BE49-F238E27FC236}">
                <a16:creationId xmlns:a16="http://schemas.microsoft.com/office/drawing/2014/main" id="{66438FA4-09F2-D129-BE28-54C66D648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22213">
            <a:off x="9957746" y="1802565"/>
            <a:ext cx="1779136" cy="17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873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C3649-9AD7-0F73-AA7A-34882009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GB" sz="8800" dirty="0"/>
              <a:t>Europass</a:t>
            </a:r>
            <a:endParaRPr lang="de-GB" sz="7200" dirty="0"/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8F758749-BBA7-7EB4-DF11-64684FD647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§"/>
            </a:pPr>
            <a:r>
              <a:rPr lang="de-DE" dirty="0">
                <a:effectLst/>
                <a:latin typeface="Helvetica Light" panose="020B0403020202020204" pitchFamily="34" charset="0"/>
              </a:rPr>
              <a:t>Lebenslauf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§"/>
            </a:pPr>
            <a:r>
              <a:rPr lang="de-DE" dirty="0">
                <a:latin typeface="Helvetica Light" panose="020B0403020202020204" pitchFamily="34" charset="0"/>
              </a:rPr>
              <a:t>Sprachenpass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§"/>
            </a:pPr>
            <a:r>
              <a:rPr lang="de-DE" dirty="0">
                <a:effectLst/>
                <a:latin typeface="Helvetica Light" panose="020B0403020202020204" pitchFamily="34" charset="0"/>
              </a:rPr>
              <a:t>Mobilität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§"/>
            </a:pPr>
            <a:r>
              <a:rPr lang="de-DE" dirty="0">
                <a:latin typeface="Helvetica Light" panose="020B0403020202020204" pitchFamily="34" charset="0"/>
              </a:rPr>
              <a:t>Zeugniserläuterung</a:t>
            </a: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§"/>
            </a:pPr>
            <a:r>
              <a:rPr lang="de-DE" dirty="0">
                <a:effectLst/>
                <a:latin typeface="Helvetica Light" panose="020B0403020202020204" pitchFamily="34" charset="0"/>
              </a:rPr>
              <a:t>Diplomzusat</a:t>
            </a:r>
            <a:r>
              <a:rPr lang="de-DE" dirty="0">
                <a:latin typeface="Helvetica Light" panose="020B0403020202020204" pitchFamily="34" charset="0"/>
              </a:rPr>
              <a:t>z</a:t>
            </a:r>
            <a:endParaRPr lang="de-DE" dirty="0">
              <a:effectLst/>
              <a:latin typeface="Helvetica Light" panose="020B0403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7F343AD-0AA4-B766-BFF0-A7E99DDDE66C}"/>
              </a:ext>
            </a:extLst>
          </p:cNvPr>
          <p:cNvGrpSpPr/>
          <p:nvPr/>
        </p:nvGrpSpPr>
        <p:grpSpPr>
          <a:xfrm rot="21060165">
            <a:off x="6586090" y="1362583"/>
            <a:ext cx="2701750" cy="2296487"/>
            <a:chOff x="10657819" y="4558839"/>
            <a:chExt cx="762000" cy="647700"/>
          </a:xfrm>
        </p:grpSpPr>
        <p:grpSp>
          <p:nvGrpSpPr>
            <p:cNvPr id="5" name="Grafik 29" descr="Mitarbeitendenausweis mit einfarbiger Füllung">
              <a:extLst>
                <a:ext uri="{FF2B5EF4-FFF2-40B4-BE49-F238E27FC236}">
                  <a16:creationId xmlns:a16="http://schemas.microsoft.com/office/drawing/2014/main" id="{99A142FE-D654-7809-1CE6-664285BA36B5}"/>
                </a:ext>
              </a:extLst>
            </p:cNvPr>
            <p:cNvGrpSpPr/>
            <p:nvPr/>
          </p:nvGrpSpPr>
          <p:grpSpPr>
            <a:xfrm>
              <a:off x="10676443" y="4578501"/>
              <a:ext cx="724752" cy="616039"/>
              <a:chOff x="10031172" y="4033493"/>
              <a:chExt cx="762000" cy="647700"/>
            </a:xfrm>
            <a:solidFill>
              <a:srgbClr val="B68720"/>
            </a:solidFill>
          </p:grpSpPr>
          <p:sp>
            <p:nvSpPr>
              <p:cNvPr id="10" name="Freihandform 9">
                <a:extLst>
                  <a:ext uri="{FF2B5EF4-FFF2-40B4-BE49-F238E27FC236}">
                    <a16:creationId xmlns:a16="http://schemas.microsoft.com/office/drawing/2014/main" id="{EC014B1A-8472-1658-CBD4-3F5A414919D0}"/>
                  </a:ext>
                </a:extLst>
              </p:cNvPr>
              <p:cNvSpPr/>
              <p:nvPr/>
            </p:nvSpPr>
            <p:spPr>
              <a:xfrm>
                <a:off x="10355022" y="4033493"/>
                <a:ext cx="114300" cy="152400"/>
              </a:xfrm>
              <a:custGeom>
                <a:avLst/>
                <a:gdLst>
                  <a:gd name="connsiteX0" fmla="*/ 76200 w 114300"/>
                  <a:gd name="connsiteY0" fmla="*/ 152400 h 152400"/>
                  <a:gd name="connsiteX1" fmla="*/ 38100 w 114300"/>
                  <a:gd name="connsiteY1" fmla="*/ 152400 h 152400"/>
                  <a:gd name="connsiteX2" fmla="*/ 0 w 114300"/>
                  <a:gd name="connsiteY2" fmla="*/ 114300 h 152400"/>
                  <a:gd name="connsiteX3" fmla="*/ 0 w 114300"/>
                  <a:gd name="connsiteY3" fmla="*/ 38100 h 152400"/>
                  <a:gd name="connsiteX4" fmla="*/ 38100 w 114300"/>
                  <a:gd name="connsiteY4" fmla="*/ 0 h 152400"/>
                  <a:gd name="connsiteX5" fmla="*/ 76200 w 114300"/>
                  <a:gd name="connsiteY5" fmla="*/ 0 h 152400"/>
                  <a:gd name="connsiteX6" fmla="*/ 114300 w 114300"/>
                  <a:gd name="connsiteY6" fmla="*/ 38100 h 152400"/>
                  <a:gd name="connsiteX7" fmla="*/ 114300 w 114300"/>
                  <a:gd name="connsiteY7" fmla="*/ 114300 h 152400"/>
                  <a:gd name="connsiteX8" fmla="*/ 76200 w 114300"/>
                  <a:gd name="connsiteY8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152400">
                    <a:moveTo>
                      <a:pt x="76200" y="152400"/>
                    </a:moveTo>
                    <a:lnTo>
                      <a:pt x="38100" y="152400"/>
                    </a:lnTo>
                    <a:cubicBezTo>
                      <a:pt x="17145" y="152400"/>
                      <a:pt x="0" y="135255"/>
                      <a:pt x="0" y="114300"/>
                    </a:cubicBezTo>
                    <a:lnTo>
                      <a:pt x="0" y="38100"/>
                    </a:lnTo>
                    <a:cubicBezTo>
                      <a:pt x="0" y="17145"/>
                      <a:pt x="17145" y="0"/>
                      <a:pt x="38100" y="0"/>
                    </a:cubicBezTo>
                    <a:lnTo>
                      <a:pt x="76200" y="0"/>
                    </a:lnTo>
                    <a:cubicBezTo>
                      <a:pt x="97155" y="0"/>
                      <a:pt x="114300" y="17145"/>
                      <a:pt x="114300" y="38100"/>
                    </a:cubicBezTo>
                    <a:lnTo>
                      <a:pt x="114300" y="114300"/>
                    </a:lnTo>
                    <a:cubicBezTo>
                      <a:pt x="114300" y="135255"/>
                      <a:pt x="97155" y="152400"/>
                      <a:pt x="76200" y="152400"/>
                    </a:cubicBezTo>
                    <a:close/>
                  </a:path>
                </a:pathLst>
              </a:custGeom>
              <a:solidFill>
                <a:srgbClr val="D226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 dirty="0"/>
              </a:p>
            </p:txBody>
          </p:sp>
          <p:sp>
            <p:nvSpPr>
              <p:cNvPr id="11" name="Freihandform 10">
                <a:extLst>
                  <a:ext uri="{FF2B5EF4-FFF2-40B4-BE49-F238E27FC236}">
                    <a16:creationId xmlns:a16="http://schemas.microsoft.com/office/drawing/2014/main" id="{B4A22F24-6D54-E2F6-6AFB-54C86416CD62}"/>
                  </a:ext>
                </a:extLst>
              </p:cNvPr>
              <p:cNvSpPr/>
              <p:nvPr/>
            </p:nvSpPr>
            <p:spPr>
              <a:xfrm>
                <a:off x="10031172" y="4147793"/>
                <a:ext cx="762000" cy="533400"/>
              </a:xfrm>
              <a:custGeom>
                <a:avLst/>
                <a:gdLst>
                  <a:gd name="connsiteX0" fmla="*/ 685800 w 762000"/>
                  <a:gd name="connsiteY0" fmla="*/ 228600 h 533400"/>
                  <a:gd name="connsiteX1" fmla="*/ 457200 w 762000"/>
                  <a:gd name="connsiteY1" fmla="*/ 228600 h 533400"/>
                  <a:gd name="connsiteX2" fmla="*/ 457200 w 762000"/>
                  <a:gd name="connsiteY2" fmla="*/ 190500 h 533400"/>
                  <a:gd name="connsiteX3" fmla="*/ 685800 w 762000"/>
                  <a:gd name="connsiteY3" fmla="*/ 190500 h 533400"/>
                  <a:gd name="connsiteX4" fmla="*/ 685800 w 762000"/>
                  <a:gd name="connsiteY4" fmla="*/ 228600 h 533400"/>
                  <a:gd name="connsiteX5" fmla="*/ 685800 w 762000"/>
                  <a:gd name="connsiteY5" fmla="*/ 342900 h 533400"/>
                  <a:gd name="connsiteX6" fmla="*/ 457200 w 762000"/>
                  <a:gd name="connsiteY6" fmla="*/ 342900 h 533400"/>
                  <a:gd name="connsiteX7" fmla="*/ 457200 w 762000"/>
                  <a:gd name="connsiteY7" fmla="*/ 304800 h 533400"/>
                  <a:gd name="connsiteX8" fmla="*/ 685800 w 762000"/>
                  <a:gd name="connsiteY8" fmla="*/ 304800 h 533400"/>
                  <a:gd name="connsiteX9" fmla="*/ 685800 w 762000"/>
                  <a:gd name="connsiteY9" fmla="*/ 342900 h 533400"/>
                  <a:gd name="connsiteX10" fmla="*/ 685800 w 762000"/>
                  <a:gd name="connsiteY10" fmla="*/ 457200 h 533400"/>
                  <a:gd name="connsiteX11" fmla="*/ 457200 w 762000"/>
                  <a:gd name="connsiteY11" fmla="*/ 457200 h 533400"/>
                  <a:gd name="connsiteX12" fmla="*/ 457200 w 762000"/>
                  <a:gd name="connsiteY12" fmla="*/ 419100 h 533400"/>
                  <a:gd name="connsiteX13" fmla="*/ 685800 w 762000"/>
                  <a:gd name="connsiteY13" fmla="*/ 419100 h 533400"/>
                  <a:gd name="connsiteX14" fmla="*/ 685800 w 762000"/>
                  <a:gd name="connsiteY14" fmla="*/ 457200 h 533400"/>
                  <a:gd name="connsiteX15" fmla="*/ 381000 w 762000"/>
                  <a:gd name="connsiteY15" fmla="*/ 457200 h 533400"/>
                  <a:gd name="connsiteX16" fmla="*/ 76200 w 762000"/>
                  <a:gd name="connsiteY16" fmla="*/ 457200 h 533400"/>
                  <a:gd name="connsiteX17" fmla="*/ 76200 w 762000"/>
                  <a:gd name="connsiteY17" fmla="*/ 381000 h 533400"/>
                  <a:gd name="connsiteX18" fmla="*/ 91440 w 762000"/>
                  <a:gd name="connsiteY18" fmla="*/ 350520 h 533400"/>
                  <a:gd name="connsiteX19" fmla="*/ 165735 w 762000"/>
                  <a:gd name="connsiteY19" fmla="*/ 314325 h 533400"/>
                  <a:gd name="connsiteX20" fmla="*/ 228600 w 762000"/>
                  <a:gd name="connsiteY20" fmla="*/ 304800 h 533400"/>
                  <a:gd name="connsiteX21" fmla="*/ 291465 w 762000"/>
                  <a:gd name="connsiteY21" fmla="*/ 314325 h 533400"/>
                  <a:gd name="connsiteX22" fmla="*/ 365760 w 762000"/>
                  <a:gd name="connsiteY22" fmla="*/ 350520 h 533400"/>
                  <a:gd name="connsiteX23" fmla="*/ 381000 w 762000"/>
                  <a:gd name="connsiteY23" fmla="*/ 381000 h 533400"/>
                  <a:gd name="connsiteX24" fmla="*/ 381000 w 762000"/>
                  <a:gd name="connsiteY24" fmla="*/ 457200 h 533400"/>
                  <a:gd name="connsiteX25" fmla="*/ 228600 w 762000"/>
                  <a:gd name="connsiteY25" fmla="*/ 133350 h 533400"/>
                  <a:gd name="connsiteX26" fmla="*/ 304800 w 762000"/>
                  <a:gd name="connsiteY26" fmla="*/ 209550 h 533400"/>
                  <a:gd name="connsiteX27" fmla="*/ 228600 w 762000"/>
                  <a:gd name="connsiteY27" fmla="*/ 285750 h 533400"/>
                  <a:gd name="connsiteX28" fmla="*/ 152400 w 762000"/>
                  <a:gd name="connsiteY28" fmla="*/ 209550 h 533400"/>
                  <a:gd name="connsiteX29" fmla="*/ 228600 w 762000"/>
                  <a:gd name="connsiteY29" fmla="*/ 133350 h 533400"/>
                  <a:gd name="connsiteX30" fmla="*/ 723900 w 762000"/>
                  <a:gd name="connsiteY30" fmla="*/ 0 h 533400"/>
                  <a:gd name="connsiteX31" fmla="*/ 476250 w 762000"/>
                  <a:gd name="connsiteY31" fmla="*/ 0 h 533400"/>
                  <a:gd name="connsiteX32" fmla="*/ 400050 w 762000"/>
                  <a:gd name="connsiteY32" fmla="*/ 76200 h 533400"/>
                  <a:gd name="connsiteX33" fmla="*/ 361950 w 762000"/>
                  <a:gd name="connsiteY33" fmla="*/ 76200 h 533400"/>
                  <a:gd name="connsiteX34" fmla="*/ 285750 w 762000"/>
                  <a:gd name="connsiteY34" fmla="*/ 0 h 533400"/>
                  <a:gd name="connsiteX35" fmla="*/ 38100 w 762000"/>
                  <a:gd name="connsiteY35" fmla="*/ 0 h 533400"/>
                  <a:gd name="connsiteX36" fmla="*/ 0 w 762000"/>
                  <a:gd name="connsiteY36" fmla="*/ 38100 h 533400"/>
                  <a:gd name="connsiteX37" fmla="*/ 0 w 762000"/>
                  <a:gd name="connsiteY37" fmla="*/ 495300 h 533400"/>
                  <a:gd name="connsiteX38" fmla="*/ 38100 w 762000"/>
                  <a:gd name="connsiteY38" fmla="*/ 533400 h 533400"/>
                  <a:gd name="connsiteX39" fmla="*/ 723900 w 762000"/>
                  <a:gd name="connsiteY39" fmla="*/ 533400 h 533400"/>
                  <a:gd name="connsiteX40" fmla="*/ 762000 w 762000"/>
                  <a:gd name="connsiteY40" fmla="*/ 495300 h 533400"/>
                  <a:gd name="connsiteX41" fmla="*/ 762000 w 762000"/>
                  <a:gd name="connsiteY41" fmla="*/ 38100 h 533400"/>
                  <a:gd name="connsiteX42" fmla="*/ 723900 w 762000"/>
                  <a:gd name="connsiteY42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62000" h="533400">
                    <a:moveTo>
                      <a:pt x="685800" y="228600"/>
                    </a:moveTo>
                    <a:lnTo>
                      <a:pt x="457200" y="228600"/>
                    </a:lnTo>
                    <a:lnTo>
                      <a:pt x="457200" y="190500"/>
                    </a:lnTo>
                    <a:lnTo>
                      <a:pt x="685800" y="190500"/>
                    </a:lnTo>
                    <a:lnTo>
                      <a:pt x="685800" y="228600"/>
                    </a:lnTo>
                    <a:close/>
                    <a:moveTo>
                      <a:pt x="685800" y="342900"/>
                    </a:moveTo>
                    <a:lnTo>
                      <a:pt x="457200" y="342900"/>
                    </a:lnTo>
                    <a:lnTo>
                      <a:pt x="457200" y="304800"/>
                    </a:lnTo>
                    <a:lnTo>
                      <a:pt x="685800" y="304800"/>
                    </a:lnTo>
                    <a:lnTo>
                      <a:pt x="685800" y="342900"/>
                    </a:lnTo>
                    <a:close/>
                    <a:moveTo>
                      <a:pt x="685800" y="457200"/>
                    </a:moveTo>
                    <a:lnTo>
                      <a:pt x="457200" y="457200"/>
                    </a:lnTo>
                    <a:lnTo>
                      <a:pt x="457200" y="419100"/>
                    </a:lnTo>
                    <a:lnTo>
                      <a:pt x="685800" y="419100"/>
                    </a:lnTo>
                    <a:lnTo>
                      <a:pt x="685800" y="457200"/>
                    </a:lnTo>
                    <a:close/>
                    <a:moveTo>
                      <a:pt x="381000" y="457200"/>
                    </a:moveTo>
                    <a:lnTo>
                      <a:pt x="76200" y="457200"/>
                    </a:lnTo>
                    <a:lnTo>
                      <a:pt x="76200" y="381000"/>
                    </a:lnTo>
                    <a:cubicBezTo>
                      <a:pt x="76200" y="369570"/>
                      <a:pt x="81915" y="358140"/>
                      <a:pt x="91440" y="350520"/>
                    </a:cubicBezTo>
                    <a:cubicBezTo>
                      <a:pt x="112395" y="335280"/>
                      <a:pt x="139065" y="321945"/>
                      <a:pt x="165735" y="314325"/>
                    </a:cubicBezTo>
                    <a:cubicBezTo>
                      <a:pt x="186690" y="308610"/>
                      <a:pt x="207645" y="304800"/>
                      <a:pt x="228600" y="304800"/>
                    </a:cubicBezTo>
                    <a:cubicBezTo>
                      <a:pt x="251460" y="304800"/>
                      <a:pt x="272415" y="308610"/>
                      <a:pt x="291465" y="314325"/>
                    </a:cubicBezTo>
                    <a:cubicBezTo>
                      <a:pt x="318135" y="321945"/>
                      <a:pt x="344805" y="333375"/>
                      <a:pt x="365760" y="350520"/>
                    </a:cubicBezTo>
                    <a:cubicBezTo>
                      <a:pt x="375285" y="358140"/>
                      <a:pt x="381000" y="369570"/>
                      <a:pt x="381000" y="381000"/>
                    </a:cubicBezTo>
                    <a:lnTo>
                      <a:pt x="381000" y="457200"/>
                    </a:lnTo>
                    <a:close/>
                    <a:moveTo>
                      <a:pt x="228600" y="133350"/>
                    </a:moveTo>
                    <a:cubicBezTo>
                      <a:pt x="270510" y="133350"/>
                      <a:pt x="304800" y="167640"/>
                      <a:pt x="304800" y="209550"/>
                    </a:cubicBezTo>
                    <a:cubicBezTo>
                      <a:pt x="304800" y="251460"/>
                      <a:pt x="270510" y="285750"/>
                      <a:pt x="228600" y="285750"/>
                    </a:cubicBezTo>
                    <a:cubicBezTo>
                      <a:pt x="186690" y="285750"/>
                      <a:pt x="152400" y="251460"/>
                      <a:pt x="152400" y="209550"/>
                    </a:cubicBezTo>
                    <a:cubicBezTo>
                      <a:pt x="152400" y="167640"/>
                      <a:pt x="186690" y="133350"/>
                      <a:pt x="228600" y="133350"/>
                    </a:cubicBezTo>
                    <a:close/>
                    <a:moveTo>
                      <a:pt x="723900" y="0"/>
                    </a:moveTo>
                    <a:lnTo>
                      <a:pt x="476250" y="0"/>
                    </a:lnTo>
                    <a:cubicBezTo>
                      <a:pt x="476250" y="41910"/>
                      <a:pt x="441960" y="76200"/>
                      <a:pt x="400050" y="76200"/>
                    </a:cubicBezTo>
                    <a:lnTo>
                      <a:pt x="361950" y="76200"/>
                    </a:lnTo>
                    <a:cubicBezTo>
                      <a:pt x="320040" y="76200"/>
                      <a:pt x="285750" y="41910"/>
                      <a:pt x="285750" y="0"/>
                    </a:cubicBezTo>
                    <a:lnTo>
                      <a:pt x="38100" y="0"/>
                    </a:lnTo>
                    <a:cubicBezTo>
                      <a:pt x="17145" y="0"/>
                      <a:pt x="0" y="17145"/>
                      <a:pt x="0" y="38100"/>
                    </a:cubicBezTo>
                    <a:lnTo>
                      <a:pt x="0" y="495300"/>
                    </a:lnTo>
                    <a:cubicBezTo>
                      <a:pt x="0" y="516255"/>
                      <a:pt x="17145" y="533400"/>
                      <a:pt x="38100" y="533400"/>
                    </a:cubicBezTo>
                    <a:lnTo>
                      <a:pt x="723900" y="533400"/>
                    </a:lnTo>
                    <a:cubicBezTo>
                      <a:pt x="744855" y="533400"/>
                      <a:pt x="762000" y="516255"/>
                      <a:pt x="762000" y="495300"/>
                    </a:cubicBezTo>
                    <a:lnTo>
                      <a:pt x="762000" y="38100"/>
                    </a:lnTo>
                    <a:cubicBezTo>
                      <a:pt x="762000" y="17145"/>
                      <a:pt x="744855" y="0"/>
                      <a:pt x="723900" y="0"/>
                    </a:cubicBezTo>
                    <a:close/>
                  </a:path>
                </a:pathLst>
              </a:custGeom>
              <a:solidFill>
                <a:srgbClr val="E8E2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 dirty="0"/>
              </a:p>
            </p:txBody>
          </p:sp>
        </p:grpSp>
        <p:sp>
          <p:nvSpPr>
            <p:cNvPr id="6" name="Freihandform 5">
              <a:extLst>
                <a:ext uri="{FF2B5EF4-FFF2-40B4-BE49-F238E27FC236}">
                  <a16:creationId xmlns:a16="http://schemas.microsoft.com/office/drawing/2014/main" id="{EAE6ECA1-9FB4-9A53-0503-6D62E788A297}"/>
                </a:ext>
              </a:extLst>
            </p:cNvPr>
            <p:cNvSpPr/>
            <p:nvPr/>
          </p:nvSpPr>
          <p:spPr>
            <a:xfrm>
              <a:off x="10657819" y="4558839"/>
              <a:ext cx="762000" cy="647700"/>
            </a:xfrm>
            <a:custGeom>
              <a:avLst/>
              <a:gdLst>
                <a:gd name="connsiteX0" fmla="*/ 723900 w 762000"/>
                <a:gd name="connsiteY0" fmla="*/ 114300 h 647700"/>
                <a:gd name="connsiteX1" fmla="*/ 447675 w 762000"/>
                <a:gd name="connsiteY1" fmla="*/ 114300 h 647700"/>
                <a:gd name="connsiteX2" fmla="*/ 447675 w 762000"/>
                <a:gd name="connsiteY2" fmla="*/ 38100 h 647700"/>
                <a:gd name="connsiteX3" fmla="*/ 409575 w 762000"/>
                <a:gd name="connsiteY3" fmla="*/ 0 h 647700"/>
                <a:gd name="connsiteX4" fmla="*/ 352425 w 762000"/>
                <a:gd name="connsiteY4" fmla="*/ 0 h 647700"/>
                <a:gd name="connsiteX5" fmla="*/ 314325 w 762000"/>
                <a:gd name="connsiteY5" fmla="*/ 38100 h 647700"/>
                <a:gd name="connsiteX6" fmla="*/ 314325 w 762000"/>
                <a:gd name="connsiteY6" fmla="*/ 114300 h 647700"/>
                <a:gd name="connsiteX7" fmla="*/ 38100 w 762000"/>
                <a:gd name="connsiteY7" fmla="*/ 114300 h 647700"/>
                <a:gd name="connsiteX8" fmla="*/ 0 w 762000"/>
                <a:gd name="connsiteY8" fmla="*/ 152400 h 647700"/>
                <a:gd name="connsiteX9" fmla="*/ 0 w 762000"/>
                <a:gd name="connsiteY9" fmla="*/ 609600 h 647700"/>
                <a:gd name="connsiteX10" fmla="*/ 38100 w 762000"/>
                <a:gd name="connsiteY10" fmla="*/ 647700 h 647700"/>
                <a:gd name="connsiteX11" fmla="*/ 723900 w 762000"/>
                <a:gd name="connsiteY11" fmla="*/ 647700 h 647700"/>
                <a:gd name="connsiteX12" fmla="*/ 762000 w 762000"/>
                <a:gd name="connsiteY12" fmla="*/ 609600 h 647700"/>
                <a:gd name="connsiteX13" fmla="*/ 762000 w 762000"/>
                <a:gd name="connsiteY13" fmla="*/ 152400 h 647700"/>
                <a:gd name="connsiteX14" fmla="*/ 723900 w 762000"/>
                <a:gd name="connsiteY14" fmla="*/ 114300 h 647700"/>
                <a:gd name="connsiteX15" fmla="*/ 333375 w 762000"/>
                <a:gd name="connsiteY15" fmla="*/ 38100 h 647700"/>
                <a:gd name="connsiteX16" fmla="*/ 352425 w 762000"/>
                <a:gd name="connsiteY16" fmla="*/ 19050 h 647700"/>
                <a:gd name="connsiteX17" fmla="*/ 409575 w 762000"/>
                <a:gd name="connsiteY17" fmla="*/ 19050 h 647700"/>
                <a:gd name="connsiteX18" fmla="*/ 428625 w 762000"/>
                <a:gd name="connsiteY18" fmla="*/ 38100 h 647700"/>
                <a:gd name="connsiteX19" fmla="*/ 428625 w 762000"/>
                <a:gd name="connsiteY19" fmla="*/ 142875 h 647700"/>
                <a:gd name="connsiteX20" fmla="*/ 409575 w 762000"/>
                <a:gd name="connsiteY20" fmla="*/ 161925 h 647700"/>
                <a:gd name="connsiteX21" fmla="*/ 352425 w 762000"/>
                <a:gd name="connsiteY21" fmla="*/ 161925 h 647700"/>
                <a:gd name="connsiteX22" fmla="*/ 333375 w 762000"/>
                <a:gd name="connsiteY22" fmla="*/ 142875 h 647700"/>
                <a:gd name="connsiteX23" fmla="*/ 742950 w 762000"/>
                <a:gd name="connsiteY23" fmla="*/ 609600 h 647700"/>
                <a:gd name="connsiteX24" fmla="*/ 723900 w 762000"/>
                <a:gd name="connsiteY24" fmla="*/ 628650 h 647700"/>
                <a:gd name="connsiteX25" fmla="*/ 38100 w 762000"/>
                <a:gd name="connsiteY25" fmla="*/ 628650 h 647700"/>
                <a:gd name="connsiteX26" fmla="*/ 19050 w 762000"/>
                <a:gd name="connsiteY26" fmla="*/ 609600 h 647700"/>
                <a:gd name="connsiteX27" fmla="*/ 19050 w 762000"/>
                <a:gd name="connsiteY27" fmla="*/ 152400 h 647700"/>
                <a:gd name="connsiteX28" fmla="*/ 38100 w 762000"/>
                <a:gd name="connsiteY28" fmla="*/ 133350 h 647700"/>
                <a:gd name="connsiteX29" fmla="*/ 314325 w 762000"/>
                <a:gd name="connsiteY29" fmla="*/ 133350 h 647700"/>
                <a:gd name="connsiteX30" fmla="*/ 314325 w 762000"/>
                <a:gd name="connsiteY30" fmla="*/ 142875 h 647700"/>
                <a:gd name="connsiteX31" fmla="*/ 352425 w 762000"/>
                <a:gd name="connsiteY31" fmla="*/ 180975 h 647700"/>
                <a:gd name="connsiteX32" fmla="*/ 409575 w 762000"/>
                <a:gd name="connsiteY32" fmla="*/ 180975 h 647700"/>
                <a:gd name="connsiteX33" fmla="*/ 447675 w 762000"/>
                <a:gd name="connsiteY33" fmla="*/ 142875 h 647700"/>
                <a:gd name="connsiteX34" fmla="*/ 447675 w 762000"/>
                <a:gd name="connsiteY34" fmla="*/ 133350 h 647700"/>
                <a:gd name="connsiteX35" fmla="*/ 723900 w 762000"/>
                <a:gd name="connsiteY35" fmla="*/ 133350 h 647700"/>
                <a:gd name="connsiteX36" fmla="*/ 742950 w 762000"/>
                <a:gd name="connsiteY36" fmla="*/ 1524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62000" h="647700">
                  <a:moveTo>
                    <a:pt x="723900" y="114300"/>
                  </a:moveTo>
                  <a:lnTo>
                    <a:pt x="447675" y="114300"/>
                  </a:lnTo>
                  <a:lnTo>
                    <a:pt x="447675" y="38100"/>
                  </a:lnTo>
                  <a:cubicBezTo>
                    <a:pt x="447675" y="17058"/>
                    <a:pt x="430617" y="0"/>
                    <a:pt x="409575" y="0"/>
                  </a:cubicBezTo>
                  <a:lnTo>
                    <a:pt x="352425" y="0"/>
                  </a:lnTo>
                  <a:cubicBezTo>
                    <a:pt x="331383" y="0"/>
                    <a:pt x="314325" y="17058"/>
                    <a:pt x="314325" y="38100"/>
                  </a:cubicBezTo>
                  <a:lnTo>
                    <a:pt x="314325" y="114300"/>
                  </a:lnTo>
                  <a:lnTo>
                    <a:pt x="38100" y="114300"/>
                  </a:lnTo>
                  <a:cubicBezTo>
                    <a:pt x="17058" y="114300"/>
                    <a:pt x="0" y="131358"/>
                    <a:pt x="0" y="152400"/>
                  </a:cubicBezTo>
                  <a:lnTo>
                    <a:pt x="0" y="609600"/>
                  </a:lnTo>
                  <a:cubicBezTo>
                    <a:pt x="0" y="630642"/>
                    <a:pt x="17058" y="647700"/>
                    <a:pt x="38100" y="647700"/>
                  </a:cubicBezTo>
                  <a:lnTo>
                    <a:pt x="723900" y="647700"/>
                  </a:lnTo>
                  <a:cubicBezTo>
                    <a:pt x="744942" y="647700"/>
                    <a:pt x="762000" y="630642"/>
                    <a:pt x="762000" y="609600"/>
                  </a:cubicBezTo>
                  <a:lnTo>
                    <a:pt x="762000" y="152400"/>
                  </a:lnTo>
                  <a:cubicBezTo>
                    <a:pt x="762000" y="131358"/>
                    <a:pt x="744942" y="114300"/>
                    <a:pt x="723900" y="114300"/>
                  </a:cubicBezTo>
                  <a:close/>
                  <a:moveTo>
                    <a:pt x="333375" y="38100"/>
                  </a:moveTo>
                  <a:cubicBezTo>
                    <a:pt x="333375" y="27579"/>
                    <a:pt x="341904" y="19050"/>
                    <a:pt x="352425" y="19050"/>
                  </a:cubicBezTo>
                  <a:lnTo>
                    <a:pt x="409575" y="19050"/>
                  </a:lnTo>
                  <a:cubicBezTo>
                    <a:pt x="420096" y="19050"/>
                    <a:pt x="428625" y="27579"/>
                    <a:pt x="428625" y="38100"/>
                  </a:cubicBezTo>
                  <a:lnTo>
                    <a:pt x="428625" y="142875"/>
                  </a:lnTo>
                  <a:cubicBezTo>
                    <a:pt x="428625" y="153396"/>
                    <a:pt x="420096" y="161925"/>
                    <a:pt x="409575" y="161925"/>
                  </a:cubicBezTo>
                  <a:lnTo>
                    <a:pt x="352425" y="161925"/>
                  </a:lnTo>
                  <a:cubicBezTo>
                    <a:pt x="341904" y="161925"/>
                    <a:pt x="333375" y="153396"/>
                    <a:pt x="333375" y="142875"/>
                  </a:cubicBezTo>
                  <a:close/>
                  <a:moveTo>
                    <a:pt x="742950" y="609600"/>
                  </a:moveTo>
                  <a:cubicBezTo>
                    <a:pt x="742950" y="620121"/>
                    <a:pt x="734421" y="628650"/>
                    <a:pt x="723900" y="628650"/>
                  </a:cubicBezTo>
                  <a:lnTo>
                    <a:pt x="38100" y="628650"/>
                  </a:lnTo>
                  <a:cubicBezTo>
                    <a:pt x="27579" y="628650"/>
                    <a:pt x="19050" y="620121"/>
                    <a:pt x="19050" y="609600"/>
                  </a:cubicBezTo>
                  <a:lnTo>
                    <a:pt x="19050" y="152400"/>
                  </a:lnTo>
                  <a:cubicBezTo>
                    <a:pt x="19050" y="141879"/>
                    <a:pt x="27579" y="133350"/>
                    <a:pt x="38100" y="133350"/>
                  </a:cubicBezTo>
                  <a:lnTo>
                    <a:pt x="314325" y="133350"/>
                  </a:lnTo>
                  <a:lnTo>
                    <a:pt x="314325" y="142875"/>
                  </a:lnTo>
                  <a:cubicBezTo>
                    <a:pt x="314325" y="163917"/>
                    <a:pt x="331383" y="180975"/>
                    <a:pt x="352425" y="180975"/>
                  </a:cubicBezTo>
                  <a:lnTo>
                    <a:pt x="409575" y="180975"/>
                  </a:lnTo>
                  <a:cubicBezTo>
                    <a:pt x="430617" y="180975"/>
                    <a:pt x="447675" y="163917"/>
                    <a:pt x="447675" y="142875"/>
                  </a:cubicBezTo>
                  <a:lnTo>
                    <a:pt x="447675" y="133350"/>
                  </a:lnTo>
                  <a:lnTo>
                    <a:pt x="723900" y="133350"/>
                  </a:lnTo>
                  <a:cubicBezTo>
                    <a:pt x="734421" y="133350"/>
                    <a:pt x="742950" y="141879"/>
                    <a:pt x="742950" y="1524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GB"/>
            </a:p>
          </p:txBody>
        </p:sp>
        <p:pic>
          <p:nvPicPr>
            <p:cNvPr id="7" name="Grafik 6" descr="Benutzer mit einfarbiger Füllung">
              <a:extLst>
                <a:ext uri="{FF2B5EF4-FFF2-40B4-BE49-F238E27FC236}">
                  <a16:creationId xmlns:a16="http://schemas.microsoft.com/office/drawing/2014/main" id="{BF6F3570-54DA-90CF-8BAF-DB7694BB6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68000" y="4740805"/>
              <a:ext cx="460101" cy="460101"/>
            </a:xfrm>
            <a:prstGeom prst="rect">
              <a:avLst/>
            </a:prstGeom>
          </p:spPr>
        </p:pic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2B8FC739-AE58-1ABF-E05E-74C3F0F0A00A}"/>
                </a:ext>
              </a:extLst>
            </p:cNvPr>
            <p:cNvSpPr/>
            <p:nvPr/>
          </p:nvSpPr>
          <p:spPr>
            <a:xfrm>
              <a:off x="10820433" y="4803962"/>
              <a:ext cx="157679" cy="157679"/>
            </a:xfrm>
            <a:custGeom>
              <a:avLst/>
              <a:gdLst>
                <a:gd name="connsiteX0" fmla="*/ 73704 w 147466"/>
                <a:gd name="connsiteY0" fmla="*/ 147466 h 147466"/>
                <a:gd name="connsiteX1" fmla="*/ 147466 w 147466"/>
                <a:gd name="connsiteY1" fmla="*/ 73762 h 147466"/>
                <a:gd name="connsiteX2" fmla="*/ 73762 w 147466"/>
                <a:gd name="connsiteY2" fmla="*/ 0 h 147466"/>
                <a:gd name="connsiteX3" fmla="*/ 0 w 147466"/>
                <a:gd name="connsiteY3" fmla="*/ 73704 h 147466"/>
                <a:gd name="connsiteX4" fmla="*/ 0 w 147466"/>
                <a:gd name="connsiteY4" fmla="*/ 73733 h 147466"/>
                <a:gd name="connsiteX5" fmla="*/ 73695 w 147466"/>
                <a:gd name="connsiteY5" fmla="*/ 147466 h 147466"/>
                <a:gd name="connsiteX6" fmla="*/ 73704 w 147466"/>
                <a:gd name="connsiteY6" fmla="*/ 147466 h 147466"/>
                <a:gd name="connsiteX7" fmla="*/ 73704 w 147466"/>
                <a:gd name="connsiteY7" fmla="*/ 19060 h 147466"/>
                <a:gd name="connsiteX8" fmla="*/ 128416 w 147466"/>
                <a:gd name="connsiteY8" fmla="*/ 73714 h 147466"/>
                <a:gd name="connsiteX9" fmla="*/ 73762 w 147466"/>
                <a:gd name="connsiteY9" fmla="*/ 128426 h 147466"/>
                <a:gd name="connsiteX10" fmla="*/ 19050 w 147466"/>
                <a:gd name="connsiteY10" fmla="*/ 73771 h 147466"/>
                <a:gd name="connsiteX11" fmla="*/ 19050 w 147466"/>
                <a:gd name="connsiteY11" fmla="*/ 73733 h 147466"/>
                <a:gd name="connsiteX12" fmla="*/ 73704 w 147466"/>
                <a:gd name="connsiteY12" fmla="*/ 19060 h 14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466" h="147466">
                  <a:moveTo>
                    <a:pt x="73704" y="147466"/>
                  </a:moveTo>
                  <a:cubicBezTo>
                    <a:pt x="114426" y="147482"/>
                    <a:pt x="147450" y="114483"/>
                    <a:pt x="147466" y="73762"/>
                  </a:cubicBezTo>
                  <a:cubicBezTo>
                    <a:pt x="147482" y="33040"/>
                    <a:pt x="114483" y="16"/>
                    <a:pt x="73762" y="0"/>
                  </a:cubicBezTo>
                  <a:cubicBezTo>
                    <a:pt x="33040" y="-16"/>
                    <a:pt x="16" y="32983"/>
                    <a:pt x="0" y="73704"/>
                  </a:cubicBezTo>
                  <a:cubicBezTo>
                    <a:pt x="0" y="73714"/>
                    <a:pt x="0" y="73724"/>
                    <a:pt x="0" y="73733"/>
                  </a:cubicBezTo>
                  <a:cubicBezTo>
                    <a:pt x="-10" y="114444"/>
                    <a:pt x="32984" y="147456"/>
                    <a:pt x="73695" y="147466"/>
                  </a:cubicBezTo>
                  <a:cubicBezTo>
                    <a:pt x="73698" y="147466"/>
                    <a:pt x="73702" y="147466"/>
                    <a:pt x="73704" y="147466"/>
                  </a:cubicBezTo>
                  <a:close/>
                  <a:moveTo>
                    <a:pt x="73704" y="19060"/>
                  </a:moveTo>
                  <a:cubicBezTo>
                    <a:pt x="103905" y="19043"/>
                    <a:pt x="128400" y="43513"/>
                    <a:pt x="128416" y="73714"/>
                  </a:cubicBezTo>
                  <a:cubicBezTo>
                    <a:pt x="128432" y="103915"/>
                    <a:pt x="103963" y="128409"/>
                    <a:pt x="73762" y="128426"/>
                  </a:cubicBezTo>
                  <a:cubicBezTo>
                    <a:pt x="43561" y="128442"/>
                    <a:pt x="19066" y="103972"/>
                    <a:pt x="19050" y="73771"/>
                  </a:cubicBezTo>
                  <a:cubicBezTo>
                    <a:pt x="19050" y="73759"/>
                    <a:pt x="19050" y="73745"/>
                    <a:pt x="19050" y="73733"/>
                  </a:cubicBezTo>
                  <a:cubicBezTo>
                    <a:pt x="19077" y="43556"/>
                    <a:pt x="43527" y="19097"/>
                    <a:pt x="73704" y="190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GB"/>
            </a:p>
          </p:txBody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6EFECDB5-E683-14EF-C74C-2B23B4B9F75A}"/>
                </a:ext>
              </a:extLst>
            </p:cNvPr>
            <p:cNvSpPr/>
            <p:nvPr/>
          </p:nvSpPr>
          <p:spPr>
            <a:xfrm>
              <a:off x="10739299" y="4966984"/>
              <a:ext cx="325909" cy="161935"/>
            </a:xfrm>
            <a:custGeom>
              <a:avLst/>
              <a:gdLst>
                <a:gd name="connsiteX0" fmla="*/ 287026 w 304800"/>
                <a:gd name="connsiteY0" fmla="*/ 45006 h 151447"/>
                <a:gd name="connsiteX1" fmla="*/ 214074 w 304800"/>
                <a:gd name="connsiteY1" fmla="*/ 9306 h 151447"/>
                <a:gd name="connsiteX2" fmla="*/ 152400 w 304800"/>
                <a:gd name="connsiteY2" fmla="*/ 0 h 151447"/>
                <a:gd name="connsiteX3" fmla="*/ 90849 w 304800"/>
                <a:gd name="connsiteY3" fmla="*/ 9296 h 151447"/>
                <a:gd name="connsiteX4" fmla="*/ 17859 w 304800"/>
                <a:gd name="connsiteY4" fmla="*/ 44958 h 151447"/>
                <a:gd name="connsiteX5" fmla="*/ 0 w 304800"/>
                <a:gd name="connsiteY5" fmla="*/ 80963 h 151447"/>
                <a:gd name="connsiteX6" fmla="*/ 0 w 304800"/>
                <a:gd name="connsiteY6" fmla="*/ 151448 h 151447"/>
                <a:gd name="connsiteX7" fmla="*/ 304800 w 304800"/>
                <a:gd name="connsiteY7" fmla="*/ 151448 h 151447"/>
                <a:gd name="connsiteX8" fmla="*/ 304800 w 304800"/>
                <a:gd name="connsiteY8" fmla="*/ 80963 h 151447"/>
                <a:gd name="connsiteX9" fmla="*/ 287026 w 304800"/>
                <a:gd name="connsiteY9" fmla="*/ 45006 h 151447"/>
                <a:gd name="connsiteX10" fmla="*/ 285750 w 304800"/>
                <a:gd name="connsiteY10" fmla="*/ 132398 h 151447"/>
                <a:gd name="connsiteX11" fmla="*/ 19050 w 304800"/>
                <a:gd name="connsiteY11" fmla="*/ 132398 h 151447"/>
                <a:gd name="connsiteX12" fmla="*/ 19050 w 304800"/>
                <a:gd name="connsiteY12" fmla="*/ 80963 h 151447"/>
                <a:gd name="connsiteX13" fmla="*/ 29413 w 304800"/>
                <a:gd name="connsiteY13" fmla="*/ 60084 h 151447"/>
                <a:gd name="connsiteX14" fmla="*/ 95964 w 304800"/>
                <a:gd name="connsiteY14" fmla="*/ 27623 h 151447"/>
                <a:gd name="connsiteX15" fmla="*/ 152400 w 304800"/>
                <a:gd name="connsiteY15" fmla="*/ 19050 h 151447"/>
                <a:gd name="connsiteX16" fmla="*/ 208721 w 304800"/>
                <a:gd name="connsiteY16" fmla="*/ 27623 h 151447"/>
                <a:gd name="connsiteX17" fmla="*/ 275034 w 304800"/>
                <a:gd name="connsiteY17" fmla="*/ 59836 h 151447"/>
                <a:gd name="connsiteX18" fmla="*/ 285750 w 304800"/>
                <a:gd name="connsiteY18" fmla="*/ 80963 h 15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800" h="151447">
                  <a:moveTo>
                    <a:pt x="287026" y="45006"/>
                  </a:moveTo>
                  <a:cubicBezTo>
                    <a:pt x="265371" y="28298"/>
                    <a:pt x="240555" y="16153"/>
                    <a:pt x="214074" y="9306"/>
                  </a:cubicBezTo>
                  <a:cubicBezTo>
                    <a:pt x="194088" y="3179"/>
                    <a:pt x="173305" y="44"/>
                    <a:pt x="152400" y="0"/>
                  </a:cubicBezTo>
                  <a:cubicBezTo>
                    <a:pt x="131560" y="341"/>
                    <a:pt x="110861" y="3467"/>
                    <a:pt x="90849" y="9296"/>
                  </a:cubicBezTo>
                  <a:cubicBezTo>
                    <a:pt x="64652" y="16905"/>
                    <a:pt x="39961" y="28968"/>
                    <a:pt x="17859" y="44958"/>
                  </a:cubicBezTo>
                  <a:cubicBezTo>
                    <a:pt x="6796" y="53665"/>
                    <a:pt x="238" y="66886"/>
                    <a:pt x="0" y="80963"/>
                  </a:cubicBezTo>
                  <a:lnTo>
                    <a:pt x="0" y="151448"/>
                  </a:lnTo>
                  <a:lnTo>
                    <a:pt x="304800" y="151448"/>
                  </a:lnTo>
                  <a:lnTo>
                    <a:pt x="304800" y="80963"/>
                  </a:lnTo>
                  <a:cubicBezTo>
                    <a:pt x="304577" y="66916"/>
                    <a:pt x="298051" y="53713"/>
                    <a:pt x="287026" y="45006"/>
                  </a:cubicBezTo>
                  <a:close/>
                  <a:moveTo>
                    <a:pt x="285750" y="132398"/>
                  </a:moveTo>
                  <a:lnTo>
                    <a:pt x="19050" y="132398"/>
                  </a:lnTo>
                  <a:lnTo>
                    <a:pt x="19050" y="80963"/>
                  </a:lnTo>
                  <a:cubicBezTo>
                    <a:pt x="19231" y="72809"/>
                    <a:pt x="23029" y="65159"/>
                    <a:pt x="29413" y="60084"/>
                  </a:cubicBezTo>
                  <a:cubicBezTo>
                    <a:pt x="49617" y="45603"/>
                    <a:pt x="72115" y="34628"/>
                    <a:pt x="95964" y="27623"/>
                  </a:cubicBezTo>
                  <a:cubicBezTo>
                    <a:pt x="114312" y="22270"/>
                    <a:pt x="133291" y="19388"/>
                    <a:pt x="152400" y="19050"/>
                  </a:cubicBezTo>
                  <a:cubicBezTo>
                    <a:pt x="171494" y="19112"/>
                    <a:pt x="190473" y="22001"/>
                    <a:pt x="208721" y="27623"/>
                  </a:cubicBezTo>
                  <a:cubicBezTo>
                    <a:pt x="232773" y="33777"/>
                    <a:pt x="255330" y="44734"/>
                    <a:pt x="275034" y="59836"/>
                  </a:cubicBezTo>
                  <a:cubicBezTo>
                    <a:pt x="281598" y="64912"/>
                    <a:pt x="285532" y="72668"/>
                    <a:pt x="285750" y="809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GB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2466691-CAAC-C924-6A88-A50F3EB67247}"/>
              </a:ext>
            </a:extLst>
          </p:cNvPr>
          <p:cNvGrpSpPr/>
          <p:nvPr/>
        </p:nvGrpSpPr>
        <p:grpSpPr>
          <a:xfrm rot="466269">
            <a:off x="7073996" y="4240796"/>
            <a:ext cx="1823736" cy="1823736"/>
            <a:chOff x="7554702" y="3849670"/>
            <a:chExt cx="1545576" cy="154557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8ABF1E1-090F-5080-9601-34B25407C1CF}"/>
                </a:ext>
              </a:extLst>
            </p:cNvPr>
            <p:cNvSpPr/>
            <p:nvPr/>
          </p:nvSpPr>
          <p:spPr>
            <a:xfrm>
              <a:off x="7581892" y="3876860"/>
              <a:ext cx="1491196" cy="1491196"/>
            </a:xfrm>
            <a:prstGeom prst="ellipse">
              <a:avLst/>
            </a:prstGeom>
            <a:solidFill>
              <a:srgbClr val="E8E2DB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 dirty="0"/>
            </a:p>
          </p:txBody>
        </p:sp>
        <p:grpSp>
          <p:nvGrpSpPr>
            <p:cNvPr id="19" name="Grafik 17" descr="Erdkugel: Afrika und Europa mit einfarbiger Füllung">
              <a:extLst>
                <a:ext uri="{FF2B5EF4-FFF2-40B4-BE49-F238E27FC236}">
                  <a16:creationId xmlns:a16="http://schemas.microsoft.com/office/drawing/2014/main" id="{AB2BECFB-B9DA-332F-6A07-9F9C35628462}"/>
                </a:ext>
              </a:extLst>
            </p:cNvPr>
            <p:cNvGrpSpPr/>
            <p:nvPr/>
          </p:nvGrpSpPr>
          <p:grpSpPr>
            <a:xfrm>
              <a:off x="7554702" y="3849670"/>
              <a:ext cx="1545576" cy="1545576"/>
              <a:chOff x="7532102" y="3676329"/>
              <a:chExt cx="1545576" cy="1545576"/>
            </a:xfrm>
            <a:solidFill>
              <a:srgbClr val="000000"/>
            </a:solidFill>
          </p:grpSpPr>
          <p:sp>
            <p:nvSpPr>
              <p:cNvPr id="20" name="Freihandform 19">
                <a:extLst>
                  <a:ext uri="{FF2B5EF4-FFF2-40B4-BE49-F238E27FC236}">
                    <a16:creationId xmlns:a16="http://schemas.microsoft.com/office/drawing/2014/main" id="{E7DE838D-8E55-5B9E-5143-432F01468AAC}"/>
                  </a:ext>
                </a:extLst>
              </p:cNvPr>
              <p:cNvSpPr/>
              <p:nvPr/>
            </p:nvSpPr>
            <p:spPr>
              <a:xfrm>
                <a:off x="7532102" y="3676329"/>
                <a:ext cx="1545576" cy="1545576"/>
              </a:xfrm>
              <a:custGeom>
                <a:avLst/>
                <a:gdLst>
                  <a:gd name="connsiteX0" fmla="*/ 772788 w 1545576"/>
                  <a:gd name="connsiteY0" fmla="*/ 0 h 1545576"/>
                  <a:gd name="connsiteX1" fmla="*/ 0 w 1545576"/>
                  <a:gd name="connsiteY1" fmla="*/ 772788 h 1545576"/>
                  <a:gd name="connsiteX2" fmla="*/ 772788 w 1545576"/>
                  <a:gd name="connsiteY2" fmla="*/ 1545576 h 1545576"/>
                  <a:gd name="connsiteX3" fmla="*/ 1545576 w 1545576"/>
                  <a:gd name="connsiteY3" fmla="*/ 772788 h 1545576"/>
                  <a:gd name="connsiteX4" fmla="*/ 772788 w 1545576"/>
                  <a:gd name="connsiteY4" fmla="*/ 0 h 1545576"/>
                  <a:gd name="connsiteX5" fmla="*/ 772788 w 1545576"/>
                  <a:gd name="connsiteY5" fmla="*/ 1464230 h 1545576"/>
                  <a:gd name="connsiteX6" fmla="*/ 81346 w 1545576"/>
                  <a:gd name="connsiteY6" fmla="*/ 772788 h 1545576"/>
                  <a:gd name="connsiteX7" fmla="*/ 772788 w 1545576"/>
                  <a:gd name="connsiteY7" fmla="*/ 81346 h 1545576"/>
                  <a:gd name="connsiteX8" fmla="*/ 1051399 w 1545576"/>
                  <a:gd name="connsiteY8" fmla="*/ 140322 h 1545576"/>
                  <a:gd name="connsiteX9" fmla="*/ 986322 w 1545576"/>
                  <a:gd name="connsiteY9" fmla="*/ 193197 h 1545576"/>
                  <a:gd name="connsiteX10" fmla="*/ 959884 w 1545576"/>
                  <a:gd name="connsiteY10" fmla="*/ 203365 h 1545576"/>
                  <a:gd name="connsiteX11" fmla="*/ 921245 w 1545576"/>
                  <a:gd name="connsiteY11" fmla="*/ 203365 h 1545576"/>
                  <a:gd name="connsiteX12" fmla="*/ 907009 w 1545576"/>
                  <a:gd name="connsiteY12" fmla="*/ 201332 h 1545576"/>
                  <a:gd name="connsiteX13" fmla="*/ 750418 w 1545576"/>
                  <a:gd name="connsiteY13" fmla="*/ 142356 h 1545576"/>
                  <a:gd name="connsiteX14" fmla="*/ 567389 w 1545576"/>
                  <a:gd name="connsiteY14" fmla="*/ 203365 h 1545576"/>
                  <a:gd name="connsiteX15" fmla="*/ 585692 w 1545576"/>
                  <a:gd name="connsiteY15" fmla="*/ 264375 h 1545576"/>
                  <a:gd name="connsiteX16" fmla="*/ 589759 w 1545576"/>
                  <a:gd name="connsiteY16" fmla="*/ 264375 h 1545576"/>
                  <a:gd name="connsiteX17" fmla="*/ 646702 w 1545576"/>
                  <a:gd name="connsiteY17" fmla="*/ 264375 h 1545576"/>
                  <a:gd name="connsiteX18" fmla="*/ 681274 w 1545576"/>
                  <a:gd name="connsiteY18" fmla="*/ 246072 h 1545576"/>
                  <a:gd name="connsiteX19" fmla="*/ 703644 w 1545576"/>
                  <a:gd name="connsiteY19" fmla="*/ 211500 h 1545576"/>
                  <a:gd name="connsiteX20" fmla="*/ 719913 w 1545576"/>
                  <a:gd name="connsiteY20" fmla="*/ 203365 h 1545576"/>
                  <a:gd name="connsiteX21" fmla="*/ 752452 w 1545576"/>
                  <a:gd name="connsiteY21" fmla="*/ 203365 h 1545576"/>
                  <a:gd name="connsiteX22" fmla="*/ 709745 w 1545576"/>
                  <a:gd name="connsiteY22" fmla="*/ 274543 h 1545576"/>
                  <a:gd name="connsiteX23" fmla="*/ 656870 w 1545576"/>
                  <a:gd name="connsiteY23" fmla="*/ 305048 h 1545576"/>
                  <a:gd name="connsiteX24" fmla="*/ 601961 w 1545576"/>
                  <a:gd name="connsiteY24" fmla="*/ 305048 h 1545576"/>
                  <a:gd name="connsiteX25" fmla="*/ 579591 w 1545576"/>
                  <a:gd name="connsiteY25" fmla="*/ 311149 h 1545576"/>
                  <a:gd name="connsiteX26" fmla="*/ 528750 w 1545576"/>
                  <a:gd name="connsiteY26" fmla="*/ 345721 h 1545576"/>
                  <a:gd name="connsiteX27" fmla="*/ 488077 w 1545576"/>
                  <a:gd name="connsiteY27" fmla="*/ 345721 h 1545576"/>
                  <a:gd name="connsiteX28" fmla="*/ 467740 w 1545576"/>
                  <a:gd name="connsiteY28" fmla="*/ 366058 h 1545576"/>
                  <a:gd name="connsiteX29" fmla="*/ 467740 w 1545576"/>
                  <a:gd name="connsiteY29" fmla="*/ 386394 h 1545576"/>
                  <a:gd name="connsiteX30" fmla="*/ 447404 w 1545576"/>
                  <a:gd name="connsiteY30" fmla="*/ 406731 h 1545576"/>
                  <a:gd name="connsiteX31" fmla="*/ 429101 w 1545576"/>
                  <a:gd name="connsiteY31" fmla="*/ 406731 h 1545576"/>
                  <a:gd name="connsiteX32" fmla="*/ 394529 w 1545576"/>
                  <a:gd name="connsiteY32" fmla="*/ 425034 h 1545576"/>
                  <a:gd name="connsiteX33" fmla="*/ 370125 w 1545576"/>
                  <a:gd name="connsiteY33" fmla="*/ 463673 h 1545576"/>
                  <a:gd name="connsiteX34" fmla="*/ 366058 w 1545576"/>
                  <a:gd name="connsiteY34" fmla="*/ 475875 h 1545576"/>
                  <a:gd name="connsiteX35" fmla="*/ 366058 w 1545576"/>
                  <a:gd name="connsiteY35" fmla="*/ 488077 h 1545576"/>
                  <a:gd name="connsiteX36" fmla="*/ 386394 w 1545576"/>
                  <a:gd name="connsiteY36" fmla="*/ 508413 h 1545576"/>
                  <a:gd name="connsiteX37" fmla="*/ 459606 w 1545576"/>
                  <a:gd name="connsiteY37" fmla="*/ 508413 h 1545576"/>
                  <a:gd name="connsiteX38" fmla="*/ 473841 w 1545576"/>
                  <a:gd name="connsiteY38" fmla="*/ 502312 h 1545576"/>
                  <a:gd name="connsiteX39" fmla="*/ 536884 w 1545576"/>
                  <a:gd name="connsiteY39" fmla="*/ 439269 h 1545576"/>
                  <a:gd name="connsiteX40" fmla="*/ 565356 w 1545576"/>
                  <a:gd name="connsiteY40" fmla="*/ 427067 h 1545576"/>
                  <a:gd name="connsiteX41" fmla="*/ 573490 w 1545576"/>
                  <a:gd name="connsiteY41" fmla="*/ 427067 h 1545576"/>
                  <a:gd name="connsiteX42" fmla="*/ 593827 w 1545576"/>
                  <a:gd name="connsiteY42" fmla="*/ 443336 h 1545576"/>
                  <a:gd name="connsiteX43" fmla="*/ 606029 w 1545576"/>
                  <a:gd name="connsiteY43" fmla="*/ 494178 h 1545576"/>
                  <a:gd name="connsiteX44" fmla="*/ 626365 w 1545576"/>
                  <a:gd name="connsiteY44" fmla="*/ 510447 h 1545576"/>
                  <a:gd name="connsiteX45" fmla="*/ 630433 w 1545576"/>
                  <a:gd name="connsiteY45" fmla="*/ 510447 h 1545576"/>
                  <a:gd name="connsiteX46" fmla="*/ 650769 w 1545576"/>
                  <a:gd name="connsiteY46" fmla="*/ 490110 h 1545576"/>
                  <a:gd name="connsiteX47" fmla="*/ 650769 w 1545576"/>
                  <a:gd name="connsiteY47" fmla="*/ 437235 h 1545576"/>
                  <a:gd name="connsiteX48" fmla="*/ 656870 w 1545576"/>
                  <a:gd name="connsiteY48" fmla="*/ 423000 h 1545576"/>
                  <a:gd name="connsiteX49" fmla="*/ 671106 w 1545576"/>
                  <a:gd name="connsiteY49" fmla="*/ 406731 h 1545576"/>
                  <a:gd name="connsiteX50" fmla="*/ 687375 w 1545576"/>
                  <a:gd name="connsiteY50" fmla="*/ 453505 h 1545576"/>
                  <a:gd name="connsiteX51" fmla="*/ 705678 w 1545576"/>
                  <a:gd name="connsiteY51" fmla="*/ 467740 h 1545576"/>
                  <a:gd name="connsiteX52" fmla="*/ 723981 w 1545576"/>
                  <a:gd name="connsiteY52" fmla="*/ 467740 h 1545576"/>
                  <a:gd name="connsiteX53" fmla="*/ 738216 w 1545576"/>
                  <a:gd name="connsiteY53" fmla="*/ 461639 h 1545576"/>
                  <a:gd name="connsiteX54" fmla="*/ 746351 w 1545576"/>
                  <a:gd name="connsiteY54" fmla="*/ 453505 h 1545576"/>
                  <a:gd name="connsiteX55" fmla="*/ 760586 w 1545576"/>
                  <a:gd name="connsiteY55" fmla="*/ 447404 h 1545576"/>
                  <a:gd name="connsiteX56" fmla="*/ 772788 w 1545576"/>
                  <a:gd name="connsiteY56" fmla="*/ 447404 h 1545576"/>
                  <a:gd name="connsiteX57" fmla="*/ 793125 w 1545576"/>
                  <a:gd name="connsiteY57" fmla="*/ 467740 h 1545576"/>
                  <a:gd name="connsiteX58" fmla="*/ 793125 w 1545576"/>
                  <a:gd name="connsiteY58" fmla="*/ 488077 h 1545576"/>
                  <a:gd name="connsiteX59" fmla="*/ 813461 w 1545576"/>
                  <a:gd name="connsiteY59" fmla="*/ 508413 h 1545576"/>
                  <a:gd name="connsiteX60" fmla="*/ 886673 w 1545576"/>
                  <a:gd name="connsiteY60" fmla="*/ 508413 h 1545576"/>
                  <a:gd name="connsiteX61" fmla="*/ 904976 w 1545576"/>
                  <a:gd name="connsiteY61" fmla="*/ 534851 h 1545576"/>
                  <a:gd name="connsiteX62" fmla="*/ 898875 w 1545576"/>
                  <a:gd name="connsiteY62" fmla="*/ 553154 h 1545576"/>
                  <a:gd name="connsiteX63" fmla="*/ 876504 w 1545576"/>
                  <a:gd name="connsiteY63" fmla="*/ 567389 h 1545576"/>
                  <a:gd name="connsiteX64" fmla="*/ 778889 w 1545576"/>
                  <a:gd name="connsiteY64" fmla="*/ 551120 h 1545576"/>
                  <a:gd name="connsiteX65" fmla="*/ 764654 w 1545576"/>
                  <a:gd name="connsiteY65" fmla="*/ 551120 h 1545576"/>
                  <a:gd name="connsiteX66" fmla="*/ 681274 w 1545576"/>
                  <a:gd name="connsiteY66" fmla="*/ 567389 h 1545576"/>
                  <a:gd name="connsiteX67" fmla="*/ 658904 w 1545576"/>
                  <a:gd name="connsiteY67" fmla="*/ 565356 h 1545576"/>
                  <a:gd name="connsiteX68" fmla="*/ 528750 w 1545576"/>
                  <a:gd name="connsiteY68" fmla="*/ 528750 h 1545576"/>
                  <a:gd name="connsiteX69" fmla="*/ 284711 w 1545576"/>
                  <a:gd name="connsiteY69" fmla="*/ 752452 h 1545576"/>
                  <a:gd name="connsiteX70" fmla="*/ 406731 w 1545576"/>
                  <a:gd name="connsiteY70" fmla="*/ 894807 h 1545576"/>
                  <a:gd name="connsiteX71" fmla="*/ 610096 w 1545576"/>
                  <a:gd name="connsiteY71" fmla="*/ 1057500 h 1545576"/>
                  <a:gd name="connsiteX72" fmla="*/ 610096 w 1545576"/>
                  <a:gd name="connsiteY72" fmla="*/ 1183586 h 1545576"/>
                  <a:gd name="connsiteX73" fmla="*/ 634500 w 1545576"/>
                  <a:gd name="connsiteY73" fmla="*/ 1248663 h 1545576"/>
                  <a:gd name="connsiteX74" fmla="*/ 693476 w 1545576"/>
                  <a:gd name="connsiteY74" fmla="*/ 1319841 h 1545576"/>
                  <a:gd name="connsiteX75" fmla="*/ 740250 w 1545576"/>
                  <a:gd name="connsiteY75" fmla="*/ 1342211 h 1545576"/>
                  <a:gd name="connsiteX76" fmla="*/ 789057 w 1545576"/>
                  <a:gd name="connsiteY76" fmla="*/ 1342211 h 1545576"/>
                  <a:gd name="connsiteX77" fmla="*/ 831764 w 1545576"/>
                  <a:gd name="connsiteY77" fmla="*/ 1323908 h 1545576"/>
                  <a:gd name="connsiteX78" fmla="*/ 880572 w 1545576"/>
                  <a:gd name="connsiteY78" fmla="*/ 1275101 h 1545576"/>
                  <a:gd name="connsiteX79" fmla="*/ 902942 w 1545576"/>
                  <a:gd name="connsiteY79" fmla="*/ 1242562 h 1545576"/>
                  <a:gd name="connsiteX80" fmla="*/ 943615 w 1545576"/>
                  <a:gd name="connsiteY80" fmla="*/ 1159182 h 1545576"/>
                  <a:gd name="connsiteX81" fmla="*/ 953783 w 1545576"/>
                  <a:gd name="connsiteY81" fmla="*/ 1114442 h 1545576"/>
                  <a:gd name="connsiteX82" fmla="*/ 953783 w 1545576"/>
                  <a:gd name="connsiteY82" fmla="*/ 1020894 h 1545576"/>
                  <a:gd name="connsiteX83" fmla="*/ 972086 w 1545576"/>
                  <a:gd name="connsiteY83" fmla="*/ 978187 h 1545576"/>
                  <a:gd name="connsiteX84" fmla="*/ 1079870 w 1545576"/>
                  <a:gd name="connsiteY84" fmla="*/ 870404 h 1545576"/>
                  <a:gd name="connsiteX85" fmla="*/ 1077836 w 1545576"/>
                  <a:gd name="connsiteY85" fmla="*/ 839899 h 1545576"/>
                  <a:gd name="connsiteX86" fmla="*/ 888706 w 1545576"/>
                  <a:gd name="connsiteY86" fmla="*/ 640601 h 1545576"/>
                  <a:gd name="connsiteX87" fmla="*/ 907009 w 1545576"/>
                  <a:gd name="connsiteY87" fmla="*/ 610096 h 1545576"/>
                  <a:gd name="connsiteX88" fmla="*/ 915144 w 1545576"/>
                  <a:gd name="connsiteY88" fmla="*/ 610096 h 1545576"/>
                  <a:gd name="connsiteX89" fmla="*/ 1031062 w 1545576"/>
                  <a:gd name="connsiteY89" fmla="*/ 760586 h 1545576"/>
                  <a:gd name="connsiteX90" fmla="*/ 1090038 w 1545576"/>
                  <a:gd name="connsiteY90" fmla="*/ 766687 h 1545576"/>
                  <a:gd name="connsiteX91" fmla="*/ 1157149 w 1545576"/>
                  <a:gd name="connsiteY91" fmla="*/ 709745 h 1545576"/>
                  <a:gd name="connsiteX92" fmla="*/ 1155115 w 1545576"/>
                  <a:gd name="connsiteY92" fmla="*/ 677207 h 1545576"/>
                  <a:gd name="connsiteX93" fmla="*/ 1094105 w 1545576"/>
                  <a:gd name="connsiteY93" fmla="*/ 640601 h 1545576"/>
                  <a:gd name="connsiteX94" fmla="*/ 1085971 w 1545576"/>
                  <a:gd name="connsiteY94" fmla="*/ 614163 h 1545576"/>
                  <a:gd name="connsiteX95" fmla="*/ 1088004 w 1545576"/>
                  <a:gd name="connsiteY95" fmla="*/ 610096 h 1545576"/>
                  <a:gd name="connsiteX96" fmla="*/ 1116476 w 1545576"/>
                  <a:gd name="connsiteY96" fmla="*/ 601961 h 1545576"/>
                  <a:gd name="connsiteX97" fmla="*/ 1189687 w 1545576"/>
                  <a:gd name="connsiteY97" fmla="*/ 646702 h 1545576"/>
                  <a:gd name="connsiteX98" fmla="*/ 1210024 w 1545576"/>
                  <a:gd name="connsiteY98" fmla="*/ 652803 h 1545576"/>
                  <a:gd name="connsiteX99" fmla="*/ 1232394 w 1545576"/>
                  <a:gd name="connsiteY99" fmla="*/ 652803 h 1545576"/>
                  <a:gd name="connsiteX100" fmla="*/ 1269000 w 1545576"/>
                  <a:gd name="connsiteY100" fmla="*/ 677207 h 1545576"/>
                  <a:gd name="connsiteX101" fmla="*/ 1327976 w 1545576"/>
                  <a:gd name="connsiteY101" fmla="*/ 811428 h 1545576"/>
                  <a:gd name="connsiteX102" fmla="*/ 1364581 w 1545576"/>
                  <a:gd name="connsiteY102" fmla="*/ 835831 h 1545576"/>
                  <a:gd name="connsiteX103" fmla="*/ 1364581 w 1545576"/>
                  <a:gd name="connsiteY103" fmla="*/ 835831 h 1545576"/>
                  <a:gd name="connsiteX104" fmla="*/ 1399153 w 1545576"/>
                  <a:gd name="connsiteY104" fmla="*/ 801259 h 1545576"/>
                  <a:gd name="connsiteX105" fmla="*/ 1399153 w 1545576"/>
                  <a:gd name="connsiteY105" fmla="*/ 744317 h 1545576"/>
                  <a:gd name="connsiteX106" fmla="*/ 1407288 w 1545576"/>
                  <a:gd name="connsiteY106" fmla="*/ 728048 h 1545576"/>
                  <a:gd name="connsiteX107" fmla="*/ 1454062 w 1545576"/>
                  <a:gd name="connsiteY107" fmla="*/ 691442 h 1545576"/>
                  <a:gd name="connsiteX108" fmla="*/ 1460163 w 1545576"/>
                  <a:gd name="connsiteY108" fmla="*/ 774822 h 1545576"/>
                  <a:gd name="connsiteX109" fmla="*/ 772788 w 1545576"/>
                  <a:gd name="connsiteY109" fmla="*/ 1464230 h 154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1545576" h="1545576">
                    <a:moveTo>
                      <a:pt x="772788" y="0"/>
                    </a:moveTo>
                    <a:cubicBezTo>
                      <a:pt x="345721" y="0"/>
                      <a:pt x="0" y="345721"/>
                      <a:pt x="0" y="772788"/>
                    </a:cubicBezTo>
                    <a:cubicBezTo>
                      <a:pt x="0" y="1199855"/>
                      <a:pt x="345721" y="1545576"/>
                      <a:pt x="772788" y="1545576"/>
                    </a:cubicBezTo>
                    <a:cubicBezTo>
                      <a:pt x="1199855" y="1545576"/>
                      <a:pt x="1545576" y="1199855"/>
                      <a:pt x="1545576" y="772788"/>
                    </a:cubicBezTo>
                    <a:cubicBezTo>
                      <a:pt x="1545576" y="345721"/>
                      <a:pt x="1199855" y="0"/>
                      <a:pt x="772788" y="0"/>
                    </a:cubicBezTo>
                    <a:close/>
                    <a:moveTo>
                      <a:pt x="772788" y="1464230"/>
                    </a:moveTo>
                    <a:cubicBezTo>
                      <a:pt x="392495" y="1464230"/>
                      <a:pt x="81346" y="1153081"/>
                      <a:pt x="81346" y="772788"/>
                    </a:cubicBezTo>
                    <a:cubicBezTo>
                      <a:pt x="81346" y="392495"/>
                      <a:pt x="392495" y="81346"/>
                      <a:pt x="772788" y="81346"/>
                    </a:cubicBezTo>
                    <a:cubicBezTo>
                      <a:pt x="872437" y="81346"/>
                      <a:pt x="965985" y="101683"/>
                      <a:pt x="1051399" y="140322"/>
                    </a:cubicBezTo>
                    <a:lnTo>
                      <a:pt x="986322" y="193197"/>
                    </a:lnTo>
                    <a:cubicBezTo>
                      <a:pt x="978187" y="199298"/>
                      <a:pt x="970053" y="203365"/>
                      <a:pt x="959884" y="203365"/>
                    </a:cubicBezTo>
                    <a:lnTo>
                      <a:pt x="921245" y="203365"/>
                    </a:lnTo>
                    <a:cubicBezTo>
                      <a:pt x="917178" y="203365"/>
                      <a:pt x="911077" y="203365"/>
                      <a:pt x="907009" y="201332"/>
                    </a:cubicBezTo>
                    <a:cubicBezTo>
                      <a:pt x="907009" y="201332"/>
                      <a:pt x="807360" y="142356"/>
                      <a:pt x="750418" y="142356"/>
                    </a:cubicBezTo>
                    <a:cubicBezTo>
                      <a:pt x="695509" y="142356"/>
                      <a:pt x="606029" y="176928"/>
                      <a:pt x="567389" y="203365"/>
                    </a:cubicBezTo>
                    <a:cubicBezTo>
                      <a:pt x="508413" y="242005"/>
                      <a:pt x="571457" y="260308"/>
                      <a:pt x="585692" y="264375"/>
                    </a:cubicBezTo>
                    <a:cubicBezTo>
                      <a:pt x="587726" y="264375"/>
                      <a:pt x="589759" y="264375"/>
                      <a:pt x="589759" y="264375"/>
                    </a:cubicBezTo>
                    <a:lnTo>
                      <a:pt x="646702" y="264375"/>
                    </a:lnTo>
                    <a:cubicBezTo>
                      <a:pt x="660937" y="264375"/>
                      <a:pt x="673139" y="258274"/>
                      <a:pt x="681274" y="246072"/>
                    </a:cubicBezTo>
                    <a:lnTo>
                      <a:pt x="703644" y="211500"/>
                    </a:lnTo>
                    <a:cubicBezTo>
                      <a:pt x="707711" y="205399"/>
                      <a:pt x="713812" y="203365"/>
                      <a:pt x="719913" y="203365"/>
                    </a:cubicBezTo>
                    <a:lnTo>
                      <a:pt x="752452" y="203365"/>
                    </a:lnTo>
                    <a:lnTo>
                      <a:pt x="709745" y="274543"/>
                    </a:lnTo>
                    <a:cubicBezTo>
                      <a:pt x="699577" y="292846"/>
                      <a:pt x="679240" y="305048"/>
                      <a:pt x="656870" y="305048"/>
                    </a:cubicBezTo>
                    <a:lnTo>
                      <a:pt x="601961" y="305048"/>
                    </a:lnTo>
                    <a:cubicBezTo>
                      <a:pt x="593827" y="305048"/>
                      <a:pt x="585692" y="307082"/>
                      <a:pt x="579591" y="311149"/>
                    </a:cubicBezTo>
                    <a:lnTo>
                      <a:pt x="528750" y="345721"/>
                    </a:lnTo>
                    <a:lnTo>
                      <a:pt x="488077" y="345721"/>
                    </a:lnTo>
                    <a:cubicBezTo>
                      <a:pt x="475875" y="345721"/>
                      <a:pt x="467740" y="353856"/>
                      <a:pt x="467740" y="366058"/>
                    </a:cubicBezTo>
                    <a:lnTo>
                      <a:pt x="467740" y="386394"/>
                    </a:lnTo>
                    <a:cubicBezTo>
                      <a:pt x="467740" y="398596"/>
                      <a:pt x="459606" y="406731"/>
                      <a:pt x="447404" y="406731"/>
                    </a:cubicBezTo>
                    <a:lnTo>
                      <a:pt x="429101" y="406731"/>
                    </a:lnTo>
                    <a:cubicBezTo>
                      <a:pt x="414865" y="406731"/>
                      <a:pt x="402663" y="412832"/>
                      <a:pt x="394529" y="425034"/>
                    </a:cubicBezTo>
                    <a:lnTo>
                      <a:pt x="370125" y="463673"/>
                    </a:lnTo>
                    <a:cubicBezTo>
                      <a:pt x="368091" y="467740"/>
                      <a:pt x="366058" y="471808"/>
                      <a:pt x="366058" y="475875"/>
                    </a:cubicBezTo>
                    <a:lnTo>
                      <a:pt x="366058" y="488077"/>
                    </a:lnTo>
                    <a:cubicBezTo>
                      <a:pt x="366058" y="500279"/>
                      <a:pt x="374192" y="508413"/>
                      <a:pt x="386394" y="508413"/>
                    </a:cubicBezTo>
                    <a:lnTo>
                      <a:pt x="459606" y="508413"/>
                    </a:lnTo>
                    <a:cubicBezTo>
                      <a:pt x="465707" y="508413"/>
                      <a:pt x="469774" y="506380"/>
                      <a:pt x="473841" y="502312"/>
                    </a:cubicBezTo>
                    <a:lnTo>
                      <a:pt x="536884" y="439269"/>
                    </a:lnTo>
                    <a:cubicBezTo>
                      <a:pt x="545019" y="431134"/>
                      <a:pt x="555187" y="427067"/>
                      <a:pt x="565356" y="427067"/>
                    </a:cubicBezTo>
                    <a:lnTo>
                      <a:pt x="573490" y="427067"/>
                    </a:lnTo>
                    <a:cubicBezTo>
                      <a:pt x="583658" y="427067"/>
                      <a:pt x="591793" y="433168"/>
                      <a:pt x="593827" y="443336"/>
                    </a:cubicBezTo>
                    <a:lnTo>
                      <a:pt x="606029" y="494178"/>
                    </a:lnTo>
                    <a:cubicBezTo>
                      <a:pt x="608062" y="502312"/>
                      <a:pt x="616197" y="510447"/>
                      <a:pt x="626365" y="510447"/>
                    </a:cubicBezTo>
                    <a:lnTo>
                      <a:pt x="630433" y="510447"/>
                    </a:lnTo>
                    <a:cubicBezTo>
                      <a:pt x="642634" y="510447"/>
                      <a:pt x="650769" y="502312"/>
                      <a:pt x="650769" y="490110"/>
                    </a:cubicBezTo>
                    <a:lnTo>
                      <a:pt x="650769" y="437235"/>
                    </a:lnTo>
                    <a:cubicBezTo>
                      <a:pt x="650769" y="431134"/>
                      <a:pt x="652803" y="427067"/>
                      <a:pt x="656870" y="423000"/>
                    </a:cubicBezTo>
                    <a:lnTo>
                      <a:pt x="671106" y="406731"/>
                    </a:lnTo>
                    <a:lnTo>
                      <a:pt x="687375" y="453505"/>
                    </a:lnTo>
                    <a:cubicBezTo>
                      <a:pt x="689408" y="461639"/>
                      <a:pt x="697543" y="467740"/>
                      <a:pt x="705678" y="467740"/>
                    </a:cubicBezTo>
                    <a:lnTo>
                      <a:pt x="723981" y="467740"/>
                    </a:lnTo>
                    <a:cubicBezTo>
                      <a:pt x="730082" y="467740"/>
                      <a:pt x="734149" y="465707"/>
                      <a:pt x="738216" y="461639"/>
                    </a:cubicBezTo>
                    <a:lnTo>
                      <a:pt x="746351" y="453505"/>
                    </a:lnTo>
                    <a:cubicBezTo>
                      <a:pt x="750418" y="449437"/>
                      <a:pt x="754485" y="447404"/>
                      <a:pt x="760586" y="447404"/>
                    </a:cubicBezTo>
                    <a:lnTo>
                      <a:pt x="772788" y="447404"/>
                    </a:lnTo>
                    <a:cubicBezTo>
                      <a:pt x="784990" y="447404"/>
                      <a:pt x="793125" y="455538"/>
                      <a:pt x="793125" y="467740"/>
                    </a:cubicBezTo>
                    <a:lnTo>
                      <a:pt x="793125" y="488077"/>
                    </a:lnTo>
                    <a:cubicBezTo>
                      <a:pt x="793125" y="500279"/>
                      <a:pt x="801259" y="508413"/>
                      <a:pt x="813461" y="508413"/>
                    </a:cubicBezTo>
                    <a:lnTo>
                      <a:pt x="886673" y="508413"/>
                    </a:lnTo>
                    <a:cubicBezTo>
                      <a:pt x="900908" y="508413"/>
                      <a:pt x="911077" y="522649"/>
                      <a:pt x="904976" y="534851"/>
                    </a:cubicBezTo>
                    <a:lnTo>
                      <a:pt x="898875" y="553154"/>
                    </a:lnTo>
                    <a:cubicBezTo>
                      <a:pt x="894807" y="563322"/>
                      <a:pt x="886673" y="569423"/>
                      <a:pt x="876504" y="567389"/>
                    </a:cubicBezTo>
                    <a:lnTo>
                      <a:pt x="778889" y="551120"/>
                    </a:lnTo>
                    <a:cubicBezTo>
                      <a:pt x="774822" y="551120"/>
                      <a:pt x="768721" y="551120"/>
                      <a:pt x="764654" y="551120"/>
                    </a:cubicBezTo>
                    <a:lnTo>
                      <a:pt x="681274" y="567389"/>
                    </a:lnTo>
                    <a:cubicBezTo>
                      <a:pt x="673139" y="569423"/>
                      <a:pt x="667038" y="567389"/>
                      <a:pt x="658904" y="565356"/>
                    </a:cubicBezTo>
                    <a:cubicBezTo>
                      <a:pt x="632466" y="555187"/>
                      <a:pt x="559255" y="528750"/>
                      <a:pt x="528750" y="528750"/>
                    </a:cubicBezTo>
                    <a:cubicBezTo>
                      <a:pt x="286745" y="528750"/>
                      <a:pt x="284711" y="691442"/>
                      <a:pt x="284711" y="752452"/>
                    </a:cubicBezTo>
                    <a:cubicBezTo>
                      <a:pt x="284711" y="833798"/>
                      <a:pt x="331485" y="894807"/>
                      <a:pt x="406731" y="894807"/>
                    </a:cubicBezTo>
                    <a:cubicBezTo>
                      <a:pt x="496211" y="894807"/>
                      <a:pt x="610096" y="890740"/>
                      <a:pt x="610096" y="1057500"/>
                    </a:cubicBezTo>
                    <a:lnTo>
                      <a:pt x="610096" y="1183586"/>
                    </a:lnTo>
                    <a:cubicBezTo>
                      <a:pt x="610096" y="1207990"/>
                      <a:pt x="618231" y="1230360"/>
                      <a:pt x="634500" y="1248663"/>
                    </a:cubicBezTo>
                    <a:lnTo>
                      <a:pt x="693476" y="1319841"/>
                    </a:lnTo>
                    <a:cubicBezTo>
                      <a:pt x="705678" y="1334076"/>
                      <a:pt x="721947" y="1342211"/>
                      <a:pt x="740250" y="1342211"/>
                    </a:cubicBezTo>
                    <a:lnTo>
                      <a:pt x="789057" y="1342211"/>
                    </a:lnTo>
                    <a:cubicBezTo>
                      <a:pt x="805327" y="1342211"/>
                      <a:pt x="821596" y="1336110"/>
                      <a:pt x="831764" y="1323908"/>
                    </a:cubicBezTo>
                    <a:lnTo>
                      <a:pt x="880572" y="1275101"/>
                    </a:lnTo>
                    <a:cubicBezTo>
                      <a:pt x="890740" y="1264932"/>
                      <a:pt x="896841" y="1254764"/>
                      <a:pt x="902942" y="1242562"/>
                    </a:cubicBezTo>
                    <a:lnTo>
                      <a:pt x="943615" y="1159182"/>
                    </a:lnTo>
                    <a:cubicBezTo>
                      <a:pt x="949716" y="1144947"/>
                      <a:pt x="953783" y="1128678"/>
                      <a:pt x="953783" y="1114442"/>
                    </a:cubicBezTo>
                    <a:lnTo>
                      <a:pt x="953783" y="1020894"/>
                    </a:lnTo>
                    <a:cubicBezTo>
                      <a:pt x="953783" y="1004625"/>
                      <a:pt x="959884" y="988355"/>
                      <a:pt x="972086" y="978187"/>
                    </a:cubicBezTo>
                    <a:lnTo>
                      <a:pt x="1079870" y="870404"/>
                    </a:lnTo>
                    <a:cubicBezTo>
                      <a:pt x="1088004" y="862269"/>
                      <a:pt x="1088004" y="846000"/>
                      <a:pt x="1077836" y="839899"/>
                    </a:cubicBezTo>
                    <a:cubicBezTo>
                      <a:pt x="1077836" y="839899"/>
                      <a:pt x="955817" y="770755"/>
                      <a:pt x="888706" y="640601"/>
                    </a:cubicBezTo>
                    <a:cubicBezTo>
                      <a:pt x="882606" y="626365"/>
                      <a:pt x="890740" y="610096"/>
                      <a:pt x="907009" y="610096"/>
                    </a:cubicBezTo>
                    <a:lnTo>
                      <a:pt x="915144" y="610096"/>
                    </a:lnTo>
                    <a:lnTo>
                      <a:pt x="1031062" y="760586"/>
                    </a:lnTo>
                    <a:cubicBezTo>
                      <a:pt x="1045298" y="778889"/>
                      <a:pt x="1071735" y="780923"/>
                      <a:pt x="1090038" y="766687"/>
                    </a:cubicBezTo>
                    <a:lnTo>
                      <a:pt x="1157149" y="709745"/>
                    </a:lnTo>
                    <a:cubicBezTo>
                      <a:pt x="1167317" y="701610"/>
                      <a:pt x="1167317" y="683307"/>
                      <a:pt x="1155115" y="677207"/>
                    </a:cubicBezTo>
                    <a:lnTo>
                      <a:pt x="1094105" y="640601"/>
                    </a:lnTo>
                    <a:cubicBezTo>
                      <a:pt x="1085971" y="634500"/>
                      <a:pt x="1081904" y="624332"/>
                      <a:pt x="1085971" y="614163"/>
                    </a:cubicBezTo>
                    <a:lnTo>
                      <a:pt x="1088004" y="610096"/>
                    </a:lnTo>
                    <a:cubicBezTo>
                      <a:pt x="1094105" y="599928"/>
                      <a:pt x="1106307" y="595860"/>
                      <a:pt x="1116476" y="601961"/>
                    </a:cubicBezTo>
                    <a:lnTo>
                      <a:pt x="1189687" y="646702"/>
                    </a:lnTo>
                    <a:cubicBezTo>
                      <a:pt x="1195788" y="650769"/>
                      <a:pt x="1203923" y="652803"/>
                      <a:pt x="1210024" y="652803"/>
                    </a:cubicBezTo>
                    <a:lnTo>
                      <a:pt x="1232394" y="652803"/>
                    </a:lnTo>
                    <a:cubicBezTo>
                      <a:pt x="1248663" y="652803"/>
                      <a:pt x="1262899" y="662971"/>
                      <a:pt x="1269000" y="677207"/>
                    </a:cubicBezTo>
                    <a:lnTo>
                      <a:pt x="1327976" y="811428"/>
                    </a:lnTo>
                    <a:cubicBezTo>
                      <a:pt x="1334076" y="825663"/>
                      <a:pt x="1348312" y="835831"/>
                      <a:pt x="1364581" y="835831"/>
                    </a:cubicBezTo>
                    <a:lnTo>
                      <a:pt x="1364581" y="835831"/>
                    </a:lnTo>
                    <a:cubicBezTo>
                      <a:pt x="1382884" y="835831"/>
                      <a:pt x="1399153" y="819562"/>
                      <a:pt x="1399153" y="801259"/>
                    </a:cubicBezTo>
                    <a:lnTo>
                      <a:pt x="1399153" y="744317"/>
                    </a:lnTo>
                    <a:cubicBezTo>
                      <a:pt x="1399153" y="738216"/>
                      <a:pt x="1401187" y="732115"/>
                      <a:pt x="1407288" y="728048"/>
                    </a:cubicBezTo>
                    <a:lnTo>
                      <a:pt x="1454062" y="691442"/>
                    </a:lnTo>
                    <a:cubicBezTo>
                      <a:pt x="1458129" y="717880"/>
                      <a:pt x="1460163" y="746351"/>
                      <a:pt x="1460163" y="774822"/>
                    </a:cubicBezTo>
                    <a:cubicBezTo>
                      <a:pt x="1464230" y="1153081"/>
                      <a:pt x="1153081" y="1464230"/>
                      <a:pt x="772788" y="1464230"/>
                    </a:cubicBezTo>
                    <a:close/>
                  </a:path>
                </a:pathLst>
              </a:custGeom>
              <a:solidFill>
                <a:srgbClr val="4C7936"/>
              </a:solidFill>
              <a:ln w="20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 dirty="0"/>
              </a:p>
            </p:txBody>
          </p:sp>
          <p:sp>
            <p:nvSpPr>
              <p:cNvPr id="21" name="Freihandform 20">
                <a:extLst>
                  <a:ext uri="{FF2B5EF4-FFF2-40B4-BE49-F238E27FC236}">
                    <a16:creationId xmlns:a16="http://schemas.microsoft.com/office/drawing/2014/main" id="{277626E6-2788-F6BF-5D34-0539288C7275}"/>
                  </a:ext>
                </a:extLst>
              </p:cNvPr>
              <p:cNvSpPr/>
              <p:nvPr/>
            </p:nvSpPr>
            <p:spPr>
              <a:xfrm>
                <a:off x="7906294" y="3928502"/>
                <a:ext cx="93548" cy="113884"/>
              </a:xfrm>
              <a:custGeom>
                <a:avLst/>
                <a:gdLst>
                  <a:gd name="connsiteX0" fmla="*/ 32538 w 93548"/>
                  <a:gd name="connsiteY0" fmla="*/ 93548 h 113884"/>
                  <a:gd name="connsiteX1" fmla="*/ 32538 w 93548"/>
                  <a:gd name="connsiteY1" fmla="*/ 113885 h 113884"/>
                  <a:gd name="connsiteX2" fmla="*/ 52875 w 93548"/>
                  <a:gd name="connsiteY2" fmla="*/ 113885 h 113884"/>
                  <a:gd name="connsiteX3" fmla="*/ 73212 w 93548"/>
                  <a:gd name="connsiteY3" fmla="*/ 93548 h 113884"/>
                  <a:gd name="connsiteX4" fmla="*/ 73212 w 93548"/>
                  <a:gd name="connsiteY4" fmla="*/ 73212 h 113884"/>
                  <a:gd name="connsiteX5" fmla="*/ 93548 w 93548"/>
                  <a:gd name="connsiteY5" fmla="*/ 73212 h 113884"/>
                  <a:gd name="connsiteX6" fmla="*/ 93548 w 93548"/>
                  <a:gd name="connsiteY6" fmla="*/ 40673 h 113884"/>
                  <a:gd name="connsiteX7" fmla="*/ 87447 w 93548"/>
                  <a:gd name="connsiteY7" fmla="*/ 26438 h 113884"/>
                  <a:gd name="connsiteX8" fmla="*/ 67111 w 93548"/>
                  <a:gd name="connsiteY8" fmla="*/ 6101 h 113884"/>
                  <a:gd name="connsiteX9" fmla="*/ 38639 w 93548"/>
                  <a:gd name="connsiteY9" fmla="*/ 6101 h 113884"/>
                  <a:gd name="connsiteX10" fmla="*/ 6101 w 93548"/>
                  <a:gd name="connsiteY10" fmla="*/ 38639 h 113884"/>
                  <a:gd name="connsiteX11" fmla="*/ 6101 w 93548"/>
                  <a:gd name="connsiteY11" fmla="*/ 67111 h 113884"/>
                  <a:gd name="connsiteX12" fmla="*/ 32538 w 93548"/>
                  <a:gd name="connsiteY12" fmla="*/ 93548 h 11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548" h="113884">
                    <a:moveTo>
                      <a:pt x="32538" y="93548"/>
                    </a:moveTo>
                    <a:lnTo>
                      <a:pt x="32538" y="113885"/>
                    </a:lnTo>
                    <a:lnTo>
                      <a:pt x="52875" y="113885"/>
                    </a:lnTo>
                    <a:cubicBezTo>
                      <a:pt x="65077" y="113885"/>
                      <a:pt x="73212" y="105750"/>
                      <a:pt x="73212" y="93548"/>
                    </a:cubicBezTo>
                    <a:lnTo>
                      <a:pt x="73212" y="73212"/>
                    </a:lnTo>
                    <a:lnTo>
                      <a:pt x="93548" y="73212"/>
                    </a:lnTo>
                    <a:lnTo>
                      <a:pt x="93548" y="40673"/>
                    </a:lnTo>
                    <a:cubicBezTo>
                      <a:pt x="93548" y="34572"/>
                      <a:pt x="91514" y="30505"/>
                      <a:pt x="87447" y="26438"/>
                    </a:cubicBezTo>
                    <a:lnTo>
                      <a:pt x="67111" y="6101"/>
                    </a:lnTo>
                    <a:cubicBezTo>
                      <a:pt x="58976" y="-2034"/>
                      <a:pt x="46774" y="-2034"/>
                      <a:pt x="38639" y="6101"/>
                    </a:cubicBezTo>
                    <a:lnTo>
                      <a:pt x="6101" y="38639"/>
                    </a:lnTo>
                    <a:cubicBezTo>
                      <a:pt x="-2034" y="46774"/>
                      <a:pt x="-2034" y="58976"/>
                      <a:pt x="6101" y="67111"/>
                    </a:cubicBezTo>
                    <a:lnTo>
                      <a:pt x="32538" y="93548"/>
                    </a:lnTo>
                    <a:close/>
                  </a:path>
                </a:pathLst>
              </a:custGeom>
              <a:solidFill>
                <a:srgbClr val="009844"/>
              </a:solidFill>
              <a:ln w="20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C2E4DDC-C8EF-2AD9-7F62-813B5DBF98C6}"/>
                </a:ext>
              </a:extLst>
            </p:cNvPr>
            <p:cNvSpPr/>
            <p:nvPr/>
          </p:nvSpPr>
          <p:spPr>
            <a:xfrm>
              <a:off x="7554702" y="3849670"/>
              <a:ext cx="1545576" cy="1545576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85DB3A8E-9EC8-BF38-8A76-3349A6D56E80}"/>
              </a:ext>
            </a:extLst>
          </p:cNvPr>
          <p:cNvGrpSpPr/>
          <p:nvPr/>
        </p:nvGrpSpPr>
        <p:grpSpPr>
          <a:xfrm rot="466269">
            <a:off x="9295373" y="2782954"/>
            <a:ext cx="2425627" cy="2425627"/>
            <a:chOff x="9614757" y="2727635"/>
            <a:chExt cx="2032617" cy="2032617"/>
          </a:xfrm>
        </p:grpSpPr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CCF25972-F8ED-2C99-78AF-B3CBBF649F51}"/>
                </a:ext>
              </a:extLst>
            </p:cNvPr>
            <p:cNvSpPr/>
            <p:nvPr/>
          </p:nvSpPr>
          <p:spPr>
            <a:xfrm rot="16768777">
              <a:off x="10324872" y="2853782"/>
              <a:ext cx="771691" cy="859994"/>
            </a:xfrm>
            <a:prstGeom prst="rect">
              <a:avLst/>
            </a:prstGeom>
            <a:solidFill>
              <a:srgbClr val="B0B6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 dirty="0"/>
            </a:p>
          </p:txBody>
        </p: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AEC04F01-CEE1-3E12-B472-F579BCF0ED68}"/>
                </a:ext>
              </a:extLst>
            </p:cNvPr>
            <p:cNvGrpSpPr/>
            <p:nvPr/>
          </p:nvGrpSpPr>
          <p:grpSpPr>
            <a:xfrm>
              <a:off x="9614757" y="2727635"/>
              <a:ext cx="2032617" cy="2032617"/>
              <a:chOff x="9272439" y="2412691"/>
              <a:chExt cx="2032617" cy="2032617"/>
            </a:xfrm>
          </p:grpSpPr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F8319262-06D4-8BE4-0BE8-3734DEF8EB38}"/>
                  </a:ext>
                </a:extLst>
              </p:cNvPr>
              <p:cNvGrpSpPr/>
              <p:nvPr/>
            </p:nvGrpSpPr>
            <p:grpSpPr>
              <a:xfrm>
                <a:off x="9850056" y="3428999"/>
                <a:ext cx="817693" cy="293523"/>
                <a:chOff x="9850056" y="3428999"/>
                <a:chExt cx="817693" cy="293523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3CBF7E74-6748-7DD5-E665-97F8EA42312E}"/>
                    </a:ext>
                  </a:extLst>
                </p:cNvPr>
                <p:cNvSpPr/>
                <p:nvPr/>
              </p:nvSpPr>
              <p:spPr>
                <a:xfrm>
                  <a:off x="10483973" y="3538746"/>
                  <a:ext cx="183776" cy="183776"/>
                </a:xfrm>
                <a:prstGeom prst="ellipse">
                  <a:avLst/>
                </a:prstGeom>
                <a:solidFill>
                  <a:srgbClr val="B6872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7055F90-4B78-7E02-9CC9-E1FD268C1011}"/>
                    </a:ext>
                  </a:extLst>
                </p:cNvPr>
                <p:cNvSpPr/>
                <p:nvPr/>
              </p:nvSpPr>
              <p:spPr>
                <a:xfrm>
                  <a:off x="9850056" y="3428999"/>
                  <a:ext cx="183776" cy="183776"/>
                </a:xfrm>
                <a:prstGeom prst="ellipse">
                  <a:avLst/>
                </a:prstGeom>
                <a:solidFill>
                  <a:srgbClr val="B6872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/>
                </a:p>
              </p:txBody>
            </p:sp>
          </p:grpSp>
          <p:pic>
            <p:nvPicPr>
              <p:cNvPr id="39" name="Grafik 38" descr="Zug mit einfarbiger Füllung">
                <a:extLst>
                  <a:ext uri="{FF2B5EF4-FFF2-40B4-BE49-F238E27FC236}">
                    <a16:creationId xmlns:a16="http://schemas.microsoft.com/office/drawing/2014/main" id="{24E59F3A-4235-80F7-429B-6DDB601C3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592363">
                <a:off x="9272439" y="2412691"/>
                <a:ext cx="2032617" cy="20326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441478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63B1386-3A6F-2430-558C-64D50EAE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Die Schweizer Qualifikationsrahmen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AC51ACB-F294-104B-1C8D-C1F1879C67AE}"/>
              </a:ext>
            </a:extLst>
          </p:cNvPr>
          <p:cNvSpPr/>
          <p:nvPr/>
        </p:nvSpPr>
        <p:spPr>
          <a:xfrm>
            <a:off x="829734" y="3429000"/>
            <a:ext cx="3149599" cy="60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sz="2000" b="1" dirty="0">
                <a:latin typeface="Helvetica" pitchFamily="2" charset="0"/>
              </a:rPr>
              <a:t>EQR</a:t>
            </a:r>
            <a:endParaRPr lang="de-GB" b="1" dirty="0">
              <a:latin typeface="Helvetica" pitchFamily="2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D6BB59-EB23-37AA-A341-649B7F5BD373}"/>
              </a:ext>
            </a:extLst>
          </p:cNvPr>
          <p:cNvSpPr/>
          <p:nvPr/>
        </p:nvSpPr>
        <p:spPr>
          <a:xfrm>
            <a:off x="829734" y="4038600"/>
            <a:ext cx="3149599" cy="1796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Europäischer Qualifikationsrahmen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für</a:t>
            </a:r>
            <a:r>
              <a:rPr lang="de-DE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lebenslanges Lernen</a:t>
            </a:r>
          </a:p>
          <a:p>
            <a:pPr algn="ctr"/>
            <a:endParaRPr lang="de-GB" sz="1600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47FD742-98AF-A565-EC03-0D7EC2FA0BEF}"/>
              </a:ext>
            </a:extLst>
          </p:cNvPr>
          <p:cNvSpPr/>
          <p:nvPr/>
        </p:nvSpPr>
        <p:spPr>
          <a:xfrm>
            <a:off x="4521199" y="2780100"/>
            <a:ext cx="3149599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sz="2000" b="1" dirty="0">
                <a:latin typeface="Helvetica" pitchFamily="2" charset="0"/>
              </a:rPr>
              <a:t>NQR</a:t>
            </a:r>
          </a:p>
          <a:p>
            <a:pPr algn="ctr"/>
            <a:r>
              <a:rPr lang="de-GB" sz="2000" b="1" dirty="0">
                <a:latin typeface="Helvetica" pitchFamily="2" charset="0"/>
              </a:rPr>
              <a:t>Berufsbildung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3C76FAA-0868-2707-CF19-F8192AD15264}"/>
              </a:ext>
            </a:extLst>
          </p:cNvPr>
          <p:cNvSpPr/>
          <p:nvPr/>
        </p:nvSpPr>
        <p:spPr>
          <a:xfrm>
            <a:off x="7789331" y="2780100"/>
            <a:ext cx="3149599" cy="609600"/>
          </a:xfrm>
          <a:prstGeom prst="rect">
            <a:avLst/>
          </a:prstGeom>
          <a:solidFill>
            <a:srgbClr val="4C79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sz="2000" b="1" dirty="0">
                <a:latin typeface="Helvetica" pitchFamily="2" charset="0"/>
              </a:rPr>
              <a:t>NQF-CH-HS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F1A91CC-3C49-4E3F-EF3A-970E1ECB4882}"/>
              </a:ext>
            </a:extLst>
          </p:cNvPr>
          <p:cNvSpPr/>
          <p:nvPr/>
        </p:nvSpPr>
        <p:spPr>
          <a:xfrm>
            <a:off x="4521199" y="3389700"/>
            <a:ext cx="3149599" cy="1796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Nationaler</a:t>
            </a:r>
          </a:p>
          <a:p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Qualifikationsrahmen</a:t>
            </a:r>
          </a:p>
          <a:p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der Schweiz</a:t>
            </a:r>
          </a:p>
          <a:p>
            <a:pPr algn="ctr"/>
            <a:endParaRPr lang="de-GB" sz="2000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5EA43F4-0841-0D62-AF2E-8E5537949D40}"/>
              </a:ext>
            </a:extLst>
          </p:cNvPr>
          <p:cNvSpPr/>
          <p:nvPr/>
        </p:nvSpPr>
        <p:spPr>
          <a:xfrm>
            <a:off x="7789331" y="3389700"/>
            <a:ext cx="3149599" cy="1796032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Qualifikationsrahmen</a:t>
            </a:r>
          </a:p>
          <a:p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für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 den schweizerischen</a:t>
            </a:r>
          </a:p>
          <a:p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Hochschulraum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0DAD6FC-5F1A-099B-0F4D-2AA844BC6CB7}"/>
              </a:ext>
            </a:extLst>
          </p:cNvPr>
          <p:cNvSpPr txBox="1"/>
          <p:nvPr/>
        </p:nvSpPr>
        <p:spPr>
          <a:xfrm>
            <a:off x="567266" y="2938735"/>
            <a:ext cx="367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effectLst/>
                <a:latin typeface="Helvetica" pitchFamily="2" charset="0"/>
              </a:rPr>
              <a:t>Qualifikationsrahmen der EU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E58C0CB-00EE-04A6-9626-FFFB8D2F5EA9}"/>
              </a:ext>
            </a:extLst>
          </p:cNvPr>
          <p:cNvSpPr txBox="1"/>
          <p:nvPr/>
        </p:nvSpPr>
        <p:spPr>
          <a:xfrm>
            <a:off x="5870804" y="2278344"/>
            <a:ext cx="383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effectLst/>
                <a:latin typeface="Helvetica" pitchFamily="2" charset="0"/>
              </a:rPr>
              <a:t>Zwei Teilrahmen </a:t>
            </a:r>
            <a:r>
              <a:rPr lang="de-DE" b="1" dirty="0" err="1">
                <a:effectLst/>
                <a:latin typeface="Helvetica" pitchFamily="2" charset="0"/>
              </a:rPr>
              <a:t>für</a:t>
            </a:r>
            <a:r>
              <a:rPr lang="de-DE" b="1" dirty="0">
                <a:effectLst/>
                <a:latin typeface="Helvetica" pitchFamily="2" charset="0"/>
              </a:rPr>
              <a:t> die Schweiz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4ED5FDB-80FA-AE77-BE89-BE27929E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53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86286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6851A-974C-347A-8DEB-1271019F4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/>
              <a:t>NQR und EQR</a:t>
            </a:r>
            <a:endParaRPr lang="de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776CB9-724B-E948-00F3-2D45FBBC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1862"/>
            <a:ext cx="7613073" cy="4351338"/>
          </a:xfrm>
        </p:spPr>
        <p:txBody>
          <a:bodyPr/>
          <a:lstStyle/>
          <a:p>
            <a:r>
              <a:rPr lang="de-DE">
                <a:effectLst/>
                <a:latin typeface="Helvetica" pitchFamily="2" charset="0"/>
              </a:rPr>
              <a:t>Der nationale Qualifikationsrahmen der Schweiz (NQR-CH) basiert auf dem europäischen Qualifikationsrahmen (EQR).</a:t>
            </a:r>
          </a:p>
          <a:p>
            <a:r>
              <a:rPr lang="de-DE" dirty="0">
                <a:effectLst/>
                <a:latin typeface="Helvetica" pitchFamily="2" charset="0"/>
              </a:rPr>
              <a:t>Die Anforderungen werden auf acht Niveaustufen beschrieben.</a:t>
            </a:r>
          </a:p>
          <a:p>
            <a:r>
              <a:rPr lang="de-DE" dirty="0">
                <a:effectLst/>
                <a:latin typeface="Helvetica" pitchFamily="2" charset="0"/>
              </a:rPr>
              <a:t>Innerhalb der Niveaus werden drei Kategorien unterschieden: </a:t>
            </a:r>
          </a:p>
          <a:p>
            <a:pPr lvl="1"/>
            <a:r>
              <a:rPr lang="de-DE" dirty="0">
                <a:effectLst/>
                <a:latin typeface="Helvetica" pitchFamily="2" charset="0"/>
              </a:rPr>
              <a:t>Kenntnisse</a:t>
            </a:r>
          </a:p>
          <a:p>
            <a:pPr lvl="1"/>
            <a:r>
              <a:rPr lang="de-DE" dirty="0">
                <a:effectLst/>
                <a:latin typeface="Helvetica" pitchFamily="2" charset="0"/>
              </a:rPr>
              <a:t>Fertigkeiten</a:t>
            </a:r>
          </a:p>
          <a:p>
            <a:pPr lvl="1"/>
            <a:r>
              <a:rPr lang="de-DE" dirty="0">
                <a:effectLst/>
                <a:latin typeface="Helvetica" pitchFamily="2" charset="0"/>
              </a:rPr>
              <a:t>Transferkompetenzen.</a:t>
            </a:r>
          </a:p>
          <a:p>
            <a:r>
              <a:rPr lang="de-DE" dirty="0">
                <a:effectLst/>
                <a:latin typeface="Helvetica" pitchFamily="2" charset="0"/>
              </a:rPr>
              <a:t>Ziel ist die Vergleichbarkeit und nicht die Harmonisierung der </a:t>
            </a:r>
            <a:r>
              <a:rPr lang="de-DE" dirty="0" err="1">
                <a:effectLst/>
                <a:latin typeface="Helvetica" pitchFamily="2" charset="0"/>
              </a:rPr>
              <a:t>Abschlüsse</a:t>
            </a:r>
            <a:r>
              <a:rPr lang="de-DE" dirty="0">
                <a:effectLst/>
                <a:latin typeface="Helvetica" pitchFamily="2" charset="0"/>
              </a:rPr>
              <a:t> oder der Inhalte von Ausbildungen.</a:t>
            </a:r>
          </a:p>
          <a:p>
            <a:pPr marL="0" indent="0">
              <a:buNone/>
            </a:pPr>
            <a:endParaRPr lang="de-GB" dirty="0"/>
          </a:p>
          <a:p>
            <a:endParaRPr lang="de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BA882F1-1A6F-246F-BD9E-809EE121E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461" y="1242116"/>
            <a:ext cx="1909618" cy="19096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8595D44-66BA-DADF-21DB-9716695DD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109" y="2952213"/>
            <a:ext cx="2630055" cy="26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921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0A0A8-2933-1A2B-CC91-AF61A018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Diplomzusatz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E86CC1-F9A1-0C2F-9003-923123660CD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GB" dirty="0"/>
              <a:t>Berufliche Grundbildung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6097D3E2-38FC-1AF1-2964-73918A0ED6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333971"/>
              </p:ext>
            </p:extLst>
          </p:nvPr>
        </p:nvGraphicFramePr>
        <p:xfrm>
          <a:off x="793596" y="3318633"/>
          <a:ext cx="4899823" cy="234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09EA5CD8-B8DC-51DE-C75F-8D8AE459F3A4}"/>
              </a:ext>
            </a:extLst>
          </p:cNvPr>
          <p:cNvSpPr txBox="1">
            <a:spLocks/>
          </p:cNvSpPr>
          <p:nvPr/>
        </p:nvSpPr>
        <p:spPr>
          <a:xfrm>
            <a:off x="704850" y="2523918"/>
            <a:ext cx="8059738" cy="495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de-DE" sz="1700" b="1" dirty="0">
                <a:solidFill>
                  <a:schemeClr val="bg2"/>
                </a:solidFill>
                <a:effectLst/>
                <a:latin typeface="Helvetica" pitchFamily="2" charset="0"/>
              </a:rPr>
              <a:t>Beiblätter zu den Abschlüssen: </a:t>
            </a:r>
            <a:br>
              <a:rPr lang="de-DE" sz="1700" b="1" dirty="0">
                <a:solidFill>
                  <a:schemeClr val="bg2"/>
                </a:solidFill>
                <a:effectLst/>
                <a:latin typeface="Helvetica" pitchFamily="2" charset="0"/>
              </a:rPr>
            </a:br>
            <a:r>
              <a:rPr lang="de-DE" sz="1700" b="1" dirty="0">
                <a:solidFill>
                  <a:schemeClr val="bg2"/>
                </a:solidFill>
                <a:effectLst/>
                <a:latin typeface="Helvetica" pitchFamily="2" charset="0"/>
              </a:rPr>
              <a:t>EFZ und EBA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B02049-CBCE-DD39-25EF-A28064B1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55</a:t>
            </a:fld>
            <a:endParaRPr lang="de-CH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2109858A-305B-F802-2E78-AA593E449755}"/>
              </a:ext>
            </a:extLst>
          </p:cNvPr>
          <p:cNvSpPr txBox="1">
            <a:spLocks/>
          </p:cNvSpPr>
          <p:nvPr/>
        </p:nvSpPr>
        <p:spPr>
          <a:xfrm>
            <a:off x="5994502" y="2535069"/>
            <a:ext cx="6294142" cy="1123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Beiblätter zu den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Abschlü̈ssen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: Berufsprüfung, Höhere Fachprüfung, Diplom einer Höheren Fachschule</a:t>
            </a:r>
          </a:p>
        </p:txBody>
      </p:sp>
      <p:graphicFrame>
        <p:nvGraphicFramePr>
          <p:cNvPr id="10" name="Inhaltsplatzhalter 2">
            <a:extLst>
              <a:ext uri="{FF2B5EF4-FFF2-40B4-BE49-F238E27FC236}">
                <a16:creationId xmlns:a16="http://schemas.microsoft.com/office/drawing/2014/main" id="{ABADD2DE-4EC9-AEC9-64AA-EB27023D6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952786"/>
              </p:ext>
            </p:extLst>
          </p:nvPr>
        </p:nvGraphicFramePr>
        <p:xfrm>
          <a:off x="6096000" y="3318633"/>
          <a:ext cx="4899823" cy="234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3854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89C5EB3F-2AC2-5428-0C0C-3E2AF951C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576" y="2141411"/>
            <a:ext cx="3117851" cy="227765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E052273-DD7A-9688-C30C-5F7019D1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502" y="2141411"/>
            <a:ext cx="3519488" cy="2409649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2974A10-5BD1-0A44-51BD-CFB41D26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6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632AD20-5735-0AE2-7FA9-CAC799F7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GB" dirty="0"/>
              <a:t>Das dritte Berufsbildungsgesetz von 1978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1FFF359-D262-1307-DC31-C86C41416A6A}"/>
              </a:ext>
            </a:extLst>
          </p:cNvPr>
          <p:cNvGrpSpPr/>
          <p:nvPr/>
        </p:nvGrpSpPr>
        <p:grpSpPr>
          <a:xfrm>
            <a:off x="865996" y="3562350"/>
            <a:ext cx="6185630" cy="2794000"/>
            <a:chOff x="532131" y="3738625"/>
            <a:chExt cx="5060556" cy="2285813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B169F0B4-F00D-A537-50D6-AC7C008B2C7D}"/>
                </a:ext>
              </a:extLst>
            </p:cNvPr>
            <p:cNvGrpSpPr/>
            <p:nvPr/>
          </p:nvGrpSpPr>
          <p:grpSpPr>
            <a:xfrm>
              <a:off x="532131" y="3738625"/>
              <a:ext cx="5060556" cy="2285813"/>
              <a:chOff x="561513" y="3976866"/>
              <a:chExt cx="4207205" cy="1900361"/>
            </a:xfrm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CD004C4A-78A0-C1BC-3CBC-4C8F5E9F0720}"/>
                  </a:ext>
                </a:extLst>
              </p:cNvPr>
              <p:cNvSpPr/>
              <p:nvPr/>
            </p:nvSpPr>
            <p:spPr>
              <a:xfrm>
                <a:off x="561513" y="3976866"/>
                <a:ext cx="1900361" cy="1900361"/>
              </a:xfrm>
              <a:prstGeom prst="rect">
                <a:avLst/>
              </a:prstGeom>
              <a:solidFill>
                <a:srgbClr val="3A49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800" b="1" dirty="0">
                    <a:latin typeface="Helvetica" pitchFamily="2" charset="0"/>
                  </a:rPr>
                  <a:t>1978</a:t>
                </a:r>
                <a:endParaRPr lang="de-DE" sz="2400" b="1" dirty="0">
                  <a:latin typeface="Helvetica" pitchFamily="2" charset="0"/>
                </a:endParaRPr>
              </a:p>
              <a:p>
                <a:r>
                  <a:rPr lang="de-DE" dirty="0">
                    <a:latin typeface="Helvetica" pitchFamily="2" charset="0"/>
                  </a:rPr>
                  <a:t>Die eidgenössischen Räte verabschieden das revidierte Berufs-</a:t>
                </a:r>
                <a:r>
                  <a:rPr lang="de-DE" dirty="0" err="1">
                    <a:latin typeface="Helvetica" pitchFamily="2" charset="0"/>
                  </a:rPr>
                  <a:t>bildungsgesetz</a:t>
                </a:r>
                <a:r>
                  <a:rPr lang="de-DE" dirty="0">
                    <a:latin typeface="Helvetica" pitchFamily="2" charset="0"/>
                  </a:rPr>
                  <a:t>. Das bisher Erreichte wird konsolidiert und </a:t>
                </a:r>
              </a:p>
              <a:p>
                <a:r>
                  <a:rPr lang="de-DE" dirty="0">
                    <a:latin typeface="Helvetica" pitchFamily="2" charset="0"/>
                  </a:rPr>
                  <a:t>markante Neuerungen werden realisiert.</a:t>
                </a:r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FD5FCF70-150D-AABC-3C62-8991746D0C2C}"/>
                  </a:ext>
                </a:extLst>
              </p:cNvPr>
              <p:cNvSpPr/>
              <p:nvPr/>
            </p:nvSpPr>
            <p:spPr>
              <a:xfrm>
                <a:off x="2868357" y="3976866"/>
                <a:ext cx="1900361" cy="1900361"/>
              </a:xfrm>
              <a:prstGeom prst="rect">
                <a:avLst/>
              </a:prstGeom>
              <a:solidFill>
                <a:srgbClr val="616D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800" b="1" dirty="0">
                    <a:latin typeface="Helvetica" pitchFamily="2" charset="0"/>
                  </a:rPr>
                  <a:t>1980</a:t>
                </a:r>
                <a:endParaRPr lang="de-DE" sz="2400" b="1" dirty="0">
                  <a:latin typeface="Helvetica" pitchFamily="2" charset="0"/>
                </a:endParaRPr>
              </a:p>
              <a:p>
                <a:r>
                  <a:rPr lang="de-DE" dirty="0">
                    <a:latin typeface="Helvetica" pitchFamily="2" charset="0"/>
                  </a:rPr>
                  <a:t>Das dritte Berufs-</a:t>
                </a:r>
                <a:r>
                  <a:rPr lang="de-DE" dirty="0" err="1">
                    <a:latin typeface="Helvetica" pitchFamily="2" charset="0"/>
                  </a:rPr>
                  <a:t>bildungsgesetz</a:t>
                </a:r>
                <a:r>
                  <a:rPr lang="de-DE" dirty="0">
                    <a:latin typeface="Helvetica" pitchFamily="2" charset="0"/>
                  </a:rPr>
                  <a:t> tritt in Kraft.</a:t>
                </a:r>
              </a:p>
            </p:txBody>
          </p:sp>
        </p:grpSp>
        <p:sp>
          <p:nvSpPr>
            <p:cNvPr id="7" name="Eingebuchteter Richtungspfeil 6">
              <a:extLst>
                <a:ext uri="{FF2B5EF4-FFF2-40B4-BE49-F238E27FC236}">
                  <a16:creationId xmlns:a16="http://schemas.microsoft.com/office/drawing/2014/main" id="{3E7404D4-1FC1-5FB0-EF76-57081A0A5F77}"/>
                </a:ext>
              </a:extLst>
            </p:cNvPr>
            <p:cNvSpPr/>
            <p:nvPr/>
          </p:nvSpPr>
          <p:spPr>
            <a:xfrm>
              <a:off x="2920306" y="4721897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61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80BC7-665C-DEB2-B41A-109C1E0CC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7551"/>
            <a:ext cx="9144000" cy="1762897"/>
          </a:xfrm>
        </p:spPr>
        <p:txBody>
          <a:bodyPr/>
          <a:lstStyle/>
          <a:p>
            <a:r>
              <a:rPr lang="de-CH" dirty="0"/>
              <a:t>Aktuelles Berufsbildungsgesetz</a:t>
            </a:r>
          </a:p>
        </p:txBody>
      </p:sp>
    </p:spTree>
    <p:extLst>
      <p:ext uri="{BB962C8B-B14F-4D97-AF65-F5344CB8AC3E}">
        <p14:creationId xmlns:p14="http://schemas.microsoft.com/office/powerpoint/2010/main" val="222005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F843D3D6-9C3F-4531-FA5C-9FC3649AB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87" y="2159126"/>
            <a:ext cx="2819400" cy="19177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7D21E28-3480-4104-AA61-C3CDB479E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50" y="2159126"/>
            <a:ext cx="3302000" cy="2159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0E94DDD-3944-95CB-415D-286348082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713" y="2159126"/>
            <a:ext cx="3162300" cy="210820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12FA02-0322-2405-8AE4-D3EF94FA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8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AE006A-267B-8E12-E46E-B51EFDF2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GB" dirty="0"/>
              <a:t>Das vierte Berufsbildungsgesetz von 2002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DCBCA91-037D-24E1-3764-07CBC4C2CCF1}"/>
              </a:ext>
            </a:extLst>
          </p:cNvPr>
          <p:cNvGrpSpPr/>
          <p:nvPr/>
        </p:nvGrpSpPr>
        <p:grpSpPr>
          <a:xfrm>
            <a:off x="532131" y="3933700"/>
            <a:ext cx="11127737" cy="1900363"/>
            <a:chOff x="561513" y="3976864"/>
            <a:chExt cx="11127737" cy="1900363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953B82C7-720F-69CA-C77C-4E7E0CEB3631}"/>
                </a:ext>
              </a:extLst>
            </p:cNvPr>
            <p:cNvGrpSpPr/>
            <p:nvPr/>
          </p:nvGrpSpPr>
          <p:grpSpPr>
            <a:xfrm>
              <a:off x="561513" y="3976864"/>
              <a:ext cx="11127737" cy="1900363"/>
              <a:chOff x="561513" y="3976864"/>
              <a:chExt cx="11127737" cy="1900363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24589C13-E231-ADE6-AD8F-E05A68C09346}"/>
                  </a:ext>
                </a:extLst>
              </p:cNvPr>
              <p:cNvSpPr/>
              <p:nvPr/>
            </p:nvSpPr>
            <p:spPr>
              <a:xfrm>
                <a:off x="561513" y="3976866"/>
                <a:ext cx="1900361" cy="1900361"/>
              </a:xfrm>
              <a:prstGeom prst="rect">
                <a:avLst/>
              </a:prstGeom>
              <a:solidFill>
                <a:srgbClr val="3A49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latin typeface="Helvetica" pitchFamily="2" charset="0"/>
                  </a:rPr>
                  <a:t>1997</a:t>
                </a:r>
              </a:p>
              <a:p>
                <a:r>
                  <a:rPr lang="de-DE" sz="1600" dirty="0">
                    <a:latin typeface="Helvetica" pitchFamily="2" charset="0"/>
                  </a:rPr>
                  <a:t>Der Bundesrat </a:t>
                </a:r>
              </a:p>
              <a:p>
                <a:r>
                  <a:rPr lang="de-DE" sz="1600" dirty="0">
                    <a:latin typeface="Helvetica" pitchFamily="2" charset="0"/>
                  </a:rPr>
                  <a:t>veröffentlicht den </a:t>
                </a:r>
                <a:r>
                  <a:rPr lang="de-DE" sz="1600" dirty="0" err="1">
                    <a:latin typeface="Helvetica" pitchFamily="2" charset="0"/>
                  </a:rPr>
                  <a:t>Berufsbildlungs</a:t>
                </a:r>
                <a:r>
                  <a:rPr lang="de-DE" sz="1600" dirty="0">
                    <a:latin typeface="Helvetica" pitchFamily="2" charset="0"/>
                  </a:rPr>
                  <a:t>-bericht.</a:t>
                </a: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1A220EE2-5A6E-69FC-4A4A-E2300EDF5438}"/>
                  </a:ext>
                </a:extLst>
              </p:cNvPr>
              <p:cNvSpPr/>
              <p:nvPr/>
            </p:nvSpPr>
            <p:spPr>
              <a:xfrm>
                <a:off x="2868357" y="3976866"/>
                <a:ext cx="1900361" cy="1900361"/>
              </a:xfrm>
              <a:prstGeom prst="rect">
                <a:avLst/>
              </a:prstGeom>
              <a:solidFill>
                <a:srgbClr val="616D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latin typeface="Helvetica" pitchFamily="2" charset="0"/>
                  </a:rPr>
                  <a:t>1999</a:t>
                </a:r>
              </a:p>
              <a:p>
                <a:r>
                  <a:rPr lang="de-DE" sz="1600" dirty="0">
                    <a:latin typeface="Helvetica" pitchFamily="2" charset="0"/>
                  </a:rPr>
                  <a:t>In einer Volks-abstimmung wird Art. 63 der Bundesverfassung </a:t>
                </a:r>
              </a:p>
              <a:p>
                <a:r>
                  <a:rPr lang="de-DE" sz="1600" dirty="0">
                    <a:latin typeface="Helvetica" pitchFamily="2" charset="0"/>
                  </a:rPr>
                  <a:t>angenommen.</a:t>
                </a:r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72017526-9412-6E3E-2E2D-F4B5B126CB2B}"/>
                  </a:ext>
                </a:extLst>
              </p:cNvPr>
              <p:cNvSpPr/>
              <p:nvPr/>
            </p:nvSpPr>
            <p:spPr>
              <a:xfrm>
                <a:off x="5175201" y="3976866"/>
                <a:ext cx="1900361" cy="1900361"/>
              </a:xfrm>
              <a:prstGeom prst="rect">
                <a:avLst/>
              </a:prstGeom>
              <a:solidFill>
                <a:srgbClr val="8992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latin typeface="Helvetica" pitchFamily="2" charset="0"/>
                  </a:rPr>
                  <a:t>2002</a:t>
                </a:r>
                <a:endParaRPr lang="de-DE" sz="1600" b="1" dirty="0">
                  <a:latin typeface="Helvetica" pitchFamily="2" charset="0"/>
                </a:endParaRPr>
              </a:p>
              <a:p>
                <a:r>
                  <a:rPr lang="de-DE" sz="1600" dirty="0">
                    <a:latin typeface="Helvetica" pitchFamily="2" charset="0"/>
                  </a:rPr>
                  <a:t>Das revidierte Gesetz wird von den Räten verabschiedet.</a:t>
                </a:r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20ECCC7-FFF8-CB5F-E27A-7B92C543B91E}"/>
                  </a:ext>
                </a:extLst>
              </p:cNvPr>
              <p:cNvSpPr/>
              <p:nvPr/>
            </p:nvSpPr>
            <p:spPr>
              <a:xfrm>
                <a:off x="7482045" y="3976865"/>
                <a:ext cx="1900361" cy="1900361"/>
              </a:xfrm>
              <a:prstGeom prst="rect">
                <a:avLst/>
              </a:prstGeom>
              <a:solidFill>
                <a:srgbClr val="B0B6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2000" b="1" dirty="0">
                    <a:solidFill>
                      <a:schemeClr val="tx1"/>
                    </a:solidFill>
                    <a:latin typeface="Helvetica" pitchFamily="2" charset="0"/>
                  </a:rPr>
                  <a:t>2004</a:t>
                </a:r>
              </a:p>
              <a:p>
                <a:r>
                  <a:rPr lang="de-DE" sz="1600" dirty="0">
                    <a:solidFill>
                      <a:schemeClr val="tx1"/>
                    </a:solidFill>
                    <a:latin typeface="Helvetica" pitchFamily="2" charset="0"/>
                  </a:rPr>
                  <a:t>Das vierte Berufs-</a:t>
                </a:r>
                <a:r>
                  <a:rPr lang="de-DE" sz="1600" dirty="0" err="1">
                    <a:solidFill>
                      <a:schemeClr val="tx1"/>
                    </a:solidFill>
                    <a:latin typeface="Helvetica" pitchFamily="2" charset="0"/>
                  </a:rPr>
                  <a:t>bildungsgesetz</a:t>
                </a:r>
                <a:r>
                  <a:rPr lang="de-DE" sz="1600" dirty="0">
                    <a:solidFill>
                      <a:schemeClr val="tx1"/>
                    </a:solidFill>
                    <a:latin typeface="Helvetica" pitchFamily="2" charset="0"/>
                  </a:rPr>
                  <a:t> und die Berufsbildungsverordnung treten in Kraft.</a:t>
                </a: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BD1BC5F3-2A51-9C80-19EF-84988C7698A9}"/>
                  </a:ext>
                </a:extLst>
              </p:cNvPr>
              <p:cNvSpPr/>
              <p:nvPr/>
            </p:nvSpPr>
            <p:spPr>
              <a:xfrm>
                <a:off x="9788889" y="3976864"/>
                <a:ext cx="1900361" cy="1900361"/>
              </a:xfrm>
              <a:prstGeom prst="rect">
                <a:avLst/>
              </a:prstGeom>
              <a:solidFill>
                <a:srgbClr val="D8DBF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solidFill>
                      <a:schemeClr val="tx1"/>
                    </a:solidFill>
                    <a:latin typeface="Helvetica" pitchFamily="2" charset="0"/>
                  </a:rPr>
                  <a:t>2005</a:t>
                </a:r>
              </a:p>
              <a:p>
                <a:r>
                  <a:rPr lang="de-DE" sz="1600" dirty="0">
                    <a:solidFill>
                      <a:schemeClr val="tx1"/>
                    </a:solidFill>
                    <a:latin typeface="Helvetica" pitchFamily="2" charset="0"/>
                  </a:rPr>
                  <a:t>Die ersten VO über die beruflichen Grundbildung treten in Kraft.</a:t>
                </a:r>
              </a:p>
            </p:txBody>
          </p:sp>
        </p:grpSp>
        <p:sp>
          <p:nvSpPr>
            <p:cNvPr id="7" name="Eingebuchteter Richtungspfeil 6">
              <a:extLst>
                <a:ext uri="{FF2B5EF4-FFF2-40B4-BE49-F238E27FC236}">
                  <a16:creationId xmlns:a16="http://schemas.microsoft.com/office/drawing/2014/main" id="{47436083-17B8-8268-5308-A673BB2DD8D7}"/>
                </a:ext>
              </a:extLst>
            </p:cNvPr>
            <p:cNvSpPr/>
            <p:nvPr/>
          </p:nvSpPr>
          <p:spPr>
            <a:xfrm>
              <a:off x="2525389" y="476741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8" name="Eingebuchteter Richtungspfeil 7">
              <a:extLst>
                <a:ext uri="{FF2B5EF4-FFF2-40B4-BE49-F238E27FC236}">
                  <a16:creationId xmlns:a16="http://schemas.microsoft.com/office/drawing/2014/main" id="{5B27F3C1-D1DC-2156-61B3-85C888D2BCD7}"/>
                </a:ext>
              </a:extLst>
            </p:cNvPr>
            <p:cNvSpPr/>
            <p:nvPr/>
          </p:nvSpPr>
          <p:spPr>
            <a:xfrm>
              <a:off x="4827481" y="476741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9" name="Eingebuchteter Richtungspfeil 8">
              <a:extLst>
                <a:ext uri="{FF2B5EF4-FFF2-40B4-BE49-F238E27FC236}">
                  <a16:creationId xmlns:a16="http://schemas.microsoft.com/office/drawing/2014/main" id="{6B67714E-4700-1DA8-E266-64EBB518EED0}"/>
                </a:ext>
              </a:extLst>
            </p:cNvPr>
            <p:cNvSpPr/>
            <p:nvPr/>
          </p:nvSpPr>
          <p:spPr>
            <a:xfrm>
              <a:off x="7136701" y="476741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10" name="Eingebuchteter Richtungspfeil 9">
              <a:extLst>
                <a:ext uri="{FF2B5EF4-FFF2-40B4-BE49-F238E27FC236}">
                  <a16:creationId xmlns:a16="http://schemas.microsoft.com/office/drawing/2014/main" id="{760C6C1A-54C1-3263-B162-95B047008A86}"/>
                </a:ext>
              </a:extLst>
            </p:cNvPr>
            <p:cNvSpPr/>
            <p:nvPr/>
          </p:nvSpPr>
          <p:spPr>
            <a:xfrm>
              <a:off x="9450397" y="4763104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01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DCA1564-D5F4-3F10-B824-1028AED0BE0A}"/>
              </a:ext>
            </a:extLst>
          </p:cNvPr>
          <p:cNvGrpSpPr/>
          <p:nvPr/>
        </p:nvGrpSpPr>
        <p:grpSpPr>
          <a:xfrm>
            <a:off x="838200" y="2489653"/>
            <a:ext cx="10515600" cy="3770021"/>
            <a:chOff x="838200" y="2398213"/>
            <a:chExt cx="10515600" cy="3770021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31162FE9-EA3C-0F28-4784-1402B48F0E7C}"/>
                </a:ext>
              </a:extLst>
            </p:cNvPr>
            <p:cNvSpPr/>
            <p:nvPr/>
          </p:nvSpPr>
          <p:spPr>
            <a:xfrm>
              <a:off x="2962468" y="2398214"/>
              <a:ext cx="1222310" cy="2369975"/>
            </a:xfrm>
            <a:prstGeom prst="rect">
              <a:avLst/>
            </a:prstGeom>
            <a:solidFill>
              <a:srgbClr val="3A49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latin typeface="Helvetica" pitchFamily="2" charset="0"/>
                </a:rPr>
                <a:t>BBG </a:t>
              </a:r>
              <a:br>
                <a:rPr lang="de-CH" sz="1600" dirty="0">
                  <a:latin typeface="Helvetica" pitchFamily="2" charset="0"/>
                </a:rPr>
              </a:br>
              <a:r>
                <a:rPr lang="de-CH" sz="1600" dirty="0">
                  <a:latin typeface="Helvetica" pitchFamily="2" charset="0"/>
                </a:rPr>
                <a:t>1978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0F283E0-1BEC-F137-CA72-47C3529B2DCA}"/>
                </a:ext>
              </a:extLst>
            </p:cNvPr>
            <p:cNvSpPr/>
            <p:nvPr/>
          </p:nvSpPr>
          <p:spPr>
            <a:xfrm>
              <a:off x="1900334" y="2569275"/>
              <a:ext cx="1222310" cy="2369975"/>
            </a:xfrm>
            <a:prstGeom prst="rect">
              <a:avLst/>
            </a:prstGeom>
            <a:solidFill>
              <a:srgbClr val="3A49E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latin typeface="Helvetica" pitchFamily="2" charset="0"/>
                </a:rPr>
                <a:t>BBG </a:t>
              </a:r>
              <a:br>
                <a:rPr lang="de-CH" sz="1600" dirty="0">
                  <a:latin typeface="Helvetica" pitchFamily="2" charset="0"/>
                </a:rPr>
              </a:br>
              <a:r>
                <a:rPr lang="de-CH" sz="1600" dirty="0">
                  <a:latin typeface="Helvetica" pitchFamily="2" charset="0"/>
                </a:rPr>
                <a:t>1963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8FB220E7-8D2D-1284-6AB5-74E10E9F45AB}"/>
                </a:ext>
              </a:extLst>
            </p:cNvPr>
            <p:cNvSpPr/>
            <p:nvPr/>
          </p:nvSpPr>
          <p:spPr>
            <a:xfrm>
              <a:off x="838200" y="2740336"/>
              <a:ext cx="1222310" cy="2369975"/>
            </a:xfrm>
            <a:prstGeom prst="rect">
              <a:avLst/>
            </a:prstGeom>
            <a:solidFill>
              <a:srgbClr val="3A49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latin typeface="Helvetica" pitchFamily="2" charset="0"/>
                </a:rPr>
                <a:t>BBG </a:t>
              </a:r>
              <a:br>
                <a:rPr lang="de-CH" sz="1600" dirty="0">
                  <a:latin typeface="Helvetica" pitchFamily="2" charset="0"/>
                </a:rPr>
              </a:br>
              <a:r>
                <a:rPr lang="de-CH" sz="1600" dirty="0">
                  <a:latin typeface="Helvetica" pitchFamily="2" charset="0"/>
                </a:rPr>
                <a:t>1930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97211BC-5B32-FEA3-75AF-CFA7D81EF5FD}"/>
                </a:ext>
              </a:extLst>
            </p:cNvPr>
            <p:cNvSpPr/>
            <p:nvPr/>
          </p:nvSpPr>
          <p:spPr>
            <a:xfrm>
              <a:off x="838201" y="5329646"/>
              <a:ext cx="3346578" cy="317241"/>
            </a:xfrm>
            <a:prstGeom prst="rect">
              <a:avLst/>
            </a:prstGeom>
            <a:solidFill>
              <a:srgbClr val="E8E2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solidFill>
                    <a:schemeClr val="tx1"/>
                  </a:solidFill>
                  <a:latin typeface="Helvetica" pitchFamily="2" charset="0"/>
                </a:rPr>
                <a:t>Bundesverfassung Art. 34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77A5A3A6-8CC8-1CAD-DCA7-A6D43C3B51A6}"/>
                </a:ext>
              </a:extLst>
            </p:cNvPr>
            <p:cNvSpPr/>
            <p:nvPr/>
          </p:nvSpPr>
          <p:spPr>
            <a:xfrm>
              <a:off x="838200" y="5850993"/>
              <a:ext cx="10515600" cy="317241"/>
            </a:xfrm>
            <a:prstGeom prst="rect">
              <a:avLst/>
            </a:prstGeom>
            <a:solidFill>
              <a:srgbClr val="3737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latin typeface="Helvetica" pitchFamily="2" charset="0"/>
                </a:rPr>
                <a:t>Handel, Verkehr, Handwerk und Industrie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8655CF3-59F8-0AD7-642D-96B0081E8B1B}"/>
                </a:ext>
              </a:extLst>
            </p:cNvPr>
            <p:cNvSpPr/>
            <p:nvPr/>
          </p:nvSpPr>
          <p:spPr>
            <a:xfrm>
              <a:off x="4918789" y="5329646"/>
              <a:ext cx="6435010" cy="317241"/>
            </a:xfrm>
            <a:prstGeom prst="rect">
              <a:avLst/>
            </a:prstGeom>
            <a:solidFill>
              <a:srgbClr val="E8E2D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solidFill>
                    <a:schemeClr val="tx1"/>
                  </a:solidFill>
                  <a:latin typeface="Helvetica" pitchFamily="2" charset="0"/>
                </a:rPr>
                <a:t>Bundesverfassung Art. 63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E0844B8-DA5C-125F-5778-9BDDC7344576}"/>
                </a:ext>
              </a:extLst>
            </p:cNvPr>
            <p:cNvSpPr/>
            <p:nvPr/>
          </p:nvSpPr>
          <p:spPr>
            <a:xfrm>
              <a:off x="4918788" y="2398213"/>
              <a:ext cx="6435009" cy="2712098"/>
            </a:xfrm>
            <a:prstGeom prst="rect">
              <a:avLst/>
            </a:prstGeom>
            <a:solidFill>
              <a:srgbClr val="3A49EE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DB961C4-EDCB-BA0A-B516-110F883D61BA}"/>
                </a:ext>
              </a:extLst>
            </p:cNvPr>
            <p:cNvSpPr txBox="1"/>
            <p:nvPr/>
          </p:nvSpPr>
          <p:spPr>
            <a:xfrm>
              <a:off x="5253135" y="2740336"/>
              <a:ext cx="887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dirty="0">
                  <a:solidFill>
                    <a:schemeClr val="bg1"/>
                  </a:solidFill>
                  <a:latin typeface="Helvetica" pitchFamily="2" charset="0"/>
                </a:rPr>
                <a:t>BBG</a:t>
              </a:r>
              <a:br>
                <a:rPr lang="de-CH" sz="1600" dirty="0">
                  <a:solidFill>
                    <a:schemeClr val="bg1"/>
                  </a:solidFill>
                  <a:latin typeface="Helvetica" pitchFamily="2" charset="0"/>
                </a:rPr>
              </a:br>
              <a:r>
                <a:rPr lang="de-CH" sz="1600" dirty="0">
                  <a:solidFill>
                    <a:schemeClr val="bg1"/>
                  </a:solidFill>
                  <a:latin typeface="Helvetica" pitchFamily="2" charset="0"/>
                </a:rPr>
                <a:t>220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202F471-8146-A4F8-D4BB-9998AD9825F8}"/>
                </a:ext>
              </a:extLst>
            </p:cNvPr>
            <p:cNvSpPr txBox="1"/>
            <p:nvPr/>
          </p:nvSpPr>
          <p:spPr>
            <a:xfrm>
              <a:off x="7371184" y="2829197"/>
              <a:ext cx="371669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de-CH" sz="1600" dirty="0">
                  <a:solidFill>
                    <a:schemeClr val="bg1"/>
                  </a:solidFill>
                  <a:latin typeface="Helvetica" pitchFamily="2" charset="0"/>
                </a:rPr>
                <a:t>Land- und Waldwirtschaft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de-CH" sz="16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CH" sz="1600" dirty="0">
                  <a:solidFill>
                    <a:schemeClr val="bg1"/>
                  </a:solidFill>
                  <a:latin typeface="Helvetica" pitchFamily="2" charset="0"/>
                </a:rPr>
                <a:t>Gesundheit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de-CH" sz="16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CH" sz="1600" dirty="0">
                  <a:solidFill>
                    <a:schemeClr val="bg1"/>
                  </a:solidFill>
                  <a:latin typeface="Helvetica" pitchFamily="2" charset="0"/>
                </a:rPr>
                <a:t>Soziale Berufe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de-CH" sz="16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CH" sz="1600" dirty="0">
                  <a:solidFill>
                    <a:schemeClr val="bg1"/>
                  </a:solidFill>
                  <a:latin typeface="Helvetica" pitchFamily="2" charset="0"/>
                </a:rPr>
                <a:t>Kunst</a:t>
              </a:r>
            </a:p>
          </p:txBody>
        </p:sp>
        <p:sp>
          <p:nvSpPr>
            <p:cNvPr id="18" name="Geschweifte Klammer links 17">
              <a:extLst>
                <a:ext uri="{FF2B5EF4-FFF2-40B4-BE49-F238E27FC236}">
                  <a16:creationId xmlns:a16="http://schemas.microsoft.com/office/drawing/2014/main" id="{9DC7160A-F6EE-019D-64A2-6E66743F1EA8}"/>
                </a:ext>
              </a:extLst>
            </p:cNvPr>
            <p:cNvSpPr/>
            <p:nvPr/>
          </p:nvSpPr>
          <p:spPr>
            <a:xfrm>
              <a:off x="6764694" y="2736866"/>
              <a:ext cx="522514" cy="2031323"/>
            </a:xfrm>
            <a:prstGeom prst="leftBrace">
              <a:avLst/>
            </a:prstGeom>
            <a:ln>
              <a:solidFill>
                <a:srgbClr val="FFFF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bg1"/>
                </a:solidFill>
              </a:endParaRPr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6039FD2A-1EBF-1AF0-5E8B-9FECC001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8060789" cy="1325563"/>
          </a:xfrm>
        </p:spPr>
        <p:txBody>
          <a:bodyPr/>
          <a:lstStyle/>
          <a:p>
            <a:r>
              <a:rPr lang="de-DE" dirty="0"/>
              <a:t>Die Integration aller Berufsbildungsbereiche</a:t>
            </a:r>
            <a:endParaRPr lang="de-GB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4716720-9FBA-9B36-9F30-F1ED597B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8498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rufsbildung_2023">
      <a:dk1>
        <a:srgbClr val="000000"/>
      </a:dk1>
      <a:lt1>
        <a:srgbClr val="FFFFFF"/>
      </a:lt1>
      <a:dk2>
        <a:srgbClr val="333333"/>
      </a:dk2>
      <a:lt2>
        <a:srgbClr val="3A49EE"/>
      </a:lt2>
      <a:accent1>
        <a:srgbClr val="E8E2DB"/>
      </a:accent1>
      <a:accent2>
        <a:srgbClr val="616DF1"/>
      </a:accent2>
      <a:accent3>
        <a:srgbClr val="8992F5"/>
      </a:accent3>
      <a:accent4>
        <a:srgbClr val="009844"/>
      </a:accent4>
      <a:accent5>
        <a:srgbClr val="D22630"/>
      </a:accent5>
      <a:accent6>
        <a:srgbClr val="B68720"/>
      </a:accent6>
      <a:hlink>
        <a:srgbClr val="4677C0"/>
      </a:hlink>
      <a:folHlink>
        <a:srgbClr val="7FA6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rufsbildung_2023">
    <a:dk1>
      <a:srgbClr val="000000"/>
    </a:dk1>
    <a:lt1>
      <a:srgbClr val="FFFFFF"/>
    </a:lt1>
    <a:dk2>
      <a:srgbClr val="333333"/>
    </a:dk2>
    <a:lt2>
      <a:srgbClr val="3A49EE"/>
    </a:lt2>
    <a:accent1>
      <a:srgbClr val="E8E2DB"/>
    </a:accent1>
    <a:accent2>
      <a:srgbClr val="616DF1"/>
    </a:accent2>
    <a:accent3>
      <a:srgbClr val="8992F5"/>
    </a:accent3>
    <a:accent4>
      <a:srgbClr val="009844"/>
    </a:accent4>
    <a:accent5>
      <a:srgbClr val="D22630"/>
    </a:accent5>
    <a:accent6>
      <a:srgbClr val="B68720"/>
    </a:accent6>
    <a:hlink>
      <a:srgbClr val="4677C0"/>
    </a:hlink>
    <a:folHlink>
      <a:srgbClr val="7FA6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2133</Words>
  <Application>Microsoft Office PowerPoint</Application>
  <PresentationFormat>Breitbild</PresentationFormat>
  <Paragraphs>846</Paragraphs>
  <Slides>55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55</vt:i4>
      </vt:variant>
    </vt:vector>
  </HeadingPairs>
  <TitlesOfParts>
    <vt:vector size="65" baseType="lpstr">
      <vt:lpstr>Arial</vt:lpstr>
      <vt:lpstr>Calibri</vt:lpstr>
      <vt:lpstr>Calibri Light</vt:lpstr>
      <vt:lpstr>Georgia</vt:lpstr>
      <vt:lpstr>Helvetica</vt:lpstr>
      <vt:lpstr>Helvetica Light</vt:lpstr>
      <vt:lpstr>Wingdings</vt:lpstr>
      <vt:lpstr>Office</vt:lpstr>
      <vt:lpstr>Benutzerdefiniertes Design</vt:lpstr>
      <vt:lpstr>1_Benutzerdefiniertes Design</vt:lpstr>
      <vt:lpstr>Das Berufsbildungssystem der Schweiz</vt:lpstr>
      <vt:lpstr>Der Weg zum Berufsbildungsgesetz </vt:lpstr>
      <vt:lpstr>Die Anfänge im 19. Jahrhundert</vt:lpstr>
      <vt:lpstr>Das erste Berufsbildungsgesetz</vt:lpstr>
      <vt:lpstr>Das zweite Berufsbildungsgesetz von 1963</vt:lpstr>
      <vt:lpstr>Das dritte Berufsbildungsgesetz von 1978</vt:lpstr>
      <vt:lpstr>Aktuelles Berufsbildungsgesetz</vt:lpstr>
      <vt:lpstr>Das vierte Berufsbildungsgesetz von 2002</vt:lpstr>
      <vt:lpstr>Die Integration aller Berufsbildungsbereiche</vt:lpstr>
      <vt:lpstr>Die Einführung des eidg. Berufsattest EBA</vt:lpstr>
      <vt:lpstr>Die Entwicklung geht weiter</vt:lpstr>
      <vt:lpstr>Berufsbildung im Schweizer Bildungssystem</vt:lpstr>
      <vt:lpstr>Das Schweizer Bildungssystem</vt:lpstr>
      <vt:lpstr>Das Schweizer Bildungssystem</vt:lpstr>
      <vt:lpstr>Das Schweizer Bildungssystem</vt:lpstr>
      <vt:lpstr>Das Schweizer Bildungssystem</vt:lpstr>
      <vt:lpstr>Das Schweizer Bildungssystem</vt:lpstr>
      <vt:lpstr>Das Berufsbildungssystem</vt:lpstr>
      <vt:lpstr>Die berufliche Grundbildung</vt:lpstr>
      <vt:lpstr>Wie ein Beruf entsteht</vt:lpstr>
      <vt:lpstr>Die Berufsbildung und Arbeitsmarktfähigkeit</vt:lpstr>
      <vt:lpstr>Die Vorschriften der beruflichen Grundbildung</vt:lpstr>
      <vt:lpstr>Das handlungskompetenzorientierte Modelle</vt:lpstr>
      <vt:lpstr>Das Kompetenzen-Ressourcen-Modell (CoRE)</vt:lpstr>
      <vt:lpstr>Die Handlungskompetenz</vt:lpstr>
      <vt:lpstr>Übersicht über die berufliche Grundbildung</vt:lpstr>
      <vt:lpstr>Die Kommissionen B&amp;Q</vt:lpstr>
      <vt:lpstr>Träger und Behörden</vt:lpstr>
      <vt:lpstr>Der Bund</vt:lpstr>
      <vt:lpstr>Die Bundesgesetzgebung</vt:lpstr>
      <vt:lpstr>Die Zusammenarbeit zwischen Staat und OdA</vt:lpstr>
      <vt:lpstr>PowerPoint-Präsentation</vt:lpstr>
      <vt:lpstr>SBKK – Die Koordination der Berufsbildung</vt:lpstr>
      <vt:lpstr>Kantone</vt:lpstr>
      <vt:lpstr>Die kantonale Gesetzgebung</vt:lpstr>
      <vt:lpstr>PowerPoint-Präsentation</vt:lpstr>
      <vt:lpstr>Die Aufgaben der Berufsbildungsämter</vt:lpstr>
      <vt:lpstr>Die Lehraufsicht</vt:lpstr>
      <vt:lpstr>Finanzierung der Berufsbildung</vt:lpstr>
      <vt:lpstr>Die Leistungen und Träger</vt:lpstr>
      <vt:lpstr>Die Leistungen und Träger</vt:lpstr>
      <vt:lpstr>Die Aufwendungen der öffentlichen Hand</vt:lpstr>
      <vt:lpstr>Die Berufsbildungsfonds</vt:lpstr>
      <vt:lpstr>Die Kosten der beruflichen Grundbildung</vt:lpstr>
      <vt:lpstr>Die Modellrechnung für einen Lehrbetrieb</vt:lpstr>
      <vt:lpstr>Die finanzierung der üK</vt:lpstr>
      <vt:lpstr>Die Beiträge für Innovationen und besondere  Leistungen</vt:lpstr>
      <vt:lpstr>Die Stipendien und Darlehen</vt:lpstr>
      <vt:lpstr>Die Europäisierung der Berufsbildung</vt:lpstr>
      <vt:lpstr>Der Kopenhagen-Prozess</vt:lpstr>
      <vt:lpstr>Die Instrumente des Kopenhagen-Prozesses</vt:lpstr>
      <vt:lpstr>Europass</vt:lpstr>
      <vt:lpstr>Die Schweizer Qualifikationsrahmen</vt:lpstr>
      <vt:lpstr>NQR und EQR</vt:lpstr>
      <vt:lpstr>Diplomzusatz</vt:lpstr>
    </vt:vector>
  </TitlesOfParts>
  <Company>SDBB CSFO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Werlen, Joel</dc:creator>
  <cp:lastModifiedBy>Baur, Nicte</cp:lastModifiedBy>
  <cp:revision>47</cp:revision>
  <dcterms:created xsi:type="dcterms:W3CDTF">2023-08-07T08:24:15Z</dcterms:created>
  <dcterms:modified xsi:type="dcterms:W3CDTF">2024-02-13T11:07:32Z</dcterms:modified>
</cp:coreProperties>
</file>