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9"/>
  </p:notesMasterIdLst>
  <p:sldIdLst>
    <p:sldId id="308" r:id="rId4"/>
    <p:sldId id="309" r:id="rId5"/>
    <p:sldId id="299" r:id="rId6"/>
    <p:sldId id="259" r:id="rId7"/>
    <p:sldId id="260" r:id="rId8"/>
    <p:sldId id="293" r:id="rId9"/>
    <p:sldId id="310" r:id="rId10"/>
    <p:sldId id="294" r:id="rId11"/>
    <p:sldId id="263" r:id="rId12"/>
    <p:sldId id="264" r:id="rId13"/>
    <p:sldId id="265" r:id="rId14"/>
    <p:sldId id="311" r:id="rId15"/>
    <p:sldId id="266" r:id="rId16"/>
    <p:sldId id="267" r:id="rId17"/>
    <p:sldId id="268" r:id="rId18"/>
    <p:sldId id="269" r:id="rId19"/>
    <p:sldId id="270" r:id="rId20"/>
    <p:sldId id="271" r:id="rId21"/>
    <p:sldId id="312" r:id="rId22"/>
    <p:sldId id="300" r:id="rId23"/>
    <p:sldId id="313" r:id="rId24"/>
    <p:sldId id="301" r:id="rId25"/>
    <p:sldId id="274" r:id="rId26"/>
    <p:sldId id="275" r:id="rId27"/>
    <p:sldId id="276" r:id="rId28"/>
    <p:sldId id="277" r:id="rId29"/>
    <p:sldId id="278" r:id="rId30"/>
    <p:sldId id="314" r:id="rId31"/>
    <p:sldId id="298" r:id="rId32"/>
    <p:sldId id="315" r:id="rId33"/>
    <p:sldId id="295" r:id="rId34"/>
    <p:sldId id="296" r:id="rId35"/>
    <p:sldId id="297" r:id="rId36"/>
    <p:sldId id="283" r:id="rId37"/>
    <p:sldId id="284" r:id="rId38"/>
    <p:sldId id="303" r:id="rId39"/>
    <p:sldId id="304" r:id="rId40"/>
    <p:sldId id="316" r:id="rId41"/>
    <p:sldId id="306" r:id="rId42"/>
    <p:sldId id="307" r:id="rId43"/>
    <p:sldId id="289" r:id="rId44"/>
    <p:sldId id="290" r:id="rId45"/>
    <p:sldId id="291" r:id="rId46"/>
    <p:sldId id="317" r:id="rId47"/>
    <p:sldId id="302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E"/>
    <a:srgbClr val="4C7936"/>
    <a:srgbClr val="C2DAB6"/>
    <a:srgbClr val="E9E2DC"/>
    <a:srgbClr val="A11731"/>
    <a:srgbClr val="DAA2AD"/>
    <a:srgbClr val="EBECF3"/>
    <a:srgbClr val="D9DBFC"/>
    <a:srgbClr val="B0B6F8"/>
    <a:srgbClr val="E9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5878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Arbeitstechnische Voraussetzungen</a:t>
          </a: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Über welche Arbeits- und Lerntechniken </a:t>
          </a:r>
          <a:r>
            <a:rPr lang="de-DE" sz="1400" b="0" i="0" dirty="0" err="1">
              <a:solidFill>
                <a:schemeClr val="tx1"/>
              </a:solidFill>
              <a:latin typeface="Helvetica" pitchFamily="2" charset="0"/>
            </a:rPr>
            <a:t>verfügt</a:t>
          </a: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 die lernende Person?</a:t>
          </a: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Fachliche Voraussetzungen</a:t>
          </a: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Auf welchem Wissen kann aufgebaut werden?</a:t>
          </a: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Soziale Voraussetzungen</a:t>
          </a:r>
          <a:endParaRPr lang="de-DE" sz="1600" b="1" dirty="0">
            <a:solidFill>
              <a:schemeClr val="bg1"/>
            </a:solidFill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Welche Grundhaltung hat die lernende Person </a:t>
          </a:r>
          <a:r>
            <a:rPr lang="de-DE" sz="1400" b="0" i="0" dirty="0" err="1">
              <a:solidFill>
                <a:schemeClr val="tx1"/>
              </a:solidFill>
              <a:latin typeface="Helvetica" pitchFamily="2" charset="0"/>
            </a:rPr>
            <a:t>gegenüber</a:t>
          </a: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 anderen Leuten?</a:t>
          </a: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Emotionale Voraussetzungen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Kulturelle Voraussetzungen</a:t>
          </a:r>
          <a:endParaRPr lang="de-DE" sz="1600" b="1" dirty="0"/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baseline="0" dirty="0">
              <a:solidFill>
                <a:schemeClr val="tx1"/>
              </a:solidFill>
              <a:latin typeface="Helvetica" pitchFamily="2" charset="0"/>
            </a:rPr>
            <a:t>Individuelle Voraussetzungen</a:t>
          </a: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248399"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Welche Haltung bringt die lernende Person in die </a:t>
          </a:r>
          <a:r>
            <a:rPr lang="de-DE" sz="1400" b="0" i="0" dirty="0" err="1">
              <a:solidFill>
                <a:schemeClr val="tx1"/>
              </a:solidFill>
              <a:latin typeface="Helvetica" pitchFamily="2" charset="0"/>
            </a:rPr>
            <a:t>Arbeitsaufräge</a:t>
          </a: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 ein?</a:t>
          </a: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Welchen kulturellen und sprachlichen Hintergrund bringt die lernende</a:t>
          </a: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Bringt die lernende Person die nötigen Voraussetzungen mit?</a:t>
          </a:r>
          <a:endParaRPr lang="de-DE" sz="14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7EAB5493-5F20-7247-A2D0-FD0875EFD5E7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Welche Arbeitsvorgänge und Begriffe sind schon bekannt?</a:t>
          </a:r>
        </a:p>
      </dgm:t>
    </dgm:pt>
    <dgm:pt modelId="{CA109CE9-269D-B04E-8191-4BAF858CD15D}" type="parTrans" cxnId="{C27BA1AB-1D10-5241-A9A6-9A221D01E5B1}">
      <dgm:prSet/>
      <dgm:spPr/>
      <dgm:t>
        <a:bodyPr/>
        <a:lstStyle/>
        <a:p>
          <a:endParaRPr lang="de-DE"/>
        </a:p>
      </dgm:t>
    </dgm:pt>
    <dgm:pt modelId="{4686C586-0EF8-474B-BE42-407DF2EE1BC0}" type="sibTrans" cxnId="{C27BA1AB-1D10-5241-A9A6-9A221D01E5B1}">
      <dgm:prSet/>
      <dgm:spPr/>
      <dgm:t>
        <a:bodyPr/>
        <a:lstStyle/>
        <a:p>
          <a:endParaRPr lang="de-DE"/>
        </a:p>
      </dgm:t>
    </dgm:pt>
    <dgm:pt modelId="{79822BBB-6E56-564C-8FCA-DFE60400841A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Wie ist das Verhältnis zur Berufsbildnerin oder zum Berufsbildner?</a:t>
          </a:r>
        </a:p>
      </dgm:t>
    </dgm:pt>
    <dgm:pt modelId="{789B9ABF-0DDA-D74E-91D3-F3445FD58430}" type="parTrans" cxnId="{C2F7FD2F-9F91-BA4E-8897-D0B099C7A668}">
      <dgm:prSet/>
      <dgm:spPr/>
      <dgm:t>
        <a:bodyPr/>
        <a:lstStyle/>
        <a:p>
          <a:endParaRPr lang="de-DE"/>
        </a:p>
      </dgm:t>
    </dgm:pt>
    <dgm:pt modelId="{22778C3B-F6D3-804A-9055-A5B5B8013898}" type="sibTrans" cxnId="{C2F7FD2F-9F91-BA4E-8897-D0B099C7A668}">
      <dgm:prSet/>
      <dgm:spPr/>
      <dgm:t>
        <a:bodyPr/>
        <a:lstStyle/>
        <a:p>
          <a:endParaRPr lang="de-DE"/>
        </a:p>
      </dgm:t>
    </dgm:pt>
    <dgm:pt modelId="{8796349C-17E6-104D-9C53-F7288B958B63}">
      <dgm:prSet custT="1"/>
      <dgm:spPr>
        <a:solidFill>
          <a:schemeClr val="bg2">
            <a:lumMod val="20000"/>
            <a:lumOff val="80000"/>
          </a:schemeClr>
        </a:solidFill>
      </dgm:spPr>
      <dgm:t>
        <a:bodyPr lIns="108000" rIns="248399"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Ist sie bereit, sich auf den Lernprozess einzulassen? Ist sie motiviert?</a:t>
          </a:r>
        </a:p>
      </dgm:t>
    </dgm:pt>
    <dgm:pt modelId="{684A336C-67E6-3F4B-B989-93B16B823B4C}" type="parTrans" cxnId="{FF877458-65C2-BD46-8B03-6B57FE39D6A8}">
      <dgm:prSet/>
      <dgm:spPr/>
      <dgm:t>
        <a:bodyPr/>
        <a:lstStyle/>
        <a:p>
          <a:endParaRPr lang="de-DE"/>
        </a:p>
      </dgm:t>
    </dgm:pt>
    <dgm:pt modelId="{544CAF6A-7244-114B-9672-61C3F70B3027}" type="sibTrans" cxnId="{FF877458-65C2-BD46-8B03-6B57FE39D6A8}">
      <dgm:prSet/>
      <dgm:spPr/>
      <dgm:t>
        <a:bodyPr/>
        <a:lstStyle/>
        <a:p>
          <a:endParaRPr lang="de-DE"/>
        </a:p>
      </dgm:t>
    </dgm:pt>
    <dgm:pt modelId="{0560FB76-EBE5-B440-83B3-EF4EE2E9C17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Person mit?</a:t>
          </a:r>
        </a:p>
      </dgm:t>
    </dgm:pt>
    <dgm:pt modelId="{50012B13-8C44-4D4E-858C-4642ABC47659}" type="parTrans" cxnId="{D0C16570-22FE-6246-8DD4-61F0FDCFA329}">
      <dgm:prSet/>
      <dgm:spPr/>
      <dgm:t>
        <a:bodyPr/>
        <a:lstStyle/>
        <a:p>
          <a:endParaRPr lang="de-DE"/>
        </a:p>
      </dgm:t>
    </dgm:pt>
    <dgm:pt modelId="{5F922FC5-1CB5-CF43-983E-C3036DF69568}" type="sibTrans" cxnId="{D0C16570-22FE-6246-8DD4-61F0FDCFA329}">
      <dgm:prSet/>
      <dgm:spPr/>
      <dgm:t>
        <a:bodyPr/>
        <a:lstStyle/>
        <a:p>
          <a:endParaRPr lang="de-DE"/>
        </a:p>
      </dgm:t>
    </dgm:pt>
    <dgm:pt modelId="{D61D95C8-0245-434D-8B88-CDB5F25D325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Ist sie </a:t>
          </a:r>
          <a:r>
            <a:rPr lang="de-DE" sz="1400" b="0" i="0" dirty="0" err="1">
              <a:solidFill>
                <a:schemeClr val="tx1"/>
              </a:solidFill>
              <a:latin typeface="Helvetica" pitchFamily="2" charset="0"/>
            </a:rPr>
            <a:t>über</a:t>
          </a:r>
          <a:r>
            <a:rPr lang="de-DE" sz="1400" b="0" i="0" dirty="0">
              <a:solidFill>
                <a:schemeClr val="tx1"/>
              </a:solidFill>
              <a:latin typeface="Helvetica" pitchFamily="2" charset="0"/>
            </a:rPr>
            <a:t>- oder unterfordert?</a:t>
          </a:r>
        </a:p>
      </dgm:t>
    </dgm:pt>
    <dgm:pt modelId="{19E6FF08-A448-EF40-93DC-1C5DF728CC79}" type="parTrans" cxnId="{244D3D0A-36E1-A24F-8C55-9D8AAAE6F48F}">
      <dgm:prSet/>
      <dgm:spPr/>
      <dgm:t>
        <a:bodyPr/>
        <a:lstStyle/>
        <a:p>
          <a:endParaRPr lang="de-DE"/>
        </a:p>
      </dgm:t>
    </dgm:pt>
    <dgm:pt modelId="{D67843D0-7CAF-994A-A213-DA8CDABBCE30}" type="sibTrans" cxnId="{244D3D0A-36E1-A24F-8C55-9D8AAAE6F48F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44D3D0A-36E1-A24F-8C55-9D8AAAE6F48F}" srcId="{37CB58AA-F32E-C24F-A684-A8BBEC03728A}" destId="{D61D95C8-0245-434D-8B88-CDB5F25D3253}" srcOrd="1" destOrd="0" parTransId="{19E6FF08-A448-EF40-93DC-1C5DF728CC79}" sibTransId="{D67843D0-7CAF-994A-A213-DA8CDABBCE30}"/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C2F7FD2F-9F91-BA4E-8897-D0B099C7A668}" srcId="{A24695C5-ECA5-AA4E-A0CA-371F1F1DAFFE}" destId="{79822BBB-6E56-564C-8FCA-DFE60400841A}" srcOrd="1" destOrd="0" parTransId="{789B9ABF-0DDA-D74E-91D3-F3445FD58430}" sibTransId="{22778C3B-F6D3-804A-9055-A5B5B8013898}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87E93B3E-8D9F-3A48-A299-FD3DACA62837}" type="presOf" srcId="{8796349C-17E6-104D-9C53-F7288B958B63}" destId="{C658FF4F-DE28-0544-AE79-39D85CEFE984}" srcOrd="0" destOrd="1" presId="urn:microsoft.com/office/officeart/2005/8/layout/vList5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D0C16570-22FE-6246-8DD4-61F0FDCFA329}" srcId="{E4BCD05F-6DBD-3A49-94F1-13657DB22159}" destId="{0560FB76-EBE5-B440-83B3-EF4EE2E9C176}" srcOrd="1" destOrd="0" parTransId="{50012B13-8C44-4D4E-858C-4642ABC47659}" sibTransId="{5F922FC5-1CB5-CF43-983E-C3036DF69568}"/>
    <dgm:cxn modelId="{5B698557-E7CB-DE4C-A39D-55A341F1CA39}" type="presOf" srcId="{0560FB76-EBE5-B440-83B3-EF4EE2E9C176}" destId="{45F95DF7-4716-3040-9C61-76083EE8EC37}" srcOrd="0" destOrd="1" presId="urn:microsoft.com/office/officeart/2005/8/layout/vList5"/>
    <dgm:cxn modelId="{FF877458-65C2-BD46-8B03-6B57FE39D6A8}" srcId="{54FB6E2E-4C52-DC4E-820C-0A4F533B0B83}" destId="{8796349C-17E6-104D-9C53-F7288B958B63}" srcOrd="1" destOrd="0" parTransId="{684A336C-67E6-3F4B-B989-93B16B823B4C}" sibTransId="{544CAF6A-7244-114B-9672-61C3F70B3027}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EA5C7493-245B-9D48-92D4-CBBA618F1F68}" type="presOf" srcId="{D61D95C8-0245-434D-8B88-CDB5F25D3253}" destId="{B39D7CE4-D7FA-6749-8B9B-E11DE8B50566}" srcOrd="0" destOrd="1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F76E2D9C-337F-664A-962B-9265FCAF812E}" type="presOf" srcId="{79822BBB-6E56-564C-8FCA-DFE60400841A}" destId="{9783B061-4529-2048-B0CC-6B6B8166FE78}" srcOrd="0" destOrd="1" presId="urn:microsoft.com/office/officeart/2005/8/layout/vList5"/>
    <dgm:cxn modelId="{C27BA1AB-1D10-5241-A9A6-9A221D01E5B1}" srcId="{81A3737A-9B4C-764D-9921-B5EC50340B94}" destId="{7EAB5493-5F20-7247-A2D0-FD0875EFD5E7}" srcOrd="1" destOrd="0" parTransId="{CA109CE9-269D-B04E-8191-4BAF858CD15D}" sibTransId="{4686C586-0EF8-474B-BE42-407DF2EE1BC0}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FEEE8FF9-FAB9-E445-B7BB-8666E460DFBA}" type="presOf" srcId="{7EAB5493-5F20-7247-A2D0-FD0875EFD5E7}" destId="{6EB5C6D8-DC78-ED42-A4C4-B674D7FBD59D}" srcOrd="0" destOrd="1" presId="urn:microsoft.com/office/officeart/2005/8/layout/vList5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698490" y="-2948663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Über welche Arbeits- und Lerntechniken </a:t>
          </a:r>
          <a:r>
            <a:rPr lang="de-DE" sz="1400" b="0" i="0" kern="1200" dirty="0" err="1">
              <a:solidFill>
                <a:schemeClr val="tx1"/>
              </a:solidFill>
              <a:latin typeface="Helvetica" pitchFamily="2" charset="0"/>
            </a:rPr>
            <a:t>verfügt</a:t>
          </a: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 die lernende Person?</a:t>
          </a:r>
        </a:p>
      </dsp:txBody>
      <dsp:txXfrm rot="-5400000">
        <a:off x="3683774" y="66053"/>
        <a:ext cx="6548932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683774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Arbeitstechnische Voraussetzungen</a:t>
          </a:r>
        </a:p>
      </dsp:txBody>
      <dsp:txXfrm>
        <a:off x="0" y="1115"/>
        <a:ext cx="3683774" cy="649375"/>
      </dsp:txXfrm>
    </dsp:sp>
    <dsp:sp modelId="{6EB5C6D8-DC78-ED42-A4C4-B674D7FBD59D}">
      <dsp:nvSpPr>
        <dsp:cNvPr id="0" name=""/>
        <dsp:cNvSpPr/>
      </dsp:nvSpPr>
      <dsp:spPr>
        <a:xfrm rot="5400000">
          <a:off x="6698490" y="-2266819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Auf welchem Wissen kann aufgebaut werden?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Welche Arbeitsvorgänge und Begriffe sind schon bekannt?</a:t>
          </a:r>
        </a:p>
      </dsp:txBody>
      <dsp:txXfrm rot="-5400000">
        <a:off x="3683774" y="747897"/>
        <a:ext cx="6548932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683774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Fachliche Voraussetzungen</a:t>
          </a:r>
        </a:p>
      </dsp:txBody>
      <dsp:txXfrm>
        <a:off x="0" y="682959"/>
        <a:ext cx="3683774" cy="649375"/>
      </dsp:txXfrm>
    </dsp:sp>
    <dsp:sp modelId="{9783B061-4529-2048-B0CC-6B6B8166FE78}">
      <dsp:nvSpPr>
        <dsp:cNvPr id="0" name=""/>
        <dsp:cNvSpPr/>
      </dsp:nvSpPr>
      <dsp:spPr>
        <a:xfrm rot="5400000">
          <a:off x="6698490" y="-158497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Welche Grundhaltung hat die lernende Person </a:t>
          </a:r>
          <a:r>
            <a:rPr lang="de-DE" sz="1400" b="0" i="0" kern="1200" dirty="0" err="1">
              <a:solidFill>
                <a:schemeClr val="tx1"/>
              </a:solidFill>
              <a:latin typeface="Helvetica" pitchFamily="2" charset="0"/>
            </a:rPr>
            <a:t>gegenüber</a:t>
          </a: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 anderen Leuten?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Wie ist das Verhältnis zur Berufsbildnerin oder zum Berufsbildner?</a:t>
          </a:r>
        </a:p>
      </dsp:txBody>
      <dsp:txXfrm rot="-5400000">
        <a:off x="3683774" y="1429741"/>
        <a:ext cx="6548932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683774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Soziale Voraussetzungen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0" y="1364803"/>
        <a:ext cx="3683774" cy="649375"/>
      </dsp:txXfrm>
    </dsp:sp>
    <dsp:sp modelId="{C658FF4F-DE28-0544-AE79-39D85CEFE984}">
      <dsp:nvSpPr>
        <dsp:cNvPr id="0" name=""/>
        <dsp:cNvSpPr/>
      </dsp:nvSpPr>
      <dsp:spPr>
        <a:xfrm rot="5400000">
          <a:off x="6698490" y="-903131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8399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Welche Haltung bringt die lernende Person in die </a:t>
          </a:r>
          <a:r>
            <a:rPr lang="de-DE" sz="1400" b="0" i="0" kern="1200" dirty="0" err="1">
              <a:solidFill>
                <a:schemeClr val="tx1"/>
              </a:solidFill>
              <a:latin typeface="Helvetica" pitchFamily="2" charset="0"/>
            </a:rPr>
            <a:t>Arbeitsaufräge</a:t>
          </a: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 ein?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Ist sie bereit, sich auf den Lernprozess einzulassen? Ist sie motiviert?</a:t>
          </a:r>
        </a:p>
      </dsp:txBody>
      <dsp:txXfrm rot="-5400000">
        <a:off x="3683774" y="2111585"/>
        <a:ext cx="6548932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683774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Emotionale Voraussetzungen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683774" cy="649375"/>
      </dsp:txXfrm>
    </dsp:sp>
    <dsp:sp modelId="{45F95DF7-4716-3040-9C61-76083EE8EC37}">
      <dsp:nvSpPr>
        <dsp:cNvPr id="0" name=""/>
        <dsp:cNvSpPr/>
      </dsp:nvSpPr>
      <dsp:spPr>
        <a:xfrm rot="5400000">
          <a:off x="6698490" y="-221287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Welchen kulturellen und sprachlichen Hintergrund bringt die lernende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Person mit?</a:t>
          </a:r>
        </a:p>
      </dsp:txBody>
      <dsp:txXfrm rot="-5400000">
        <a:off x="3683774" y="2793429"/>
        <a:ext cx="6548932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683774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Kulturelle Voraussetzungen</a:t>
          </a:r>
          <a:endParaRPr lang="de-DE" sz="1600" b="1" kern="1200" dirty="0"/>
        </a:p>
      </dsp:txBody>
      <dsp:txXfrm>
        <a:off x="0" y="2728490"/>
        <a:ext cx="3683774" cy="649375"/>
      </dsp:txXfrm>
    </dsp:sp>
    <dsp:sp modelId="{B39D7CE4-D7FA-6749-8B9B-E11DE8B50566}">
      <dsp:nvSpPr>
        <dsp:cNvPr id="0" name=""/>
        <dsp:cNvSpPr/>
      </dsp:nvSpPr>
      <dsp:spPr>
        <a:xfrm rot="5400000">
          <a:off x="6698490" y="46055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Bringt die lernende Person die nötigen Voraussetzungen mit?</a:t>
          </a:r>
          <a:endParaRPr lang="de-DE" sz="1400" b="0" i="0" kern="1200" baseline="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Ist sie </a:t>
          </a:r>
          <a:r>
            <a:rPr lang="de-DE" sz="1400" b="0" i="0" kern="1200" dirty="0" err="1">
              <a:solidFill>
                <a:schemeClr val="tx1"/>
              </a:solidFill>
              <a:latin typeface="Helvetica" pitchFamily="2" charset="0"/>
            </a:rPr>
            <a:t>über</a:t>
          </a:r>
          <a:r>
            <a:rPr lang="de-DE" sz="1400" b="0" i="0" kern="1200" dirty="0">
              <a:solidFill>
                <a:schemeClr val="tx1"/>
              </a:solidFill>
              <a:latin typeface="Helvetica" pitchFamily="2" charset="0"/>
            </a:rPr>
            <a:t>- oder unterfordert?</a:t>
          </a:r>
        </a:p>
      </dsp:txBody>
      <dsp:txXfrm rot="-5400000">
        <a:off x="3683774" y="3475271"/>
        <a:ext cx="6548932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683774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baseline="0" dirty="0">
              <a:solidFill>
                <a:schemeClr val="tx1"/>
              </a:solidFill>
              <a:latin typeface="Helvetica" pitchFamily="2" charset="0"/>
            </a:rPr>
            <a:t>Individuelle Voraussetzungen</a:t>
          </a:r>
        </a:p>
      </dsp:txBody>
      <dsp:txXfrm>
        <a:off x="0" y="3410334"/>
        <a:ext cx="3683774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D99151-6241-CBF2-C54E-7B3345849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F58754-1726-7AEA-446C-AB5873CAB5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BFA6EA-DE47-D3F1-C73B-5CAEC2838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403A5-4FDA-B30A-7483-56A1F76D0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843"/>
            <a:ext cx="9144000" cy="1904314"/>
          </a:xfrm>
        </p:spPr>
        <p:txBody>
          <a:bodyPr/>
          <a:lstStyle/>
          <a:p>
            <a:r>
              <a:rPr lang="de-CH" dirty="0"/>
              <a:t>Ausbildungsprozesse im Lehrbetrieb</a:t>
            </a:r>
          </a:p>
        </p:txBody>
      </p:sp>
    </p:spTree>
    <p:extLst>
      <p:ext uri="{BB962C8B-B14F-4D97-AF65-F5344CB8AC3E}">
        <p14:creationId xmlns:p14="http://schemas.microsoft.com/office/powerpoint/2010/main" val="176192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515A5-9316-FC7D-7552-56BEE885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DDEF6D-DF27-7A55-6C30-73F9D378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Anpassung des Lehrvertrags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928CC8-1DFF-18C1-F871-6A03AB99CFAB}"/>
              </a:ext>
            </a:extLst>
          </p:cNvPr>
          <p:cNvSpPr/>
          <p:nvPr/>
        </p:nvSpPr>
        <p:spPr>
          <a:xfrm>
            <a:off x="704388" y="2159126"/>
            <a:ext cx="10036400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Durch d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ie</a:t>
            </a:r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 Vertragsparteien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084948-B327-BD71-5F66-9488343CA55B}"/>
              </a:ext>
            </a:extLst>
          </p:cNvPr>
          <p:cNvSpPr/>
          <p:nvPr/>
        </p:nvSpPr>
        <p:spPr>
          <a:xfrm>
            <a:off x="704388" y="3002507"/>
            <a:ext cx="10036400" cy="2710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In beidseitigem Einverständnis</a:t>
            </a: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Lernende Person 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ü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berfordert (intellektuell, körperlich, gesundheitlich)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Anpassung einer drei- oder vierjährigen beruflichen Grundbildung in eine zweijährige berufliche Grundbildung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Lernende Person unterfordert (intellektuell)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Anpassung einer zweijährigen in eine drei- oder vierjährige berufliche Grundbildung</a:t>
            </a:r>
            <a:endParaRPr lang="de-DE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Wechsel in eine lehrbegleitende Berufsmaturitätsklasse</a:t>
            </a:r>
          </a:p>
        </p:txBody>
      </p:sp>
    </p:spTree>
    <p:extLst>
      <p:ext uri="{BB962C8B-B14F-4D97-AF65-F5344CB8AC3E}">
        <p14:creationId xmlns:p14="http://schemas.microsoft.com/office/powerpoint/2010/main" val="124468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BEB689-9D11-C1DD-4095-D3B3E64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358D2-39D7-C591-7C84-280996E5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01551"/>
            <a:ext cx="8060789" cy="1325563"/>
          </a:xfrm>
        </p:spPr>
        <p:txBody>
          <a:bodyPr/>
          <a:lstStyle/>
          <a:p>
            <a:r>
              <a:rPr lang="de-GB" dirty="0"/>
              <a:t>Die Auflösung des Lehrvertrags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653BCE-4F14-EC5A-B18A-AFF46D52B917}"/>
              </a:ext>
            </a:extLst>
          </p:cNvPr>
          <p:cNvSpPr/>
          <p:nvPr/>
        </p:nvSpPr>
        <p:spPr>
          <a:xfrm>
            <a:off x="799923" y="1654158"/>
            <a:ext cx="4386227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GB" sz="2000" b="1" dirty="0">
                <a:solidFill>
                  <a:schemeClr val="bg1"/>
                </a:solidFill>
                <a:latin typeface="Helvetica" pitchFamily="2" charset="0"/>
              </a:rPr>
              <a:t>Durch d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ie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GB" sz="2000" b="1" dirty="0">
                <a:solidFill>
                  <a:schemeClr val="bg1"/>
                </a:solidFill>
                <a:latin typeface="Helvetica" pitchFamily="2" charset="0"/>
              </a:rPr>
              <a:t>Vertragsparteien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90FCE2-1089-09C3-F324-8CFCE1367A3B}"/>
              </a:ext>
            </a:extLst>
          </p:cNvPr>
          <p:cNvSpPr/>
          <p:nvPr/>
        </p:nvSpPr>
        <p:spPr>
          <a:xfrm>
            <a:off x="799923" y="2497539"/>
            <a:ext cx="4386227" cy="38963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In beidseitigem Einverständnis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CH" sz="1600" dirty="0">
                <a:solidFill>
                  <a:schemeClr val="tx1"/>
                </a:solidFill>
                <a:latin typeface="Helvetica" pitchFamily="2" charset="0"/>
              </a:rPr>
              <a:t>Vor und während der Berufslehre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Einseitig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Während der Probezeit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Berufsbildner/in fachlich oder persönlich nicht geeignet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Lernende Person intellektuell oder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körperlich 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ü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berfordert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Lernende Person gesundheitlich oder sittlich gefährdet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Weiterführung der beruflichen Grundbildung nur unter wesentlich veränderten Bedingungen möglich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Konkurs des Lehrbetriebes</a:t>
            </a:r>
          </a:p>
          <a:p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E811C5-768A-69FB-1F42-83C95B19D803}"/>
              </a:ext>
            </a:extLst>
          </p:cNvPr>
          <p:cNvSpPr/>
          <p:nvPr/>
        </p:nvSpPr>
        <p:spPr>
          <a:xfrm>
            <a:off x="5442436" y="1654157"/>
            <a:ext cx="4386227" cy="843381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GB" sz="2000" b="1" dirty="0">
                <a:solidFill>
                  <a:schemeClr val="bg1"/>
                </a:solidFill>
                <a:latin typeface="Helvetica" pitchFamily="2" charset="0"/>
              </a:rPr>
              <a:t>Durch d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ie</a:t>
            </a:r>
            <a:r>
              <a:rPr lang="de-GB" sz="2000" b="1" dirty="0">
                <a:solidFill>
                  <a:schemeClr val="bg1"/>
                </a:solidFill>
                <a:latin typeface="Helvetica" pitchFamily="2" charset="0"/>
              </a:rPr>
              <a:t> kantonale Behörde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580EA0D-EB04-79F1-E7B9-1A1D65F071EC}"/>
              </a:ext>
            </a:extLst>
          </p:cNvPr>
          <p:cNvSpPr/>
          <p:nvPr/>
        </p:nvSpPr>
        <p:spPr>
          <a:xfrm>
            <a:off x="5442436" y="2497539"/>
            <a:ext cx="4386227" cy="3896389"/>
          </a:xfrm>
          <a:prstGeom prst="rect">
            <a:avLst/>
          </a:prstGeom>
          <a:solidFill>
            <a:srgbClr val="C2DA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b="1" dirty="0">
                <a:solidFill>
                  <a:srgbClr val="4C7936"/>
                </a:solidFill>
                <a:latin typeface="Helvetica" pitchFamily="2" charset="0"/>
              </a:rPr>
              <a:t>Widerrufen der Bildungsbewilligung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Erfolg der beruflichen Grundbildung in Frage gestellt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Keine Gewähr für Einhaltung gesetzlicher Vorschriften</a:t>
            </a:r>
          </a:p>
          <a:p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342"/>
            <a:ext cx="9144000" cy="975315"/>
          </a:xfrm>
        </p:spPr>
        <p:txBody>
          <a:bodyPr>
            <a:normAutofit fontScale="90000"/>
          </a:bodyPr>
          <a:lstStyle/>
          <a:p>
            <a:r>
              <a:rPr lang="de-CH" dirty="0"/>
              <a:t>Integration im Lehrbetrieb</a:t>
            </a:r>
          </a:p>
        </p:txBody>
      </p:sp>
    </p:spTree>
    <p:extLst>
      <p:ext uri="{BB962C8B-B14F-4D97-AF65-F5344CB8AC3E}">
        <p14:creationId xmlns:p14="http://schemas.microsoft.com/office/powerpoint/2010/main" val="224492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4B04FF-3035-AC02-0542-77E0708F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69F2E2-3981-DA41-8097-C74970A4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7085"/>
            <a:ext cx="10515600" cy="1325563"/>
          </a:xfrm>
        </p:spPr>
        <p:txBody>
          <a:bodyPr/>
          <a:lstStyle/>
          <a:p>
            <a:r>
              <a:rPr lang="de-GB" dirty="0"/>
              <a:t>Das Informationskonzept im Lehrbetrieb</a:t>
            </a: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BF86CB21-72F0-4681-0BC2-6AAAA1F96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494951"/>
              </p:ext>
            </p:extLst>
          </p:nvPr>
        </p:nvGraphicFramePr>
        <p:xfrm>
          <a:off x="808855" y="2374312"/>
          <a:ext cx="10836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val="347811741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4671043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9701297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960363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145852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GB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Alle Mitarbeitende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Direktor/in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Berufs-bildner/in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Lernende Person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Entscheidung: Wir bilden Lernende aus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(vor Beginn der beruflichen Grundbildung)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Zielgruppe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6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Lernende Person vorstellen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(zu Beginn der beruflichen Grundbildung)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Zielgruppe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3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Ziele der Bildung definieren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(alle 3 Monate)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Information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Haupt-zielgruppe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7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Regelmässige</a:t>
                      </a:r>
                      <a:r>
                        <a:rPr lang="de-DE" sz="16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Evaluation der Lernenden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(alle 3 Monate)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Information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Haupt-zielgruppe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9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Generelle Informationen zum Unternehmen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(alle 6 Monate)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Zielgruppe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verantwortlich</a:t>
                      </a:r>
                    </a:p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4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etc.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4528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55194F4-CCC9-5DD4-5538-6A59F152721C}"/>
              </a:ext>
            </a:extLst>
          </p:cNvPr>
          <p:cNvSpPr txBox="1"/>
          <p:nvPr/>
        </p:nvSpPr>
        <p:spPr>
          <a:xfrm>
            <a:off x="754263" y="1925467"/>
            <a:ext cx="476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GB" sz="1600" b="1" dirty="0">
                <a:latin typeface="Helvetica" pitchFamily="2" charset="0"/>
              </a:rPr>
              <a:t>Berufliche Grundbildung: Informationsplanung</a:t>
            </a:r>
          </a:p>
        </p:txBody>
      </p:sp>
    </p:spTree>
    <p:extLst>
      <p:ext uri="{BB962C8B-B14F-4D97-AF65-F5344CB8AC3E}">
        <p14:creationId xmlns:p14="http://schemas.microsoft.com/office/powerpoint/2010/main" val="344294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85CCAD2-9066-8754-7B06-B7E77C149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489852"/>
              </p:ext>
            </p:extLst>
          </p:nvPr>
        </p:nvGraphicFramePr>
        <p:xfrm>
          <a:off x="813572" y="2080461"/>
          <a:ext cx="10177424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9942">
                  <a:extLst>
                    <a:ext uri="{9D8B030D-6E8A-4147-A177-3AD203B41FA5}">
                      <a16:colId xmlns:a16="http://schemas.microsoft.com/office/drawing/2014/main" val="759742215"/>
                    </a:ext>
                  </a:extLst>
                </a:gridCol>
                <a:gridCol w="1133741">
                  <a:extLst>
                    <a:ext uri="{9D8B030D-6E8A-4147-A177-3AD203B41FA5}">
                      <a16:colId xmlns:a16="http://schemas.microsoft.com/office/drawing/2014/main" val="2380517833"/>
                    </a:ext>
                  </a:extLst>
                </a:gridCol>
                <a:gridCol w="1133741">
                  <a:extLst>
                    <a:ext uri="{9D8B030D-6E8A-4147-A177-3AD203B41FA5}">
                      <a16:colId xmlns:a16="http://schemas.microsoft.com/office/drawing/2014/main" val="135036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Was?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Berufs-bildner/in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Lernende Person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Probezeit strukturiert planen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Ziele der Probezeit definieren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0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Realistische und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überprüfbare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Tages- und Wochenziele setzen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Ziele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regelmässig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auswerten und neue Ziele vereinbaren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Durch Nachfragen Zufriedenheit erkunden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5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Kritische Punkte möglichst schnell ansprechen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3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Vor Ablauf der Probezeit eine umfassende Auswertung machen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Auswertung im Probezeitgespräch besprechen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Resultat des Probezeitgesprächs an gesetzliche Vertretung weiterleiten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1792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06E912-ED8E-F3E9-F4FE-5D003671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6D4A8F-0E10-B407-45F5-AEFBA37A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Vorbereitung und Durchführung der Probezeit</a:t>
            </a:r>
          </a:p>
        </p:txBody>
      </p:sp>
    </p:spTree>
    <p:extLst>
      <p:ext uri="{BB962C8B-B14F-4D97-AF65-F5344CB8AC3E}">
        <p14:creationId xmlns:p14="http://schemas.microsoft.com/office/powerpoint/2010/main" val="1016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CBC7669-8D59-D248-7418-BF39C8B79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42117"/>
              </p:ext>
            </p:extLst>
          </p:nvPr>
        </p:nvGraphicFramePr>
        <p:xfrm>
          <a:off x="5501736" y="866730"/>
          <a:ext cx="8414777" cy="548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715">
                  <a:extLst>
                    <a:ext uri="{9D8B030D-6E8A-4147-A177-3AD203B41FA5}">
                      <a16:colId xmlns:a16="http://schemas.microsoft.com/office/drawing/2014/main" val="562527166"/>
                    </a:ext>
                  </a:extLst>
                </a:gridCol>
                <a:gridCol w="7733062">
                  <a:extLst>
                    <a:ext uri="{9D8B030D-6E8A-4147-A177-3AD203B41FA5}">
                      <a16:colId xmlns:a16="http://schemas.microsoft.com/office/drawing/2014/main" val="3397768949"/>
                    </a:ext>
                  </a:extLst>
                </a:gridCol>
              </a:tblGrid>
              <a:tr h="860553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Begrüssen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Garderobe zeigen, umkleiden lassen</a:t>
                      </a:r>
                    </a:p>
                    <a:p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Vorstellen der Abteilungsmitarbeitenden</a:t>
                      </a:r>
                    </a:p>
                    <a:p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Arbeitsplatz einrichten</a:t>
                      </a:r>
                      <a:endParaRPr lang="de-DE" sz="13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92167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08:20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Begrüssung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durch die Personalchefin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65005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Instruktion eines einfachen Auftrags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2677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Pause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3900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Selbstständiges Ausführen des Auftrags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846804"/>
                  </a:ext>
                </a:extLst>
              </a:tr>
              <a:tr h="466862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11:00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Informationsblock zu Arbeitszeiterfassung, Krankheit, Berufsfachschule,</a:t>
                      </a:r>
                    </a:p>
                    <a:p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Verhalten bei Schulausfall, Lerndokumentation, Rückblick auf den Morgen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260032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12:00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Mittagspause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017215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Werkzeuge und Instrumente erklären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855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Selbstständiges Ausführen des Auftrags (Fortsetzung)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3360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Pause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4958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Vorstellen bei der Direktorin/beim Chef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826398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Rundgang in einer anderen Abteilung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8307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Ordnung und Sauberkeit am Arbeitsplatz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826260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Reinigen der Werkzeuge, der Instrumente und des Arbeitsplatzes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5169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Rückblick, Auswertungsgespräch und Abgabe der Lerndokumentation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5743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17:15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Feierabend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96570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8A3C09-FE41-A767-B42A-D6ACC6FC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4E8C9E-88FF-5FA0-7611-7DCD0C2F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131281"/>
            <a:ext cx="4426288" cy="2595437"/>
          </a:xfrm>
        </p:spPr>
        <p:txBody>
          <a:bodyPr/>
          <a:lstStyle/>
          <a:p>
            <a:r>
              <a:rPr lang="de-GB" dirty="0"/>
              <a:t>Der erste Arbeitstag – ein Beispiel</a:t>
            </a:r>
          </a:p>
        </p:txBody>
      </p:sp>
    </p:spTree>
    <p:extLst>
      <p:ext uri="{BB962C8B-B14F-4D97-AF65-F5344CB8AC3E}">
        <p14:creationId xmlns:p14="http://schemas.microsoft.com/office/powerpoint/2010/main" val="346849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1244805" cy="1325563"/>
          </a:xfrm>
        </p:spPr>
        <p:txBody>
          <a:bodyPr/>
          <a:lstStyle/>
          <a:p>
            <a:r>
              <a:rPr lang="de-GB" dirty="0"/>
              <a:t>Gefährliche Arbeiten – begleitende Massnahmen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49" y="2574065"/>
            <a:ext cx="11376415" cy="29384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Jugendarbeitsschutzverordnung ArGV 5, Art. 4, Anpassung Juni 2014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gefährliche Arbeiten grundsätzlich erst ab 18 Jahren erlaubt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Ausnahme des Verbots: ab 15 Jahren, wenn in Bildungsverordnung vorgesehen (vorher: ab 16 Jahren)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Bedingung: Begleitende </a:t>
            </a:r>
            <a:r>
              <a:rPr lang="de-DE" dirty="0" err="1">
                <a:effectLst/>
                <a:latin typeface="Helvetica" pitchFamily="2" charset="0"/>
              </a:rPr>
              <a:t>Massnahmen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für</a:t>
            </a:r>
            <a:r>
              <a:rPr lang="de-DE" dirty="0">
                <a:effectLst/>
                <a:latin typeface="Helvetica" pitchFamily="2" charset="0"/>
              </a:rPr>
              <a:t> Lernende bei auftretenden Gefahren, ergänzend zu </a:t>
            </a:r>
            <a:r>
              <a:rPr lang="de-DE" dirty="0" err="1">
                <a:effectLst/>
                <a:latin typeface="Helvetica" pitchFamily="2" charset="0"/>
              </a:rPr>
              <a:t>Massnahmen</a:t>
            </a:r>
            <a:r>
              <a:rPr lang="de-DE" dirty="0">
                <a:effectLst/>
                <a:latin typeface="Helvetica" pitchFamily="2" charset="0"/>
              </a:rPr>
              <a:t>/Schulung </a:t>
            </a:r>
            <a:r>
              <a:rPr lang="de-DE" dirty="0" err="1">
                <a:effectLst/>
                <a:latin typeface="Helvetica" pitchFamily="2" charset="0"/>
              </a:rPr>
              <a:t>für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andere Mitarbeitende im Betrieb</a:t>
            </a:r>
          </a:p>
          <a:p>
            <a:pPr marL="0" indent="0">
              <a:lnSpc>
                <a:spcPct val="100000"/>
              </a:lnSpc>
              <a:buNone/>
            </a:pPr>
            <a:endParaRPr lang="de-GB" b="1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Rechtliche Grundlagen</a:t>
            </a:r>
          </a:p>
        </p:txBody>
      </p:sp>
    </p:spTree>
    <p:extLst>
      <p:ext uri="{BB962C8B-B14F-4D97-AF65-F5344CB8AC3E}">
        <p14:creationId xmlns:p14="http://schemas.microsoft.com/office/powerpoint/2010/main" val="40995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9572"/>
            <a:ext cx="11244805" cy="1325563"/>
          </a:xfrm>
        </p:spPr>
        <p:txBody>
          <a:bodyPr/>
          <a:lstStyle/>
          <a:p>
            <a:r>
              <a:rPr lang="de-GB" dirty="0"/>
              <a:t>Gefährliche Arbeiten – begleitende Massnahmen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4493624"/>
            <a:ext cx="7905750" cy="186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Anhang 2 des Bildungsplans enthält begleitende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Massnahmen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Schulung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und Ausbildung der Lernenden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Anleitung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durch wen und wann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Überwachung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durch eine Fachkraft/Berufsbildner/in</a:t>
            </a: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34497"/>
            <a:ext cx="8059738" cy="495889"/>
          </a:xfrm>
        </p:spPr>
        <p:txBody>
          <a:bodyPr/>
          <a:lstStyle/>
          <a:p>
            <a:r>
              <a:rPr lang="de-GB" dirty="0"/>
              <a:t>Umsetzung im Lehrbetrieb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A1785E-F6BC-34D4-6FFE-CA45ECFF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2135777"/>
            <a:ext cx="7772400" cy="23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6403"/>
            <a:ext cx="11244805" cy="1325563"/>
          </a:xfrm>
        </p:spPr>
        <p:txBody>
          <a:bodyPr/>
          <a:lstStyle/>
          <a:p>
            <a:r>
              <a:rPr lang="de-GB" dirty="0"/>
              <a:t>Gefährliche Arbeiten – begleitende Massnahmen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338838"/>
            <a:ext cx="7905750" cy="39181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Bestehende Bildungsbewilligung wird ersetzt: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Kontakt mit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kant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. Arbeitsinspektorat / SUVA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Deklaration (Lehrbetrieb)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Umsetzung der begleitenden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Massnahmen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Neue Bildungsbewilligung: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Kontakt mit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kant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. Arbeitsinspektorat / SUVA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Deklaration (Lehrbetrieb)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Überprüfen vor Ort (Lehraufsicht)</a:t>
            </a: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dirty="0">
                <a:effectLst/>
                <a:latin typeface="Helvetica" pitchFamily="2" charset="0"/>
              </a:rPr>
              <a:t>Wenn begleitende </a:t>
            </a:r>
            <a:r>
              <a:rPr lang="de-DE" dirty="0" err="1">
                <a:effectLst/>
                <a:latin typeface="Helvetica" pitchFamily="2" charset="0"/>
              </a:rPr>
              <a:t>Massnahmen</a:t>
            </a:r>
            <a:r>
              <a:rPr lang="de-DE" dirty="0">
                <a:effectLst/>
                <a:latin typeface="Helvetica" pitchFamily="2" charset="0"/>
              </a:rPr>
              <a:t> nicht umgesetzt werden, dürfen nur noch Lernende ab 18 Jahren ausgebildet werden</a:t>
            </a: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31328"/>
            <a:ext cx="8059738" cy="495889"/>
          </a:xfrm>
        </p:spPr>
        <p:txBody>
          <a:bodyPr/>
          <a:lstStyle/>
          <a:p>
            <a:r>
              <a:rPr lang="de-GB" dirty="0"/>
              <a:t>Berufsbildungsamt stellt neue Bildungsbewilligungen aus</a:t>
            </a:r>
          </a:p>
        </p:txBody>
      </p:sp>
    </p:spTree>
    <p:extLst>
      <p:ext uri="{BB962C8B-B14F-4D97-AF65-F5344CB8AC3E}">
        <p14:creationId xmlns:p14="http://schemas.microsoft.com/office/powerpoint/2010/main" val="33748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342"/>
            <a:ext cx="9144000" cy="975315"/>
          </a:xfrm>
        </p:spPr>
        <p:txBody>
          <a:bodyPr>
            <a:normAutofit/>
          </a:bodyPr>
          <a:lstStyle/>
          <a:p>
            <a:r>
              <a:rPr lang="de-CH" dirty="0" err="1"/>
              <a:t>QualiCarte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23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1457"/>
            <a:ext cx="9144000" cy="1055086"/>
          </a:xfrm>
        </p:spPr>
        <p:txBody>
          <a:bodyPr>
            <a:normAutofit/>
          </a:bodyPr>
          <a:lstStyle/>
          <a:p>
            <a:r>
              <a:rPr lang="de-CH" dirty="0"/>
              <a:t>Selektion</a:t>
            </a:r>
          </a:p>
        </p:txBody>
      </p:sp>
    </p:spTree>
    <p:extLst>
      <p:ext uri="{BB962C8B-B14F-4D97-AF65-F5344CB8AC3E}">
        <p14:creationId xmlns:p14="http://schemas.microsoft.com/office/powerpoint/2010/main" val="26092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Schrift, Kreis enthält.&#10;&#10;Automatisch generierte Beschreibung">
            <a:extLst>
              <a:ext uri="{FF2B5EF4-FFF2-40B4-BE49-F238E27FC236}">
                <a16:creationId xmlns:a16="http://schemas.microsoft.com/office/drawing/2014/main" id="{6D4E18AE-4DD9-8B18-1242-4714C1D8C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73479"/>
            <a:ext cx="4829146" cy="505551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33F73A8-AE38-DBD5-273E-2B99A53F4E05}"/>
              </a:ext>
            </a:extLst>
          </p:cNvPr>
          <p:cNvSpPr txBox="1">
            <a:spLocks/>
          </p:cNvSpPr>
          <p:nvPr/>
        </p:nvSpPr>
        <p:spPr>
          <a:xfrm>
            <a:off x="-782369" y="2223272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GB" dirty="0"/>
              <a:t>Die QualiCarte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A4CF1E9D-B273-A2AB-F677-939D9050778A}"/>
              </a:ext>
            </a:extLst>
          </p:cNvPr>
          <p:cNvSpPr txBox="1">
            <a:spLocks/>
          </p:cNvSpPr>
          <p:nvPr/>
        </p:nvSpPr>
        <p:spPr>
          <a:xfrm>
            <a:off x="689610" y="35031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sz="1800" dirty="0">
                <a:solidFill>
                  <a:schemeClr val="bg1"/>
                </a:solidFill>
                <a:latin typeface="Helvetica" pitchFamily="2" charset="0"/>
              </a:rPr>
              <a:t>Qualitätsentwicklung im Lehrbetrieb</a:t>
            </a:r>
          </a:p>
        </p:txBody>
      </p:sp>
    </p:spTree>
    <p:extLst>
      <p:ext uri="{BB962C8B-B14F-4D97-AF65-F5344CB8AC3E}">
        <p14:creationId xmlns:p14="http://schemas.microsoft.com/office/powerpoint/2010/main" val="267079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374"/>
            <a:ext cx="9144000" cy="1651252"/>
          </a:xfrm>
        </p:spPr>
        <p:txBody>
          <a:bodyPr>
            <a:normAutofit fontScale="90000"/>
          </a:bodyPr>
          <a:lstStyle/>
          <a:p>
            <a:r>
              <a:rPr lang="de-CH" dirty="0"/>
              <a:t>Vielfältige Funktionen der Berufsbildner/innen</a:t>
            </a:r>
          </a:p>
        </p:txBody>
      </p:sp>
    </p:spTree>
    <p:extLst>
      <p:ext uri="{BB962C8B-B14F-4D97-AF65-F5344CB8AC3E}">
        <p14:creationId xmlns:p14="http://schemas.microsoft.com/office/powerpoint/2010/main" val="4126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543D3-B30F-064E-0716-C7A4E53D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766218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de-GB" sz="6000" dirty="0"/>
              <a:t>Die Projekt-</a:t>
            </a:r>
            <a:br>
              <a:rPr lang="de-GB" sz="6000" dirty="0"/>
            </a:br>
            <a:r>
              <a:rPr lang="de-GB" sz="6000" dirty="0"/>
              <a:t>planung</a:t>
            </a:r>
          </a:p>
        </p:txBody>
      </p:sp>
      <p:pic>
        <p:nvPicPr>
          <p:cNvPr id="5" name="Inhaltsplatzhalter 4" descr="Ein Bild, das Text, Kreis, Schrift, Screenshot enthält.&#10;&#10;Automatisch generierte Beschreibung">
            <a:extLst>
              <a:ext uri="{FF2B5EF4-FFF2-40B4-BE49-F238E27FC236}">
                <a16:creationId xmlns:a16="http://schemas.microsoft.com/office/drawing/2014/main" id="{543F9439-B76F-28C3-C692-7C19B41E7F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85" y="610195"/>
            <a:ext cx="5651735" cy="5637607"/>
          </a:xfrm>
        </p:spPr>
      </p:pic>
    </p:spTree>
    <p:extLst>
      <p:ext uri="{BB962C8B-B14F-4D97-AF65-F5344CB8AC3E}">
        <p14:creationId xmlns:p14="http://schemas.microsoft.com/office/powerpoint/2010/main" val="415920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8D0D9-843C-B32E-B0BA-A7BA2050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433763"/>
            <a:ext cx="8060789" cy="1325563"/>
          </a:xfrm>
        </p:spPr>
        <p:txBody>
          <a:bodyPr/>
          <a:lstStyle/>
          <a:p>
            <a:r>
              <a:rPr lang="de-GB" dirty="0"/>
              <a:t>Die Projektplanung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CB2BC-6D33-2EA3-CDBD-B84677B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E215D6-8DB2-E940-5B05-439730127B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3468688"/>
            <a:ext cx="8059738" cy="495889"/>
          </a:xfrm>
        </p:spPr>
        <p:txBody>
          <a:bodyPr/>
          <a:lstStyle/>
          <a:p>
            <a:r>
              <a:rPr lang="de-GB" dirty="0"/>
              <a:t>Mit der 6-Schritte-Methode</a:t>
            </a:r>
          </a:p>
        </p:txBody>
      </p:sp>
      <p:pic>
        <p:nvPicPr>
          <p:cNvPr id="7" name="Grafik 6" descr="Ein Bild, das Grafiken, Grafikdesign, Clipart, Kunst enthält.&#10;&#10;Automatisch generierte Beschreibung">
            <a:extLst>
              <a:ext uri="{FF2B5EF4-FFF2-40B4-BE49-F238E27FC236}">
                <a16:creationId xmlns:a16="http://schemas.microsoft.com/office/drawing/2014/main" id="{08556AEC-7505-45F8-7877-5DC45BDD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274034"/>
            <a:ext cx="7772400" cy="49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A7051-549C-7F11-6177-9F314AF4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Instruktionsmethode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CBD76-6CA3-23A7-7E2B-B987A04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5B3A945-2DE5-94FA-5C95-68B00D02C7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Vermittlung von Wissen und Können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B76DF4F-E8E9-B0F6-C957-9030109A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61999"/>
              </p:ext>
            </p:extLst>
          </p:nvPr>
        </p:nvGraphicFramePr>
        <p:xfrm>
          <a:off x="897903" y="2669176"/>
          <a:ext cx="8561834" cy="307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Lernende Person</a:t>
                      </a: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Berufsbildner/in</a:t>
                      </a: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CH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1. Demonstrieren</a:t>
                      </a: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schaut zu und beobachtet, macht evtl. Notizen und fragt nach.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zeigt, wie es geht, und erklärt.</a:t>
                      </a:r>
                    </a:p>
                    <a:p>
                      <a:pPr algn="ctr"/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2. Nachvollziehen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ahmt das Gesehene nach.</a:t>
                      </a:r>
                    </a:p>
                    <a:p>
                      <a:pPr algn="ctr"/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unterstützt bei Bedarf.</a:t>
                      </a:r>
                    </a:p>
                    <a:p>
                      <a:pPr algn="ctr"/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3. Kontrollieren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hört zu.</a:t>
                      </a:r>
                    </a:p>
                    <a:p>
                      <a:pPr algn="ctr"/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kontrolliert das fertige Werk, lobt</a:t>
                      </a:r>
                    </a:p>
                    <a:p>
                      <a:pPr algn="ctr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/ oder weist auf Mängel hin.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4. Korrigieren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behebt die Mängel.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unterstützt bei Bedarf.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1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E1FC-CF6C-E0C3-D176-7BC827EB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348654"/>
            <a:ext cx="8060789" cy="1325563"/>
          </a:xfrm>
        </p:spPr>
        <p:txBody>
          <a:bodyPr/>
          <a:lstStyle/>
          <a:p>
            <a:r>
              <a:rPr lang="de-GB" dirty="0"/>
              <a:t>Die 6-Schritte-Methode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4C88C5-92D2-E29B-6A90-3E7E2164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13016E-5F74-80F0-BDCD-777A657E5F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272189"/>
            <a:ext cx="8059738" cy="495889"/>
          </a:xfrm>
        </p:spPr>
        <p:txBody>
          <a:bodyPr/>
          <a:lstStyle/>
          <a:p>
            <a:r>
              <a:rPr lang="de-GB" dirty="0"/>
              <a:t>Vermittlung von Wissen und Können</a:t>
            </a:r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49AA2D60-DDCA-4EC9-032A-65C4BBB71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6366"/>
              </p:ext>
            </p:extLst>
          </p:nvPr>
        </p:nvGraphicFramePr>
        <p:xfrm>
          <a:off x="864812" y="1752594"/>
          <a:ext cx="10251760" cy="478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76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590260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6554" marR="76554" marT="38278" marB="3827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Lernende Person</a:t>
                      </a:r>
                    </a:p>
                  </a:txBody>
                  <a:tcPr marL="76554" marR="76554" marT="38278" marB="38278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Berufsbildner/in</a:t>
                      </a:r>
                    </a:p>
                  </a:txBody>
                  <a:tcPr marL="76554" marR="76554" marT="38278" marB="382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62621">
                <a:tc>
                  <a:txBody>
                    <a:bodyPr/>
                    <a:lstStyle/>
                    <a:p>
                      <a:r>
                        <a:rPr lang="de-CH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1. Sich informieren</a:t>
                      </a:r>
                      <a:endParaRPr lang="de-GB" sz="13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6554" marR="76554" marT="38278" marB="38278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hört zu und fragt nach, beschafft sich nötige Hintergrundinformationen.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zeigt fertiges Exemplar, erläutert</a:t>
                      </a:r>
                    </a:p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Problemstellung, Anforderungen</a:t>
                      </a:r>
                    </a:p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Rahmenbedingungen.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762621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2. Planen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überlegt sich verschiedene Lösungswege und plant die Reihenfolge der Arbeitsschritte, den Zeit- und den Materialeinsatz.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unterstützt bei Bedarf, räumt aber nicht alle Steine aus dem Weg.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762621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3. Entscheiden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schlägt das aus ihrer Sicht beste Vorgehen vor und begründet ihre Planung.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überprüft die Planung, gibt Hilfestellungen, gibt grünes Licht für das weitere Vorgehen.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4. Realisieren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bearbeitet die Aufgabe </a:t>
                      </a:r>
                      <a:r>
                        <a:rPr lang="de-DE" sz="15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gemäss</a:t>
                      </a:r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definitivem Plan.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unterstützt bei Bedarf.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762621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5. Kontrollieren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kontrollieren, ob das Resultat den Anforderungen entspricht, erfassen</a:t>
                      </a:r>
                    </a:p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Gelungenes, Abweichungen und Mängel (Selbstkontrolle und Fremdkontrolle)</a:t>
                      </a:r>
                    </a:p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vergleichen ihre Eindrücke.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7931"/>
                  </a:ext>
                </a:extLst>
              </a:tr>
              <a:tr h="57397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6. Auswerten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analysieren den Prozess, machen Vorschläge, wie der Lösungsweg beim</a:t>
                      </a:r>
                    </a:p>
                    <a:p>
                      <a:pPr algn="ctr"/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nächsten Mal optimiert werden könnte, und vergleichen ihre Eindrücke.</a:t>
                      </a:r>
                    </a:p>
                  </a:txBody>
                  <a:tcPr marL="76554" marR="76554" marT="38278" marB="38278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9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7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BB090-0C4B-CCD1-9969-CE2BD61F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Ressourcen für Handlungssituation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7A169E-928C-35BE-4145-2B62818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718F33-2AD2-7435-1BF0-1867F920CE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Beispiel nach CoRe-Modell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25FA0C-1A91-4A31-D61F-19694DBAF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97683"/>
              </p:ext>
            </p:extLst>
          </p:nvPr>
        </p:nvGraphicFramePr>
        <p:xfrm>
          <a:off x="804024" y="3184484"/>
          <a:ext cx="8869552" cy="286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604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23248874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Schule</a:t>
                      </a: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Betrieb (Hauptverantwortung)</a:t>
                      </a: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Überbetrieblicher Kurs</a:t>
                      </a: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CH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Kenntnisse</a:t>
                      </a: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Verkaufstechnik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Sprachkenntnisse</a:t>
                      </a: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Interne Regeln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Kassenbedienung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Zusatzempfehlungen</a:t>
                      </a: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Fähigkeiten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Kommunikationsfähigkeit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Sprachfertigkeit</a:t>
                      </a: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Kommunikationsfähigkeit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Zeitmanagement</a:t>
                      </a:r>
                    </a:p>
                    <a:p>
                      <a:pPr algn="l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Sprachfertigkeit</a:t>
                      </a: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Haltungen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Verantwortungsbewusstsein, Zuverlässigkeit, Sorgfalt</a:t>
                      </a: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kontrolliert das fertige Werk, lobt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/ oder weist auf Mängel hin.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9C81342-7680-1BDD-8CD8-94F3F980A612}"/>
              </a:ext>
            </a:extLst>
          </p:cNvPr>
          <p:cNvSpPr txBox="1"/>
          <p:nvPr/>
        </p:nvSpPr>
        <p:spPr>
          <a:xfrm>
            <a:off x="704388" y="2711004"/>
            <a:ext cx="457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GB" sz="1600" b="1" dirty="0">
                <a:latin typeface="Helvetica" pitchFamily="2" charset="0"/>
              </a:rPr>
              <a:t>Situation „Abschluss der Verkaufshandlung“</a:t>
            </a:r>
          </a:p>
        </p:txBody>
      </p:sp>
    </p:spTree>
    <p:extLst>
      <p:ext uri="{BB962C8B-B14F-4D97-AF65-F5344CB8AC3E}">
        <p14:creationId xmlns:p14="http://schemas.microsoft.com/office/powerpoint/2010/main" val="195892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A75170-BCD0-E119-7975-1DB5500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BDE8DA-C3E0-2785-7A7C-A7A1E81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0532"/>
            <a:ext cx="8060789" cy="1325563"/>
          </a:xfrm>
        </p:spPr>
        <p:txBody>
          <a:bodyPr/>
          <a:lstStyle/>
          <a:p>
            <a:r>
              <a:rPr lang="de-GB" dirty="0"/>
              <a:t>Die Adoleszenz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F7BCE9-212C-89FC-8D45-F6E688CDB6D9}"/>
              </a:ext>
            </a:extLst>
          </p:cNvPr>
          <p:cNvSpPr/>
          <p:nvPr/>
        </p:nvSpPr>
        <p:spPr>
          <a:xfrm>
            <a:off x="2671346" y="4820763"/>
            <a:ext cx="7525596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Entwicklungsphase, die sich durch die Gesamtheit der Veränderungen während der Adoleszenz auszeichnet. Zeigt sich unter anderem an sekundären Geschlechtsmerkmalen wie Haarwuchs, Stimmbruch usw. sowie der Geschlechtsreife.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696D8E-D24F-6192-3DCE-7E13A5B37AFB}"/>
              </a:ext>
            </a:extLst>
          </p:cNvPr>
          <p:cNvSpPr/>
          <p:nvPr/>
        </p:nvSpPr>
        <p:spPr>
          <a:xfrm>
            <a:off x="816642" y="1545218"/>
            <a:ext cx="1854708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GB" sz="1600" b="1" dirty="0">
                <a:solidFill>
                  <a:schemeClr val="tx1"/>
                </a:solidFill>
                <a:latin typeface="Helvetica" pitchFamily="2" charset="0"/>
              </a:rPr>
              <a:t>Adoleszenz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662035-609C-6386-F2F0-975B1363F1F7}"/>
              </a:ext>
            </a:extLst>
          </p:cNvPr>
          <p:cNvSpPr/>
          <p:nvPr/>
        </p:nvSpPr>
        <p:spPr>
          <a:xfrm>
            <a:off x="816642" y="2360249"/>
            <a:ext cx="1854708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Identifikation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DA40E3-ABF1-5C04-1FEA-418942A3CA6E}"/>
              </a:ext>
            </a:extLst>
          </p:cNvPr>
          <p:cNvSpPr/>
          <p:nvPr/>
        </p:nvSpPr>
        <p:spPr>
          <a:xfrm>
            <a:off x="816642" y="3178571"/>
            <a:ext cx="1854708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Mündigkeit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A0D6F2-93DC-4203-CD31-981E74C6EFF4}"/>
              </a:ext>
            </a:extLst>
          </p:cNvPr>
          <p:cNvSpPr/>
          <p:nvPr/>
        </p:nvSpPr>
        <p:spPr>
          <a:xfrm>
            <a:off x="816638" y="4006579"/>
            <a:ext cx="1854708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Körperliche Reife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22B6FB-0070-BA0E-0DAA-14190FC12EA3}"/>
              </a:ext>
            </a:extLst>
          </p:cNvPr>
          <p:cNvSpPr/>
          <p:nvPr/>
        </p:nvSpPr>
        <p:spPr>
          <a:xfrm>
            <a:off x="816638" y="4820762"/>
            <a:ext cx="1854708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Pubertät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0B9092-7F6D-EB00-82F7-9D10181BF062}"/>
              </a:ext>
            </a:extLst>
          </p:cNvPr>
          <p:cNvSpPr/>
          <p:nvPr/>
        </p:nvSpPr>
        <p:spPr>
          <a:xfrm>
            <a:off x="2671350" y="1545218"/>
            <a:ext cx="7525592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Lebensabschnitt zwischen Kindheit und Erwachsensein, manifestiert unter anderem durch die Pubertät. Sie umfasst etwa die Zeitspanne vom 12. bis 18. Altersjahr.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8FA472-033B-C143-E355-87BB0CA6733D}"/>
              </a:ext>
            </a:extLst>
          </p:cNvPr>
          <p:cNvSpPr/>
          <p:nvPr/>
        </p:nvSpPr>
        <p:spPr>
          <a:xfrm>
            <a:off x="2671352" y="2360249"/>
            <a:ext cx="7525592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Orientierung der Jugendlichen an Verhalten und Sein der Erwachsenen und Älteren. Dieser Prozess beeinflusst stark die werdende Persönlichkeit.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C9EF10-0A6A-37BE-D575-1B93FFC9515A}"/>
              </a:ext>
            </a:extLst>
          </p:cNvPr>
          <p:cNvSpPr/>
          <p:nvPr/>
        </p:nvSpPr>
        <p:spPr>
          <a:xfrm>
            <a:off x="2671354" y="3183202"/>
            <a:ext cx="7525592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Das Recht, als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mündige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Bürger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/innen am offiziellen Leben teilzunehmen.</a:t>
            </a:r>
          </a:p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In der Schweiz wird die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Mündigkeit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mit 18 Jahren erreicht.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1EF390-D413-8370-571A-4B4851410B04}"/>
              </a:ext>
            </a:extLst>
          </p:cNvPr>
          <p:cNvSpPr/>
          <p:nvPr/>
        </p:nvSpPr>
        <p:spPr>
          <a:xfrm>
            <a:off x="2671349" y="4002441"/>
            <a:ext cx="7525593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Der Moment, in dem die Geschlechtsorgane ausgereift sind. Er tritt je nach individueller Entwicklungsphase unterschiedlich ein, bei den Mädchen oft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früher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als bei den Knaben.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182AB13-259D-A91F-0AEF-DAA991CA3AEE}"/>
              </a:ext>
            </a:extLst>
          </p:cNvPr>
          <p:cNvSpPr/>
          <p:nvPr/>
        </p:nvSpPr>
        <p:spPr>
          <a:xfrm>
            <a:off x="816637" y="5734927"/>
            <a:ext cx="3478271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GB" sz="1400" dirty="0">
                <a:latin typeface="Helvetica" pitchFamily="2" charset="0"/>
              </a:rPr>
              <a:t>Körperliche und geistige Entwicklung:</a:t>
            </a:r>
            <a:br>
              <a:rPr lang="de-GB" sz="1400" dirty="0">
                <a:latin typeface="Helvetica" pitchFamily="2" charset="0"/>
              </a:rPr>
            </a:br>
            <a:r>
              <a:rPr lang="de-GB" sz="1400" b="1" dirty="0">
                <a:latin typeface="Helvetica" pitchFamily="2" charset="0"/>
              </a:rPr>
              <a:t>Fast schon erwachsen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D447F5-B50A-369F-96EF-0C02DBA1AAD4}"/>
              </a:ext>
            </a:extLst>
          </p:cNvPr>
          <p:cNvSpPr/>
          <p:nvPr/>
        </p:nvSpPr>
        <p:spPr>
          <a:xfrm>
            <a:off x="4579436" y="5737147"/>
            <a:ext cx="1854708" cy="718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effectLst/>
                <a:latin typeface="Helvetica" pitchFamily="2" charset="0"/>
              </a:rPr>
              <a:t>Spannungsfeld</a:t>
            </a: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E41FCA0C-F454-90C6-ACBF-DB4CB1CAF3FC}"/>
              </a:ext>
            </a:extLst>
          </p:cNvPr>
          <p:cNvSpPr/>
          <p:nvPr/>
        </p:nvSpPr>
        <p:spPr>
          <a:xfrm flipH="1">
            <a:off x="6718670" y="5742518"/>
            <a:ext cx="3478272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r>
              <a:rPr lang="de-GB" sz="1400" dirty="0">
                <a:solidFill>
                  <a:schemeClr val="bg1"/>
                </a:solidFill>
                <a:latin typeface="Helvetica" pitchFamily="2" charset="0"/>
              </a:rPr>
              <a:t>Soziale Entwicklung</a:t>
            </a:r>
          </a:p>
          <a:p>
            <a:r>
              <a:rPr lang="de-GB" sz="1400" b="1" dirty="0">
                <a:solidFill>
                  <a:schemeClr val="bg1"/>
                </a:solidFill>
                <a:latin typeface="Helvetica" pitchFamily="2" charset="0"/>
              </a:rPr>
              <a:t>Noch fast Kind</a:t>
            </a:r>
          </a:p>
        </p:txBody>
      </p:sp>
    </p:spTree>
    <p:extLst>
      <p:ext uri="{BB962C8B-B14F-4D97-AF65-F5344CB8AC3E}">
        <p14:creationId xmlns:p14="http://schemas.microsoft.com/office/powerpoint/2010/main" val="11367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374"/>
            <a:ext cx="9144000" cy="1651252"/>
          </a:xfrm>
        </p:spPr>
        <p:txBody>
          <a:bodyPr>
            <a:normAutofit fontScale="90000"/>
          </a:bodyPr>
          <a:lstStyle/>
          <a:p>
            <a:r>
              <a:rPr lang="de-CH" dirty="0"/>
              <a:t>Planung der betrieblichen Grundbildung</a:t>
            </a:r>
          </a:p>
        </p:txBody>
      </p:sp>
    </p:spTree>
    <p:extLst>
      <p:ext uri="{BB962C8B-B14F-4D97-AF65-F5344CB8AC3E}">
        <p14:creationId xmlns:p14="http://schemas.microsoft.com/office/powerpoint/2010/main" val="37865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F50FB83-5601-7235-5ED4-D8D62C0B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077403"/>
            <a:ext cx="8059739" cy="1325563"/>
          </a:xfrm>
        </p:spPr>
        <p:txBody>
          <a:bodyPr/>
          <a:lstStyle/>
          <a:p>
            <a:r>
              <a:rPr lang="de-GB" dirty="0"/>
              <a:t>Die Dokumentation berufliche Grundbildung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BCBD78D-F68C-8A42-04BF-5383E91A4314}"/>
              </a:ext>
            </a:extLst>
          </p:cNvPr>
          <p:cNvSpPr txBox="1">
            <a:spLocks/>
          </p:cNvSpPr>
          <p:nvPr/>
        </p:nvSpPr>
        <p:spPr>
          <a:xfrm>
            <a:off x="704388" y="3058545"/>
            <a:ext cx="6336030" cy="29384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dirty="0"/>
              <a:t>Das SDBB bietet den Organisationen der Arbeitswelt und den Berufsverbänden Vorlagen an, mit denen in kurzer Zeit eine branchenspezifische Dokumentation berufliche Grundbildung erstellt werden kann.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dirty="0"/>
              <a:t>Alle Mustertexte, Beispiele, Grafiken und Downloads stehen kostenlos zur </a:t>
            </a:r>
            <a:r>
              <a:rPr lang="de-DE" dirty="0" err="1"/>
              <a:t>Verfügung</a:t>
            </a:r>
            <a:r>
              <a:rPr lang="de-DE" dirty="0"/>
              <a:t>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dirty="0"/>
              <a:t>Die Unterlagen können einfach auf die </a:t>
            </a:r>
            <a:r>
              <a:rPr lang="de-DE" dirty="0" err="1"/>
              <a:t>Bedürfnisse</a:t>
            </a:r>
            <a:r>
              <a:rPr lang="de-DE" dirty="0"/>
              <a:t> der jeweiligen </a:t>
            </a:r>
            <a:r>
              <a:rPr lang="de-DE" dirty="0" err="1"/>
              <a:t>OdA</a:t>
            </a:r>
            <a:r>
              <a:rPr lang="de-DE" dirty="0"/>
              <a:t> angepasst werden.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dirty="0" err="1"/>
              <a:t>www.oda.berufsbildung.ch</a:t>
            </a: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618EECE3-D860-2E3B-F511-0609B59C1495}"/>
              </a:ext>
            </a:extLst>
          </p:cNvPr>
          <p:cNvSpPr txBox="1">
            <a:spLocks/>
          </p:cNvSpPr>
          <p:nvPr/>
        </p:nvSpPr>
        <p:spPr>
          <a:xfrm>
            <a:off x="704850" y="23220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dirty="0"/>
              <a:t>Beruf XY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FAF59-A45B-7CAA-C90B-E04C6710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11" y="820710"/>
            <a:ext cx="4051309" cy="57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B7549E2-0307-9FA4-9717-4AFEB4B6A5C5}"/>
              </a:ext>
            </a:extLst>
          </p:cNvPr>
          <p:cNvSpPr txBox="1">
            <a:spLocks/>
          </p:cNvSpPr>
          <p:nvPr/>
        </p:nvSpPr>
        <p:spPr>
          <a:xfrm>
            <a:off x="-1002491" y="988706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GB" dirty="0"/>
              <a:t>Die Selektion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3594E38-03F4-E2FA-944D-DE24B2B62B02}"/>
              </a:ext>
            </a:extLst>
          </p:cNvPr>
          <p:cNvSpPr txBox="1">
            <a:spLocks/>
          </p:cNvSpPr>
          <p:nvPr/>
        </p:nvSpPr>
        <p:spPr>
          <a:xfrm>
            <a:off x="704851" y="2238069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dirty="0">
                <a:solidFill>
                  <a:schemeClr val="bg1"/>
                </a:solidFill>
              </a:rPr>
              <a:t>Die Bedeutung der Selektion für die Jugendlichen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296FF3B-9F2C-F2B7-4DFF-853958B02674}"/>
              </a:ext>
            </a:extLst>
          </p:cNvPr>
          <p:cNvSpPr txBox="1">
            <a:spLocks/>
          </p:cNvSpPr>
          <p:nvPr/>
        </p:nvSpPr>
        <p:spPr>
          <a:xfrm>
            <a:off x="720090" y="2991792"/>
            <a:ext cx="8591550" cy="293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dirty="0">
                <a:solidFill>
                  <a:schemeClr val="bg1"/>
                </a:solidFill>
              </a:rPr>
              <a:t>Mit der ersten Bewerbung beginnt </a:t>
            </a:r>
            <a:r>
              <a:rPr lang="de-DE" b="1" dirty="0" err="1">
                <a:solidFill>
                  <a:schemeClr val="bg1"/>
                </a:solidFill>
              </a:rPr>
              <a:t>für</a:t>
            </a:r>
            <a:r>
              <a:rPr lang="de-DE" b="1" dirty="0">
                <a:solidFill>
                  <a:schemeClr val="bg1"/>
                </a:solidFill>
              </a:rPr>
              <a:t> die Jugendlichen eine neue Situation: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Sie bewegen sich erstmals in der Arbeitswelt und sind dem Konkurrenzdruck ausgesetzt.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Absagen enttäuschen, der Druck nimmt zu.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Je länger die Lehrstellensuche dauert, desto schwieriger wird es, eine Stelle zu finden.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Darum ist ein qualifiziertes Feedback von den Lehrbetrieben auf die Bewerbung der Jugendlichen wichtig.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GB" dirty="0">
              <a:solidFill>
                <a:schemeClr val="bg1"/>
              </a:solidFill>
            </a:endParaRPr>
          </a:p>
        </p:txBody>
      </p:sp>
      <p:pic>
        <p:nvPicPr>
          <p:cNvPr id="10" name="Grafik 9" descr="Wegweiser Silhouette">
            <a:extLst>
              <a:ext uri="{FF2B5EF4-FFF2-40B4-BE49-F238E27FC236}">
                <a16:creationId xmlns:a16="http://schemas.microsoft.com/office/drawing/2014/main" id="{F1F51B08-0B34-6957-0D05-43F5F8DB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056" y="3739499"/>
            <a:ext cx="1586854" cy="1586854"/>
          </a:xfrm>
          <a:prstGeom prst="rect">
            <a:avLst/>
          </a:prstGeom>
        </p:spPr>
      </p:pic>
      <p:pic>
        <p:nvPicPr>
          <p:cNvPr id="12" name="Grafik 11" descr="Zielgruppe Silhouette">
            <a:extLst>
              <a:ext uri="{FF2B5EF4-FFF2-40B4-BE49-F238E27FC236}">
                <a16:creationId xmlns:a16="http://schemas.microsoft.com/office/drawing/2014/main" id="{F42BF17D-15ED-8BDE-D20F-7382639BF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6730">
            <a:off x="4335957" y="265856"/>
            <a:ext cx="1904735" cy="1904735"/>
          </a:xfrm>
          <a:prstGeom prst="rect">
            <a:avLst/>
          </a:prstGeom>
        </p:spPr>
      </p:pic>
      <p:pic>
        <p:nvPicPr>
          <p:cNvPr id="14" name="Grafik 13" descr="Fragezeichen Silhouette">
            <a:extLst>
              <a:ext uri="{FF2B5EF4-FFF2-40B4-BE49-F238E27FC236}">
                <a16:creationId xmlns:a16="http://schemas.microsoft.com/office/drawing/2014/main" id="{59417E6F-6444-40FD-DDEA-B8AF9CB2A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1283" y="2991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374"/>
            <a:ext cx="9144000" cy="1651252"/>
          </a:xfrm>
        </p:spPr>
        <p:txBody>
          <a:bodyPr>
            <a:normAutofit fontScale="90000"/>
          </a:bodyPr>
          <a:lstStyle/>
          <a:p>
            <a:r>
              <a:rPr lang="de-CH" dirty="0"/>
              <a:t>Bildungsbericht und Lernbericht</a:t>
            </a:r>
          </a:p>
        </p:txBody>
      </p:sp>
    </p:spTree>
    <p:extLst>
      <p:ext uri="{BB962C8B-B14F-4D97-AF65-F5344CB8AC3E}">
        <p14:creationId xmlns:p14="http://schemas.microsoft.com/office/powerpoint/2010/main" val="1315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E2E6E-5190-6D83-6D4A-E65EBEE4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Der Bildungsbericht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FBAFB8A-5E22-DEB2-3524-C3663C06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196925"/>
            <a:ext cx="10515600" cy="40608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Fachkompetenz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Methodenkompetenz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Sozialkompetenz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Selbstkompetenz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Lerndokumentation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Leistungen in Berufsfachschule und überbetrieblichen Kursen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Beurteilen der Ausbildung durc</a:t>
            </a:r>
            <a:r>
              <a:rPr lang="de-DE" dirty="0">
                <a:solidFill>
                  <a:schemeClr val="tx1"/>
                </a:solidFill>
              </a:rPr>
              <a:t>h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die lernende Person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überprüfen der Zielerreichung im abgelaufenen Semester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Ziele für das nächste Semester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Abmachung betreffend Freikurse und Stützkurse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Diverses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Datum/Unterschrift</a:t>
            </a: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pic>
        <p:nvPicPr>
          <p:cNvPr id="18" name="Grafik 17" descr="Dokument Silhouette">
            <a:extLst>
              <a:ext uri="{FF2B5EF4-FFF2-40B4-BE49-F238E27FC236}">
                <a16:creationId xmlns:a16="http://schemas.microsoft.com/office/drawing/2014/main" id="{FDE643D7-20A0-EDFC-38DF-021FF1A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948" y="2505293"/>
            <a:ext cx="2960062" cy="2960062"/>
          </a:xfrm>
          <a:prstGeom prst="rect">
            <a:avLst/>
          </a:prstGeom>
        </p:spPr>
      </p:pic>
      <p:pic>
        <p:nvPicPr>
          <p:cNvPr id="20" name="Grafik 19" descr="Stern für Bewertung Silhouette">
            <a:extLst>
              <a:ext uri="{FF2B5EF4-FFF2-40B4-BE49-F238E27FC236}">
                <a16:creationId xmlns:a16="http://schemas.microsoft.com/office/drawing/2014/main" id="{D7DBFF86-89B0-79A8-3E24-9FC2B16A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8768" y="1576846"/>
            <a:ext cx="1442952" cy="1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D489-CAC5-50E2-C8E8-042A2565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Lerndokumentation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EB61A1C-80ED-2A59-712D-F62DB67C7BF2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dirty="0"/>
              <a:t>Instrument zur Förderung der betrieblichen Bildung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3C122FA-E585-D3F5-D833-1B921635DF86}"/>
              </a:ext>
            </a:extLst>
          </p:cNvPr>
          <p:cNvSpPr txBox="1">
            <a:spLocks/>
          </p:cNvSpPr>
          <p:nvPr/>
        </p:nvSpPr>
        <p:spPr>
          <a:xfrm>
            <a:off x="781050" y="2536266"/>
            <a:ext cx="7905750" cy="34503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/>
              <a:t>Ziel</a:t>
            </a:r>
            <a:br>
              <a:rPr lang="de-DE"/>
            </a:br>
            <a:r>
              <a:rPr lang="de-DE"/>
              <a:t>Arbeiten und Abläufe im Lehrbetrieb erkennen, dokumentieren und reflektieren können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/>
              <a:t>Inhalt</a:t>
            </a:r>
            <a:r>
              <a:rPr lang="de-DE"/>
              <a:t> </a:t>
            </a:r>
            <a:br>
              <a:rPr lang="de-DE"/>
            </a:br>
            <a:r>
              <a:rPr lang="de-DE"/>
              <a:t>Die lernende Person hält in der Lerndokumentation fest:</a:t>
            </a:r>
          </a:p>
          <a:p>
            <a:pPr>
              <a:lnSpc>
                <a:spcPct val="110000"/>
              </a:lnSpc>
            </a:pPr>
            <a:r>
              <a:rPr lang="de-DE"/>
              <a:t>alle wesentlichen Arbeiten</a:t>
            </a:r>
          </a:p>
          <a:p>
            <a:pPr>
              <a:lnSpc>
                <a:spcPct val="110000"/>
              </a:lnSpc>
            </a:pPr>
            <a:r>
              <a:rPr lang="de-DE"/>
              <a:t>die erworbenen Fähigkeiten</a:t>
            </a:r>
          </a:p>
          <a:p>
            <a:pPr>
              <a:lnSpc>
                <a:spcPct val="110000"/>
              </a:lnSpc>
            </a:pPr>
            <a:r>
              <a:rPr lang="de-DE"/>
              <a:t>die Erfahrungen aus dem Lehrbetrieb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/>
              <a:t>Berufsbildner/in: </a:t>
            </a:r>
            <a:br>
              <a:rPr lang="de-DE"/>
            </a:br>
            <a:r>
              <a:rPr lang="de-DE"/>
              <a:t>Unterstützung, Zielvorgabe und periodische Kontrolle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/>
              <a:t>Grundlage</a:t>
            </a:r>
            <a:br>
              <a:rPr lang="de-DE"/>
            </a:br>
            <a:r>
              <a:rPr lang="de-DE"/>
              <a:t>Bildungsverordnung des jeweiligen Berufs</a:t>
            </a:r>
            <a:endParaRPr lang="de-GB" dirty="0"/>
          </a:p>
        </p:txBody>
      </p:sp>
      <p:pic>
        <p:nvPicPr>
          <p:cNvPr id="6" name="Grafik 5" descr="Schreibmaschine Silhouette">
            <a:extLst>
              <a:ext uri="{FF2B5EF4-FFF2-40B4-BE49-F238E27FC236}">
                <a16:creationId xmlns:a16="http://schemas.microsoft.com/office/drawing/2014/main" id="{4BC66A34-35F4-252B-AE64-64530C31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61119">
            <a:off x="8158726" y="3299201"/>
            <a:ext cx="2723748" cy="2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0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68C6-80FE-E8AA-4D7B-1324F95F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Der Lernbericht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A692C02A-FD0F-A8C1-FCF0-5AB2194FDA91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dirty="0"/>
              <a:t>Element der Lerndokumentation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785D8A3-7F0B-C680-9015-83051FF65B82}"/>
              </a:ext>
            </a:extLst>
          </p:cNvPr>
          <p:cNvSpPr txBox="1">
            <a:spLocks/>
          </p:cNvSpPr>
          <p:nvPr/>
        </p:nvSpPr>
        <p:spPr>
          <a:xfrm>
            <a:off x="781050" y="2574065"/>
            <a:ext cx="7326630" cy="293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dirty="0"/>
              <a:t>Die Lernberichte helfen der lernenden Person:</a:t>
            </a:r>
          </a:p>
          <a:p>
            <a:pPr>
              <a:lnSpc>
                <a:spcPct val="100000"/>
              </a:lnSpc>
            </a:pPr>
            <a:r>
              <a:rPr lang="de-DE" dirty="0"/>
              <a:t>Ihre erledigten Arbeiten und die dabei gemachten Erfahrungen zu überdenken</a:t>
            </a:r>
          </a:p>
          <a:p>
            <a:pPr>
              <a:lnSpc>
                <a:spcPct val="100000"/>
              </a:lnSpc>
            </a:pPr>
            <a:r>
              <a:rPr lang="de-DE" dirty="0"/>
              <a:t>Die erledigten Arbeiten zu beschreiben (Ablauf und Ausführung)</a:t>
            </a:r>
          </a:p>
          <a:p>
            <a:pPr>
              <a:lnSpc>
                <a:spcPct val="100000"/>
              </a:lnSpc>
            </a:pPr>
            <a:r>
              <a:rPr lang="de-DE" dirty="0"/>
              <a:t>Ihre Fortschritte zu erkennen</a:t>
            </a:r>
          </a:p>
          <a:p>
            <a:pPr>
              <a:lnSpc>
                <a:spcPct val="100000"/>
              </a:lnSpc>
            </a:pPr>
            <a:r>
              <a:rPr lang="de-DE" dirty="0"/>
              <a:t>Ihre Schwächen zu erkennen</a:t>
            </a:r>
          </a:p>
          <a:p>
            <a:pPr>
              <a:lnSpc>
                <a:spcPct val="100000"/>
              </a:lnSpc>
            </a:pPr>
            <a:r>
              <a:rPr lang="de-DE" dirty="0"/>
              <a:t>Die für ihren Beruf wichtigen Handlungskompetenzen zu kennen und mit alltäglichen Arbeiten zu verknüpfen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GB" b="1" dirty="0"/>
          </a:p>
        </p:txBody>
      </p:sp>
      <p:pic>
        <p:nvPicPr>
          <p:cNvPr id="7" name="Grafik 6" descr="Gehirn im Kopf Silhouette">
            <a:extLst>
              <a:ext uri="{FF2B5EF4-FFF2-40B4-BE49-F238E27FC236}">
                <a16:creationId xmlns:a16="http://schemas.microsoft.com/office/drawing/2014/main" id="{4765FB9E-AC8C-A3F7-024A-8CBF5126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013" y="2541409"/>
            <a:ext cx="2087011" cy="2087011"/>
          </a:xfrm>
          <a:prstGeom prst="rect">
            <a:avLst/>
          </a:prstGeom>
        </p:spPr>
      </p:pic>
      <p:pic>
        <p:nvPicPr>
          <p:cNvPr id="11" name="Grafik 10" descr="Daumen runter Silhouette">
            <a:extLst>
              <a:ext uri="{FF2B5EF4-FFF2-40B4-BE49-F238E27FC236}">
                <a16:creationId xmlns:a16="http://schemas.microsoft.com/office/drawing/2014/main" id="{C85DD12A-655A-DF8D-4F46-131567EC8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8948" y="4084839"/>
            <a:ext cx="1290935" cy="1290935"/>
          </a:xfrm>
          <a:prstGeom prst="rect">
            <a:avLst/>
          </a:prstGeom>
        </p:spPr>
      </p:pic>
      <p:pic>
        <p:nvPicPr>
          <p:cNvPr id="13" name="Grafik 12" descr="Daumen hoch-Zeichen Silhouette">
            <a:extLst>
              <a:ext uri="{FF2B5EF4-FFF2-40B4-BE49-F238E27FC236}">
                <a16:creationId xmlns:a16="http://schemas.microsoft.com/office/drawing/2014/main" id="{7F0696C7-4C74-6989-BB2B-18F25C50B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210358" y="3388956"/>
            <a:ext cx="1290935" cy="12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2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A235A2-EE0F-8E8A-314A-D2128EFE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03204-90BD-B5FA-8725-2ECA77D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871509"/>
            <a:ext cx="3548957" cy="3114982"/>
          </a:xfrm>
        </p:spPr>
        <p:txBody>
          <a:bodyPr/>
          <a:lstStyle/>
          <a:p>
            <a:r>
              <a:rPr lang="de-GB" dirty="0"/>
              <a:t>Das Formular „Übersicht Lernberichte“</a:t>
            </a:r>
          </a:p>
        </p:txBody>
      </p:sp>
      <p:pic>
        <p:nvPicPr>
          <p:cNvPr id="12" name="Inhaltsplatzhalter 11" descr="Ein Bild, das Text, Dokument, Handschrift, Papierprodukt enthält.&#10;&#10;Automatisch generierte Beschreibung">
            <a:extLst>
              <a:ext uri="{FF2B5EF4-FFF2-40B4-BE49-F238E27FC236}">
                <a16:creationId xmlns:a16="http://schemas.microsoft.com/office/drawing/2014/main" id="{C65076BA-F664-E203-C268-E4C3FCCD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786926"/>
            <a:ext cx="7446526" cy="5569424"/>
          </a:xfrm>
        </p:spPr>
      </p:pic>
    </p:spTree>
    <p:extLst>
      <p:ext uri="{BB962C8B-B14F-4D97-AF65-F5344CB8AC3E}">
        <p14:creationId xmlns:p14="http://schemas.microsoft.com/office/powerpoint/2010/main" val="338733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26AB6-6146-4C4C-0B91-24348D55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249C38-6EC1-3101-0920-1244D46F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Ein Feedback geben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74B7B1-4ADB-D340-FB01-D863ABA9492D}"/>
              </a:ext>
            </a:extLst>
          </p:cNvPr>
          <p:cNvSpPr/>
          <p:nvPr/>
        </p:nvSpPr>
        <p:spPr>
          <a:xfrm>
            <a:off x="811068" y="2186186"/>
            <a:ext cx="3063240" cy="1645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Sender/in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8B7A5E-25C6-D34B-D86C-C046D8211A66}"/>
              </a:ext>
            </a:extLst>
          </p:cNvPr>
          <p:cNvSpPr/>
          <p:nvPr/>
        </p:nvSpPr>
        <p:spPr>
          <a:xfrm>
            <a:off x="7150908" y="2177812"/>
            <a:ext cx="3063240" cy="164592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Empfänger/in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2C3C63-F0BE-36ED-F33F-3B1ADC23A75D}"/>
              </a:ext>
            </a:extLst>
          </p:cNvPr>
          <p:cNvSpPr/>
          <p:nvPr/>
        </p:nvSpPr>
        <p:spPr>
          <a:xfrm>
            <a:off x="3874308" y="4655760"/>
            <a:ext cx="3063240" cy="1645920"/>
          </a:xfrm>
          <a:prstGeom prst="rect">
            <a:avLst/>
          </a:prstGeom>
          <a:solidFill>
            <a:srgbClr val="A1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Feedback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48DBEC2-7222-C0F5-5A0B-8001E7FD0A4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874308" y="3000772"/>
            <a:ext cx="3276600" cy="837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7679DD52-D032-210C-F599-DE6DA64CE682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982544" y="3778736"/>
            <a:ext cx="1654988" cy="1744980"/>
          </a:xfrm>
          <a:prstGeom prst="bentConnector2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>
            <a:extLst>
              <a:ext uri="{FF2B5EF4-FFF2-40B4-BE49-F238E27FC236}">
                <a16:creationId xmlns:a16="http://schemas.microsoft.com/office/drawing/2014/main" id="{439BBD8E-9DB0-77AD-7694-AD0D4BF9F7A4}"/>
              </a:ext>
            </a:extLst>
          </p:cNvPr>
          <p:cNvCxnSpPr>
            <a:stCxn id="7" idx="1"/>
            <a:endCxn id="5" idx="2"/>
          </p:cNvCxnSpPr>
          <p:nvPr/>
        </p:nvCxnSpPr>
        <p:spPr>
          <a:xfrm rot="10800000">
            <a:off x="2342688" y="3832106"/>
            <a:ext cx="1531620" cy="1646614"/>
          </a:xfrm>
          <a:prstGeom prst="bentConnector2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8FBAB4F5-E601-2697-5F69-682F20F2C0D5}"/>
              </a:ext>
            </a:extLst>
          </p:cNvPr>
          <p:cNvSpPr/>
          <p:nvPr/>
        </p:nvSpPr>
        <p:spPr>
          <a:xfrm>
            <a:off x="4087668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GB" sz="1500" dirty="0">
                <a:solidFill>
                  <a:schemeClr val="tx1"/>
                </a:solidFill>
                <a:latin typeface="Helvetica" pitchFamily="2" charset="0"/>
              </a:rPr>
              <a:t>gesendete Nachricht</a:t>
            </a:r>
          </a:p>
        </p:txBody>
      </p:sp>
      <p:pic>
        <p:nvPicPr>
          <p:cNvPr id="20" name="Grafik 19" descr="Lippen Silhouette">
            <a:extLst>
              <a:ext uri="{FF2B5EF4-FFF2-40B4-BE49-F238E27FC236}">
                <a16:creationId xmlns:a16="http://schemas.microsoft.com/office/drawing/2014/main" id="{E60AB919-867B-B1FC-3CE1-CF22B1D5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062" y="2264139"/>
            <a:ext cx="914400" cy="9144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46F90AD-7B1F-10A4-78A7-CD034E17F2B7}"/>
              </a:ext>
            </a:extLst>
          </p:cNvPr>
          <p:cNvSpPr/>
          <p:nvPr/>
        </p:nvSpPr>
        <p:spPr>
          <a:xfrm>
            <a:off x="5507250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GB" sz="1500" dirty="0">
                <a:solidFill>
                  <a:schemeClr val="tx1"/>
                </a:solidFill>
                <a:latin typeface="Helvetica" pitchFamily="2" charset="0"/>
              </a:rPr>
              <a:t>empfangene Nachricht</a:t>
            </a:r>
          </a:p>
        </p:txBody>
      </p:sp>
      <p:pic>
        <p:nvPicPr>
          <p:cNvPr id="18" name="Grafik 17" descr="Ohr Silhouette">
            <a:extLst>
              <a:ext uri="{FF2B5EF4-FFF2-40B4-BE49-F238E27FC236}">
                <a16:creationId xmlns:a16="http://schemas.microsoft.com/office/drawing/2014/main" id="{9938E049-658E-5497-F413-7EF70617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5300" y="2313795"/>
            <a:ext cx="815088" cy="8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7A437-F460-AD01-46D0-B44FE3BA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Einige Regeln für ein konstruktives Feedback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189E113-986F-1439-CFE5-BF1482F500E9}"/>
              </a:ext>
            </a:extLst>
          </p:cNvPr>
          <p:cNvSpPr txBox="1">
            <a:spLocks/>
          </p:cNvSpPr>
          <p:nvPr/>
        </p:nvSpPr>
        <p:spPr>
          <a:xfrm>
            <a:off x="759809" y="1963613"/>
            <a:ext cx="1017143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Wenn ich jemandem ein Feedback gebe, ist es: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Verstärkend</a:t>
            </a:r>
            <a:r>
              <a:rPr lang="de-DE" sz="1600" b="1" dirty="0"/>
              <a:t>	</a:t>
            </a:r>
            <a:r>
              <a:rPr lang="de-DE" sz="1600" dirty="0"/>
              <a:t>Ich betone beobachtete Stärken. Dann kann auch Kritik besser angenommen werden.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Genau</a:t>
            </a:r>
            <a:r>
              <a:rPr lang="de-DE" sz="1600" b="1" dirty="0"/>
              <a:t>		</a:t>
            </a:r>
            <a:r>
              <a:rPr lang="de-DE" sz="1600" dirty="0"/>
              <a:t>Ich beschreibe möglichst genau, was in welcher Situation beobachtet habe.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Ehrlich</a:t>
            </a:r>
            <a:r>
              <a:rPr lang="de-DE" sz="1600" b="1" dirty="0"/>
              <a:t>		</a:t>
            </a:r>
            <a:r>
              <a:rPr lang="de-DE" sz="1600" dirty="0"/>
              <a:t>Alles, was ich sage, ist wahr. Aber ich sage nicht alles, was wahr ist.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Aufbauend</a:t>
            </a:r>
            <a:r>
              <a:rPr lang="de-DE" sz="1600" b="1" dirty="0"/>
              <a:t>	</a:t>
            </a:r>
            <a:r>
              <a:rPr lang="de-DE" sz="1600" dirty="0"/>
              <a:t>Ich mache Verbesserungsvorschläge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Persönlich</a:t>
            </a:r>
            <a:r>
              <a:rPr lang="de-DE" sz="1600" b="1" dirty="0"/>
              <a:t>	</a:t>
            </a:r>
            <a:r>
              <a:rPr lang="de-DE" sz="1600" dirty="0"/>
              <a:t>Ich mache deutlich, dass es sich um meine persönliche Meinung handelt.</a:t>
            </a:r>
          </a:p>
          <a:p>
            <a:pPr marL="0" indent="0">
              <a:buFont typeface="Wingdings" pitchFamily="2" charset="2"/>
              <a:buNone/>
            </a:pPr>
            <a:endParaRPr lang="de-DE" sz="1600" b="1" dirty="0"/>
          </a:p>
          <a:p>
            <a:pPr marL="0" indent="0">
              <a:buFont typeface="Wingdings" pitchFamily="2" charset="2"/>
              <a:buNone/>
            </a:pPr>
            <a:r>
              <a:rPr lang="de-DE" sz="1600" b="1" dirty="0"/>
              <a:t>Wenn ich ein Feedback erhalte kann ich: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Zuhören</a:t>
            </a:r>
            <a:r>
              <a:rPr lang="de-DE" sz="1600" b="1" dirty="0"/>
              <a:t>		</a:t>
            </a:r>
            <a:r>
              <a:rPr lang="de-DE" sz="1600" dirty="0"/>
              <a:t>Ich höre mir das Feedback an. Es ist die persönliche Meinung meines Gegenübers, 		weshalb ich mich nicht verteidigen muss.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Nachfragen</a:t>
            </a:r>
            <a:r>
              <a:rPr lang="de-DE" sz="1600" b="1" dirty="0"/>
              <a:t>	</a:t>
            </a:r>
            <a:r>
              <a:rPr lang="de-DE" sz="1600" dirty="0"/>
              <a:t>Ich frage nach, wenn ich etwas nicht verstanden habe.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b="1" dirty="0">
                <a:solidFill>
                  <a:srgbClr val="4C7936"/>
                </a:solidFill>
              </a:rPr>
              <a:t>Stellung nehmen</a:t>
            </a:r>
            <a:r>
              <a:rPr lang="de-DE" sz="1600" b="1" dirty="0"/>
              <a:t>	</a:t>
            </a:r>
            <a:r>
              <a:rPr lang="de-DE" sz="1600" dirty="0"/>
              <a:t>Ich kann das für mich Bedeutsame auswählen.</a:t>
            </a:r>
            <a:endParaRPr lang="de-DE" sz="1600" b="1" dirty="0"/>
          </a:p>
        </p:txBody>
      </p:sp>
      <p:pic>
        <p:nvPicPr>
          <p:cNvPr id="8" name="Grafik 7" descr="Richter Silhouette">
            <a:extLst>
              <a:ext uri="{FF2B5EF4-FFF2-40B4-BE49-F238E27FC236}">
                <a16:creationId xmlns:a16="http://schemas.microsoft.com/office/drawing/2014/main" id="{F7FA7DBF-0B74-4639-7A5F-B2235EF3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5773" y="4328566"/>
            <a:ext cx="1856509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E4721-701D-5A6C-6D9F-71AB4F2E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455726"/>
            <a:ext cx="10515600" cy="1325563"/>
          </a:xfrm>
        </p:spPr>
        <p:txBody>
          <a:bodyPr/>
          <a:lstStyle/>
          <a:p>
            <a:r>
              <a:rPr lang="de-GB" dirty="0"/>
              <a:t>Die Selbstreflexion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78784258-43FE-39BC-3166-38E1521DA121}"/>
              </a:ext>
            </a:extLst>
          </p:cNvPr>
          <p:cNvSpPr txBox="1">
            <a:spLocks/>
          </p:cNvSpPr>
          <p:nvPr/>
        </p:nvSpPr>
        <p:spPr>
          <a:xfrm>
            <a:off x="774125" y="1438997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dirty="0"/>
              <a:t>Bei lernschwächeren Jugendlichen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7292E5-C1F0-C1B5-6466-A68169A63E8F}"/>
              </a:ext>
            </a:extLst>
          </p:cNvPr>
          <p:cNvSpPr txBox="1">
            <a:spLocks/>
          </p:cNvSpPr>
          <p:nvPr/>
        </p:nvSpPr>
        <p:spPr>
          <a:xfrm>
            <a:off x="767196" y="1934886"/>
            <a:ext cx="5550477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Wie beurteile ich meine Lerntechnik?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Habe ich mir realistische Ziele gesetzt?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Konnte ich die Arbeitsmittel sinnvoll einsetzen?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Habe ich selbstständig gearbeitet?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Beherrsche ich nun das Gelernte?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Konnte ich ohne Wissenslücken arbeiten?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b="1" dirty="0">
                <a:effectLst/>
              </a:rPr>
              <a:t>Wie beurteile ich meine Arbeitshaltung?</a:t>
            </a:r>
            <a:endParaRPr lang="de-DE" sz="1600" b="1" dirty="0"/>
          </a:p>
          <a:p>
            <a:r>
              <a:rPr lang="de-DE" sz="1600" dirty="0">
                <a:effectLst/>
                <a:latin typeface="Helvetica" pitchFamily="2" charset="0"/>
              </a:rPr>
              <a:t>War ich gut motiviert?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Hat mich das Thema interessiert?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Habe ich konzentriert und mit Ausdauer gearbeitet?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Konnte ich Schwierigkeiten </a:t>
            </a:r>
            <a:r>
              <a:rPr lang="de-DE" sz="1600" dirty="0"/>
              <a:t>ü</a:t>
            </a:r>
            <a:r>
              <a:rPr lang="de-DE" sz="1600" dirty="0">
                <a:effectLst/>
                <a:latin typeface="Helvetica" pitchFamily="2" charset="0"/>
              </a:rPr>
              <a:t>berwinden?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Ist mein Produkt sauber gestaltet und brauchbar?</a:t>
            </a:r>
          </a:p>
          <a:p>
            <a:pPr marL="0" indent="0">
              <a:buNone/>
            </a:pPr>
            <a:endParaRPr lang="de-DE" sz="1600" b="1" dirty="0">
              <a:solidFill>
                <a:srgbClr val="004486"/>
              </a:solidFill>
              <a:effectLst/>
            </a:endParaRPr>
          </a:p>
          <a:p>
            <a:pPr marL="0" indent="0">
              <a:buNone/>
            </a:pPr>
            <a:endParaRPr lang="de-DE" sz="1600" b="1" dirty="0">
              <a:solidFill>
                <a:srgbClr val="004486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807F259-F403-09F6-53C7-268FF569B952}"/>
              </a:ext>
            </a:extLst>
          </p:cNvPr>
          <p:cNvSpPr txBox="1">
            <a:spLocks/>
          </p:cNvSpPr>
          <p:nvPr/>
        </p:nvSpPr>
        <p:spPr>
          <a:xfrm>
            <a:off x="6058624" y="1934886"/>
            <a:ext cx="5550477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Wie plane ich meine weiteren Lernschritte?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Was will ich besser machen?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Welche Lernschritte plane ich als nächstes?</a:t>
            </a:r>
            <a:endParaRPr lang="de-DE" sz="1600" b="1" dirty="0">
              <a:solidFill>
                <a:srgbClr val="004486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pic>
        <p:nvPicPr>
          <p:cNvPr id="10" name="Grafik 9" descr="Spiegelung Silhouette">
            <a:extLst>
              <a:ext uri="{FF2B5EF4-FFF2-40B4-BE49-F238E27FC236}">
                <a16:creationId xmlns:a16="http://schemas.microsoft.com/office/drawing/2014/main" id="{A7239C7D-350D-5886-6CAA-EB0EEC9D5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33667">
            <a:off x="6968838" y="3377198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1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9254"/>
            <a:ext cx="9144000" cy="959491"/>
          </a:xfrm>
        </p:spPr>
        <p:txBody>
          <a:bodyPr>
            <a:normAutofit/>
          </a:bodyPr>
          <a:lstStyle/>
          <a:p>
            <a:r>
              <a:rPr lang="de-CH" dirty="0"/>
              <a:t>Evaluieren und Prüfen</a:t>
            </a:r>
          </a:p>
        </p:txBody>
      </p:sp>
    </p:spTree>
    <p:extLst>
      <p:ext uri="{BB962C8B-B14F-4D97-AF65-F5344CB8AC3E}">
        <p14:creationId xmlns:p14="http://schemas.microsoft.com/office/powerpoint/2010/main" val="30302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D91D64-6EA2-E9B9-A990-5940569F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49732"/>
            <a:ext cx="8060789" cy="1325563"/>
          </a:xfrm>
        </p:spPr>
        <p:txBody>
          <a:bodyPr/>
          <a:lstStyle/>
          <a:p>
            <a:r>
              <a:rPr lang="de-GB" dirty="0"/>
              <a:t>Vorbereitung für die Abschlussprüfung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B2C8A51-2689-6A92-C9DA-37E221323671}"/>
              </a:ext>
            </a:extLst>
          </p:cNvPr>
          <p:cNvSpPr txBox="1">
            <a:spLocks/>
          </p:cNvSpPr>
          <p:nvPr/>
        </p:nvSpPr>
        <p:spPr>
          <a:xfrm>
            <a:off x="704261" y="2296134"/>
            <a:ext cx="8633804" cy="4195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GB" sz="1600" b="1"/>
              <a:t>Ein Jahr vor der Abschlussprüfung</a:t>
            </a:r>
          </a:p>
          <a:p>
            <a:r>
              <a:rPr lang="de-DE" sz="1600"/>
              <a:t>Lies in der Bildungsverordnung unter „Qualifikationsverfahren“.</a:t>
            </a:r>
          </a:p>
          <a:p>
            <a:r>
              <a:rPr lang="de-DE" sz="1600"/>
              <a:t>Prüfe deine Stärken / deine Schwächen. Was kann ich – was noch nicht?</a:t>
            </a:r>
          </a:p>
          <a:p>
            <a:r>
              <a:rPr lang="de-DE" sz="1600"/>
              <a:t>Erstelle einen Repetitionsplan.</a:t>
            </a:r>
          </a:p>
          <a:p>
            <a:r>
              <a:rPr lang="de-DE" sz="1600"/>
              <a:t>Lerne mit Kollegen/Kolleginnen, das kann stärken.</a:t>
            </a:r>
          </a:p>
          <a:p>
            <a:r>
              <a:rPr lang="de-DE" sz="1600"/>
              <a:t>Glaube an dich, vertraue dir.</a:t>
            </a:r>
          </a:p>
          <a:p>
            <a:r>
              <a:rPr lang="de-DE" sz="1600"/>
              <a:t>Lerne frühzeitig, dich in schwierigen Situationen zu entspannen.</a:t>
            </a:r>
          </a:p>
          <a:p>
            <a:r>
              <a:rPr lang="de-DE" sz="1600"/>
              <a:t>Überprüfe Gerüchte bei Experten und Lehrerinnen auf ihren Wahrheitsgehalt.</a:t>
            </a:r>
          </a:p>
          <a:p>
            <a:pPr marL="0" indent="0">
              <a:buFont typeface="Wingdings" pitchFamily="2" charset="2"/>
              <a:buNone/>
            </a:pPr>
            <a:endParaRPr lang="de-GB" sz="1600"/>
          </a:p>
          <a:p>
            <a:pPr marL="0" indent="0">
              <a:buFont typeface="Wingdings" pitchFamily="2" charset="2"/>
              <a:buNone/>
            </a:pPr>
            <a:r>
              <a:rPr lang="de-GB" sz="1600" b="1"/>
              <a:t>Drei Monate vor der Abschlussprüfung</a:t>
            </a:r>
          </a:p>
          <a:p>
            <a:r>
              <a:rPr lang="de-DE" sz="1600"/>
              <a:t>Schau dir den Prüfungsort an.</a:t>
            </a:r>
          </a:p>
          <a:p>
            <a:r>
              <a:rPr lang="de-DE" sz="1600"/>
              <a:t>Nimm keine Medikamente, Alkohol oder andere „Wundermittel“.</a:t>
            </a:r>
          </a:p>
          <a:p>
            <a:r>
              <a:rPr lang="de-DE" sz="1600"/>
              <a:t>Leidest du unter Prüfungsangst, sprich mit der Berufsbildnerin, dem</a:t>
            </a:r>
          </a:p>
          <a:p>
            <a:r>
              <a:rPr lang="de-DE" sz="1600"/>
              <a:t>Lehrer oder der Ärztin.</a:t>
            </a:r>
          </a:p>
          <a:p>
            <a:pPr marL="0" indent="0">
              <a:buFont typeface="Wingdings" pitchFamily="2" charset="2"/>
              <a:buNone/>
            </a:pPr>
            <a:endParaRPr lang="de-GB" sz="1600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D26028A0-F77A-BB6D-A45B-5E492F72E48F}"/>
              </a:ext>
            </a:extLst>
          </p:cNvPr>
          <p:cNvSpPr txBox="1">
            <a:spLocks/>
          </p:cNvSpPr>
          <p:nvPr/>
        </p:nvSpPr>
        <p:spPr>
          <a:xfrm>
            <a:off x="704850" y="1684657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/>
              <a:t>Tipps für die lernende Person (1/2)</a:t>
            </a:r>
            <a:endParaRPr lang="de-GB" dirty="0"/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97B41186-C089-E522-2F47-9E33CB2B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8282638" y="3334131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942B-ED5E-3932-636D-37CFF732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26586"/>
            <a:ext cx="8060789" cy="1325563"/>
          </a:xfrm>
        </p:spPr>
        <p:txBody>
          <a:bodyPr/>
          <a:lstStyle/>
          <a:p>
            <a:r>
              <a:rPr lang="de-GB" dirty="0"/>
              <a:t>Die Lernvoraussetzungen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4D8DD-3BC7-0DE8-AA9A-109C3262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4389D0-9290-AB1E-4FE3-68D0501234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561511"/>
            <a:ext cx="8059738" cy="495889"/>
          </a:xfrm>
        </p:spPr>
        <p:txBody>
          <a:bodyPr/>
          <a:lstStyle/>
          <a:p>
            <a:r>
              <a:rPr lang="de-GB" dirty="0"/>
              <a:t>Selektionskriterien</a:t>
            </a:r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96C30465-738B-FE4B-ED8E-BF678250C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13436"/>
              </p:ext>
            </p:extLst>
          </p:nvPr>
        </p:nvGraphicFramePr>
        <p:xfrm>
          <a:off x="862013" y="2057400"/>
          <a:ext cx="10232707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5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4A3A47-1CA3-447D-C84A-440C932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77027"/>
            <a:ext cx="8060789" cy="1325563"/>
          </a:xfrm>
        </p:spPr>
        <p:txBody>
          <a:bodyPr/>
          <a:lstStyle/>
          <a:p>
            <a:r>
              <a:rPr lang="de-GB" dirty="0"/>
              <a:t>Vorbereitung für die Abschlussprüfung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4155C2-B97A-38B6-4070-932111177CB9}"/>
              </a:ext>
            </a:extLst>
          </p:cNvPr>
          <p:cNvSpPr txBox="1">
            <a:spLocks/>
          </p:cNvSpPr>
          <p:nvPr/>
        </p:nvSpPr>
        <p:spPr>
          <a:xfrm>
            <a:off x="704261" y="2323429"/>
            <a:ext cx="8633804" cy="4195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GB" sz="1600" b="1"/>
              <a:t>Letzte Woche vor der Abschlussprüfung</a:t>
            </a:r>
          </a:p>
          <a:p>
            <a:pPr>
              <a:lnSpc>
                <a:spcPct val="100000"/>
              </a:lnSpc>
            </a:pPr>
            <a:r>
              <a:rPr lang="de-DE" sz="1600"/>
              <a:t>Gesunde Ernährung und Schlaf sind die beste Prüfungsvorbereitung.</a:t>
            </a:r>
          </a:p>
          <a:p>
            <a:pPr>
              <a:lnSpc>
                <a:spcPct val="100000"/>
              </a:lnSpc>
            </a:pPr>
            <a:r>
              <a:rPr lang="de-DE" sz="1600"/>
              <a:t>Melde dich vor Prüfungstagen beim Berufsbildner oder bei der Lehrerin, wenn du denkst, sie könnten dir noch wertvolle Ratschläge geben.</a:t>
            </a:r>
          </a:p>
          <a:p>
            <a:pPr>
              <a:lnSpc>
                <a:spcPct val="100000"/>
              </a:lnSpc>
            </a:pPr>
            <a:r>
              <a:rPr lang="de-DE" sz="1600"/>
              <a:t>Bereite deine Unterlagen, Werkzeuge usw. nach dem Prüfungsaufgebot vor.</a:t>
            </a:r>
          </a:p>
          <a:p>
            <a:pPr>
              <a:lnSpc>
                <a:spcPct val="100000"/>
              </a:lnSpc>
            </a:pPr>
            <a:r>
              <a:rPr lang="de-DE" sz="1600"/>
              <a:t>Vermeide Stress bei deiner Anreise und plane sie, leiste dir vom Bahnhof ein Taxi.</a:t>
            </a:r>
          </a:p>
          <a:p>
            <a:pPr marL="0" indent="0">
              <a:buFont typeface="Wingdings" pitchFamily="2" charset="2"/>
              <a:buNone/>
            </a:pPr>
            <a:endParaRPr lang="de-GB" sz="1600"/>
          </a:p>
          <a:p>
            <a:pPr marL="0" indent="0">
              <a:buFont typeface="Wingdings" pitchFamily="2" charset="2"/>
              <a:buNone/>
            </a:pPr>
            <a:r>
              <a:rPr lang="de-GB" sz="1600" b="1"/>
              <a:t>Prüfungstag</a:t>
            </a:r>
          </a:p>
          <a:p>
            <a:r>
              <a:rPr lang="de-DE" sz="1600"/>
              <a:t>Glaube an dich, du hast dich schliesslich gut vorbereitet.</a:t>
            </a:r>
          </a:p>
          <a:p>
            <a:r>
              <a:rPr lang="de-DE" sz="1600"/>
              <a:t>Sei ehrlich und mutig. Frage, wenn du etwas nicht verstehst. Sag, wenn du etwas nicht weisst.</a:t>
            </a:r>
          </a:p>
          <a:p>
            <a:r>
              <a:rPr lang="de-DE" sz="1600"/>
              <a:t>Lass dir Zeit – auch wenn du unsicher bist.</a:t>
            </a:r>
          </a:p>
          <a:p>
            <a:r>
              <a:rPr lang="de-DE" sz="1600"/>
              <a:t>Gehe geplant vor, lege die Reihenfolge der Aufgaben fest.</a:t>
            </a:r>
          </a:p>
          <a:p>
            <a:r>
              <a:rPr lang="de-DE" sz="1600"/>
              <a:t>Verzweifle nicht, wenn dir ein Fehler passiert. Mach ruhig weiter.</a:t>
            </a:r>
          </a:p>
          <a:p>
            <a:r>
              <a:rPr lang="de-DE" sz="1600"/>
              <a:t>Sei höflich, schenke den Experten oder Expertinnen mal ein Lächeln.</a:t>
            </a:r>
          </a:p>
          <a:p>
            <a:pPr marL="0" indent="0">
              <a:buFont typeface="Wingdings" pitchFamily="2" charset="2"/>
              <a:buNone/>
            </a:pPr>
            <a:endParaRPr lang="de-GB" sz="1600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C27166F-C6F4-A8D2-45C8-148AD3CFCC10}"/>
              </a:ext>
            </a:extLst>
          </p:cNvPr>
          <p:cNvSpPr txBox="1">
            <a:spLocks/>
          </p:cNvSpPr>
          <p:nvPr/>
        </p:nvSpPr>
        <p:spPr>
          <a:xfrm>
            <a:off x="704850" y="1711952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/>
              <a:t>Tipps für die lernende Person (2/2)</a:t>
            </a:r>
            <a:endParaRPr lang="de-GB" dirty="0"/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F857791A-20CA-0ADD-E7DB-723FEFCC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9044144" y="3317071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126F00-FF92-A0D2-8C94-10B9E203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3290A3-1F09-FD48-49AF-AD5364D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Prüfungsangst und die Stresssymptome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16C13A-3595-E573-52FB-DAF6C259A072}"/>
              </a:ext>
            </a:extLst>
          </p:cNvPr>
          <p:cNvSpPr/>
          <p:nvPr/>
        </p:nvSpPr>
        <p:spPr>
          <a:xfrm>
            <a:off x="814378" y="2010055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Seelisches Befinden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0411A2-B47F-BC50-C001-B0F1EBF53069}"/>
              </a:ext>
            </a:extLst>
          </p:cNvPr>
          <p:cNvSpPr/>
          <p:nvPr/>
        </p:nvSpPr>
        <p:spPr>
          <a:xfrm>
            <a:off x="5281381" y="2010055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Körperliches Befinden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923487-8CAE-BD69-3DA8-77EF5EDA5BEA}"/>
              </a:ext>
            </a:extLst>
          </p:cNvPr>
          <p:cNvSpPr/>
          <p:nvPr/>
        </p:nvSpPr>
        <p:spPr>
          <a:xfrm>
            <a:off x="814379" y="4243852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Geistige Leistungsfähigkeit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F0217-BD97-4ED5-D339-274840111734}"/>
              </a:ext>
            </a:extLst>
          </p:cNvPr>
          <p:cNvSpPr/>
          <p:nvPr/>
        </p:nvSpPr>
        <p:spPr>
          <a:xfrm>
            <a:off x="5281381" y="4243852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Verhalten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D345A2-EC7E-61C5-ABD3-52F9B45EB7AE}"/>
              </a:ext>
            </a:extLst>
          </p:cNvPr>
          <p:cNvSpPr/>
          <p:nvPr/>
        </p:nvSpPr>
        <p:spPr>
          <a:xfrm>
            <a:off x="814386" y="2458870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Ängstlich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Unsicherheit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Reizbarkeit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Stimmungsschwankungen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Unlustgefühle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0D3FD-A4C4-6148-343A-CA2EDE617550}"/>
              </a:ext>
            </a:extLst>
          </p:cNvPr>
          <p:cNvSpPr/>
          <p:nvPr/>
        </p:nvSpPr>
        <p:spPr>
          <a:xfrm>
            <a:off x="5281381" y="2457282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Schlafstörungen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Kopfschmerzen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Müdigkeit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Heisshunger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Appetitlosigkeit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Schwindelgefühle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B4D553-A178-BC5F-7C12-E26C05E61F69}"/>
              </a:ext>
            </a:extLst>
          </p:cNvPr>
          <p:cNvSpPr/>
          <p:nvPr/>
        </p:nvSpPr>
        <p:spPr>
          <a:xfrm>
            <a:off x="814379" y="4715340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Denkblockaden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Konzentrationsschwierigkeiten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Aufmerksamkeitsstörungen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Merkfähigkeitsstörungen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Selbstzweifel und «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Grübelgedanken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»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0067B5-7132-04FF-6331-30D83C4316FC}"/>
              </a:ext>
            </a:extLst>
          </p:cNvPr>
          <p:cNvSpPr/>
          <p:nvPr/>
        </p:nvSpPr>
        <p:spPr>
          <a:xfrm>
            <a:off x="5281378" y="4690541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Einnahme von Beruhigungsmitteln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Suchtgefahr (Alkohol, Rauchen)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Verdrängung</a:t>
            </a:r>
          </a:p>
        </p:txBody>
      </p:sp>
    </p:spTree>
    <p:extLst>
      <p:ext uri="{BB962C8B-B14F-4D97-AF65-F5344CB8AC3E}">
        <p14:creationId xmlns:p14="http://schemas.microsoft.com/office/powerpoint/2010/main" val="56236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2CE7E3-5846-5C87-8CE4-12709AA6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BA0A09-6E23-62BE-26CF-09F15251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217" y="2078727"/>
            <a:ext cx="3920621" cy="3450119"/>
          </a:xfrm>
        </p:spPr>
        <p:txBody>
          <a:bodyPr/>
          <a:lstStyle/>
          <a:p>
            <a:pPr algn="r"/>
            <a:r>
              <a:rPr lang="de-GB" dirty="0"/>
              <a:t>Die drei Funktionen der Evaluation</a:t>
            </a:r>
          </a:p>
        </p:txBody>
      </p:sp>
      <p:pic>
        <p:nvPicPr>
          <p:cNvPr id="12" name="Inhaltsplatzhalter 11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59ADB58-A67A-5752-0A1A-9F70ED8BB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4" y="1648788"/>
            <a:ext cx="7408916" cy="4309995"/>
          </a:xfrm>
        </p:spPr>
      </p:pic>
    </p:spTree>
    <p:extLst>
      <p:ext uri="{BB962C8B-B14F-4D97-AF65-F5344CB8AC3E}">
        <p14:creationId xmlns:p14="http://schemas.microsoft.com/office/powerpoint/2010/main" val="3416408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B9FE061-4730-7822-E438-C4DFE772F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63006"/>
              </p:ext>
            </p:extLst>
          </p:nvPr>
        </p:nvGraphicFramePr>
        <p:xfrm>
          <a:off x="852055" y="2973317"/>
          <a:ext cx="10515600" cy="26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29">
                  <a:extLst>
                    <a:ext uri="{9D8B030D-6E8A-4147-A177-3AD203B41FA5}">
                      <a16:colId xmlns:a16="http://schemas.microsoft.com/office/drawing/2014/main" val="1069949088"/>
                    </a:ext>
                  </a:extLst>
                </a:gridCol>
                <a:gridCol w="2985631">
                  <a:extLst>
                    <a:ext uri="{9D8B030D-6E8A-4147-A177-3AD203B41FA5}">
                      <a16:colId xmlns:a16="http://schemas.microsoft.com/office/drawing/2014/main" val="353068750"/>
                    </a:ext>
                  </a:extLst>
                </a:gridCol>
                <a:gridCol w="4027640">
                  <a:extLst>
                    <a:ext uri="{9D8B030D-6E8A-4147-A177-3AD203B41FA5}">
                      <a16:colId xmlns:a16="http://schemas.microsoft.com/office/drawing/2014/main" val="29378310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73185493"/>
                    </a:ext>
                  </a:extLst>
                </a:gridCol>
              </a:tblGrid>
              <a:tr h="823407">
                <a:tc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Gelerntes erinnern und Wissen wiedergeben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Handlungen nach Anleitung sicher ausführen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 Wissen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39234"/>
                  </a:ext>
                </a:extLst>
              </a:tr>
              <a:tr h="335462">
                <a:tc rowSpan="2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Wissen übertragen und praktisch anwenden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Handlungen, Handlungsfolgen und Abläufe ausführen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 Verständnis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7072"/>
                  </a:ext>
                </a:extLst>
              </a:tr>
              <a:tr h="487945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 Anwendung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73211"/>
                  </a:ext>
                </a:extLst>
              </a:tr>
              <a:tr h="335462">
                <a:tc rowSpan="3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Wissen weiterentwickeln neue Lösungen finden und beurteilen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Handlungsfolgen selbstständig festlegen, aneignen und beherschen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 Analyse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19175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 Synthese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7724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GB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 Beurteilung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8047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D42D0B-6EE4-6173-F8AA-6D61194E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CDBF09-7A4F-C001-CA05-71360779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Taxonomie von Lernzielen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6183ED-FAC2-C035-666E-9DDA66CBAD38}"/>
              </a:ext>
            </a:extLst>
          </p:cNvPr>
          <p:cNvSpPr txBox="1"/>
          <p:nvPr/>
        </p:nvSpPr>
        <p:spPr>
          <a:xfrm>
            <a:off x="1139869" y="2322953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GB" b="1" dirty="0">
                <a:latin typeface="Helvetica" pitchFamily="2" charset="0"/>
              </a:rPr>
              <a:t>Vereinfachtes Modell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E578E0-33D2-36AD-D38B-E78184889046}"/>
              </a:ext>
            </a:extLst>
          </p:cNvPr>
          <p:cNvSpPr txBox="1"/>
          <p:nvPr/>
        </p:nvSpPr>
        <p:spPr>
          <a:xfrm>
            <a:off x="9338065" y="2323735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GB" b="1" dirty="0">
                <a:latin typeface="Helvetica" pitchFamily="2" charset="0"/>
              </a:rPr>
              <a:t>Originalmodell </a:t>
            </a:r>
          </a:p>
          <a:p>
            <a:pPr algn="r"/>
            <a:r>
              <a:rPr lang="de-GB" b="1" dirty="0">
                <a:latin typeface="Helvetica" pitchFamily="2" charset="0"/>
              </a:rPr>
              <a:t>nach Bloom</a:t>
            </a:r>
          </a:p>
        </p:txBody>
      </p:sp>
    </p:spTree>
    <p:extLst>
      <p:ext uri="{BB962C8B-B14F-4D97-AF65-F5344CB8AC3E}">
        <p14:creationId xmlns:p14="http://schemas.microsoft.com/office/powerpoint/2010/main" val="580687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9254"/>
            <a:ext cx="9144000" cy="959491"/>
          </a:xfrm>
        </p:spPr>
        <p:txBody>
          <a:bodyPr>
            <a:normAutofit/>
          </a:bodyPr>
          <a:lstStyle/>
          <a:p>
            <a:r>
              <a:rPr lang="de-CH"/>
              <a:t>Das Lehrzeugnis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4754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EAF78-2D24-030B-9D97-8BF4D6E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Das Lehrzeugnis: inhaltlicher Aufbau</a:t>
            </a:r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CC6B78D0-9AB3-0208-1B69-C420DCDB1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56320"/>
              </p:ext>
            </p:extLst>
          </p:nvPr>
        </p:nvGraphicFramePr>
        <p:xfrm>
          <a:off x="666060" y="1980536"/>
          <a:ext cx="10515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23">
                  <a:extLst>
                    <a:ext uri="{9D8B030D-6E8A-4147-A177-3AD203B41FA5}">
                      <a16:colId xmlns:a16="http://schemas.microsoft.com/office/drawing/2014/main" val="4188222943"/>
                    </a:ext>
                  </a:extLst>
                </a:gridCol>
                <a:gridCol w="10030477">
                  <a:extLst>
                    <a:ext uri="{9D8B030D-6E8A-4147-A177-3AD203B41FA5}">
                      <a16:colId xmlns:a16="http://schemas.microsoft.com/office/drawing/2014/main" val="384348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Personalien, Heimatort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Beruf, Dauer der beruflichen Grundbildung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Hinweis auf erfolgreich bestandene Abschlussprüfung</a:t>
                      </a:r>
                      <a:endParaRPr lang="de-GB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Ausbildungsschwerpunkte, evtl. mit Hinweis auf spezielle Aufgabengebiete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Beurteilung des beruflichen Könnens, des Arbeitsverhaltens und des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persönlichen Verhaltens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8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Allgemeine Leistungsbeurteilung: Ein Lehrzeugnis muss wohlwollend und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wahrheitsgetreu formuliert sein.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78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Hinweis auf Beendigung des Lehrverhältnisses oder der Weiterbeschäftigung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nach der beruflichen Grundbildung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4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Empfehlung und Glückwunschformel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24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7.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Tatsächliches Ausstellungsdatum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68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8.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Unterschrift Lehrbetrieb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96224"/>
                  </a:ext>
                </a:extLst>
              </a:tr>
            </a:tbl>
          </a:graphicData>
        </a:graphic>
      </p:graphicFrame>
      <p:pic>
        <p:nvPicPr>
          <p:cNvPr id="5" name="Grafik 4" descr="Diplomrolle Silhouette">
            <a:extLst>
              <a:ext uri="{FF2B5EF4-FFF2-40B4-BE49-F238E27FC236}">
                <a16:creationId xmlns:a16="http://schemas.microsoft.com/office/drawing/2014/main" id="{4041B785-C5DA-24D6-F82C-28663E5F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87438">
            <a:off x="8867348" y="3725740"/>
            <a:ext cx="2654316" cy="2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7923-2AFC-B39F-3635-12C1D95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08" y="2545397"/>
            <a:ext cx="8060789" cy="1325563"/>
          </a:xfrm>
        </p:spPr>
        <p:txBody>
          <a:bodyPr/>
          <a:lstStyle/>
          <a:p>
            <a:r>
              <a:rPr lang="de-GB" dirty="0"/>
              <a:t>Das Anforderungs-</a:t>
            </a:r>
            <a:br>
              <a:rPr lang="de-GB" dirty="0"/>
            </a:br>
            <a:r>
              <a:rPr lang="de-GB" dirty="0"/>
              <a:t>profil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7B4230-EB55-C3C3-34C5-799DD1EE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4F11431-4659-C338-847A-1B143956B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08" y="3788972"/>
            <a:ext cx="8059738" cy="4958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GB" dirty="0"/>
              <a:t>Instrumente für die Auswahl </a:t>
            </a:r>
            <a:br>
              <a:rPr lang="de-GB" dirty="0"/>
            </a:br>
            <a:r>
              <a:rPr lang="de-GB" dirty="0"/>
              <a:t>von Lernenden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135370-407B-D9D7-56B7-FC55F36B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955" y="1118851"/>
            <a:ext cx="7772398" cy="49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4EFB7-A7C2-F056-CE76-997562A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Schnupperlehre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A4C8A28-BF46-E656-4249-7AB84071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4" y="2066916"/>
            <a:ext cx="8363412" cy="40608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Ziel</a:t>
            </a:r>
            <a:r>
              <a:rPr lang="de-DE" dirty="0">
                <a:effectLst/>
                <a:latin typeface="Helvetica" pitchFamily="2" charset="0"/>
              </a:rPr>
              <a:t>: Information über Beruf Teil des Selektionsverfahrens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Dauer</a:t>
            </a:r>
            <a:r>
              <a:rPr lang="de-DE" dirty="0">
                <a:effectLst/>
                <a:latin typeface="Helvetica" pitchFamily="2" charset="0"/>
              </a:rPr>
              <a:t>: ein bis sechs Tage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Atmosphäre</a:t>
            </a:r>
            <a:r>
              <a:rPr lang="de-DE" dirty="0">
                <a:effectLst/>
                <a:latin typeface="Helvetica" pitchFamily="2" charset="0"/>
              </a:rPr>
              <a:t>: freundlich, sich Zeit nehmen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Programm</a:t>
            </a:r>
            <a:r>
              <a:rPr lang="de-DE" dirty="0">
                <a:effectLst/>
                <a:latin typeface="Helvetica" pitchFamily="2" charset="0"/>
              </a:rPr>
              <a:t>: Programm erstellen, realistisches Bild des Berufs vermitteln, nicht </a:t>
            </a:r>
            <a:r>
              <a:rPr lang="de-DE" dirty="0"/>
              <a:t>ü</a:t>
            </a:r>
            <a:r>
              <a:rPr lang="de-DE" dirty="0">
                <a:effectLst/>
                <a:latin typeface="Helvetica" pitchFamily="2" charset="0"/>
              </a:rPr>
              <a:t>berfordern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Betreuung</a:t>
            </a:r>
            <a:r>
              <a:rPr lang="de-DE" dirty="0">
                <a:effectLst/>
                <a:latin typeface="Helvetica" pitchFamily="2" charset="0"/>
              </a:rPr>
              <a:t>: verantwortliche/</a:t>
            </a:r>
            <a:r>
              <a:rPr lang="de-DE" dirty="0" err="1">
                <a:effectLst/>
                <a:latin typeface="Helvetica" pitchFamily="2" charset="0"/>
              </a:rPr>
              <a:t>r</a:t>
            </a:r>
            <a:r>
              <a:rPr lang="de-DE" dirty="0">
                <a:effectLst/>
                <a:latin typeface="Helvetica" pitchFamily="2" charset="0"/>
              </a:rPr>
              <a:t> Berufsbildner/in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Schnupperlehrtagebuch</a:t>
            </a:r>
            <a:r>
              <a:rPr lang="de-DE" dirty="0">
                <a:effectLst/>
                <a:latin typeface="Helvetica" pitchFamily="2" charset="0"/>
              </a:rPr>
              <a:t>: Zeit für Schnupperlehrbericht geben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Bewertung</a:t>
            </a:r>
            <a:r>
              <a:rPr lang="de-DE" dirty="0">
                <a:effectLst/>
                <a:latin typeface="Helvetica" pitchFamily="2" charset="0"/>
              </a:rPr>
              <a:t>: verrichtete Arbeiten, Sozialkompetenzen wie Benehmen und Interesse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Schlussbesprechung</a:t>
            </a:r>
            <a:r>
              <a:rPr lang="de-DE" dirty="0">
                <a:effectLst/>
                <a:latin typeface="Helvetica" pitchFamily="2" charset="0"/>
              </a:rPr>
              <a:t>: eventuell mit Eltern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40FF451-561A-E88E-E9CD-6784B0F05012}"/>
              </a:ext>
            </a:extLst>
          </p:cNvPr>
          <p:cNvGrpSpPr/>
          <p:nvPr/>
        </p:nvGrpSpPr>
        <p:grpSpPr>
          <a:xfrm rot="20643075" flipH="1">
            <a:off x="9024692" y="2401572"/>
            <a:ext cx="2832652" cy="2832652"/>
            <a:chOff x="9054548" y="2627245"/>
            <a:chExt cx="2832652" cy="2832652"/>
          </a:xfrm>
        </p:grpSpPr>
        <p:pic>
          <p:nvPicPr>
            <p:cNvPr id="13" name="Grafik 12" descr="Lupe Silhouette">
              <a:extLst>
                <a:ext uri="{FF2B5EF4-FFF2-40B4-BE49-F238E27FC236}">
                  <a16:creationId xmlns:a16="http://schemas.microsoft.com/office/drawing/2014/main" id="{47E2EC81-4F69-A38D-A806-E143FEA5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54548" y="2627245"/>
              <a:ext cx="2832652" cy="2832652"/>
            </a:xfrm>
            <a:prstGeom prst="rect">
              <a:avLst/>
            </a:prstGeom>
          </p:spPr>
        </p:pic>
        <p:pic>
          <p:nvPicPr>
            <p:cNvPr id="15" name="Grafik 14" descr="Informationen Silhouette">
              <a:extLst>
                <a:ext uri="{FF2B5EF4-FFF2-40B4-BE49-F238E27FC236}">
                  <a16:creationId xmlns:a16="http://schemas.microsoft.com/office/drawing/2014/main" id="{502C3BBD-5BC1-7E88-9CFD-79DE106D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107556" y="2693505"/>
              <a:ext cx="2126974" cy="2126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78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E122E-A95D-4DA9-7F77-C4D56662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1457"/>
            <a:ext cx="9144000" cy="1055086"/>
          </a:xfrm>
        </p:spPr>
        <p:txBody>
          <a:bodyPr>
            <a:normAutofit/>
          </a:bodyPr>
          <a:lstStyle/>
          <a:p>
            <a:r>
              <a:rPr lang="de-CH" dirty="0"/>
              <a:t>Lehrvertrag</a:t>
            </a:r>
          </a:p>
        </p:txBody>
      </p:sp>
    </p:spTree>
    <p:extLst>
      <p:ext uri="{BB962C8B-B14F-4D97-AF65-F5344CB8AC3E}">
        <p14:creationId xmlns:p14="http://schemas.microsoft.com/office/powerpoint/2010/main" val="37033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72E5D-A29B-27F3-F5F0-64D14610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459882"/>
            <a:ext cx="10515600" cy="1325563"/>
          </a:xfrm>
        </p:spPr>
        <p:txBody>
          <a:bodyPr/>
          <a:lstStyle/>
          <a:p>
            <a:r>
              <a:rPr lang="de-GB" dirty="0"/>
              <a:t>Der Lehrvertrag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9FCBF748-C6A8-9B35-3F49-DAEE4BE4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8" y="1521866"/>
            <a:ext cx="10515600" cy="50170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Vertrag zwischen</a:t>
            </a:r>
            <a:r>
              <a:rPr lang="de-DE" dirty="0">
                <a:effectLst/>
                <a:latin typeface="Helvetica" pitchFamily="2" charset="0"/>
              </a:rPr>
              <a:t>		Lehrbetrieb und der lernenden Person (gesetzliche Vertretung)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Genehmigung</a:t>
            </a:r>
            <a:r>
              <a:rPr lang="de-DE" dirty="0">
                <a:effectLst/>
                <a:latin typeface="Helvetica" pitchFamily="2" charset="0"/>
              </a:rPr>
              <a:t> 		Durch die kantonale Behörde (Berufsbildungsamt)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Form</a:t>
            </a:r>
            <a:r>
              <a:rPr lang="de-DE" dirty="0">
                <a:effectLst/>
                <a:latin typeface="Helvetica" pitchFamily="2" charset="0"/>
              </a:rPr>
              <a:t> 			Schriftlich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Inhalt</a:t>
            </a:r>
            <a:r>
              <a:rPr lang="de-DE" dirty="0">
                <a:effectLst/>
                <a:latin typeface="Helvetica" pitchFamily="2" charset="0"/>
              </a:rPr>
              <a:t> 			– Vertragsparteien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Berufsbezeichnung, Bildungsdauer, Probezeit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Verantwortliche/</a:t>
            </a:r>
            <a:r>
              <a:rPr lang="de-DE" dirty="0" err="1">
                <a:effectLst/>
                <a:latin typeface="Helvetica" pitchFamily="2" charset="0"/>
              </a:rPr>
              <a:t>r</a:t>
            </a:r>
            <a:r>
              <a:rPr lang="de-DE" dirty="0">
                <a:effectLst/>
                <a:latin typeface="Helvetica" pitchFamily="2" charset="0"/>
              </a:rPr>
              <a:t> Berufsbildner/in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Unterricht an der Berufsfachschule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Entschädigung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Arbeitszeit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Ferien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Berufsnotwendige Beschaffungen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			– Versicherungen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Beilagen (fakultativ) </a:t>
            </a:r>
            <a:r>
              <a:rPr lang="de-DE" dirty="0">
                <a:effectLst/>
                <a:latin typeface="Helvetica" pitchFamily="2" charset="0"/>
              </a:rPr>
              <a:t>	Weitere besondere Vereinbarungen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/>
          </a:p>
        </p:txBody>
      </p:sp>
      <p:pic>
        <p:nvPicPr>
          <p:cNvPr id="6" name="Grafik 5" descr="Vertrag Silhouette">
            <a:extLst>
              <a:ext uri="{FF2B5EF4-FFF2-40B4-BE49-F238E27FC236}">
                <a16:creationId xmlns:a16="http://schemas.microsoft.com/office/drawing/2014/main" id="{C4D1577A-BFCA-7E8F-96F9-3F7A7852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488" y="3867414"/>
            <a:ext cx="2410284" cy="2410284"/>
          </a:xfrm>
          <a:prstGeom prst="rect">
            <a:avLst/>
          </a:prstGeom>
        </p:spPr>
      </p:pic>
      <p:pic>
        <p:nvPicPr>
          <p:cNvPr id="8" name="Grafik 7" descr="Feder Silhouette">
            <a:extLst>
              <a:ext uri="{FF2B5EF4-FFF2-40B4-BE49-F238E27FC236}">
                <a16:creationId xmlns:a16="http://schemas.microsoft.com/office/drawing/2014/main" id="{6D47A353-87E0-FD62-860D-9DB3722D8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8036">
            <a:off x="9612030" y="2118715"/>
            <a:ext cx="2173884" cy="21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CD26398-D839-C596-8C03-562E7077A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91775"/>
              </p:ext>
            </p:extLst>
          </p:nvPr>
        </p:nvGraphicFramePr>
        <p:xfrm>
          <a:off x="819612" y="1501107"/>
          <a:ext cx="6510830" cy="500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971">
                  <a:extLst>
                    <a:ext uri="{9D8B030D-6E8A-4147-A177-3AD203B41FA5}">
                      <a16:colId xmlns:a16="http://schemas.microsoft.com/office/drawing/2014/main" val="2585566359"/>
                    </a:ext>
                  </a:extLst>
                </a:gridCol>
                <a:gridCol w="911971">
                  <a:extLst>
                    <a:ext uri="{9D8B030D-6E8A-4147-A177-3AD203B41FA5}">
                      <a16:colId xmlns:a16="http://schemas.microsoft.com/office/drawing/2014/main" val="12661900"/>
                    </a:ext>
                  </a:extLst>
                </a:gridCol>
                <a:gridCol w="2862946">
                  <a:extLst>
                    <a:ext uri="{9D8B030D-6E8A-4147-A177-3AD203B41FA5}">
                      <a16:colId xmlns:a16="http://schemas.microsoft.com/office/drawing/2014/main" val="3594537372"/>
                    </a:ext>
                  </a:extLst>
                </a:gridCol>
                <a:gridCol w="911971">
                  <a:extLst>
                    <a:ext uri="{9D8B030D-6E8A-4147-A177-3AD203B41FA5}">
                      <a16:colId xmlns:a16="http://schemas.microsoft.com/office/drawing/2014/main" val="1815171627"/>
                    </a:ext>
                  </a:extLst>
                </a:gridCol>
                <a:gridCol w="911971">
                  <a:extLst>
                    <a:ext uri="{9D8B030D-6E8A-4147-A177-3AD203B41FA5}">
                      <a16:colId xmlns:a16="http://schemas.microsoft.com/office/drawing/2014/main" val="239833047"/>
                    </a:ext>
                  </a:extLst>
                </a:gridCol>
              </a:tblGrid>
              <a:tr h="313144">
                <a:tc gridSpan="2">
                  <a:txBody>
                    <a:bodyPr/>
                    <a:lstStyle/>
                    <a:p>
                      <a:pPr algn="ctr"/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Lehrbetrieb</a:t>
                      </a:r>
                    </a:p>
                  </a:txBody>
                  <a:tcPr marL="96404" marR="96404" marT="48202" marB="4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Lernende Person</a:t>
                      </a:r>
                    </a:p>
                  </a:txBody>
                  <a:tcPr marL="96404" marR="96404" marT="48202" marB="4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85045"/>
                  </a:ext>
                </a:extLst>
              </a:tr>
              <a:tr h="303990"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Rechte</a:t>
                      </a:r>
                    </a:p>
                  </a:txBody>
                  <a:tcPr marL="77213" marR="77213" marT="38607" marB="38607"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Pflichten</a:t>
                      </a:r>
                    </a:p>
                  </a:txBody>
                  <a:tcPr marL="77213" marR="77213" marT="38607" marB="386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Rechte</a:t>
                      </a:r>
                    </a:p>
                  </a:txBody>
                  <a:tcPr marL="77213" marR="77213" marT="38607" marB="386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Pflichten</a:t>
                      </a:r>
                    </a:p>
                  </a:txBody>
                  <a:tcPr marL="77213" marR="77213" marT="38607" marB="386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519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lnT w="127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Berufliche Grundbildung</a:t>
                      </a:r>
                    </a:p>
                  </a:txBody>
                  <a:tcPr marL="77213" marR="77213" marT="38607" marB="38607"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6126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Arbeitsleistung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14860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Geschäftsgeheimnis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04046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Schutzbestimmungen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93053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Überbetriebliche Kurse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11675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Unterricht an der Berufsfachschule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3493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Berufsmaturitätsunterricht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70402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Freikurse und Stützkurse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62194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Information und Mitsprache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3196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Bildungsbericht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80183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Ausbildungshilfsmittel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70423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Bildungsziel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89391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Weiterbeschäftigung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33315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Zukunfsplanung</a:t>
                      </a:r>
                    </a:p>
                  </a:txBody>
                  <a:tcPr marL="77213" marR="77213" marT="38607" marB="38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213" marR="77213" marT="38607" marB="38607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4890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523D3A-CC35-81E8-3AF5-DF5F0970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BC54BB-0CF2-C3A4-FE41-887BBC0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80344"/>
            <a:ext cx="8060789" cy="1325563"/>
          </a:xfrm>
        </p:spPr>
        <p:txBody>
          <a:bodyPr/>
          <a:lstStyle/>
          <a:p>
            <a:r>
              <a:rPr lang="de-GB" dirty="0"/>
              <a:t>Das Lehrverhältnis</a:t>
            </a:r>
          </a:p>
        </p:txBody>
      </p:sp>
    </p:spTree>
    <p:extLst>
      <p:ext uri="{BB962C8B-B14F-4D97-AF65-F5344CB8AC3E}">
        <p14:creationId xmlns:p14="http://schemas.microsoft.com/office/powerpoint/2010/main" val="4161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2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3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4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2461</Words>
  <Application>Microsoft Office PowerPoint</Application>
  <PresentationFormat>Breitbild</PresentationFormat>
  <Paragraphs>521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Ausbildungsprozesse im Lehrbetrieb</vt:lpstr>
      <vt:lpstr>Selektion</vt:lpstr>
      <vt:lpstr>PowerPoint-Präsentation</vt:lpstr>
      <vt:lpstr>Die Lernvoraussetzungen</vt:lpstr>
      <vt:lpstr>Das Anforderungs- profil</vt:lpstr>
      <vt:lpstr>Die Schnupperlehre</vt:lpstr>
      <vt:lpstr>Lehrvertrag</vt:lpstr>
      <vt:lpstr>Der Lehrvertrag</vt:lpstr>
      <vt:lpstr>Das Lehrverhältnis</vt:lpstr>
      <vt:lpstr>Anpassung des Lehrvertrags</vt:lpstr>
      <vt:lpstr>Die Auflösung des Lehrvertrags</vt:lpstr>
      <vt:lpstr>Integration im Lehrbetrieb</vt:lpstr>
      <vt:lpstr>Das Informationskonzept im Lehrbetrieb</vt:lpstr>
      <vt:lpstr>Die Vorbereitung und Durchführung der Probezeit</vt:lpstr>
      <vt:lpstr>Der erste Arbeitstag – ein Beispiel</vt:lpstr>
      <vt:lpstr>Gefährliche Arbeiten – begleitende Massnahmen</vt:lpstr>
      <vt:lpstr>Gefährliche Arbeiten – begleitende Massnahmen</vt:lpstr>
      <vt:lpstr>Gefährliche Arbeiten – begleitende Massnahmen</vt:lpstr>
      <vt:lpstr>QualiCarte</vt:lpstr>
      <vt:lpstr>PowerPoint-Präsentation</vt:lpstr>
      <vt:lpstr>Vielfältige Funktionen der Berufsbildner/innen</vt:lpstr>
      <vt:lpstr>Die Projekt- planung</vt:lpstr>
      <vt:lpstr>Die Projektplanung</vt:lpstr>
      <vt:lpstr>Die Instruktionsmethode</vt:lpstr>
      <vt:lpstr>Die 6-Schritte-Methode</vt:lpstr>
      <vt:lpstr>Ressourcen für Handlungssituation</vt:lpstr>
      <vt:lpstr>Die Adoleszenz</vt:lpstr>
      <vt:lpstr>Planung der betrieblichen Grundbildung</vt:lpstr>
      <vt:lpstr>Die Dokumentation berufliche Grundbildung</vt:lpstr>
      <vt:lpstr>Bildungsbericht und Lernbericht</vt:lpstr>
      <vt:lpstr>Der Bildungsbericht</vt:lpstr>
      <vt:lpstr>Die Lerndokumentation</vt:lpstr>
      <vt:lpstr>Der Lernbericht</vt:lpstr>
      <vt:lpstr>Das Formular „Übersicht Lernberichte“</vt:lpstr>
      <vt:lpstr>Ein Feedback geben</vt:lpstr>
      <vt:lpstr>Einige Regeln für ein konstruktives Feedback</vt:lpstr>
      <vt:lpstr>Die Selbstreflexion</vt:lpstr>
      <vt:lpstr>Evaluieren und Prüfen</vt:lpstr>
      <vt:lpstr>Vorbereitung für die Abschlussprüfung</vt:lpstr>
      <vt:lpstr>Vorbereitung für die Abschlussprüfung</vt:lpstr>
      <vt:lpstr>Die Prüfungsangst und die Stresssymptome</vt:lpstr>
      <vt:lpstr>Die drei Funktionen der Evaluation</vt:lpstr>
      <vt:lpstr>Die Taxonomie von Lernzielen</vt:lpstr>
      <vt:lpstr>Das Lehrzeugnis</vt:lpstr>
      <vt:lpstr>Das Lehrzeugnis: inhaltlicher Aufbau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45</cp:revision>
  <dcterms:created xsi:type="dcterms:W3CDTF">2023-08-07T08:24:15Z</dcterms:created>
  <dcterms:modified xsi:type="dcterms:W3CDTF">2024-02-13T11:08:42Z</dcterms:modified>
</cp:coreProperties>
</file>