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17"/>
  </p:notesMasterIdLst>
  <p:sldIdLst>
    <p:sldId id="276" r:id="rId4"/>
    <p:sldId id="275" r:id="rId5"/>
    <p:sldId id="260" r:id="rId6"/>
    <p:sldId id="261" r:id="rId7"/>
    <p:sldId id="262" r:id="rId8"/>
    <p:sldId id="263" r:id="rId9"/>
    <p:sldId id="277" r:id="rId10"/>
    <p:sldId id="270" r:id="rId11"/>
    <p:sldId id="271" r:id="rId12"/>
    <p:sldId id="272" r:id="rId13"/>
    <p:sldId id="273" r:id="rId14"/>
    <p:sldId id="268" r:id="rId15"/>
    <p:sldId id="274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2AD"/>
    <a:srgbClr val="A11731"/>
    <a:srgbClr val="C2DAB6"/>
    <a:srgbClr val="4C7936"/>
    <a:srgbClr val="EBECF3"/>
    <a:srgbClr val="D9DBFC"/>
    <a:srgbClr val="B0B6F8"/>
    <a:srgbClr val="E9EAFC"/>
    <a:srgbClr val="D8DBFC"/>
    <a:srgbClr val="625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5878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13.02.2024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13.02.2024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SDBB | dokumentation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45879FB-7DED-CCE7-81A0-F64C81AC5E5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141431"/>
            <a:ext cx="1468683" cy="34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SDBB | dokumentation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AA18394-FECD-EE31-AF6C-B8C7203CC8C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41431"/>
            <a:ext cx="1468683" cy="34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53BF61B-0995-44BF-A24D-50341270BA1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41431"/>
            <a:ext cx="1468683" cy="34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1D8837-EEFE-DBA9-609F-F763BD781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01425"/>
            <a:ext cx="9144000" cy="1055149"/>
          </a:xfrm>
        </p:spPr>
        <p:txBody>
          <a:bodyPr/>
          <a:lstStyle/>
          <a:p>
            <a:r>
              <a:rPr lang="de-CH" dirty="0"/>
              <a:t>Integrationsmassnahmen</a:t>
            </a:r>
          </a:p>
        </p:txBody>
      </p:sp>
    </p:spTree>
    <p:extLst>
      <p:ext uri="{BB962C8B-B14F-4D97-AF65-F5344CB8AC3E}">
        <p14:creationId xmlns:p14="http://schemas.microsoft.com/office/powerpoint/2010/main" val="2028207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846D40B-0813-148C-C47B-86A0A66B0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/>
          <a:lstStyle/>
          <a:p>
            <a:r>
              <a:rPr lang="de-GB" dirty="0"/>
              <a:t>Projektbericht Nachteilsausgleich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E6A6E4E1-36A0-92FB-B97E-1E79F49FA55E}"/>
              </a:ext>
            </a:extLst>
          </p:cNvPr>
          <p:cNvSpPr txBox="1">
            <a:spLocks/>
          </p:cNvSpPr>
          <p:nvPr/>
        </p:nvSpPr>
        <p:spPr>
          <a:xfrm>
            <a:off x="704850" y="2574065"/>
            <a:ext cx="7905750" cy="29384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de-DE" b="1" dirty="0"/>
              <a:t>Nachteilsausgleich ersetzt den Begriff „Prüfungserleichterung“</a:t>
            </a:r>
          </a:p>
          <a:p>
            <a:pPr marL="0" indent="0">
              <a:buFont typeface="Wingdings" pitchFamily="2" charset="2"/>
              <a:buNone/>
            </a:pPr>
            <a:r>
              <a:rPr lang="de-DE" sz="1600" dirty="0"/>
              <a:t>Aufbau des Berichts in drei Sprachen:</a:t>
            </a:r>
          </a:p>
          <a:p>
            <a:pPr marL="0" indent="0">
              <a:buFont typeface="Wingdings" pitchFamily="2" charset="2"/>
              <a:buNone/>
            </a:pPr>
            <a:r>
              <a:rPr lang="de-DE" sz="1600" dirty="0"/>
              <a:t>Teil A</a:t>
            </a:r>
          </a:p>
          <a:p>
            <a:r>
              <a:rPr lang="de-DE" sz="1600" dirty="0"/>
              <a:t>grundlegende Informationen zum Nachteilsausgleich in der Berufsbildung</a:t>
            </a:r>
          </a:p>
          <a:p>
            <a:r>
              <a:rPr lang="de-DE" sz="1600" dirty="0"/>
              <a:t>Definitionen von wichtigen Begriffen</a:t>
            </a:r>
          </a:p>
          <a:p>
            <a:r>
              <a:rPr lang="de-DE" sz="1600" dirty="0"/>
              <a:t>Ablauf des Bewilligungsverfahren</a:t>
            </a:r>
          </a:p>
          <a:p>
            <a:r>
              <a:rPr lang="de-DE" sz="1600" dirty="0"/>
              <a:t>Hinweise für die Übernahme von behinderungsbedingten Mehrkosten</a:t>
            </a:r>
          </a:p>
          <a:p>
            <a:r>
              <a:rPr lang="de-DE" sz="1600" dirty="0"/>
              <a:t>Verweis auf Kompetenzstellen</a:t>
            </a:r>
          </a:p>
          <a:p>
            <a:r>
              <a:rPr lang="de-DE" sz="1600" dirty="0"/>
              <a:t>Überblick über die Gesetzesartikel</a:t>
            </a:r>
          </a:p>
          <a:p>
            <a:pPr marL="0" indent="0">
              <a:buFont typeface="Wingdings" pitchFamily="2" charset="2"/>
              <a:buNone/>
            </a:pPr>
            <a:endParaRPr lang="de-GB" sz="16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D00383AB-0F38-4AA1-47C8-CB4B94275467}"/>
              </a:ext>
            </a:extLst>
          </p:cNvPr>
          <p:cNvSpPr txBox="1">
            <a:spLocks/>
          </p:cNvSpPr>
          <p:nvPr/>
        </p:nvSpPr>
        <p:spPr>
          <a:xfrm>
            <a:off x="704850" y="1868488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GB" dirty="0"/>
              <a:t>Menschen mit Behinderung in der Berufsbildung (2/3)</a:t>
            </a:r>
          </a:p>
        </p:txBody>
      </p:sp>
      <p:pic>
        <p:nvPicPr>
          <p:cNvPr id="7" name="Grafik 6" descr="Braille Silhouette">
            <a:extLst>
              <a:ext uri="{FF2B5EF4-FFF2-40B4-BE49-F238E27FC236}">
                <a16:creationId xmlns:a16="http://schemas.microsoft.com/office/drawing/2014/main" id="{9B7AD69C-C0C6-2729-616C-3887DAA63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42900" y="1887816"/>
            <a:ext cx="914400" cy="914400"/>
          </a:xfrm>
          <a:prstGeom prst="rect">
            <a:avLst/>
          </a:prstGeom>
        </p:spPr>
      </p:pic>
      <p:pic>
        <p:nvPicPr>
          <p:cNvPr id="8" name="Grafik 7" descr="Schlechte Sicht Silhouette">
            <a:extLst>
              <a:ext uri="{FF2B5EF4-FFF2-40B4-BE49-F238E27FC236}">
                <a16:creationId xmlns:a16="http://schemas.microsoft.com/office/drawing/2014/main" id="{654F8DE3-DADA-D2E8-1119-F175F74435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42900" y="3636765"/>
            <a:ext cx="914400" cy="914400"/>
          </a:xfrm>
          <a:prstGeom prst="rect">
            <a:avLst/>
          </a:prstGeom>
        </p:spPr>
      </p:pic>
      <p:pic>
        <p:nvPicPr>
          <p:cNvPr id="9" name="Grafik 8" descr="Taub Silhouette">
            <a:extLst>
              <a:ext uri="{FF2B5EF4-FFF2-40B4-BE49-F238E27FC236}">
                <a16:creationId xmlns:a16="http://schemas.microsoft.com/office/drawing/2014/main" id="{01FB4878-2E16-BC46-8A7F-F8DD558112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42900" y="5395358"/>
            <a:ext cx="914400" cy="914400"/>
          </a:xfrm>
          <a:prstGeom prst="rect">
            <a:avLst/>
          </a:prstGeom>
        </p:spPr>
      </p:pic>
      <p:pic>
        <p:nvPicPr>
          <p:cNvPr id="10" name="Grafik 9" descr="Mann mit Stock Silhouette">
            <a:extLst>
              <a:ext uri="{FF2B5EF4-FFF2-40B4-BE49-F238E27FC236}">
                <a16:creationId xmlns:a16="http://schemas.microsoft.com/office/drawing/2014/main" id="{2E9E2EDC-69F9-CA6E-9F65-20E596F1995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242900" y="2756179"/>
            <a:ext cx="914400" cy="914400"/>
          </a:xfrm>
          <a:prstGeom prst="rect">
            <a:avLst/>
          </a:prstGeom>
        </p:spPr>
      </p:pic>
      <p:pic>
        <p:nvPicPr>
          <p:cNvPr id="11" name="Grafik 10" descr="Person im Rollstuhl Silhouette">
            <a:extLst>
              <a:ext uri="{FF2B5EF4-FFF2-40B4-BE49-F238E27FC236}">
                <a16:creationId xmlns:a16="http://schemas.microsoft.com/office/drawing/2014/main" id="{D5B23896-41EB-2300-A8DA-84DB816A86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4290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2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936C143-731C-C386-583C-D97E63A0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88309"/>
            <a:ext cx="8060789" cy="1325563"/>
          </a:xfrm>
        </p:spPr>
        <p:txBody>
          <a:bodyPr/>
          <a:lstStyle/>
          <a:p>
            <a:r>
              <a:rPr lang="de-GB" dirty="0"/>
              <a:t>Projektbericht Nachteilsausgleich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19716449-1E29-5CD3-E585-B9EB314F27FA}"/>
              </a:ext>
            </a:extLst>
          </p:cNvPr>
          <p:cNvSpPr txBox="1">
            <a:spLocks/>
          </p:cNvSpPr>
          <p:nvPr/>
        </p:nvSpPr>
        <p:spPr>
          <a:xfrm>
            <a:off x="704850" y="2128217"/>
            <a:ext cx="6835981" cy="448810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b="1" dirty="0"/>
              <a:t>Nachteilsausgleich ersetzt den Begriff „Prüfungserleichterung“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dirty="0"/>
              <a:t>Aufbau des Berichts in drei Sprachen: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dirty="0"/>
              <a:t>Teil B / Informationen und Vorschläge für entsprechende </a:t>
            </a:r>
            <a:r>
              <a:rPr lang="de-DE" sz="1600" dirty="0" err="1"/>
              <a:t>Nachteilsausgleichsmassnahmen</a:t>
            </a:r>
            <a:r>
              <a:rPr lang="de-DE" sz="1600" dirty="0"/>
              <a:t> zu: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1 	</a:t>
            </a:r>
            <a:r>
              <a:rPr lang="de-DE" sz="1600" dirty="0"/>
              <a:t>Sehbehinderung und Blindheit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2 	</a:t>
            </a:r>
            <a:r>
              <a:rPr lang="de-DE" sz="1600" dirty="0"/>
              <a:t>Hörbehinderung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3 	</a:t>
            </a:r>
            <a:r>
              <a:rPr lang="de-DE" sz="1600" dirty="0"/>
              <a:t>Hörsehbehinderung und Taubblindheit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4 	</a:t>
            </a:r>
            <a:r>
              <a:rPr lang="de-DE" sz="1600" dirty="0"/>
              <a:t>Dyslexie (Legasthenie) und Dyskalkulie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5 	</a:t>
            </a:r>
            <a:r>
              <a:rPr lang="de-DE" sz="1600" dirty="0"/>
              <a:t>Dyspraxie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6 	</a:t>
            </a:r>
            <a:r>
              <a:rPr lang="de-DE" sz="1600" dirty="0"/>
              <a:t>Querschnittlähmung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7 	</a:t>
            </a:r>
            <a:r>
              <a:rPr lang="de-DE" sz="1600" dirty="0"/>
              <a:t>Psychische Behinderung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8 	</a:t>
            </a:r>
            <a:r>
              <a:rPr lang="de-DE" sz="1600" dirty="0"/>
              <a:t>Autismus-Spektrums-Störung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9 	</a:t>
            </a:r>
            <a:r>
              <a:rPr lang="de-DE" sz="1600" dirty="0"/>
              <a:t>Geistige Behinderung / kognitive Beeinträchtigung</a:t>
            </a:r>
          </a:p>
          <a:p>
            <a:pPr>
              <a:lnSpc>
                <a:spcPct val="110000"/>
              </a:lnSpc>
            </a:pPr>
            <a:r>
              <a:rPr lang="de-DE" sz="1600" b="1" dirty="0"/>
              <a:t>B 10 </a:t>
            </a:r>
            <a:r>
              <a:rPr lang="de-DE" sz="1600" dirty="0"/>
              <a:t>	Aufmerksamkeits-Defizit-(Hyperaktivitäts-)Störung ADHS</a:t>
            </a:r>
          </a:p>
          <a:p>
            <a:pPr>
              <a:lnSpc>
                <a:spcPct val="110000"/>
              </a:lnSpc>
            </a:pPr>
            <a:endParaRPr lang="de-DE" sz="1600" dirty="0"/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de-DE" sz="1600" dirty="0"/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de-DE" sz="1600" dirty="0"/>
          </a:p>
          <a:p>
            <a:pPr>
              <a:lnSpc>
                <a:spcPct val="110000"/>
              </a:lnSpc>
            </a:pPr>
            <a:endParaRPr lang="de-GB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CD2501C6-F87D-135E-824C-E4543DCAECCD}"/>
              </a:ext>
            </a:extLst>
          </p:cNvPr>
          <p:cNvSpPr txBox="1">
            <a:spLocks/>
          </p:cNvSpPr>
          <p:nvPr/>
        </p:nvSpPr>
        <p:spPr>
          <a:xfrm>
            <a:off x="704850" y="1601108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GB" dirty="0"/>
              <a:t>Menschen mit Behinderung in der Berufsbildung (3/3)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8E529EA-9A49-5F45-506D-10878B91E713}"/>
              </a:ext>
            </a:extLst>
          </p:cNvPr>
          <p:cNvSpPr txBox="1"/>
          <p:nvPr/>
        </p:nvSpPr>
        <p:spPr>
          <a:xfrm>
            <a:off x="6901397" y="2128217"/>
            <a:ext cx="458575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500" dirty="0">
                <a:solidFill>
                  <a:schemeClr val="tx1"/>
                </a:solidFill>
                <a:effectLst/>
                <a:latin typeface="Helvetica" pitchFamily="2" charset="0"/>
              </a:rPr>
              <a:t>Aufbau der Kapitel: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500" dirty="0">
                <a:solidFill>
                  <a:schemeClr val="tx1"/>
                </a:solidFill>
                <a:latin typeface="Helvetica" pitchFamily="2" charset="0"/>
              </a:rPr>
              <a:t>Umschreibung der behinderungstypischen Beeinträchtigung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500" dirty="0">
                <a:solidFill>
                  <a:schemeClr val="tx1"/>
                </a:solidFill>
                <a:effectLst/>
                <a:latin typeface="Helvetica" pitchFamily="2" charset="0"/>
              </a:rPr>
              <a:t>Vorschläge für geeignete </a:t>
            </a:r>
            <a:r>
              <a:rPr lang="de-DE" sz="1500" dirty="0" err="1">
                <a:solidFill>
                  <a:schemeClr val="tx1"/>
                </a:solidFill>
                <a:effectLst/>
                <a:latin typeface="Helvetica" pitchFamily="2" charset="0"/>
              </a:rPr>
              <a:t>Massnahmen</a:t>
            </a:r>
            <a:endParaRPr lang="de-DE" sz="15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500" dirty="0">
                <a:solidFill>
                  <a:schemeClr val="tx1"/>
                </a:solidFill>
                <a:effectLst/>
                <a:latin typeface="Helvetica" pitchFamily="2" charset="0"/>
              </a:rPr>
              <a:t>Praktische Beispiele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500" dirty="0">
                <a:solidFill>
                  <a:schemeClr val="tx1"/>
                </a:solidFill>
                <a:latin typeface="Helvetica" pitchFamily="2" charset="0"/>
              </a:rPr>
              <a:t>Angabe einer Kompetenzstelle</a:t>
            </a:r>
            <a:endParaRPr lang="de-DE" sz="15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pic>
        <p:nvPicPr>
          <p:cNvPr id="8" name="Grafik 7" descr="Braille Silhouette">
            <a:extLst>
              <a:ext uri="{FF2B5EF4-FFF2-40B4-BE49-F238E27FC236}">
                <a16:creationId xmlns:a16="http://schemas.microsoft.com/office/drawing/2014/main" id="{5A114C83-99FA-6AB5-B14E-7F60118D2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9950" y="1887816"/>
            <a:ext cx="914400" cy="914400"/>
          </a:xfrm>
          <a:prstGeom prst="rect">
            <a:avLst/>
          </a:prstGeom>
        </p:spPr>
      </p:pic>
      <p:pic>
        <p:nvPicPr>
          <p:cNvPr id="9" name="Grafik 8" descr="Schlechte Sicht Silhouette">
            <a:extLst>
              <a:ext uri="{FF2B5EF4-FFF2-40B4-BE49-F238E27FC236}">
                <a16:creationId xmlns:a16="http://schemas.microsoft.com/office/drawing/2014/main" id="{9693A2EE-8E41-301E-136D-D64040DEBB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9950" y="3636765"/>
            <a:ext cx="914400" cy="914400"/>
          </a:xfrm>
          <a:prstGeom prst="rect">
            <a:avLst/>
          </a:prstGeom>
        </p:spPr>
      </p:pic>
      <p:pic>
        <p:nvPicPr>
          <p:cNvPr id="10" name="Grafik 9" descr="Taub Silhouette">
            <a:extLst>
              <a:ext uri="{FF2B5EF4-FFF2-40B4-BE49-F238E27FC236}">
                <a16:creationId xmlns:a16="http://schemas.microsoft.com/office/drawing/2014/main" id="{767C7A32-B891-106F-EE33-972D5EECC9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29950" y="5395358"/>
            <a:ext cx="914400" cy="914400"/>
          </a:xfrm>
          <a:prstGeom prst="rect">
            <a:avLst/>
          </a:prstGeom>
        </p:spPr>
      </p:pic>
      <p:pic>
        <p:nvPicPr>
          <p:cNvPr id="11" name="Grafik 10" descr="Mann mit Stock Silhouette">
            <a:extLst>
              <a:ext uri="{FF2B5EF4-FFF2-40B4-BE49-F238E27FC236}">
                <a16:creationId xmlns:a16="http://schemas.microsoft.com/office/drawing/2014/main" id="{2F281B85-F75A-0F9B-390F-E71FD1DBB5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1029950" y="2756179"/>
            <a:ext cx="914400" cy="914400"/>
          </a:xfrm>
          <a:prstGeom prst="rect">
            <a:avLst/>
          </a:prstGeom>
        </p:spPr>
      </p:pic>
      <p:pic>
        <p:nvPicPr>
          <p:cNvPr id="12" name="Grafik 11" descr="Person im Rollstuhl Silhouette">
            <a:extLst>
              <a:ext uri="{FF2B5EF4-FFF2-40B4-BE49-F238E27FC236}">
                <a16:creationId xmlns:a16="http://schemas.microsoft.com/office/drawing/2014/main" id="{5FC1D879-18A2-3527-A7AD-F26802C72FF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02995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FCCEF-F5AB-FCA2-FE7B-B0F68779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580" y="454855"/>
            <a:ext cx="9692679" cy="1325563"/>
          </a:xfrm>
        </p:spPr>
        <p:txBody>
          <a:bodyPr/>
          <a:lstStyle/>
          <a:p>
            <a:r>
              <a:rPr lang="de-GB" dirty="0"/>
              <a:t>Empfehlung der SBBK zum Nachteilsausgleich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B1782E-29B0-088C-2486-AFD52B4D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12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1EBF0EB-C90C-C6B7-7CD3-9529A338C70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7042" y="1401565"/>
            <a:ext cx="8059738" cy="495889"/>
          </a:xfrm>
        </p:spPr>
        <p:txBody>
          <a:bodyPr/>
          <a:lstStyle/>
          <a:p>
            <a:r>
              <a:rPr lang="de-GB" dirty="0"/>
              <a:t>Menschen mit Behinderung in der Berufsbildung (1/2)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9677F41-D8F7-C9C4-DFAD-4692699E3DD0}"/>
              </a:ext>
            </a:extLst>
          </p:cNvPr>
          <p:cNvSpPr/>
          <p:nvPr/>
        </p:nvSpPr>
        <p:spPr>
          <a:xfrm>
            <a:off x="809541" y="1868186"/>
            <a:ext cx="3738709" cy="8674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b="1" dirty="0">
                <a:solidFill>
                  <a:schemeClr val="bg1"/>
                </a:solidFill>
                <a:latin typeface="Helvetica" pitchFamily="2" charset="0"/>
              </a:rPr>
              <a:t>Jugendliche mit Behinderungen in der Berufswahl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39A3CD9-8DF2-F5F2-7295-57814043647E}"/>
              </a:ext>
            </a:extLst>
          </p:cNvPr>
          <p:cNvSpPr/>
          <p:nvPr/>
        </p:nvSpPr>
        <p:spPr>
          <a:xfrm>
            <a:off x="809541" y="2693422"/>
            <a:ext cx="3738709" cy="38292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Nachweis einer Behinderung durch anerkannte Fachstellen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Standortbestimmung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Behinderungen offenlegen und informieren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Vorbereitung auf neue Rahmenbedingungen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Anmeldung bei der IV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Zusammenarbeit und Informationsaustausch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8E70358-3F41-6008-54E1-33FB4B1441D8}"/>
              </a:ext>
            </a:extLst>
          </p:cNvPr>
          <p:cNvSpPr/>
          <p:nvPr/>
        </p:nvSpPr>
        <p:spPr>
          <a:xfrm>
            <a:off x="4734719" y="1868186"/>
            <a:ext cx="3738709" cy="8674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b="1" dirty="0">
                <a:solidFill>
                  <a:schemeClr val="bg1"/>
                </a:solidFill>
                <a:latin typeface="Helvetica" pitchFamily="2" charset="0"/>
              </a:rPr>
              <a:t>Erfassen und fördern in der Lerhrzeit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A8176FE-67E8-583B-6C96-55D55718E170}"/>
              </a:ext>
            </a:extLst>
          </p:cNvPr>
          <p:cNvSpPr/>
          <p:nvPr/>
        </p:nvSpPr>
        <p:spPr>
          <a:xfrm>
            <a:off x="4734719" y="2693422"/>
            <a:ext cx="3738709" cy="38292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Erstes Lehrjahr: Orientierungs- und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Entscheidungsjahr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Information der Lernenden durch die Berufsfachschulen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Förderorientierte Zusammenarbeit aller Beteiligten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Nachteilsausgleich wird gewährt: Wenn die Behinderung die Ausübung des Berufes nicht verhindert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Kernkompetenzen </a:t>
            </a:r>
            <a:r>
              <a:rPr lang="de-DE" sz="1600" dirty="0" err="1">
                <a:solidFill>
                  <a:schemeClr val="tx1"/>
                </a:solidFill>
                <a:effectLst/>
                <a:latin typeface="Helvetica" pitchFamily="2" charset="0"/>
              </a:rPr>
              <a:t>müssen</a:t>
            </a: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effectLst/>
                <a:latin typeface="Helvetica" pitchFamily="2" charset="0"/>
              </a:rPr>
              <a:t>erfüllt</a:t>
            </a: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 werden können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Erfassung und </a:t>
            </a:r>
            <a:r>
              <a:rPr lang="de-DE" sz="1600" dirty="0" err="1">
                <a:solidFill>
                  <a:schemeClr val="tx1"/>
                </a:solidFill>
                <a:effectLst/>
                <a:latin typeface="Helvetica" pitchFamily="2" charset="0"/>
              </a:rPr>
              <a:t>Fördermassnahmen</a:t>
            </a:r>
            <a:endParaRPr lang="de-DE" sz="16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Verantwortlichkeiten sind klar definiert</a:t>
            </a:r>
          </a:p>
        </p:txBody>
      </p:sp>
    </p:spTree>
    <p:extLst>
      <p:ext uri="{BB962C8B-B14F-4D97-AF65-F5344CB8AC3E}">
        <p14:creationId xmlns:p14="http://schemas.microsoft.com/office/powerpoint/2010/main" val="3904102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FCCEF-F5AB-FCA2-FE7B-B0F68779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580" y="454855"/>
            <a:ext cx="9692679" cy="1325563"/>
          </a:xfrm>
        </p:spPr>
        <p:txBody>
          <a:bodyPr/>
          <a:lstStyle/>
          <a:p>
            <a:r>
              <a:rPr lang="de-GB" dirty="0"/>
              <a:t>Empfehlung der SBBK zum Nachteilsausgleich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B1782E-29B0-088C-2486-AFD52B4D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13</a:t>
            </a:fld>
            <a:endParaRPr lang="de-CH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1EBF0EB-C90C-C6B7-7CD3-9529A338C70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7042" y="1401565"/>
            <a:ext cx="8059738" cy="495889"/>
          </a:xfrm>
        </p:spPr>
        <p:txBody>
          <a:bodyPr/>
          <a:lstStyle/>
          <a:p>
            <a:r>
              <a:rPr lang="de-GB" dirty="0"/>
              <a:t>Menschen mit Behinderung in der Berufsbildung (2/2)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9677F41-D8F7-C9C4-DFAD-4692699E3DD0}"/>
              </a:ext>
            </a:extLst>
          </p:cNvPr>
          <p:cNvSpPr/>
          <p:nvPr/>
        </p:nvSpPr>
        <p:spPr>
          <a:xfrm>
            <a:off x="809541" y="1868186"/>
            <a:ext cx="3738709" cy="867454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b="1" dirty="0">
                <a:solidFill>
                  <a:schemeClr val="bg1"/>
                </a:solidFill>
                <a:latin typeface="Helvetica" pitchFamily="2" charset="0"/>
              </a:rPr>
              <a:t>Verantwortlichkeiten für den Nachteilsausgleich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39A3CD9-8DF2-F5F2-7295-57814043647E}"/>
              </a:ext>
            </a:extLst>
          </p:cNvPr>
          <p:cNvSpPr/>
          <p:nvPr/>
        </p:nvSpPr>
        <p:spPr>
          <a:xfrm>
            <a:off x="809541" y="2693422"/>
            <a:ext cx="3738709" cy="382929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Die kantonale Behörde regelt die Verantwortlichkeiten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Berufskunde, Allgemeinbildung, Sport und Berufsmaturität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Noten überbetriebliche Kurse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Noten Lehrbetrieb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Teil und Abschlussprüfungen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Abschlussprüfung Berufsmaturität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8E70358-3F41-6008-54E1-33FB4B1441D8}"/>
              </a:ext>
            </a:extLst>
          </p:cNvPr>
          <p:cNvSpPr/>
          <p:nvPr/>
        </p:nvSpPr>
        <p:spPr>
          <a:xfrm>
            <a:off x="4734719" y="1868186"/>
            <a:ext cx="3738709" cy="867454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b="1" dirty="0">
                <a:solidFill>
                  <a:schemeClr val="bg1"/>
                </a:solidFill>
                <a:latin typeface="Helvetica" pitchFamily="2" charset="0"/>
              </a:rPr>
              <a:t>Nachteilsausgleich im Qualifikationsverfahren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A8176FE-67E8-583B-6C96-55D55718E170}"/>
              </a:ext>
            </a:extLst>
          </p:cNvPr>
          <p:cNvSpPr/>
          <p:nvPr/>
        </p:nvSpPr>
        <p:spPr>
          <a:xfrm>
            <a:off x="4734719" y="2693422"/>
            <a:ext cx="3738709" cy="382929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Qualifikationsverfahren muss den Anforderungen des jeweiligen Berufs entsprechen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Der Behinderung angemessene Prüfungsform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Gewähren von Nachteilsausgleichen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Formale Nachteilsausgleiche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600" dirty="0">
                <a:solidFill>
                  <a:schemeClr val="tx1"/>
                </a:solidFill>
                <a:effectLst/>
                <a:latin typeface="Helvetica" pitchFamily="2" charset="0"/>
              </a:rPr>
              <a:t>Kein Vermerk in EBA, EFZ und BM- Zeugnissen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2498944-F272-C25A-C715-54557EF06171}"/>
              </a:ext>
            </a:extLst>
          </p:cNvPr>
          <p:cNvSpPr/>
          <p:nvPr/>
        </p:nvSpPr>
        <p:spPr>
          <a:xfrm>
            <a:off x="809540" y="5655265"/>
            <a:ext cx="3738709" cy="8674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Vorgehen, Unterlagen und Instrumente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4761FC-E6B9-1F3C-8738-6F7FE777AED9}"/>
              </a:ext>
            </a:extLst>
          </p:cNvPr>
          <p:cNvSpPr/>
          <p:nvPr/>
        </p:nvSpPr>
        <p:spPr>
          <a:xfrm>
            <a:off x="4746911" y="5655265"/>
            <a:ext cx="3738709" cy="8674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Anhang mit Nachteilsausgleichsmassnahmen</a:t>
            </a:r>
          </a:p>
        </p:txBody>
      </p:sp>
    </p:spTree>
    <p:extLst>
      <p:ext uri="{BB962C8B-B14F-4D97-AF65-F5344CB8AC3E}">
        <p14:creationId xmlns:p14="http://schemas.microsoft.com/office/powerpoint/2010/main" val="115454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E4737-5060-6560-A4DD-80BB162B3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42279"/>
            <a:ext cx="9144000" cy="1773442"/>
          </a:xfrm>
        </p:spPr>
        <p:txBody>
          <a:bodyPr/>
          <a:lstStyle/>
          <a:p>
            <a:r>
              <a:rPr lang="de-CH" dirty="0"/>
              <a:t>Integrations- und Fördermassnahmen</a:t>
            </a:r>
          </a:p>
        </p:txBody>
      </p:sp>
    </p:spTree>
    <p:extLst>
      <p:ext uri="{BB962C8B-B14F-4D97-AF65-F5344CB8AC3E}">
        <p14:creationId xmlns:p14="http://schemas.microsoft.com/office/powerpoint/2010/main" val="41851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48C47-6D44-EBA0-AEB3-AE00A6B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GB" dirty="0"/>
              <a:t>Die individuelle Begleitung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363607D-7196-047A-EBC6-33C50BC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76A4B65-6DD2-602F-B20E-AD990A3879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GB" dirty="0"/>
              <a:t>Massnahmen und Empfehlungen (1/2)</a:t>
            </a:r>
          </a:p>
        </p:txBody>
      </p:sp>
      <p:graphicFrame>
        <p:nvGraphicFramePr>
          <p:cNvPr id="7" name="Tabelle 5">
            <a:extLst>
              <a:ext uri="{FF2B5EF4-FFF2-40B4-BE49-F238E27FC236}">
                <a16:creationId xmlns:a16="http://schemas.microsoft.com/office/drawing/2014/main" id="{0A48209C-03D0-3F56-B060-49F05D33D2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222013"/>
              </p:ext>
            </p:extLst>
          </p:nvPr>
        </p:nvGraphicFramePr>
        <p:xfrm>
          <a:off x="793044" y="2393441"/>
          <a:ext cx="6784803" cy="3419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76">
                  <a:extLst>
                    <a:ext uri="{9D8B030D-6E8A-4147-A177-3AD203B41FA5}">
                      <a16:colId xmlns:a16="http://schemas.microsoft.com/office/drawing/2014/main" val="1069949088"/>
                    </a:ext>
                  </a:extLst>
                </a:gridCol>
                <a:gridCol w="6330027">
                  <a:extLst>
                    <a:ext uri="{9D8B030D-6E8A-4147-A177-3AD203B41FA5}">
                      <a16:colId xmlns:a16="http://schemas.microsoft.com/office/drawing/2014/main" val="353068750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1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Zuständigkeiten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Bei der individuellen Begleitung handelt es sich um ein Leistungsangebot der Kantone,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bei dem das Management und die Koordination mit den betroffenen Fachstellen und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Institutionen definiert sind.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9234"/>
                  </a:ext>
                </a:extLst>
              </a:tr>
              <a:tr h="733379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Koordination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grösste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Wirkung wird erzielt, wenn alle Begleitangebote in ein System integriert sind.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7072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3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Zielpublikum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Die an der Bildung von Lernenden beteiligten Akteurinnen und Akteure verfolgen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das Ziel, «alle, die Bereitschaft zeigen» zu einem erfolgreichen Abschluss zu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führen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Damit wird die Chancengleichheit und die Integration der Jugendlichen in die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Gesellschaft und Arbeitswelt gefördert.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19175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4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Leistungen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Die lernende Person wird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unterstützt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ihre Kompetenzen so weit zu entwickeln, dass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sie den Anforderungen von Gesellschaft, Wirtschaft und Bildung zu entsprechen vermag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und sich beruflich und persönlich entfalten kann. Im Zentrum steht die Stärkung der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Eigenverantwortung.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4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63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48C47-6D44-EBA0-AEB3-AE00A6B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GB" dirty="0"/>
              <a:t>Die individuelle Begleitung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363607D-7196-047A-EBC6-33C50BC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76A4B65-6DD2-602F-B20E-AD990A3879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GB" dirty="0"/>
              <a:t>Massnahmen und Empfehlungen (2/2)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252EFA35-CACD-131B-ECD2-90F55A9E7D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221010"/>
              </p:ext>
            </p:extLst>
          </p:nvPr>
        </p:nvGraphicFramePr>
        <p:xfrm>
          <a:off x="793044" y="2393441"/>
          <a:ext cx="6784803" cy="3419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76">
                  <a:extLst>
                    <a:ext uri="{9D8B030D-6E8A-4147-A177-3AD203B41FA5}">
                      <a16:colId xmlns:a16="http://schemas.microsoft.com/office/drawing/2014/main" val="1069949088"/>
                    </a:ext>
                  </a:extLst>
                </a:gridCol>
                <a:gridCol w="6330027">
                  <a:extLst>
                    <a:ext uri="{9D8B030D-6E8A-4147-A177-3AD203B41FA5}">
                      <a16:colId xmlns:a16="http://schemas.microsoft.com/office/drawing/2014/main" val="353068750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5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Organisation der individuellen Begleitung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Bei der individuellen Begleitung handelt es sich um ein Leistungsangebot der Kantone,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bei dem das Management und die Koordination mit den betroffenen Fachstellen und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Institutionen definiert sind.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9234"/>
                  </a:ext>
                </a:extLst>
              </a:tr>
              <a:tr h="733379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6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Unterstützung der Lehrbetriebe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grösste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Wirkung wird erzielt, wenn alle Begleitangebote in ein System integriert sind.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7072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7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Anforderungen an Begleiter/innen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Die an der Bildung von Lernenden beteiligten Akteurinnen und Akteure verfolgen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das Ziel, «alle, die Bereitschaft zeigen» zu einem erfolgreichen Abschluss zu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führen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Damit wird die Chancengleichheit und die Integration der Jugendlichen in die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Gesellschaft und Arbeitswelt gefördert.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19175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8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GB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Qualitätssicherung und Wirkungskontrolle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Die lernende Person wird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unterstützt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ihre Kompetenzen so weit zu entwickeln, dass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sie den Anforderungen von Gesellschaft, Wirtschaft und Bildung zu entsprechen vermag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und sich beruflich und persönlich entfalten kann. Im Zentrum steht die Stärkung der</a:t>
                      </a: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Eigenverantwortung.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4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90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91C72-689E-A583-105B-83AA7D63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GB" dirty="0"/>
              <a:t>Die verschiedenen Zwischenlösungen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6F17BCE-FDBE-2F10-5152-C8A8188C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87AD77F-0CBB-00A9-EEE2-9D82DDA6FE5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GB" dirty="0"/>
              <a:t>Brückenangebote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9F3C94-82AB-3714-4969-B43BB7DE14D2}"/>
              </a:ext>
            </a:extLst>
          </p:cNvPr>
          <p:cNvSpPr/>
          <p:nvPr/>
        </p:nvSpPr>
        <p:spPr>
          <a:xfrm>
            <a:off x="797666" y="2364377"/>
            <a:ext cx="5418307" cy="50528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b="1" dirty="0">
                <a:solidFill>
                  <a:schemeClr val="tx1"/>
                </a:solidFill>
                <a:latin typeface="Helvetica" pitchFamily="2" charset="0"/>
              </a:rPr>
              <a:t>Schulische Vorbereitungsangebote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6FFF9E4-D460-2F8F-AE28-9BB805417728}"/>
              </a:ext>
            </a:extLst>
          </p:cNvPr>
          <p:cNvSpPr/>
          <p:nvPr/>
        </p:nvSpPr>
        <p:spPr>
          <a:xfrm>
            <a:off x="797665" y="2869660"/>
            <a:ext cx="5418307" cy="220452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Vorbereitungsangebote mit internen oder externen Praktika: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Kombinierte Vorbereitungsangebote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Vorlehren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Werkjahr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Vorkurse</a:t>
            </a:r>
          </a:p>
          <a:p>
            <a:pPr algn="ctr"/>
            <a:endParaRPr lang="de-GB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A370348-57BF-5F15-F089-E565F926CA4D}"/>
              </a:ext>
            </a:extLst>
          </p:cNvPr>
          <p:cNvSpPr/>
          <p:nvPr/>
        </p:nvSpPr>
        <p:spPr>
          <a:xfrm>
            <a:off x="797664" y="5074183"/>
            <a:ext cx="5418307" cy="50528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b="1" dirty="0">
                <a:solidFill>
                  <a:schemeClr val="bg1"/>
                </a:solidFill>
                <a:latin typeface="Helvetica" pitchFamily="2" charset="0"/>
              </a:rPr>
              <a:t>Sprachaufenthalte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F93ACA2-659A-317C-109F-3B5186905C6D}"/>
              </a:ext>
            </a:extLst>
          </p:cNvPr>
          <p:cNvSpPr/>
          <p:nvPr/>
        </p:nvSpPr>
        <p:spPr>
          <a:xfrm>
            <a:off x="797664" y="5579466"/>
            <a:ext cx="5418307" cy="5052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b="1" dirty="0">
                <a:solidFill>
                  <a:schemeClr val="bg1"/>
                </a:solidFill>
                <a:latin typeface="Helvetica" pitchFamily="2" charset="0"/>
              </a:rPr>
              <a:t>Motivationssemester (AVIG)</a:t>
            </a:r>
          </a:p>
        </p:txBody>
      </p:sp>
    </p:spTree>
    <p:extLst>
      <p:ext uri="{BB962C8B-B14F-4D97-AF65-F5344CB8AC3E}">
        <p14:creationId xmlns:p14="http://schemas.microsoft.com/office/powerpoint/2010/main" val="226923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6CAAFED-F24D-9431-CF4D-D9C58FA19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31106"/>
            <a:ext cx="10515600" cy="4060824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Als gezielte Vorbereitung auf ein Berufsziel, um den Anforderungen zu entsprechen.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Wenn die Berufswahl noch sehr unklar ist, um persönlich zu reifen, selbständig zu werden.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Als Überbrückung, wenn keine Lehrstelle gefunden wurde.</a:t>
            </a:r>
          </a:p>
          <a:p>
            <a:pPr marL="0" indent="0">
              <a:buNone/>
            </a:pPr>
            <a:endParaRPr lang="de-GB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34BD855-AEAD-2702-CE67-89B722B3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D9A74A3-69C3-7FF6-B461-0B91161C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GB" dirty="0"/>
              <a:t>Die Brückenangebote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6DC4B7F-12B5-97BB-6DFE-99155B76B037}"/>
              </a:ext>
            </a:extLst>
          </p:cNvPr>
          <p:cNvSpPr/>
          <p:nvPr/>
        </p:nvSpPr>
        <p:spPr>
          <a:xfrm>
            <a:off x="787939" y="3400981"/>
            <a:ext cx="6215978" cy="29002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tlCol="0" anchor="t"/>
          <a:lstStyle/>
          <a:p>
            <a:r>
              <a:rPr lang="de-DE" sz="1600" b="1" dirty="0">
                <a:solidFill>
                  <a:schemeClr val="bg2"/>
                </a:solidFill>
                <a:effectLst/>
                <a:latin typeface="Helvetica" pitchFamily="2" charset="0"/>
              </a:rPr>
              <a:t>Vorbereitungsangebote auf die berufliche Grundbildung</a:t>
            </a:r>
          </a:p>
          <a:p>
            <a:endParaRPr lang="de-DE" sz="1200" dirty="0">
              <a:solidFill>
                <a:schemeClr val="bg2"/>
              </a:solidFill>
              <a:effectLst/>
              <a:latin typeface="Helvetica" pitchFamily="2" charset="0"/>
            </a:endParaRPr>
          </a:p>
          <a:p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«Die Kantone ergreifen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Massnahmen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, die Personen mit individuellen</a:t>
            </a:r>
          </a:p>
          <a:p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Bildungsdefiziten am Ende der obligatorischen Schulzeit auf die berufliche</a:t>
            </a:r>
          </a:p>
          <a:p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Grundbildung vorbereiten.»</a:t>
            </a:r>
          </a:p>
          <a:p>
            <a:endParaRPr lang="de-DE" sz="1200" dirty="0">
              <a:solidFill>
                <a:schemeClr val="tx1"/>
              </a:solidFill>
              <a:latin typeface="Helvetica" pitchFamily="2" charset="0"/>
            </a:endParaRPr>
          </a:p>
          <a:p>
            <a:r>
              <a:rPr lang="de-DE" sz="1200" b="1" dirty="0">
                <a:solidFill>
                  <a:schemeClr val="tx1"/>
                </a:solidFill>
                <a:effectLst/>
                <a:latin typeface="Helvetica" pitchFamily="2" charset="0"/>
              </a:rPr>
              <a:t>Art. 12 BBG</a:t>
            </a:r>
          </a:p>
          <a:p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Angebote, die das Programm der obligatorischen Schule im Hinblick auf die Anforderungen der beruflichen Grundbildung ergänzen.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Dauer höchstens ein Jahr und zeitliche Abstimmung auf das Schuljahr.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Abschluss mit Beurteilung.</a:t>
            </a:r>
          </a:p>
          <a:p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1200" b="1" dirty="0">
                <a:solidFill>
                  <a:schemeClr val="tx1"/>
                </a:solidFill>
                <a:effectLst/>
                <a:latin typeface="Helvetica" pitchFamily="2" charset="0"/>
              </a:rPr>
              <a:t>Art. 7 </a:t>
            </a:r>
            <a:r>
              <a:rPr lang="de-DE" sz="1200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OFPr</a:t>
            </a:r>
            <a:endParaRPr lang="de-DE" sz="1200" b="1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algn="ctr"/>
            <a:endParaRPr lang="de-GB" sz="12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87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E4737-5060-6560-A4DD-80BB162B3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02798"/>
            <a:ext cx="9144000" cy="1052404"/>
          </a:xfrm>
        </p:spPr>
        <p:txBody>
          <a:bodyPr/>
          <a:lstStyle/>
          <a:p>
            <a:r>
              <a:rPr lang="de-CH" dirty="0"/>
              <a:t>Nachteilsausgleich</a:t>
            </a:r>
          </a:p>
        </p:txBody>
      </p:sp>
    </p:spTree>
    <p:extLst>
      <p:ext uri="{BB962C8B-B14F-4D97-AF65-F5344CB8AC3E}">
        <p14:creationId xmlns:p14="http://schemas.microsoft.com/office/powerpoint/2010/main" val="3344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F786173E-E390-B653-721B-0A6A0B90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69005"/>
            <a:ext cx="11194101" cy="1325563"/>
          </a:xfrm>
        </p:spPr>
        <p:txBody>
          <a:bodyPr/>
          <a:lstStyle/>
          <a:p>
            <a:r>
              <a:rPr lang="de-GB" dirty="0"/>
              <a:t>Nachteilsausgleich für Menschen mit Behinderung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AF7FC928-2722-7AA7-DD7B-D2113D989813}"/>
              </a:ext>
            </a:extLst>
          </p:cNvPr>
          <p:cNvSpPr txBox="1">
            <a:spLocks/>
          </p:cNvSpPr>
          <p:nvPr/>
        </p:nvSpPr>
        <p:spPr>
          <a:xfrm>
            <a:off x="704850" y="2574065"/>
            <a:ext cx="7905750" cy="2938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Wingdings" pitchFamily="2" charset="2"/>
              <a:buNone/>
            </a:pPr>
            <a:r>
              <a:rPr lang="de-GB" dirty="0"/>
              <a:t>Nachteilsausgleich</a:t>
            </a:r>
          </a:p>
          <a:p>
            <a:pPr>
              <a:lnSpc>
                <a:spcPct val="100000"/>
              </a:lnSpc>
            </a:pPr>
            <a:r>
              <a:rPr lang="de-DE" dirty="0"/>
              <a:t>ersetzt den Begriff „</a:t>
            </a:r>
            <a:r>
              <a:rPr lang="de-DE" b="1" dirty="0"/>
              <a:t>Prüfungserleichterung</a:t>
            </a:r>
            <a:r>
              <a:rPr lang="de-DE" dirty="0"/>
              <a:t>“</a:t>
            </a:r>
          </a:p>
          <a:p>
            <a:pPr>
              <a:lnSpc>
                <a:spcPct val="100000"/>
              </a:lnSpc>
            </a:pPr>
            <a:r>
              <a:rPr lang="de-DE" dirty="0"/>
              <a:t>ist die Umsetzung der rechtlichen Gleichstellung von Menschen mit Behinderung in der Berufsbildung</a:t>
            </a:r>
          </a:p>
          <a:p>
            <a:pPr>
              <a:lnSpc>
                <a:spcPct val="100000"/>
              </a:lnSpc>
            </a:pPr>
            <a:endParaRPr lang="de-GB" dirty="0"/>
          </a:p>
        </p:txBody>
      </p:sp>
      <p:pic>
        <p:nvPicPr>
          <p:cNvPr id="10" name="Grafik 9" descr="Braille Silhouette">
            <a:extLst>
              <a:ext uri="{FF2B5EF4-FFF2-40B4-BE49-F238E27FC236}">
                <a16:creationId xmlns:a16="http://schemas.microsoft.com/office/drawing/2014/main" id="{5741852F-4F17-1BC4-6FDA-1AFFC885F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42900" y="1887816"/>
            <a:ext cx="914400" cy="914400"/>
          </a:xfrm>
          <a:prstGeom prst="rect">
            <a:avLst/>
          </a:prstGeom>
        </p:spPr>
      </p:pic>
      <p:pic>
        <p:nvPicPr>
          <p:cNvPr id="12" name="Grafik 11" descr="Schlechte Sicht Silhouette">
            <a:extLst>
              <a:ext uri="{FF2B5EF4-FFF2-40B4-BE49-F238E27FC236}">
                <a16:creationId xmlns:a16="http://schemas.microsoft.com/office/drawing/2014/main" id="{E5C58439-AE38-487B-E154-0373A1861A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42900" y="3636765"/>
            <a:ext cx="914400" cy="914400"/>
          </a:xfrm>
          <a:prstGeom prst="rect">
            <a:avLst/>
          </a:prstGeom>
        </p:spPr>
      </p:pic>
      <p:pic>
        <p:nvPicPr>
          <p:cNvPr id="14" name="Grafik 13" descr="Taub Silhouette">
            <a:extLst>
              <a:ext uri="{FF2B5EF4-FFF2-40B4-BE49-F238E27FC236}">
                <a16:creationId xmlns:a16="http://schemas.microsoft.com/office/drawing/2014/main" id="{2E816771-3EB0-72A8-4F65-459A508002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42900" y="5395358"/>
            <a:ext cx="914400" cy="914400"/>
          </a:xfrm>
          <a:prstGeom prst="rect">
            <a:avLst/>
          </a:prstGeom>
        </p:spPr>
      </p:pic>
      <p:pic>
        <p:nvPicPr>
          <p:cNvPr id="16" name="Grafik 15" descr="Mann mit Stock Silhouette">
            <a:extLst>
              <a:ext uri="{FF2B5EF4-FFF2-40B4-BE49-F238E27FC236}">
                <a16:creationId xmlns:a16="http://schemas.microsoft.com/office/drawing/2014/main" id="{DB3A7A2A-0B84-2526-C6CE-D475EE9F01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242900" y="2756179"/>
            <a:ext cx="914400" cy="914400"/>
          </a:xfrm>
          <a:prstGeom prst="rect">
            <a:avLst/>
          </a:prstGeom>
        </p:spPr>
      </p:pic>
      <p:pic>
        <p:nvPicPr>
          <p:cNvPr id="18" name="Grafik 17" descr="Person im Rollstuhl Silhouette">
            <a:extLst>
              <a:ext uri="{FF2B5EF4-FFF2-40B4-BE49-F238E27FC236}">
                <a16:creationId xmlns:a16="http://schemas.microsoft.com/office/drawing/2014/main" id="{4A58943E-7984-E786-73BD-A42CA3A5732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4290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4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E976812-E3F7-0C3A-F665-9293D8A5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/>
          <a:lstStyle/>
          <a:p>
            <a:r>
              <a:rPr lang="de-GB" dirty="0"/>
              <a:t>Projektbericht Nachteilsausgleich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002C5C17-552F-6572-774B-A6EE21A63A3B}"/>
              </a:ext>
            </a:extLst>
          </p:cNvPr>
          <p:cNvSpPr txBox="1">
            <a:spLocks/>
          </p:cNvSpPr>
          <p:nvPr/>
        </p:nvSpPr>
        <p:spPr>
          <a:xfrm>
            <a:off x="716725" y="2597289"/>
            <a:ext cx="6094784" cy="359993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2200" b="1" dirty="0"/>
              <a:t>Nachteilsausgleich ersetzt den Begriff „Prüfungserleichterung“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dirty="0"/>
              <a:t>Der Bericht richtet sich vor allem an:</a:t>
            </a:r>
          </a:p>
          <a:p>
            <a:pPr>
              <a:lnSpc>
                <a:spcPct val="120000"/>
              </a:lnSpc>
            </a:pPr>
            <a:r>
              <a:rPr lang="de-DE" dirty="0"/>
              <a:t>Menschen mit Behinderungen, Behinderten-Organisationen</a:t>
            </a:r>
          </a:p>
          <a:p>
            <a:pPr>
              <a:lnSpc>
                <a:spcPct val="120000"/>
              </a:lnSpc>
            </a:pPr>
            <a:r>
              <a:rPr lang="de-DE" dirty="0"/>
              <a:t>Lehrpersonen der Sekundarstufe 1, an heil-/sonderpädagogischen Schulen, Berufsberater/innen (auch IV)</a:t>
            </a:r>
          </a:p>
          <a:p>
            <a:pPr>
              <a:lnSpc>
                <a:spcPct val="120000"/>
              </a:lnSpc>
            </a:pPr>
            <a:r>
              <a:rPr lang="de-DE" dirty="0"/>
              <a:t>Lehrbetriebe:</a:t>
            </a:r>
            <a:br>
              <a:rPr lang="de-DE" dirty="0"/>
            </a:br>
            <a:r>
              <a:rPr lang="de-DE" dirty="0"/>
              <a:t>Berufsbildner/innen, Personalabteilung</a:t>
            </a:r>
          </a:p>
          <a:p>
            <a:pPr>
              <a:lnSpc>
                <a:spcPct val="120000"/>
              </a:lnSpc>
            </a:pPr>
            <a:r>
              <a:rPr lang="de-DE" dirty="0"/>
              <a:t>Lehrpersonen in der Berufsbildung</a:t>
            </a:r>
          </a:p>
          <a:p>
            <a:pPr>
              <a:lnSpc>
                <a:spcPct val="120000"/>
              </a:lnSpc>
            </a:pPr>
            <a:r>
              <a:rPr lang="de-DE" dirty="0"/>
              <a:t>Prüfungsverantwortliche, Prüfungsexperten und /-expertinnen</a:t>
            </a:r>
          </a:p>
          <a:p>
            <a:pPr>
              <a:lnSpc>
                <a:spcPct val="120000"/>
              </a:lnSpc>
            </a:pPr>
            <a:r>
              <a:rPr lang="de-DE" dirty="0"/>
              <a:t>Personen bei </a:t>
            </a:r>
            <a:r>
              <a:rPr lang="de-DE" dirty="0" err="1"/>
              <a:t>kant</a:t>
            </a:r>
            <a:r>
              <a:rPr lang="de-DE" dirty="0"/>
              <a:t>./eidg. Ämtern, die mit Berufsbildung, mit Behinderungen und/oder mit Gleichstellung zu tun haben</a:t>
            </a:r>
          </a:p>
          <a:p>
            <a:pPr>
              <a:lnSpc>
                <a:spcPct val="120000"/>
              </a:lnSpc>
            </a:pPr>
            <a:r>
              <a:rPr lang="de-DE" dirty="0"/>
              <a:t>Organisationen der Arbeitswelt, Arbeitgeberverbände usw.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endParaRPr lang="de-GB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DF9F9A46-6A6B-12F8-3DF5-27F77B65607B}"/>
              </a:ext>
            </a:extLst>
          </p:cNvPr>
          <p:cNvSpPr txBox="1">
            <a:spLocks/>
          </p:cNvSpPr>
          <p:nvPr/>
        </p:nvSpPr>
        <p:spPr>
          <a:xfrm>
            <a:off x="716725" y="1868488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GB" dirty="0"/>
              <a:t>Menschen mit Behinderung in der Berufsbildung (1/3)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D2F580B-02AA-156E-EB36-BCD100178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1131" y="1981112"/>
            <a:ext cx="2972147" cy="4225705"/>
          </a:xfrm>
          <a:prstGeom prst="rect">
            <a:avLst/>
          </a:prstGeom>
        </p:spPr>
      </p:pic>
      <p:pic>
        <p:nvPicPr>
          <p:cNvPr id="8" name="Grafik 7" descr="Braille Silhouette">
            <a:extLst>
              <a:ext uri="{FF2B5EF4-FFF2-40B4-BE49-F238E27FC236}">
                <a16:creationId xmlns:a16="http://schemas.microsoft.com/office/drawing/2014/main" id="{6C92E1E5-D716-4C4C-6387-B76BB92195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2900" y="1851240"/>
            <a:ext cx="914400" cy="914400"/>
          </a:xfrm>
          <a:prstGeom prst="rect">
            <a:avLst/>
          </a:prstGeom>
        </p:spPr>
      </p:pic>
      <p:pic>
        <p:nvPicPr>
          <p:cNvPr id="9" name="Grafik 8" descr="Schlechte Sicht Silhouette">
            <a:extLst>
              <a:ext uri="{FF2B5EF4-FFF2-40B4-BE49-F238E27FC236}">
                <a16:creationId xmlns:a16="http://schemas.microsoft.com/office/drawing/2014/main" id="{9D455E21-F66E-5233-C278-8CF64B9A8B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42900" y="3600189"/>
            <a:ext cx="914400" cy="914400"/>
          </a:xfrm>
          <a:prstGeom prst="rect">
            <a:avLst/>
          </a:prstGeom>
        </p:spPr>
      </p:pic>
      <p:pic>
        <p:nvPicPr>
          <p:cNvPr id="10" name="Grafik 9" descr="Taub Silhouette">
            <a:extLst>
              <a:ext uri="{FF2B5EF4-FFF2-40B4-BE49-F238E27FC236}">
                <a16:creationId xmlns:a16="http://schemas.microsoft.com/office/drawing/2014/main" id="{D02287F2-5BDB-55ED-35A6-1563F21359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42900" y="5358782"/>
            <a:ext cx="914400" cy="914400"/>
          </a:xfrm>
          <a:prstGeom prst="rect">
            <a:avLst/>
          </a:prstGeom>
        </p:spPr>
      </p:pic>
      <p:pic>
        <p:nvPicPr>
          <p:cNvPr id="11" name="Grafik 10" descr="Mann mit Stock Silhouette">
            <a:extLst>
              <a:ext uri="{FF2B5EF4-FFF2-40B4-BE49-F238E27FC236}">
                <a16:creationId xmlns:a16="http://schemas.microsoft.com/office/drawing/2014/main" id="{CF3CA0E9-0A26-0A70-FBF7-137A9F9308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10242900" y="2719603"/>
            <a:ext cx="914400" cy="914400"/>
          </a:xfrm>
          <a:prstGeom prst="rect">
            <a:avLst/>
          </a:prstGeom>
        </p:spPr>
      </p:pic>
      <p:pic>
        <p:nvPicPr>
          <p:cNvPr id="12" name="Grafik 11" descr="Person im Rollstuhl Silhouette">
            <a:extLst>
              <a:ext uri="{FF2B5EF4-FFF2-40B4-BE49-F238E27FC236}">
                <a16:creationId xmlns:a16="http://schemas.microsoft.com/office/drawing/2014/main" id="{C5D16871-E15F-CF2C-B270-8C2E7F343DE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242900" y="44443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9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915</Words>
  <Application>Microsoft Office PowerPoint</Application>
  <PresentationFormat>Breitbild</PresentationFormat>
  <Paragraphs>167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Helvetica</vt:lpstr>
      <vt:lpstr>Helvetica Light</vt:lpstr>
      <vt:lpstr>Wingdings</vt:lpstr>
      <vt:lpstr>Office</vt:lpstr>
      <vt:lpstr>Benutzerdefiniertes Design</vt:lpstr>
      <vt:lpstr>1_Benutzerdefiniertes Design</vt:lpstr>
      <vt:lpstr>Integrationsmassnahmen</vt:lpstr>
      <vt:lpstr>Integrations- und Fördermassnahmen</vt:lpstr>
      <vt:lpstr>Die individuelle Begleitung</vt:lpstr>
      <vt:lpstr>Die individuelle Begleitung</vt:lpstr>
      <vt:lpstr>Die verschiedenen Zwischenlösungen</vt:lpstr>
      <vt:lpstr>Die Brückenangebote</vt:lpstr>
      <vt:lpstr>Nachteilsausgleich</vt:lpstr>
      <vt:lpstr>Nachteilsausgleich für Menschen mit Behinderung</vt:lpstr>
      <vt:lpstr>Projektbericht Nachteilsausgleich</vt:lpstr>
      <vt:lpstr>Projektbericht Nachteilsausgleich</vt:lpstr>
      <vt:lpstr>Projektbericht Nachteilsausgleich</vt:lpstr>
      <vt:lpstr>Empfehlung der SBBK zum Nachteilsausgleich</vt:lpstr>
      <vt:lpstr>Empfehlung der SBBK zum Nachteilsausgleich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Baur, Nicte</cp:lastModifiedBy>
  <cp:revision>40</cp:revision>
  <dcterms:created xsi:type="dcterms:W3CDTF">2023-08-07T08:24:15Z</dcterms:created>
  <dcterms:modified xsi:type="dcterms:W3CDTF">2024-02-13T10:21:13Z</dcterms:modified>
</cp:coreProperties>
</file>