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  <p:sldMasterId id="2147483664" r:id="rId3"/>
  </p:sldMasterIdLst>
  <p:notesMasterIdLst>
    <p:notesMasterId r:id="rId17"/>
  </p:notesMasterIdLst>
  <p:sldIdLst>
    <p:sldId id="276" r:id="rId4"/>
    <p:sldId id="275" r:id="rId5"/>
    <p:sldId id="260" r:id="rId6"/>
    <p:sldId id="261" r:id="rId7"/>
    <p:sldId id="262" r:id="rId8"/>
    <p:sldId id="263" r:id="rId9"/>
    <p:sldId id="277" r:id="rId10"/>
    <p:sldId id="270" r:id="rId11"/>
    <p:sldId id="271" r:id="rId12"/>
    <p:sldId id="272" r:id="rId13"/>
    <p:sldId id="273" r:id="rId14"/>
    <p:sldId id="268" r:id="rId15"/>
    <p:sldId id="274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A2AD"/>
    <a:srgbClr val="A11731"/>
    <a:srgbClr val="C2DAB6"/>
    <a:srgbClr val="4C7936"/>
    <a:srgbClr val="EBECF3"/>
    <a:srgbClr val="D9DBFC"/>
    <a:srgbClr val="B0B6F8"/>
    <a:srgbClr val="E9EAFC"/>
    <a:srgbClr val="D8DBFC"/>
    <a:srgbClr val="625F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Designformatvorlage 2 - Akz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5878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outlineViewPr>
    <p:cViewPr>
      <p:scale>
        <a:sx n="33" d="100"/>
        <a:sy n="33" d="100"/>
      </p:scale>
      <p:origin x="0" y="-11672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D199F-95FC-D648-8D89-10DDA9DE118B}" type="datetimeFigureOut">
              <a:rPr lang="de-GB" smtClean="0"/>
              <a:t>02/13/2024</a:t>
            </a:fld>
            <a:endParaRPr lang="de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2DCE9-8122-E84F-95C1-14571F75BB5E}" type="slidenum">
              <a:rPr lang="de-GB" smtClean="0"/>
              <a:t>‹Nr.›</a:t>
            </a:fld>
            <a:endParaRPr lang="de-GB"/>
          </a:p>
        </p:txBody>
      </p:sp>
    </p:spTree>
    <p:extLst>
      <p:ext uri="{BB962C8B-B14F-4D97-AF65-F5344CB8AC3E}">
        <p14:creationId xmlns:p14="http://schemas.microsoft.com/office/powerpoint/2010/main" val="3519004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rgbClr val="3A49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DB4E60-F357-50C1-06C2-B33570B3CA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de-CH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968C34F-BD81-47C5-0C06-AC17C257D7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9E56BF-4139-D2C4-4F8F-2445FE3D6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BBB0-DCED-0745-9611-E7FF57157D98}" type="datetime1">
              <a:rPr lang="de-DE" smtClean="0"/>
              <a:t>13.02.2024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A418E63-A0F6-DAEE-F543-0C419C68F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34233E-D9D5-AE41-676D-5EF71B96F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30874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B516D5-0836-0B6E-0E5A-CB82CDA3C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01CC41B-39F3-74AE-6A50-03A22DBCC5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703F3F-6A5A-CDA2-3D14-8E4DA121C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F7B6-F326-1D41-ADF0-12762C93A7E6}" type="datetime1">
              <a:rPr lang="de-DE" smtClean="0"/>
              <a:t>13.02.2024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0AFE53-786C-76A8-3510-131596466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961F89-D96C-0453-80E9-6A246BC74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44345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37E8819-6D8A-EB61-5DB7-0E7D357510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048C0BF-9D37-066C-2096-6F65ECFA0C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5235E4-5B29-9CC3-C5CE-9DFB4FBBD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F523B-F3F3-8B4A-BDDF-8FE93A122588}" type="datetime1">
              <a:rPr lang="de-DE" smtClean="0"/>
              <a:t>13.02.2024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3A1688-14DF-FBA3-B7B6-99611EA58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CC675C0-BDC2-837E-9495-B8451A852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76448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FC2F80-15D5-E655-CA69-D3893ACB2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  <a:endParaRPr lang="de-GB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457FABC-A699-A089-1177-03C447A0F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9288-88E3-C045-86D2-12C7BE4B340B}" type="datetime1">
              <a:rPr lang="de-DE" smtClean="0"/>
              <a:t>13.02.2024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F3D0DDC-DABE-4A13-FA34-5767E244C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0A20574-6D27-5B26-84DA-A7FB7EE53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CA827B35-E4B4-1AB0-326B-6447C8043D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4850" y="2574065"/>
            <a:ext cx="7905750" cy="2938462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GB" dirty="0"/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9BA1BA65-15E5-B37C-5136-BF2CE2F2D9D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04850" y="1868488"/>
            <a:ext cx="8059738" cy="495889"/>
          </a:xfrm>
        </p:spPr>
        <p:txBody>
          <a:bodyPr/>
          <a:lstStyle>
            <a:lvl1pPr marL="0" indent="0">
              <a:buNone/>
              <a:defRPr/>
            </a:lvl1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Untertitel</a:t>
            </a:r>
          </a:p>
        </p:txBody>
      </p:sp>
    </p:spTree>
    <p:extLst>
      <p:ext uri="{BB962C8B-B14F-4D97-AF65-F5344CB8AC3E}">
        <p14:creationId xmlns:p14="http://schemas.microsoft.com/office/powerpoint/2010/main" val="3710823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49BE79-2647-2044-9F46-F3C0D6BBFF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0" i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de-DE" dirty="0"/>
              <a:t>Mastertitelformat bearbeiten</a:t>
            </a:r>
            <a:endParaRPr lang="de-GB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1FAD5F0-3E98-EA5D-4277-98E3D46B0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3D75982-AD1A-F89C-B3E8-369E63696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8DCF-D3FE-9546-A664-A6FDF2A41870}" type="datetimeFigureOut">
              <a:rPr lang="de-GB" smtClean="0"/>
              <a:t>02/13/2024</a:t>
            </a:fld>
            <a:endParaRPr lang="de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B9E3DE-E705-998E-1DAB-B61AAF01B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3FFF0C-67D6-79F6-E3A0-F9F08B1BC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8E2E-2CB0-D44B-B651-9EF52C1FC8F5}" type="slidenum">
              <a:rPr lang="de-GB" smtClean="0"/>
              <a:t>‹Nr.›</a:t>
            </a:fld>
            <a:endParaRPr lang="de-GB"/>
          </a:p>
        </p:txBody>
      </p:sp>
    </p:spTree>
    <p:extLst>
      <p:ext uri="{BB962C8B-B14F-4D97-AF65-F5344CB8AC3E}">
        <p14:creationId xmlns:p14="http://schemas.microsoft.com/office/powerpoint/2010/main" val="3751832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022745-60E7-ECA6-63E2-BA315A5D8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2325"/>
            <a:ext cx="10515600" cy="1325563"/>
          </a:xfrm>
        </p:spPr>
        <p:txBody>
          <a:bodyPr>
            <a:normAutofit/>
          </a:bodyPr>
          <a:lstStyle>
            <a:lvl1pPr>
              <a:defRPr sz="3600" b="0" i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de-DE" dirty="0"/>
              <a:t>Mastertitelformat bearbeiten</a:t>
            </a:r>
            <a:endParaRPr lang="de-GB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7DB9000-9043-8563-374D-E15BC83B8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8DCF-D3FE-9546-A664-A6FDF2A41870}" type="datetimeFigureOut">
              <a:rPr lang="de-GB" smtClean="0"/>
              <a:t>02/13/2024</a:t>
            </a:fld>
            <a:endParaRPr lang="de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728EFBD-3988-007E-AC51-2CB1C7015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F4F1BA7-31F9-7686-630B-A778C4789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8E2E-2CB0-D44B-B651-9EF52C1FC8F5}" type="slidenum">
              <a:rPr lang="de-GB" smtClean="0"/>
              <a:t>‹Nr.›</a:t>
            </a:fld>
            <a:endParaRPr lang="de-GB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802A582A-22F2-6218-03CF-AA5EB9C3AF5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2271713"/>
            <a:ext cx="10515600" cy="3616325"/>
          </a:xfrm>
        </p:spPr>
        <p:txBody>
          <a:bodyPr>
            <a:normAutofit/>
          </a:bodyPr>
          <a:lstStyle>
            <a:lvl1pPr marL="228600" indent="-228600">
              <a:buFont typeface="Wingdings" pitchFamily="2" charset="2"/>
              <a:buChar char="§"/>
              <a:defRPr sz="1800" b="0" i="0">
                <a:solidFill>
                  <a:schemeClr val="bg1"/>
                </a:solidFill>
                <a:latin typeface="Helvetica" pitchFamily="2" charset="0"/>
              </a:defRPr>
            </a:lvl1pPr>
            <a:lvl2pPr marL="685800" indent="-228600">
              <a:buFont typeface="Wingdings" pitchFamily="2" charset="2"/>
              <a:buChar char="§"/>
              <a:defRPr sz="1600" b="0" i="0">
                <a:solidFill>
                  <a:schemeClr val="bg1"/>
                </a:solidFill>
                <a:latin typeface="Helvetica" pitchFamily="2" charset="0"/>
              </a:defRPr>
            </a:lvl2pPr>
            <a:lvl3pPr marL="1143000" indent="-228600">
              <a:buFont typeface="Wingdings" pitchFamily="2" charset="2"/>
              <a:buChar char="§"/>
              <a:defRPr sz="1400" b="0" i="0">
                <a:solidFill>
                  <a:schemeClr val="bg1"/>
                </a:solidFill>
                <a:latin typeface="Helvetica" pitchFamily="2" charset="0"/>
              </a:defRPr>
            </a:lvl3pPr>
            <a:lvl4pPr marL="1600200" indent="-228600">
              <a:buFont typeface="Wingdings" pitchFamily="2" charset="2"/>
              <a:buChar char="§"/>
              <a:defRPr sz="1200" b="0" i="0">
                <a:solidFill>
                  <a:schemeClr val="bg1"/>
                </a:solidFill>
                <a:latin typeface="Helvetica" pitchFamily="2" charset="0"/>
              </a:defRPr>
            </a:lvl4pPr>
            <a:lvl5pPr marL="2057400" indent="-228600">
              <a:buFont typeface="Wingdings" pitchFamily="2" charset="2"/>
              <a:buChar char="§"/>
              <a:defRPr sz="1200" b="0" i="0">
                <a:solidFill>
                  <a:schemeClr val="bg1"/>
                </a:solidFill>
                <a:latin typeface="Helvetica" pitchFamily="2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GB" dirty="0"/>
          </a:p>
        </p:txBody>
      </p:sp>
    </p:spTree>
    <p:extLst>
      <p:ext uri="{BB962C8B-B14F-4D97-AF65-F5344CB8AC3E}">
        <p14:creationId xmlns:p14="http://schemas.microsoft.com/office/powerpoint/2010/main" val="1177444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3D5722-E02B-1094-C7AA-3296A4667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GB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33D037B-9A3F-AB0B-1F26-8B768BE270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EF2A31-8CFD-D81B-A94A-11BA9852A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B4BB-8C4D-C34C-A9B6-80D1061DAF6C}" type="datetimeFigureOut">
              <a:rPr lang="de-GB" smtClean="0"/>
              <a:t>02/13/2024</a:t>
            </a:fld>
            <a:endParaRPr lang="de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74791D-A643-5521-3887-E46EB8F18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076626-F160-4AAC-5056-BC27A0B58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34055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351F57-56B1-0B43-A14F-A8DF88C25015}" type="slidenum">
              <a:rPr lang="de-GB" smtClean="0"/>
              <a:t>‹Nr.›</a:t>
            </a:fld>
            <a:endParaRPr lang="de-GB"/>
          </a:p>
        </p:txBody>
      </p:sp>
    </p:spTree>
    <p:extLst>
      <p:ext uri="{BB962C8B-B14F-4D97-AF65-F5344CB8AC3E}">
        <p14:creationId xmlns:p14="http://schemas.microsoft.com/office/powerpoint/2010/main" val="3640073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180DBE-6185-6D4F-AF6C-127F1AF1E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98A47BC-4789-34DA-F379-FBC41C6DD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720212-459B-3204-FBF5-02AE356D2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B4BB-8C4D-C34C-A9B6-80D1061DAF6C}" type="datetimeFigureOut">
              <a:rPr lang="de-GB" smtClean="0"/>
              <a:t>02/13/2024</a:t>
            </a:fld>
            <a:endParaRPr lang="de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9BD486-0CAD-C2CC-C7B2-55DAC9CDD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5B11A7-AE80-D3B9-061E-B0DEB3768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34055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351F57-56B1-0B43-A14F-A8DF88C25015}" type="slidenum">
              <a:rPr lang="de-GB" smtClean="0"/>
              <a:t>‹Nr.›</a:t>
            </a:fld>
            <a:endParaRPr lang="de-GB"/>
          </a:p>
        </p:txBody>
      </p:sp>
    </p:spTree>
    <p:extLst>
      <p:ext uri="{BB962C8B-B14F-4D97-AF65-F5344CB8AC3E}">
        <p14:creationId xmlns:p14="http://schemas.microsoft.com/office/powerpoint/2010/main" val="49909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6A9B5F-F579-95CF-E1EB-BBBF32361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28F2E0-CFA8-DEAE-1537-6B5B6671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5E17C-D38A-0C4D-8B31-736F682B5992}" type="datetime1">
              <a:rPr lang="de-DE" smtClean="0"/>
              <a:t>13.02.2024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9007F9-6DF0-8DA9-6C6F-BA19BE31C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FAA674-CEC2-C286-BF8E-B08496815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79A10071-B42B-C0EA-3F7C-EEF11AEC9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de-GB" dirty="0"/>
          </a:p>
        </p:txBody>
      </p:sp>
    </p:spTree>
    <p:extLst>
      <p:ext uri="{BB962C8B-B14F-4D97-AF65-F5344CB8AC3E}">
        <p14:creationId xmlns:p14="http://schemas.microsoft.com/office/powerpoint/2010/main" val="362511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42763A-0EFB-E921-B232-6BD3859C2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18CD9AD-1FB6-690D-60C0-7627E040D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747FD5-4F16-AE6C-2D14-35BD56D2D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000F-BF63-7849-AAB5-FE7A1C8FB476}" type="datetime1">
              <a:rPr lang="de-DE" smtClean="0"/>
              <a:t>13.02.2024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2E3FAF-84B0-89D9-161D-215FF7B00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5ED89B-701F-ECB5-A384-EA24D7C67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67182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274763-F9B5-8BC4-7584-56B5CD8FE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FA633E-A470-C57E-4594-B881AAB310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93C387D-5976-5702-353E-DF38A237F8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CB285CD-245F-1F31-06A6-856AE9A62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AECC-0450-6D46-87D3-88BC004015A2}" type="datetime1">
              <a:rPr lang="de-DE" smtClean="0"/>
              <a:t>13.02.2024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BFE92DB-3E63-2348-AD12-3153C8627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1E1C023-126C-4F32-B7D9-3AAD721A2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01642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FA7912-74E9-25E8-3EFB-6707A278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B1AEFD-D834-65D2-87D5-AAE1E8636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80CB803-AB8A-F498-20F0-CAE7765BD4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B7401F5-6D89-4978-FAE2-E29DFD0B4D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D755B32-988A-F1A4-5516-91230185D8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18CE3DE-E1CF-B843-F423-10263E2B0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D365-6578-2547-88F9-06CA734326F3}" type="datetime1">
              <a:rPr lang="de-DE" smtClean="0"/>
              <a:t>13.02.2024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C3147E9-F90C-A8F9-FAB3-A70E7B4DA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C34432F-9F1B-73D6-A293-1097A01C8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74697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A6FF28-AC18-DCFB-8242-6F5C48879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C2ADCF0-41BC-F567-57EA-B6239C80E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4EE8C-2ED4-1C4B-81BE-4FB64A66D132}" type="datetime1">
              <a:rPr lang="de-DE" smtClean="0"/>
              <a:t>13.02.2024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4BF390A-1F47-EDEC-9F49-390AEC123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88BD998-5D22-487B-BC57-90F60B554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1534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141E6FB-1D75-3D47-214F-ED145910C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7889-401B-754D-80C8-AB4C7ADDA4DF}" type="datetime1">
              <a:rPr lang="de-DE" smtClean="0"/>
              <a:t>13.02.2024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BDCA695-5CC0-BACB-87A2-9F96CD581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2E54B23-6549-68CE-108C-3F51B1145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98786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02B355-F026-EA68-EB8F-6595D8FD7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8965FE-ED88-BC4F-AD79-9F31414B7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C1CF603-B130-0B29-9E2E-A5C1439FB2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35B1451-2C17-3CD5-2C76-2A9CB3A5A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314C-9F72-3548-A049-B2FA54EA30B2}" type="datetime1">
              <a:rPr lang="de-DE" smtClean="0"/>
              <a:t>13.02.2024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7929CE9-77F2-31FB-D34E-92B526704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DAA71C9-BC54-2476-4F88-2D6CC680B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45245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E57004-D0EE-5F82-7057-ABC909D9D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808AA21-A560-B0FC-CAF7-A59F599818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295039E-E7B1-83E3-004E-803E9D24FF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0DF966A-773E-5DC3-AC3C-75A108E71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2346-C8C2-0C46-935E-1B77D42167DF}" type="datetime1">
              <a:rPr lang="de-DE" smtClean="0"/>
              <a:t>13.02.2024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2020660-BB05-A6C3-CFB4-8DC7DA640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FB01320-FE59-4A01-FBB7-76773BAC3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48519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A9324BF4-72CE-9F6A-DA40-765E12232151}"/>
              </a:ext>
            </a:extLst>
          </p:cNvPr>
          <p:cNvSpPr/>
          <p:nvPr userDrawn="1"/>
        </p:nvSpPr>
        <p:spPr>
          <a:xfrm>
            <a:off x="0" y="0"/>
            <a:ext cx="12192000" cy="593959"/>
          </a:xfrm>
          <a:prstGeom prst="rect">
            <a:avLst/>
          </a:prstGeom>
          <a:solidFill>
            <a:srgbClr val="3A49E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ADC2C9C-EE3B-EE0A-27D4-186DF79B2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833563"/>
            <a:ext cx="806078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de-CH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B9B90E8-B12B-BD0C-1B5D-5D8F2BF843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4388" y="2186186"/>
            <a:ext cx="10515600" cy="4060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B240500-5809-87FF-735B-EFD1C8E69B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8B232-4627-AD49-997A-33B33AF7A15E}" type="datetime1">
              <a:rPr lang="de-DE" smtClean="0"/>
              <a:t>13.02.2024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5663CFB-0449-D3FB-F5E8-5ED2B77678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5BC2EE-242A-79C4-40E1-315DDA5402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380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6BBE031B-B954-DF54-7EA0-8DCE6F488EE0}"/>
              </a:ext>
            </a:extLst>
          </p:cNvPr>
          <p:cNvSpPr/>
          <p:nvPr userDrawn="1"/>
        </p:nvSpPr>
        <p:spPr>
          <a:xfrm>
            <a:off x="0" y="6721475"/>
            <a:ext cx="12192000" cy="136526"/>
          </a:xfrm>
          <a:prstGeom prst="rect">
            <a:avLst/>
          </a:prstGeom>
          <a:solidFill>
            <a:srgbClr val="33333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3EB4505-BBD2-EC85-6799-849B39B27D87}"/>
              </a:ext>
            </a:extLst>
          </p:cNvPr>
          <p:cNvSpPr txBox="1"/>
          <p:nvPr userDrawn="1"/>
        </p:nvSpPr>
        <p:spPr>
          <a:xfrm>
            <a:off x="7883134" y="174800"/>
            <a:ext cx="41981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GB" sz="1200" i="1" dirty="0">
                <a:solidFill>
                  <a:srgbClr val="FCFDFE"/>
                </a:solidFill>
                <a:effectLst/>
                <a:latin typeface="Helvetica" pitchFamily="2" charset="0"/>
              </a:rPr>
              <a:t>©</a:t>
            </a:r>
            <a:r>
              <a:rPr lang="de-GB" sz="1200" b="0" i="0" dirty="0">
                <a:solidFill>
                  <a:srgbClr val="FCFDFE"/>
                </a:solidFill>
                <a:effectLst/>
                <a:latin typeface="Helvetica" pitchFamily="2" charset="0"/>
              </a:rPr>
              <a:t> </a:t>
            </a:r>
            <a:r>
              <a:rPr lang="de-GB" sz="1200" b="0" i="0" dirty="0">
                <a:solidFill>
                  <a:schemeClr val="bg1"/>
                </a:solidFill>
                <a:latin typeface="Helvetica Light" panose="020B0403020202020204" pitchFamily="34" charset="0"/>
              </a:rPr>
              <a:t>SDBB | dokumentation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745879FB-7DED-CCE7-81A0-F64C81AC5E5D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10735" y="141431"/>
            <a:ext cx="1468683" cy="34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178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rgbClr val="373737"/>
          </a:solidFill>
          <a:latin typeface="Georgia" panose="02040502050405020303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1800" b="0" i="0" kern="1200">
          <a:solidFill>
            <a:srgbClr val="373737"/>
          </a:solidFill>
          <a:latin typeface="Helvetica" pitchFamily="2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600" b="0" i="0" kern="1200">
          <a:solidFill>
            <a:srgbClr val="373737"/>
          </a:solidFill>
          <a:latin typeface="Helvetica" pitchFamily="2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400" b="0" i="0" kern="1200">
          <a:solidFill>
            <a:srgbClr val="373737"/>
          </a:solidFill>
          <a:latin typeface="Helvetica" pitchFamily="2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200" b="0" i="0" kern="1200">
          <a:solidFill>
            <a:srgbClr val="373737"/>
          </a:solidFill>
          <a:latin typeface="Helvetica" pitchFamily="2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000" b="0" i="0" kern="1200">
          <a:solidFill>
            <a:srgbClr val="373737"/>
          </a:solidFill>
          <a:latin typeface="Helvetica" pitchFamily="2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975A743-67CA-BD5B-8098-359078B11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7A490FE-57F8-1665-9206-5A3A4DB37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8CE52A-F98F-5B85-220A-CC1AEDF034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B8DCF-D3FE-9546-A664-A6FDF2A41870}" type="datetimeFigureOut">
              <a:rPr lang="de-GB" smtClean="0"/>
              <a:t>02/13/2024</a:t>
            </a:fld>
            <a:endParaRPr lang="de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5E8223C-4F38-1B5E-161D-FF03B8A82E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8B7C6F-7006-54A1-F7EB-D28B6D5C44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98E2E-2CB0-D44B-B651-9EF52C1FC8F5}" type="slidenum">
              <a:rPr lang="de-GB" smtClean="0"/>
              <a:t>‹Nr.›</a:t>
            </a:fld>
            <a:endParaRPr lang="de-GB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4146DFE2-A68F-DC68-29CC-350FF343F63C}"/>
              </a:ext>
            </a:extLst>
          </p:cNvPr>
          <p:cNvSpPr/>
          <p:nvPr userDrawn="1"/>
        </p:nvSpPr>
        <p:spPr>
          <a:xfrm>
            <a:off x="0" y="0"/>
            <a:ext cx="12192000" cy="68102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6F9579F3-21A2-3F67-BB1E-86AFD3F3C203}"/>
              </a:ext>
            </a:extLst>
          </p:cNvPr>
          <p:cNvSpPr txBox="1"/>
          <p:nvPr userDrawn="1"/>
        </p:nvSpPr>
        <p:spPr>
          <a:xfrm>
            <a:off x="7883134" y="174800"/>
            <a:ext cx="41981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GB" sz="1200" i="1" dirty="0">
                <a:solidFill>
                  <a:srgbClr val="FCFDFE"/>
                </a:solidFill>
                <a:effectLst/>
                <a:latin typeface="Helvetica" pitchFamily="2" charset="0"/>
              </a:rPr>
              <a:t>©</a:t>
            </a:r>
            <a:r>
              <a:rPr lang="de-GB" sz="1200" b="0" i="0" dirty="0">
                <a:solidFill>
                  <a:srgbClr val="FCFDFE"/>
                </a:solidFill>
                <a:effectLst/>
                <a:latin typeface="Helvetica" pitchFamily="2" charset="0"/>
              </a:rPr>
              <a:t> </a:t>
            </a:r>
            <a:r>
              <a:rPr lang="de-GB" sz="1200" b="0" i="0" dirty="0">
                <a:solidFill>
                  <a:schemeClr val="bg1"/>
                </a:solidFill>
                <a:latin typeface="Helvetica Light" panose="020B0403020202020204" pitchFamily="34" charset="0"/>
              </a:rPr>
              <a:t>SDBB | dokumentation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E13711CC-FE01-C634-C16F-F4D442B8801F}"/>
              </a:ext>
            </a:extLst>
          </p:cNvPr>
          <p:cNvSpPr/>
          <p:nvPr userDrawn="1"/>
        </p:nvSpPr>
        <p:spPr>
          <a:xfrm>
            <a:off x="0" y="6721475"/>
            <a:ext cx="12192000" cy="13652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1" name="Foliennummernplatzhalter 5">
            <a:extLst>
              <a:ext uri="{FF2B5EF4-FFF2-40B4-BE49-F238E27FC236}">
                <a16:creationId xmlns:a16="http://schemas.microsoft.com/office/drawing/2014/main" id="{9EDB8135-EF26-3A33-AD2B-72C3408B5A9F}"/>
              </a:ext>
            </a:extLst>
          </p:cNvPr>
          <p:cNvSpPr txBox="1">
            <a:spLocks/>
          </p:cNvSpPr>
          <p:nvPr userDrawn="1"/>
        </p:nvSpPr>
        <p:spPr>
          <a:xfrm>
            <a:off x="93380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914F46-5675-409D-97A1-6697E91D825B}" type="slidenum">
              <a:rPr lang="de-CH" smtClean="0">
                <a:solidFill>
                  <a:schemeClr val="bg1"/>
                </a:solidFill>
              </a:rPr>
              <a:pPr/>
              <a:t>‹Nr.›</a:t>
            </a:fld>
            <a:endParaRPr lang="de-CH" dirty="0">
              <a:solidFill>
                <a:schemeClr val="bg1"/>
              </a:solidFill>
            </a:endParaRP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9AA18394-FECD-EE31-AF6C-B8C7203CC8C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735" y="141431"/>
            <a:ext cx="1468683" cy="34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53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E2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1D4FBF9E-6E64-A3DF-CB55-DB71286E4041}"/>
              </a:ext>
            </a:extLst>
          </p:cNvPr>
          <p:cNvSpPr/>
          <p:nvPr userDrawn="1"/>
        </p:nvSpPr>
        <p:spPr>
          <a:xfrm>
            <a:off x="0" y="0"/>
            <a:ext cx="12192000" cy="59395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D02CEFB-6466-D1C4-F791-65B4BDD78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216" y="8713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de-GB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BAA41C3-5104-FEC0-77D0-E50CDBB49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1216" y="23318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GB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FC6836-0F3A-A5E8-BBF6-82BB34AA23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3B4BB-8C4D-C34C-A9B6-80D1061DAF6C}" type="datetimeFigureOut">
              <a:rPr lang="de-GB" smtClean="0"/>
              <a:t>02/13/2024</a:t>
            </a:fld>
            <a:endParaRPr lang="de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0F3D86-BEBC-A84C-AC48-7191B1AB33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GB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9F0AB034-5287-6BCB-4205-BA3EE7A6B18F}"/>
              </a:ext>
            </a:extLst>
          </p:cNvPr>
          <p:cNvSpPr txBox="1"/>
          <p:nvPr userDrawn="1"/>
        </p:nvSpPr>
        <p:spPr>
          <a:xfrm>
            <a:off x="7883134" y="174800"/>
            <a:ext cx="41981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GB" sz="1200" i="1" dirty="0">
                <a:solidFill>
                  <a:schemeClr val="tx1"/>
                </a:solidFill>
                <a:effectLst/>
                <a:latin typeface="Helvetica" pitchFamily="2" charset="0"/>
              </a:rPr>
              <a:t>©</a:t>
            </a:r>
            <a:r>
              <a:rPr lang="de-GB" sz="1200" b="0" i="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GB" sz="1200" b="0" i="0" dirty="0">
                <a:solidFill>
                  <a:schemeClr val="tx1"/>
                </a:solidFill>
                <a:latin typeface="Helvetica Light" panose="020B0403020202020204" pitchFamily="34" charset="0"/>
              </a:rPr>
              <a:t>SDBB | dokumentation | berufsbildung.ch</a:t>
            </a:r>
          </a:p>
        </p:txBody>
      </p:sp>
      <p:sp>
        <p:nvSpPr>
          <p:cNvPr id="10" name="Foliennummernplatzhalter 5">
            <a:extLst>
              <a:ext uri="{FF2B5EF4-FFF2-40B4-BE49-F238E27FC236}">
                <a16:creationId xmlns:a16="http://schemas.microsoft.com/office/drawing/2014/main" id="{0FF4A098-FA79-EE59-90F6-48D96A853D9F}"/>
              </a:ext>
            </a:extLst>
          </p:cNvPr>
          <p:cNvSpPr txBox="1">
            <a:spLocks/>
          </p:cNvSpPr>
          <p:nvPr userDrawn="1"/>
        </p:nvSpPr>
        <p:spPr>
          <a:xfrm>
            <a:off x="93380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914F46-5675-409D-97A1-6697E91D825B}" type="slidenum">
              <a:rPr lang="de-CH" smtClean="0">
                <a:solidFill>
                  <a:schemeClr val="tx1"/>
                </a:solidFill>
              </a:rPr>
              <a:pPr/>
              <a:t>‹Nr.›</a:t>
            </a:fld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244BE2E4-7D86-80D3-8527-78D3C21F9097}"/>
              </a:ext>
            </a:extLst>
          </p:cNvPr>
          <p:cNvSpPr/>
          <p:nvPr userDrawn="1"/>
        </p:nvSpPr>
        <p:spPr>
          <a:xfrm>
            <a:off x="0" y="6721475"/>
            <a:ext cx="12192000" cy="136526"/>
          </a:xfrm>
          <a:prstGeom prst="rect">
            <a:avLst/>
          </a:prstGeom>
          <a:solidFill>
            <a:srgbClr val="33333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C53BF61B-0995-44BF-A24D-50341270BA1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735" y="141431"/>
            <a:ext cx="1468683" cy="34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883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6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4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2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2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1D8837-EEFE-DBA9-609F-F763BD781E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01425"/>
            <a:ext cx="9144000" cy="1055149"/>
          </a:xfrm>
        </p:spPr>
        <p:txBody>
          <a:bodyPr/>
          <a:lstStyle/>
          <a:p>
            <a:r>
              <a:rPr lang="de-CH" dirty="0"/>
              <a:t>Integrationsmassnahmen</a:t>
            </a:r>
          </a:p>
        </p:txBody>
      </p:sp>
    </p:spTree>
    <p:extLst>
      <p:ext uri="{BB962C8B-B14F-4D97-AF65-F5344CB8AC3E}">
        <p14:creationId xmlns:p14="http://schemas.microsoft.com/office/powerpoint/2010/main" val="2028207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5846D40B-0813-148C-C47B-86A0A66B0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833563"/>
            <a:ext cx="8060789" cy="1325563"/>
          </a:xfrm>
        </p:spPr>
        <p:txBody>
          <a:bodyPr/>
          <a:lstStyle/>
          <a:p>
            <a:r>
              <a:rPr lang="de-GB" dirty="0"/>
              <a:t>Projektbericht Nachteilsausgleich</a:t>
            </a:r>
          </a:p>
        </p:txBody>
      </p:sp>
      <p:sp>
        <p:nvSpPr>
          <p:cNvPr id="5" name="Textplatzhalter 3">
            <a:extLst>
              <a:ext uri="{FF2B5EF4-FFF2-40B4-BE49-F238E27FC236}">
                <a16:creationId xmlns:a16="http://schemas.microsoft.com/office/drawing/2014/main" id="{E6A6E4E1-36A0-92FB-B97E-1E79F49FA55E}"/>
              </a:ext>
            </a:extLst>
          </p:cNvPr>
          <p:cNvSpPr txBox="1">
            <a:spLocks/>
          </p:cNvSpPr>
          <p:nvPr/>
        </p:nvSpPr>
        <p:spPr>
          <a:xfrm>
            <a:off x="704850" y="2574065"/>
            <a:ext cx="7905750" cy="293846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6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4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de-DE" b="1" dirty="0"/>
              <a:t>Nachteilsausgleich ersetzt den Begriff „Prüfungserleichterung“</a:t>
            </a:r>
          </a:p>
          <a:p>
            <a:pPr marL="0" indent="0">
              <a:buFont typeface="Wingdings" pitchFamily="2" charset="2"/>
              <a:buNone/>
            </a:pPr>
            <a:r>
              <a:rPr lang="de-DE" sz="1600" dirty="0"/>
              <a:t>Aufbau des Berichts in drei Sprachen:</a:t>
            </a:r>
          </a:p>
          <a:p>
            <a:pPr marL="0" indent="0">
              <a:buFont typeface="Wingdings" pitchFamily="2" charset="2"/>
              <a:buNone/>
            </a:pPr>
            <a:r>
              <a:rPr lang="de-DE" sz="1600" dirty="0"/>
              <a:t>Teil A</a:t>
            </a:r>
          </a:p>
          <a:p>
            <a:r>
              <a:rPr lang="de-DE" sz="1600" dirty="0"/>
              <a:t>grundlegende Informationen zum Nachteilsausgleich in der Berufsbildung</a:t>
            </a:r>
          </a:p>
          <a:p>
            <a:r>
              <a:rPr lang="de-DE" sz="1600" dirty="0"/>
              <a:t>Definitionen von wichtigen Begriffen</a:t>
            </a:r>
          </a:p>
          <a:p>
            <a:r>
              <a:rPr lang="de-DE" sz="1600" dirty="0"/>
              <a:t>Ablauf des Bewilligungsverfahren</a:t>
            </a:r>
          </a:p>
          <a:p>
            <a:r>
              <a:rPr lang="de-DE" sz="1600" dirty="0"/>
              <a:t>Hinweise für die Übernahme von behinderungsbedingten Mehrkosten</a:t>
            </a:r>
          </a:p>
          <a:p>
            <a:r>
              <a:rPr lang="de-DE" sz="1600" dirty="0"/>
              <a:t>Verweis auf Kompetenzstellen</a:t>
            </a:r>
          </a:p>
          <a:p>
            <a:r>
              <a:rPr lang="de-DE" sz="1600" dirty="0"/>
              <a:t>Überblick über die Gesetzesartikel</a:t>
            </a:r>
          </a:p>
          <a:p>
            <a:pPr marL="0" indent="0">
              <a:buFont typeface="Wingdings" pitchFamily="2" charset="2"/>
              <a:buNone/>
            </a:pPr>
            <a:endParaRPr lang="de-GB" sz="1600" dirty="0"/>
          </a:p>
        </p:txBody>
      </p:sp>
      <p:sp>
        <p:nvSpPr>
          <p:cNvPr id="6" name="Inhaltsplatzhalter 4">
            <a:extLst>
              <a:ext uri="{FF2B5EF4-FFF2-40B4-BE49-F238E27FC236}">
                <a16:creationId xmlns:a16="http://schemas.microsoft.com/office/drawing/2014/main" id="{D00383AB-0F38-4AA1-47C8-CB4B94275467}"/>
              </a:ext>
            </a:extLst>
          </p:cNvPr>
          <p:cNvSpPr txBox="1">
            <a:spLocks/>
          </p:cNvSpPr>
          <p:nvPr/>
        </p:nvSpPr>
        <p:spPr>
          <a:xfrm>
            <a:off x="704850" y="1868488"/>
            <a:ext cx="8059738" cy="49588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6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4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GB" dirty="0"/>
              <a:t>Menschen mit Behinderung in der Berufsbildung (2/3)</a:t>
            </a:r>
          </a:p>
        </p:txBody>
      </p:sp>
      <p:pic>
        <p:nvPicPr>
          <p:cNvPr id="7" name="Grafik 6" descr="Braille Silhouette">
            <a:extLst>
              <a:ext uri="{FF2B5EF4-FFF2-40B4-BE49-F238E27FC236}">
                <a16:creationId xmlns:a16="http://schemas.microsoft.com/office/drawing/2014/main" id="{9B7AD69C-C0C6-2729-616C-3887DAA63C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42900" y="1887816"/>
            <a:ext cx="914400" cy="914400"/>
          </a:xfrm>
          <a:prstGeom prst="rect">
            <a:avLst/>
          </a:prstGeom>
        </p:spPr>
      </p:pic>
      <p:pic>
        <p:nvPicPr>
          <p:cNvPr id="8" name="Grafik 7" descr="Schlechte Sicht Silhouette">
            <a:extLst>
              <a:ext uri="{FF2B5EF4-FFF2-40B4-BE49-F238E27FC236}">
                <a16:creationId xmlns:a16="http://schemas.microsoft.com/office/drawing/2014/main" id="{654F8DE3-DADA-D2E8-1119-F175F74435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42900" y="3636765"/>
            <a:ext cx="914400" cy="914400"/>
          </a:xfrm>
          <a:prstGeom prst="rect">
            <a:avLst/>
          </a:prstGeom>
        </p:spPr>
      </p:pic>
      <p:pic>
        <p:nvPicPr>
          <p:cNvPr id="9" name="Grafik 8" descr="Taub Silhouette">
            <a:extLst>
              <a:ext uri="{FF2B5EF4-FFF2-40B4-BE49-F238E27FC236}">
                <a16:creationId xmlns:a16="http://schemas.microsoft.com/office/drawing/2014/main" id="{01FB4878-2E16-BC46-8A7F-F8DD558112B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42900" y="5395358"/>
            <a:ext cx="914400" cy="914400"/>
          </a:xfrm>
          <a:prstGeom prst="rect">
            <a:avLst/>
          </a:prstGeom>
        </p:spPr>
      </p:pic>
      <p:pic>
        <p:nvPicPr>
          <p:cNvPr id="10" name="Grafik 9" descr="Mann mit Stock Silhouette">
            <a:extLst>
              <a:ext uri="{FF2B5EF4-FFF2-40B4-BE49-F238E27FC236}">
                <a16:creationId xmlns:a16="http://schemas.microsoft.com/office/drawing/2014/main" id="{2E9E2EDC-69F9-CA6E-9F65-20E596F1995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flipH="1">
            <a:off x="10242900" y="2756179"/>
            <a:ext cx="914400" cy="914400"/>
          </a:xfrm>
          <a:prstGeom prst="rect">
            <a:avLst/>
          </a:prstGeom>
        </p:spPr>
      </p:pic>
      <p:pic>
        <p:nvPicPr>
          <p:cNvPr id="11" name="Grafik 10" descr="Person im Rollstuhl Silhouette">
            <a:extLst>
              <a:ext uri="{FF2B5EF4-FFF2-40B4-BE49-F238E27FC236}">
                <a16:creationId xmlns:a16="http://schemas.microsoft.com/office/drawing/2014/main" id="{D5B23896-41EB-2300-A8DA-84DB816A86A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242900" y="448095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427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2936C143-731C-C386-583C-D97E63A01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688309"/>
            <a:ext cx="8060789" cy="1325563"/>
          </a:xfrm>
        </p:spPr>
        <p:txBody>
          <a:bodyPr/>
          <a:lstStyle/>
          <a:p>
            <a:r>
              <a:rPr lang="de-GB" dirty="0"/>
              <a:t>Projektbericht Nachteilsausgleich</a:t>
            </a:r>
          </a:p>
        </p:txBody>
      </p:sp>
      <p:sp>
        <p:nvSpPr>
          <p:cNvPr id="5" name="Textplatzhalter 3">
            <a:extLst>
              <a:ext uri="{FF2B5EF4-FFF2-40B4-BE49-F238E27FC236}">
                <a16:creationId xmlns:a16="http://schemas.microsoft.com/office/drawing/2014/main" id="{19716449-1E29-5CD3-E585-B9EB314F27FA}"/>
              </a:ext>
            </a:extLst>
          </p:cNvPr>
          <p:cNvSpPr txBox="1">
            <a:spLocks/>
          </p:cNvSpPr>
          <p:nvPr/>
        </p:nvSpPr>
        <p:spPr>
          <a:xfrm>
            <a:off x="704850" y="2128217"/>
            <a:ext cx="6835981" cy="4488106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6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4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Wingdings" pitchFamily="2" charset="2"/>
              <a:buNone/>
            </a:pPr>
            <a:r>
              <a:rPr lang="de-DE" b="1" dirty="0"/>
              <a:t>Nachteilsausgleich ersetzt den Begriff „Prüfungserleichterung“</a:t>
            </a:r>
          </a:p>
          <a:p>
            <a:pPr marL="0" indent="0">
              <a:lnSpc>
                <a:spcPct val="110000"/>
              </a:lnSpc>
              <a:buFont typeface="Wingdings" pitchFamily="2" charset="2"/>
              <a:buNone/>
            </a:pPr>
            <a:r>
              <a:rPr lang="de-DE" sz="1600" dirty="0"/>
              <a:t>Aufbau des Berichts in drei Sprachen:</a:t>
            </a:r>
          </a:p>
          <a:p>
            <a:pPr marL="0" indent="0">
              <a:lnSpc>
                <a:spcPct val="110000"/>
              </a:lnSpc>
              <a:buFont typeface="Wingdings" pitchFamily="2" charset="2"/>
              <a:buNone/>
            </a:pPr>
            <a:r>
              <a:rPr lang="de-DE" sz="1600" dirty="0"/>
              <a:t>Teil B / Informationen und Vorschläge für entsprechende </a:t>
            </a:r>
            <a:r>
              <a:rPr lang="de-DE" sz="1600" dirty="0" err="1"/>
              <a:t>Nachteilsausgleichsmassnahmen</a:t>
            </a:r>
            <a:r>
              <a:rPr lang="de-DE" sz="1600" dirty="0"/>
              <a:t> zu:</a:t>
            </a:r>
          </a:p>
          <a:p>
            <a:pPr>
              <a:lnSpc>
                <a:spcPct val="110000"/>
              </a:lnSpc>
            </a:pPr>
            <a:r>
              <a:rPr lang="de-DE" sz="1600" b="1" dirty="0"/>
              <a:t>B 1 	</a:t>
            </a:r>
            <a:r>
              <a:rPr lang="de-DE" sz="1600" dirty="0"/>
              <a:t>Sehbehinderung und Blindheit</a:t>
            </a:r>
          </a:p>
          <a:p>
            <a:pPr>
              <a:lnSpc>
                <a:spcPct val="110000"/>
              </a:lnSpc>
            </a:pPr>
            <a:r>
              <a:rPr lang="de-DE" sz="1600" b="1" dirty="0"/>
              <a:t>B 2 	</a:t>
            </a:r>
            <a:r>
              <a:rPr lang="de-DE" sz="1600" dirty="0"/>
              <a:t>Hörbehinderung</a:t>
            </a:r>
          </a:p>
          <a:p>
            <a:pPr>
              <a:lnSpc>
                <a:spcPct val="110000"/>
              </a:lnSpc>
            </a:pPr>
            <a:r>
              <a:rPr lang="de-DE" sz="1600" b="1" dirty="0"/>
              <a:t>B 3 	</a:t>
            </a:r>
            <a:r>
              <a:rPr lang="de-DE" sz="1600" dirty="0"/>
              <a:t>Hörsehbehinderung und Taubblindheit</a:t>
            </a:r>
          </a:p>
          <a:p>
            <a:pPr>
              <a:lnSpc>
                <a:spcPct val="110000"/>
              </a:lnSpc>
            </a:pPr>
            <a:r>
              <a:rPr lang="de-DE" sz="1600" b="1" dirty="0"/>
              <a:t>B 4 	</a:t>
            </a:r>
            <a:r>
              <a:rPr lang="de-DE" sz="1600" dirty="0"/>
              <a:t>Dyslexie (Legasthenie) und Dyskalkulie</a:t>
            </a:r>
          </a:p>
          <a:p>
            <a:pPr>
              <a:lnSpc>
                <a:spcPct val="110000"/>
              </a:lnSpc>
            </a:pPr>
            <a:r>
              <a:rPr lang="de-DE" sz="1600" b="1" dirty="0"/>
              <a:t>B 5 	</a:t>
            </a:r>
            <a:r>
              <a:rPr lang="de-DE" sz="1600" dirty="0"/>
              <a:t>Dyspraxie</a:t>
            </a:r>
          </a:p>
          <a:p>
            <a:pPr>
              <a:lnSpc>
                <a:spcPct val="110000"/>
              </a:lnSpc>
            </a:pPr>
            <a:r>
              <a:rPr lang="de-DE" sz="1600" b="1" dirty="0"/>
              <a:t>B 6 	</a:t>
            </a:r>
            <a:r>
              <a:rPr lang="de-DE" sz="1600" dirty="0"/>
              <a:t>Querschnittlähmung</a:t>
            </a:r>
          </a:p>
          <a:p>
            <a:pPr>
              <a:lnSpc>
                <a:spcPct val="110000"/>
              </a:lnSpc>
            </a:pPr>
            <a:r>
              <a:rPr lang="de-DE" sz="1600" b="1" dirty="0"/>
              <a:t>B 7 	</a:t>
            </a:r>
            <a:r>
              <a:rPr lang="de-DE" sz="1600" dirty="0"/>
              <a:t>Psychische Behinderung</a:t>
            </a:r>
          </a:p>
          <a:p>
            <a:pPr>
              <a:lnSpc>
                <a:spcPct val="110000"/>
              </a:lnSpc>
            </a:pPr>
            <a:r>
              <a:rPr lang="de-DE" sz="1600" b="1" dirty="0"/>
              <a:t>B 8 	</a:t>
            </a:r>
            <a:r>
              <a:rPr lang="de-DE" sz="1600" dirty="0"/>
              <a:t>Autismus-Spektrums-Störung</a:t>
            </a:r>
          </a:p>
          <a:p>
            <a:pPr>
              <a:lnSpc>
                <a:spcPct val="110000"/>
              </a:lnSpc>
            </a:pPr>
            <a:r>
              <a:rPr lang="de-DE" sz="1600" b="1" dirty="0"/>
              <a:t>B 9 	</a:t>
            </a:r>
            <a:r>
              <a:rPr lang="de-DE" sz="1600" dirty="0"/>
              <a:t>Geistige Behinderung / kognitive Beeinträchtigung</a:t>
            </a:r>
          </a:p>
          <a:p>
            <a:pPr>
              <a:lnSpc>
                <a:spcPct val="110000"/>
              </a:lnSpc>
            </a:pPr>
            <a:r>
              <a:rPr lang="de-DE" sz="1600" b="1" dirty="0"/>
              <a:t>B 10 </a:t>
            </a:r>
            <a:r>
              <a:rPr lang="de-DE" sz="1600" dirty="0"/>
              <a:t>	Aufmerksamkeits-Defizit-(Hyperaktivitäts-)Störung ADHS</a:t>
            </a:r>
          </a:p>
          <a:p>
            <a:pPr>
              <a:lnSpc>
                <a:spcPct val="110000"/>
              </a:lnSpc>
            </a:pPr>
            <a:endParaRPr lang="de-DE" sz="1600" dirty="0"/>
          </a:p>
          <a:p>
            <a:pPr marL="0" indent="0">
              <a:lnSpc>
                <a:spcPct val="110000"/>
              </a:lnSpc>
              <a:buFont typeface="Wingdings" pitchFamily="2" charset="2"/>
              <a:buNone/>
            </a:pPr>
            <a:endParaRPr lang="de-DE" sz="1600" dirty="0"/>
          </a:p>
          <a:p>
            <a:pPr marL="0" indent="0">
              <a:lnSpc>
                <a:spcPct val="110000"/>
              </a:lnSpc>
              <a:buFont typeface="Wingdings" pitchFamily="2" charset="2"/>
              <a:buNone/>
            </a:pPr>
            <a:endParaRPr lang="de-DE" sz="1600" dirty="0"/>
          </a:p>
          <a:p>
            <a:pPr>
              <a:lnSpc>
                <a:spcPct val="110000"/>
              </a:lnSpc>
            </a:pPr>
            <a:endParaRPr lang="de-GB" dirty="0"/>
          </a:p>
        </p:txBody>
      </p:sp>
      <p:sp>
        <p:nvSpPr>
          <p:cNvPr id="6" name="Inhaltsplatzhalter 4">
            <a:extLst>
              <a:ext uri="{FF2B5EF4-FFF2-40B4-BE49-F238E27FC236}">
                <a16:creationId xmlns:a16="http://schemas.microsoft.com/office/drawing/2014/main" id="{CD2501C6-F87D-135E-824C-E4543DCAECCD}"/>
              </a:ext>
            </a:extLst>
          </p:cNvPr>
          <p:cNvSpPr txBox="1">
            <a:spLocks/>
          </p:cNvSpPr>
          <p:nvPr/>
        </p:nvSpPr>
        <p:spPr>
          <a:xfrm>
            <a:off x="704850" y="1601108"/>
            <a:ext cx="8059738" cy="49588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6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4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GB" dirty="0"/>
              <a:t>Menschen mit Behinderung in der Berufsbildung (3/3)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8E529EA-9A49-5F45-506D-10878B91E713}"/>
              </a:ext>
            </a:extLst>
          </p:cNvPr>
          <p:cNvSpPr txBox="1"/>
          <p:nvPr/>
        </p:nvSpPr>
        <p:spPr>
          <a:xfrm>
            <a:off x="6901397" y="2128217"/>
            <a:ext cx="458575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de-DE" sz="1500" dirty="0">
                <a:solidFill>
                  <a:schemeClr val="tx1"/>
                </a:solidFill>
                <a:effectLst/>
                <a:latin typeface="Helvetica" pitchFamily="2" charset="0"/>
              </a:rPr>
              <a:t>Aufbau der Kapitel: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sz="1500" dirty="0">
                <a:solidFill>
                  <a:schemeClr val="tx1"/>
                </a:solidFill>
                <a:latin typeface="Helvetica" pitchFamily="2" charset="0"/>
              </a:rPr>
              <a:t>Umschreibung der behinderungstypischen Beeinträchtigung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sz="1500" dirty="0">
                <a:solidFill>
                  <a:schemeClr val="tx1"/>
                </a:solidFill>
                <a:effectLst/>
                <a:latin typeface="Helvetica" pitchFamily="2" charset="0"/>
              </a:rPr>
              <a:t>Vorschläge für geeignete </a:t>
            </a:r>
            <a:r>
              <a:rPr lang="de-DE" sz="1500" dirty="0" err="1">
                <a:solidFill>
                  <a:schemeClr val="tx1"/>
                </a:solidFill>
                <a:effectLst/>
                <a:latin typeface="Helvetica" pitchFamily="2" charset="0"/>
              </a:rPr>
              <a:t>Massnahmen</a:t>
            </a:r>
            <a:endParaRPr lang="de-DE" sz="15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sz="1500" dirty="0">
                <a:solidFill>
                  <a:schemeClr val="tx1"/>
                </a:solidFill>
                <a:effectLst/>
                <a:latin typeface="Helvetica" pitchFamily="2" charset="0"/>
              </a:rPr>
              <a:t>Praktische Beispiele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sz="1500" dirty="0">
                <a:solidFill>
                  <a:schemeClr val="tx1"/>
                </a:solidFill>
                <a:latin typeface="Helvetica" pitchFamily="2" charset="0"/>
              </a:rPr>
              <a:t>Angabe einer Kompetenzstelle</a:t>
            </a:r>
            <a:endParaRPr lang="de-DE" sz="1500" dirty="0">
              <a:solidFill>
                <a:schemeClr val="tx1"/>
              </a:solidFill>
              <a:effectLst/>
              <a:latin typeface="Helvetica" pitchFamily="2" charset="0"/>
            </a:endParaRPr>
          </a:p>
        </p:txBody>
      </p:sp>
      <p:pic>
        <p:nvPicPr>
          <p:cNvPr id="8" name="Grafik 7" descr="Braille Silhouette">
            <a:extLst>
              <a:ext uri="{FF2B5EF4-FFF2-40B4-BE49-F238E27FC236}">
                <a16:creationId xmlns:a16="http://schemas.microsoft.com/office/drawing/2014/main" id="{5A114C83-99FA-6AB5-B14E-7F60118D2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29950" y="1887816"/>
            <a:ext cx="914400" cy="914400"/>
          </a:xfrm>
          <a:prstGeom prst="rect">
            <a:avLst/>
          </a:prstGeom>
        </p:spPr>
      </p:pic>
      <p:pic>
        <p:nvPicPr>
          <p:cNvPr id="9" name="Grafik 8" descr="Schlechte Sicht Silhouette">
            <a:extLst>
              <a:ext uri="{FF2B5EF4-FFF2-40B4-BE49-F238E27FC236}">
                <a16:creationId xmlns:a16="http://schemas.microsoft.com/office/drawing/2014/main" id="{9693A2EE-8E41-301E-136D-D64040DEBB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29950" y="3636765"/>
            <a:ext cx="914400" cy="914400"/>
          </a:xfrm>
          <a:prstGeom prst="rect">
            <a:avLst/>
          </a:prstGeom>
        </p:spPr>
      </p:pic>
      <p:pic>
        <p:nvPicPr>
          <p:cNvPr id="10" name="Grafik 9" descr="Taub Silhouette">
            <a:extLst>
              <a:ext uri="{FF2B5EF4-FFF2-40B4-BE49-F238E27FC236}">
                <a16:creationId xmlns:a16="http://schemas.microsoft.com/office/drawing/2014/main" id="{767C7A32-B891-106F-EE33-972D5EECC9C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029950" y="5395358"/>
            <a:ext cx="914400" cy="914400"/>
          </a:xfrm>
          <a:prstGeom prst="rect">
            <a:avLst/>
          </a:prstGeom>
        </p:spPr>
      </p:pic>
      <p:pic>
        <p:nvPicPr>
          <p:cNvPr id="11" name="Grafik 10" descr="Mann mit Stock Silhouette">
            <a:extLst>
              <a:ext uri="{FF2B5EF4-FFF2-40B4-BE49-F238E27FC236}">
                <a16:creationId xmlns:a16="http://schemas.microsoft.com/office/drawing/2014/main" id="{2F281B85-F75A-0F9B-390F-E71FD1DBB58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flipH="1">
            <a:off x="11029950" y="2756179"/>
            <a:ext cx="914400" cy="914400"/>
          </a:xfrm>
          <a:prstGeom prst="rect">
            <a:avLst/>
          </a:prstGeom>
        </p:spPr>
      </p:pic>
      <p:pic>
        <p:nvPicPr>
          <p:cNvPr id="12" name="Grafik 11" descr="Person im Rollstuhl Silhouette">
            <a:extLst>
              <a:ext uri="{FF2B5EF4-FFF2-40B4-BE49-F238E27FC236}">
                <a16:creationId xmlns:a16="http://schemas.microsoft.com/office/drawing/2014/main" id="{5FC1D879-18A2-3527-A7AD-F26802C72FF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029950" y="448095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953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5FCCEF-F5AB-FCA2-FE7B-B0F687799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580" y="454855"/>
            <a:ext cx="9692679" cy="1325563"/>
          </a:xfrm>
        </p:spPr>
        <p:txBody>
          <a:bodyPr/>
          <a:lstStyle/>
          <a:p>
            <a:r>
              <a:rPr lang="de-GB" dirty="0"/>
              <a:t>Empfehlung der SBBK zum Nachteilsausgleich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1B1782E-29B0-088C-2486-AFD52B4D2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12</a:t>
            </a:fld>
            <a:endParaRPr lang="de-CH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81EBF0EB-C90C-C6B7-7CD3-9529A338C70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17042" y="1401565"/>
            <a:ext cx="8059738" cy="495889"/>
          </a:xfrm>
        </p:spPr>
        <p:txBody>
          <a:bodyPr/>
          <a:lstStyle/>
          <a:p>
            <a:r>
              <a:rPr lang="de-GB" dirty="0"/>
              <a:t>Menschen mit Behinderung in der Berufsbildung (1/2)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49677F41-D8F7-C9C4-DFAD-4692699E3DD0}"/>
              </a:ext>
            </a:extLst>
          </p:cNvPr>
          <p:cNvSpPr/>
          <p:nvPr/>
        </p:nvSpPr>
        <p:spPr>
          <a:xfrm>
            <a:off x="809541" y="1868186"/>
            <a:ext cx="3738709" cy="8674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GB" b="1" dirty="0">
                <a:solidFill>
                  <a:schemeClr val="bg1"/>
                </a:solidFill>
                <a:latin typeface="Helvetica" pitchFamily="2" charset="0"/>
              </a:rPr>
              <a:t>Jugendliche mit Behinderungen in der Berufswahl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39A3CD9-8DF2-F5F2-7295-57814043647E}"/>
              </a:ext>
            </a:extLst>
          </p:cNvPr>
          <p:cNvSpPr/>
          <p:nvPr/>
        </p:nvSpPr>
        <p:spPr>
          <a:xfrm>
            <a:off x="809541" y="2693422"/>
            <a:ext cx="3738709" cy="382929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285750" indent="-285750">
              <a:buFont typeface="Wingdings" pitchFamily="2" charset="2"/>
              <a:buChar char="§"/>
            </a:pPr>
            <a:r>
              <a:rPr lang="de-DE" sz="1600" dirty="0">
                <a:solidFill>
                  <a:schemeClr val="tx1"/>
                </a:solidFill>
                <a:effectLst/>
                <a:latin typeface="Helvetica" pitchFamily="2" charset="0"/>
              </a:rPr>
              <a:t>Nachweis einer Behinderung durch anerkannte Fachstellen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sz="1600" dirty="0">
                <a:solidFill>
                  <a:schemeClr val="tx1"/>
                </a:solidFill>
                <a:effectLst/>
                <a:latin typeface="Helvetica" pitchFamily="2" charset="0"/>
              </a:rPr>
              <a:t>Standortbestimmung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sz="1600" dirty="0">
                <a:solidFill>
                  <a:schemeClr val="tx1"/>
                </a:solidFill>
                <a:effectLst/>
                <a:latin typeface="Helvetica" pitchFamily="2" charset="0"/>
              </a:rPr>
              <a:t>Behinderungen offenlegen und informieren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sz="1600" dirty="0">
                <a:solidFill>
                  <a:schemeClr val="tx1"/>
                </a:solidFill>
                <a:effectLst/>
                <a:latin typeface="Helvetica" pitchFamily="2" charset="0"/>
              </a:rPr>
              <a:t>Vorbereitung auf neue Rahmenbedingungen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sz="1600" dirty="0">
                <a:solidFill>
                  <a:schemeClr val="tx1"/>
                </a:solidFill>
                <a:effectLst/>
                <a:latin typeface="Helvetica" pitchFamily="2" charset="0"/>
              </a:rPr>
              <a:t>Anmeldung bei der IV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sz="1600" dirty="0">
                <a:solidFill>
                  <a:schemeClr val="tx1"/>
                </a:solidFill>
                <a:effectLst/>
                <a:latin typeface="Helvetica" pitchFamily="2" charset="0"/>
              </a:rPr>
              <a:t>Zusammenarbeit und Informationsaustausch</a:t>
            </a:r>
          </a:p>
          <a:p>
            <a:pPr marL="285750" indent="-285750" algn="ctr">
              <a:buFont typeface="Wingdings" pitchFamily="2" charset="2"/>
              <a:buChar char="§"/>
            </a:pPr>
            <a:endParaRPr lang="de-GB" sz="160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B8E70358-3F41-6008-54E1-33FB4B1441D8}"/>
              </a:ext>
            </a:extLst>
          </p:cNvPr>
          <p:cNvSpPr/>
          <p:nvPr/>
        </p:nvSpPr>
        <p:spPr>
          <a:xfrm>
            <a:off x="4734719" y="1868186"/>
            <a:ext cx="3738709" cy="8674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GB" b="1" dirty="0">
                <a:solidFill>
                  <a:schemeClr val="bg1"/>
                </a:solidFill>
                <a:latin typeface="Helvetica" pitchFamily="2" charset="0"/>
              </a:rPr>
              <a:t>Erfassen und fördern in der Lerhrzeit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6A8176FE-67E8-583B-6C96-55D55718E170}"/>
              </a:ext>
            </a:extLst>
          </p:cNvPr>
          <p:cNvSpPr/>
          <p:nvPr/>
        </p:nvSpPr>
        <p:spPr>
          <a:xfrm>
            <a:off x="4734719" y="2693422"/>
            <a:ext cx="3738709" cy="38292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285750" indent="-285750">
              <a:buFont typeface="Wingdings" pitchFamily="2" charset="2"/>
              <a:buChar char="§"/>
            </a:pPr>
            <a:r>
              <a:rPr lang="de-DE" sz="1600" dirty="0">
                <a:solidFill>
                  <a:schemeClr val="tx1"/>
                </a:solidFill>
                <a:effectLst/>
                <a:latin typeface="Helvetica" pitchFamily="2" charset="0"/>
              </a:rPr>
              <a:t>Erstes Lehrjahr: Orientierungs- und</a:t>
            </a:r>
            <a:r>
              <a:rPr lang="de-DE" sz="16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sz="1600" dirty="0">
                <a:solidFill>
                  <a:schemeClr val="tx1"/>
                </a:solidFill>
                <a:effectLst/>
                <a:latin typeface="Helvetica" pitchFamily="2" charset="0"/>
              </a:rPr>
              <a:t>Entscheidungsjahr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sz="1600" dirty="0">
                <a:solidFill>
                  <a:schemeClr val="tx1"/>
                </a:solidFill>
                <a:effectLst/>
                <a:latin typeface="Helvetica" pitchFamily="2" charset="0"/>
              </a:rPr>
              <a:t>Information der Lernenden durch die Berufsfachschulen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sz="1600" dirty="0">
                <a:solidFill>
                  <a:schemeClr val="tx1"/>
                </a:solidFill>
                <a:effectLst/>
                <a:latin typeface="Helvetica" pitchFamily="2" charset="0"/>
              </a:rPr>
              <a:t>Förderorientierte Zusammenarbeit aller Beteiligten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sz="1600" dirty="0">
                <a:solidFill>
                  <a:schemeClr val="tx1"/>
                </a:solidFill>
                <a:effectLst/>
                <a:latin typeface="Helvetica" pitchFamily="2" charset="0"/>
              </a:rPr>
              <a:t>Nachteilsausgleich wird gewährt: Wenn die Behinderung die Ausübung des Berufes nicht verhindert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sz="1600" dirty="0">
                <a:solidFill>
                  <a:schemeClr val="tx1"/>
                </a:solidFill>
                <a:effectLst/>
                <a:latin typeface="Helvetica" pitchFamily="2" charset="0"/>
              </a:rPr>
              <a:t>Kernkompetenzen </a:t>
            </a:r>
            <a:r>
              <a:rPr lang="de-DE" sz="1600" dirty="0" err="1">
                <a:solidFill>
                  <a:schemeClr val="tx1"/>
                </a:solidFill>
                <a:effectLst/>
                <a:latin typeface="Helvetica" pitchFamily="2" charset="0"/>
              </a:rPr>
              <a:t>müssen</a:t>
            </a:r>
            <a:r>
              <a:rPr lang="de-DE" sz="16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effectLst/>
                <a:latin typeface="Helvetica" pitchFamily="2" charset="0"/>
              </a:rPr>
              <a:t>erfüllt</a:t>
            </a:r>
            <a:r>
              <a:rPr lang="de-DE" sz="1600" dirty="0">
                <a:solidFill>
                  <a:schemeClr val="tx1"/>
                </a:solidFill>
                <a:effectLst/>
                <a:latin typeface="Helvetica" pitchFamily="2" charset="0"/>
              </a:rPr>
              <a:t> werden können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sz="1600" dirty="0">
                <a:solidFill>
                  <a:schemeClr val="tx1"/>
                </a:solidFill>
                <a:effectLst/>
                <a:latin typeface="Helvetica" pitchFamily="2" charset="0"/>
              </a:rPr>
              <a:t>Erfassung und </a:t>
            </a:r>
            <a:r>
              <a:rPr lang="de-DE" sz="1600" dirty="0" err="1">
                <a:solidFill>
                  <a:schemeClr val="tx1"/>
                </a:solidFill>
                <a:effectLst/>
                <a:latin typeface="Helvetica" pitchFamily="2" charset="0"/>
              </a:rPr>
              <a:t>Fördermassnahmen</a:t>
            </a:r>
            <a:endParaRPr lang="de-DE" sz="16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sz="1600" dirty="0">
                <a:solidFill>
                  <a:schemeClr val="tx1"/>
                </a:solidFill>
                <a:effectLst/>
                <a:latin typeface="Helvetica" pitchFamily="2" charset="0"/>
              </a:rPr>
              <a:t>Verantwortlichkeiten sind klar definiert</a:t>
            </a:r>
          </a:p>
        </p:txBody>
      </p:sp>
    </p:spTree>
    <p:extLst>
      <p:ext uri="{BB962C8B-B14F-4D97-AF65-F5344CB8AC3E}">
        <p14:creationId xmlns:p14="http://schemas.microsoft.com/office/powerpoint/2010/main" val="3904102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5FCCEF-F5AB-FCA2-FE7B-B0F687799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580" y="454855"/>
            <a:ext cx="9692679" cy="1325563"/>
          </a:xfrm>
        </p:spPr>
        <p:txBody>
          <a:bodyPr/>
          <a:lstStyle/>
          <a:p>
            <a:r>
              <a:rPr lang="de-GB" dirty="0"/>
              <a:t>Empfehlung der SBBK zum Nachteilsausgleich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1B1782E-29B0-088C-2486-AFD52B4D2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13</a:t>
            </a:fld>
            <a:endParaRPr lang="de-CH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81EBF0EB-C90C-C6B7-7CD3-9529A338C70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17042" y="1401565"/>
            <a:ext cx="8059738" cy="495889"/>
          </a:xfrm>
        </p:spPr>
        <p:txBody>
          <a:bodyPr/>
          <a:lstStyle/>
          <a:p>
            <a:r>
              <a:rPr lang="de-GB" dirty="0"/>
              <a:t>Menschen mit Behinderung in der Berufsbildung (2/2)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49677F41-D8F7-C9C4-DFAD-4692699E3DD0}"/>
              </a:ext>
            </a:extLst>
          </p:cNvPr>
          <p:cNvSpPr/>
          <p:nvPr/>
        </p:nvSpPr>
        <p:spPr>
          <a:xfrm>
            <a:off x="809541" y="1868186"/>
            <a:ext cx="3738709" cy="867454"/>
          </a:xfrm>
          <a:prstGeom prst="rect">
            <a:avLst/>
          </a:prstGeom>
          <a:solidFill>
            <a:srgbClr val="4C793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GB" b="1" dirty="0">
                <a:solidFill>
                  <a:schemeClr val="bg1"/>
                </a:solidFill>
                <a:latin typeface="Helvetica" pitchFamily="2" charset="0"/>
              </a:rPr>
              <a:t>Verantwortlichkeiten für den Nachteilsausgleich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39A3CD9-8DF2-F5F2-7295-57814043647E}"/>
              </a:ext>
            </a:extLst>
          </p:cNvPr>
          <p:cNvSpPr/>
          <p:nvPr/>
        </p:nvSpPr>
        <p:spPr>
          <a:xfrm>
            <a:off x="809541" y="2693422"/>
            <a:ext cx="3738709" cy="3829297"/>
          </a:xfrm>
          <a:prstGeom prst="rect">
            <a:avLst/>
          </a:prstGeom>
          <a:solidFill>
            <a:srgbClr val="C2DAB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285750" indent="-285750">
              <a:buFont typeface="Wingdings" pitchFamily="2" charset="2"/>
              <a:buChar char="§"/>
            </a:pPr>
            <a:r>
              <a:rPr lang="de-DE" sz="1600" dirty="0">
                <a:solidFill>
                  <a:schemeClr val="tx1"/>
                </a:solidFill>
                <a:effectLst/>
                <a:latin typeface="Helvetica" pitchFamily="2" charset="0"/>
              </a:rPr>
              <a:t>Die kantonale Behörde regelt die Verantwortlichkeiten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sz="1600" dirty="0">
                <a:solidFill>
                  <a:schemeClr val="tx1"/>
                </a:solidFill>
                <a:effectLst/>
                <a:latin typeface="Helvetica" pitchFamily="2" charset="0"/>
              </a:rPr>
              <a:t>Berufskunde, Allgemeinbildung, Sport und Berufsmaturität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sz="1600" dirty="0">
                <a:solidFill>
                  <a:schemeClr val="tx1"/>
                </a:solidFill>
                <a:effectLst/>
                <a:latin typeface="Helvetica" pitchFamily="2" charset="0"/>
              </a:rPr>
              <a:t>Noten überbetriebliche Kurse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sz="1600" dirty="0">
                <a:solidFill>
                  <a:schemeClr val="tx1"/>
                </a:solidFill>
                <a:effectLst/>
                <a:latin typeface="Helvetica" pitchFamily="2" charset="0"/>
              </a:rPr>
              <a:t>Noten Lehrbetrieb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sz="1600" dirty="0">
                <a:solidFill>
                  <a:schemeClr val="tx1"/>
                </a:solidFill>
                <a:effectLst/>
                <a:latin typeface="Helvetica" pitchFamily="2" charset="0"/>
              </a:rPr>
              <a:t>Teil und Abschlussprüfungen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sz="1600" dirty="0">
                <a:solidFill>
                  <a:schemeClr val="tx1"/>
                </a:solidFill>
                <a:effectLst/>
                <a:latin typeface="Helvetica" pitchFamily="2" charset="0"/>
              </a:rPr>
              <a:t>Abschlussprüfung Berufsmaturität</a:t>
            </a:r>
          </a:p>
          <a:p>
            <a:pPr marL="285750" indent="-285750" algn="ctr">
              <a:buFont typeface="Wingdings" pitchFamily="2" charset="2"/>
              <a:buChar char="§"/>
            </a:pPr>
            <a:endParaRPr lang="de-GB" sz="160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B8E70358-3F41-6008-54E1-33FB4B1441D8}"/>
              </a:ext>
            </a:extLst>
          </p:cNvPr>
          <p:cNvSpPr/>
          <p:nvPr/>
        </p:nvSpPr>
        <p:spPr>
          <a:xfrm>
            <a:off x="4734719" y="1868186"/>
            <a:ext cx="3738709" cy="867454"/>
          </a:xfrm>
          <a:prstGeom prst="rect">
            <a:avLst/>
          </a:prstGeom>
          <a:solidFill>
            <a:srgbClr val="A117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GB" b="1" dirty="0">
                <a:solidFill>
                  <a:schemeClr val="bg1"/>
                </a:solidFill>
                <a:latin typeface="Helvetica" pitchFamily="2" charset="0"/>
              </a:rPr>
              <a:t>Nachteilsausgleich im Qualifikationsverfahren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6A8176FE-67E8-583B-6C96-55D55718E170}"/>
              </a:ext>
            </a:extLst>
          </p:cNvPr>
          <p:cNvSpPr/>
          <p:nvPr/>
        </p:nvSpPr>
        <p:spPr>
          <a:xfrm>
            <a:off x="4734719" y="2693422"/>
            <a:ext cx="3738709" cy="3829297"/>
          </a:xfrm>
          <a:prstGeom prst="rect">
            <a:avLst/>
          </a:prstGeom>
          <a:solidFill>
            <a:srgbClr val="DAA2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285750" indent="-285750">
              <a:buFont typeface="Wingdings" pitchFamily="2" charset="2"/>
              <a:buChar char="§"/>
            </a:pPr>
            <a:r>
              <a:rPr lang="de-DE" sz="1600" dirty="0">
                <a:solidFill>
                  <a:schemeClr val="tx1"/>
                </a:solidFill>
                <a:effectLst/>
                <a:latin typeface="Helvetica" pitchFamily="2" charset="0"/>
              </a:rPr>
              <a:t>Qualifikationsverfahren muss den Anforderungen des jeweiligen Berufs entsprechen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sz="1600" dirty="0">
                <a:solidFill>
                  <a:schemeClr val="tx1"/>
                </a:solidFill>
                <a:effectLst/>
                <a:latin typeface="Helvetica" pitchFamily="2" charset="0"/>
              </a:rPr>
              <a:t>Der Behinderung angemessene Prüfungsform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sz="1600" dirty="0">
                <a:solidFill>
                  <a:schemeClr val="tx1"/>
                </a:solidFill>
                <a:effectLst/>
                <a:latin typeface="Helvetica" pitchFamily="2" charset="0"/>
              </a:rPr>
              <a:t>Gewähren von Nachteilsausgleichen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sz="1600" dirty="0">
                <a:solidFill>
                  <a:schemeClr val="tx1"/>
                </a:solidFill>
                <a:effectLst/>
                <a:latin typeface="Helvetica" pitchFamily="2" charset="0"/>
              </a:rPr>
              <a:t>Formale Nachteilsausgleiche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sz="1600" dirty="0">
                <a:solidFill>
                  <a:schemeClr val="tx1"/>
                </a:solidFill>
                <a:effectLst/>
                <a:latin typeface="Helvetica" pitchFamily="2" charset="0"/>
              </a:rPr>
              <a:t>Kein Vermerk in EBA, EFZ und BM- Zeugnissen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2498944-F272-C25A-C715-54557EF06171}"/>
              </a:ext>
            </a:extLst>
          </p:cNvPr>
          <p:cNvSpPr/>
          <p:nvPr/>
        </p:nvSpPr>
        <p:spPr>
          <a:xfrm>
            <a:off x="809540" y="5655265"/>
            <a:ext cx="3738709" cy="8674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Vorgehen, Unterlagen und Instrumente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F4761FC-E6B9-1F3C-8738-6F7FE777AED9}"/>
              </a:ext>
            </a:extLst>
          </p:cNvPr>
          <p:cNvSpPr/>
          <p:nvPr/>
        </p:nvSpPr>
        <p:spPr>
          <a:xfrm>
            <a:off x="4746911" y="5655265"/>
            <a:ext cx="3738709" cy="8674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GB" sz="1600" b="1" dirty="0">
                <a:solidFill>
                  <a:schemeClr val="bg1"/>
                </a:solidFill>
                <a:latin typeface="Helvetica" pitchFamily="2" charset="0"/>
              </a:rPr>
              <a:t>Anhang mit Nachteilsausgleichsmassnahmen</a:t>
            </a:r>
          </a:p>
        </p:txBody>
      </p:sp>
    </p:spTree>
    <p:extLst>
      <p:ext uri="{BB962C8B-B14F-4D97-AF65-F5344CB8AC3E}">
        <p14:creationId xmlns:p14="http://schemas.microsoft.com/office/powerpoint/2010/main" val="1154543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1E4737-5060-6560-A4DD-80BB162B3F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42279"/>
            <a:ext cx="9144000" cy="1773442"/>
          </a:xfrm>
        </p:spPr>
        <p:txBody>
          <a:bodyPr/>
          <a:lstStyle/>
          <a:p>
            <a:r>
              <a:rPr lang="de-CH" dirty="0"/>
              <a:t>Integrations- und Fördermassnahmen</a:t>
            </a:r>
          </a:p>
        </p:txBody>
      </p:sp>
    </p:spTree>
    <p:extLst>
      <p:ext uri="{BB962C8B-B14F-4D97-AF65-F5344CB8AC3E}">
        <p14:creationId xmlns:p14="http://schemas.microsoft.com/office/powerpoint/2010/main" val="418518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348C47-6D44-EBA0-AEB3-AE00A6BEF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GB" dirty="0"/>
              <a:t>Die individuelle Begleitung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363607D-7196-047A-EBC6-33C50BC2E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3</a:t>
            </a:fld>
            <a:endParaRPr lang="de-CH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E76A4B65-6DD2-602F-B20E-AD990A38794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de-GB" dirty="0"/>
              <a:t>Massnahmen und Empfehlungen (1/2)</a:t>
            </a:r>
          </a:p>
        </p:txBody>
      </p:sp>
      <p:graphicFrame>
        <p:nvGraphicFramePr>
          <p:cNvPr id="7" name="Tabelle 5">
            <a:extLst>
              <a:ext uri="{FF2B5EF4-FFF2-40B4-BE49-F238E27FC236}">
                <a16:creationId xmlns:a16="http://schemas.microsoft.com/office/drawing/2014/main" id="{0A48209C-03D0-3F56-B060-49F05D33D2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8222013"/>
              </p:ext>
            </p:extLst>
          </p:nvPr>
        </p:nvGraphicFramePr>
        <p:xfrm>
          <a:off x="793044" y="2393441"/>
          <a:ext cx="6784803" cy="3419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776">
                  <a:extLst>
                    <a:ext uri="{9D8B030D-6E8A-4147-A177-3AD203B41FA5}">
                      <a16:colId xmlns:a16="http://schemas.microsoft.com/office/drawing/2014/main" val="1069949088"/>
                    </a:ext>
                  </a:extLst>
                </a:gridCol>
                <a:gridCol w="6330027">
                  <a:extLst>
                    <a:ext uri="{9D8B030D-6E8A-4147-A177-3AD203B41FA5}">
                      <a16:colId xmlns:a16="http://schemas.microsoft.com/office/drawing/2014/main" val="353068750"/>
                    </a:ext>
                  </a:extLst>
                </a:gridCol>
              </a:tblGrid>
              <a:tr h="744423">
                <a:tc>
                  <a:txBody>
                    <a:bodyPr/>
                    <a:lstStyle/>
                    <a:p>
                      <a:pPr algn="ctr"/>
                      <a:r>
                        <a:rPr lang="de-GB" sz="4800" b="1" i="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1</a:t>
                      </a:r>
                    </a:p>
                  </a:txBody>
                  <a:tcPr marL="63808" marR="63808" marT="31904" marB="31904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GB" sz="1100" b="1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Zuständigkeiten</a:t>
                      </a:r>
                    </a:p>
                    <a:p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Bei der individuellen Begleitung handelt es sich um ein Leistungsangebot der Kantone,</a:t>
                      </a:r>
                    </a:p>
                    <a:p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bei dem das Management und die Koordination mit den betroffenen Fachstellen und</a:t>
                      </a:r>
                    </a:p>
                    <a:p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Institutionen definiert sind.</a:t>
                      </a:r>
                    </a:p>
                  </a:txBody>
                  <a:tcPr marL="63808" marR="63808" marT="31904" marB="3190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239234"/>
                  </a:ext>
                </a:extLst>
              </a:tr>
              <a:tr h="733379">
                <a:tc>
                  <a:txBody>
                    <a:bodyPr/>
                    <a:lstStyle/>
                    <a:p>
                      <a:pPr algn="ctr"/>
                      <a:r>
                        <a:rPr lang="de-GB" sz="4800" b="1" i="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2</a:t>
                      </a:r>
                    </a:p>
                  </a:txBody>
                  <a:tcPr marL="63808" marR="63808" marT="31904" marB="31904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GB" sz="1100" b="1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Koordination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Die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grösste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Wirkung wird erzielt, wenn alle Begleitangebote in ein System integriert sind.</a:t>
                      </a:r>
                    </a:p>
                  </a:txBody>
                  <a:tcPr marL="63808" marR="63808" marT="31904" marB="3190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17072"/>
                  </a:ext>
                </a:extLst>
              </a:tr>
              <a:tr h="914577">
                <a:tc>
                  <a:txBody>
                    <a:bodyPr/>
                    <a:lstStyle/>
                    <a:p>
                      <a:pPr algn="ctr"/>
                      <a:r>
                        <a:rPr lang="de-GB" sz="4800" b="1" i="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3</a:t>
                      </a:r>
                    </a:p>
                  </a:txBody>
                  <a:tcPr marL="63808" marR="63808" marT="31904" marB="31904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GB" sz="1100" b="1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Zielpublikum</a:t>
                      </a:r>
                    </a:p>
                    <a:p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Die an der Bildung von Lernenden beteiligten Akteurinnen und Akteure verfolgen</a:t>
                      </a:r>
                    </a:p>
                    <a:p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das Ziel, «alle, die Bereitschaft zeigen» zu einem erfolgreichen Abschluss zu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führen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Damit wird die Chancengleichheit und die Integration der Jugendlichen in die</a:t>
                      </a:r>
                    </a:p>
                    <a:p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Gesellschaft und Arbeitswelt gefördert.</a:t>
                      </a:r>
                    </a:p>
                  </a:txBody>
                  <a:tcPr marL="63808" marR="63808" marT="31904" marB="3190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719175"/>
                  </a:ext>
                </a:extLst>
              </a:tr>
              <a:tr h="914577">
                <a:tc>
                  <a:txBody>
                    <a:bodyPr/>
                    <a:lstStyle/>
                    <a:p>
                      <a:pPr algn="ctr"/>
                      <a:r>
                        <a:rPr lang="de-GB" sz="4800" b="1" i="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4</a:t>
                      </a:r>
                    </a:p>
                  </a:txBody>
                  <a:tcPr marL="63808" marR="63808" marT="31904" marB="31904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GB" sz="1100" b="1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Leistungen</a:t>
                      </a:r>
                    </a:p>
                    <a:p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Die lernende Person wird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unterstützt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, ihre Kompetenzen so weit zu entwickeln, dass</a:t>
                      </a:r>
                    </a:p>
                    <a:p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sie den Anforderungen von Gesellschaft, Wirtschaft und Bildung zu entsprechen vermag</a:t>
                      </a:r>
                    </a:p>
                    <a:p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und sich beruflich und persönlich entfalten kann. Im Zentrum steht die Stärkung der</a:t>
                      </a:r>
                    </a:p>
                    <a:p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Eigenverantwortung.</a:t>
                      </a:r>
                    </a:p>
                  </a:txBody>
                  <a:tcPr marL="63808" marR="63808" marT="31904" marB="3190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147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2639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348C47-6D44-EBA0-AEB3-AE00A6BEF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GB" dirty="0"/>
              <a:t>Die individuelle Begleitung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363607D-7196-047A-EBC6-33C50BC2E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4</a:t>
            </a:fld>
            <a:endParaRPr lang="de-CH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E76A4B65-6DD2-602F-B20E-AD990A38794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de-GB" dirty="0"/>
              <a:t>Massnahmen und Empfehlungen (2/2)</a:t>
            </a: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252EFA35-CACD-131B-ECD2-90F55A9E7D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4221010"/>
              </p:ext>
            </p:extLst>
          </p:nvPr>
        </p:nvGraphicFramePr>
        <p:xfrm>
          <a:off x="793044" y="2393441"/>
          <a:ext cx="6784803" cy="3419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776">
                  <a:extLst>
                    <a:ext uri="{9D8B030D-6E8A-4147-A177-3AD203B41FA5}">
                      <a16:colId xmlns:a16="http://schemas.microsoft.com/office/drawing/2014/main" val="1069949088"/>
                    </a:ext>
                  </a:extLst>
                </a:gridCol>
                <a:gridCol w="6330027">
                  <a:extLst>
                    <a:ext uri="{9D8B030D-6E8A-4147-A177-3AD203B41FA5}">
                      <a16:colId xmlns:a16="http://schemas.microsoft.com/office/drawing/2014/main" val="353068750"/>
                    </a:ext>
                  </a:extLst>
                </a:gridCol>
              </a:tblGrid>
              <a:tr h="744423">
                <a:tc>
                  <a:txBody>
                    <a:bodyPr/>
                    <a:lstStyle/>
                    <a:p>
                      <a:pPr algn="ctr"/>
                      <a:r>
                        <a:rPr lang="de-GB" sz="4800" b="1" i="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5</a:t>
                      </a:r>
                    </a:p>
                  </a:txBody>
                  <a:tcPr marL="63808" marR="63808" marT="31904" marB="31904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GB" sz="1100" b="1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Organisation der individuellen Begleitung</a:t>
                      </a:r>
                    </a:p>
                    <a:p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Bei der individuellen Begleitung handelt es sich um ein Leistungsangebot der Kantone,</a:t>
                      </a:r>
                    </a:p>
                    <a:p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bei dem das Management und die Koordination mit den betroffenen Fachstellen und</a:t>
                      </a:r>
                    </a:p>
                    <a:p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Institutionen definiert sind.</a:t>
                      </a:r>
                    </a:p>
                  </a:txBody>
                  <a:tcPr marL="63808" marR="63808" marT="31904" marB="3190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239234"/>
                  </a:ext>
                </a:extLst>
              </a:tr>
              <a:tr h="733379">
                <a:tc>
                  <a:txBody>
                    <a:bodyPr/>
                    <a:lstStyle/>
                    <a:p>
                      <a:pPr algn="ctr"/>
                      <a:r>
                        <a:rPr lang="de-GB" sz="4800" b="1" i="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6</a:t>
                      </a:r>
                    </a:p>
                  </a:txBody>
                  <a:tcPr marL="63808" marR="63808" marT="31904" marB="31904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GB" sz="1100" b="1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Unterstützung der Lehrbetriebe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Die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grösste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Wirkung wird erzielt, wenn alle Begleitangebote in ein System integriert sind.</a:t>
                      </a:r>
                    </a:p>
                  </a:txBody>
                  <a:tcPr marL="63808" marR="63808" marT="31904" marB="3190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17072"/>
                  </a:ext>
                </a:extLst>
              </a:tr>
              <a:tr h="914577">
                <a:tc>
                  <a:txBody>
                    <a:bodyPr/>
                    <a:lstStyle/>
                    <a:p>
                      <a:pPr algn="ctr"/>
                      <a:r>
                        <a:rPr lang="de-GB" sz="4800" b="1" i="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7</a:t>
                      </a:r>
                    </a:p>
                  </a:txBody>
                  <a:tcPr marL="63808" marR="63808" marT="31904" marB="31904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GB" sz="1100" b="1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Anforderungen an Begleiter/innen</a:t>
                      </a:r>
                    </a:p>
                    <a:p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Die an der Bildung von Lernenden beteiligten Akteurinnen und Akteure verfolgen</a:t>
                      </a:r>
                    </a:p>
                    <a:p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das Ziel, «alle, die Bereitschaft zeigen» zu einem erfolgreichen Abschluss zu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führen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Damit wird die Chancengleichheit und die Integration der Jugendlichen in die</a:t>
                      </a:r>
                    </a:p>
                    <a:p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Gesellschaft und Arbeitswelt gefördert.</a:t>
                      </a:r>
                    </a:p>
                  </a:txBody>
                  <a:tcPr marL="63808" marR="63808" marT="31904" marB="3190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719175"/>
                  </a:ext>
                </a:extLst>
              </a:tr>
              <a:tr h="914577">
                <a:tc>
                  <a:txBody>
                    <a:bodyPr/>
                    <a:lstStyle/>
                    <a:p>
                      <a:pPr algn="ctr"/>
                      <a:r>
                        <a:rPr lang="de-GB" sz="4800" b="1" i="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8</a:t>
                      </a:r>
                    </a:p>
                  </a:txBody>
                  <a:tcPr marL="63808" marR="63808" marT="31904" marB="31904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GB" sz="1100" b="1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Qualitätssicherung und Wirkungskontrolle</a:t>
                      </a:r>
                    </a:p>
                    <a:p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Die lernende Person wird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unterstützt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, ihre Kompetenzen so weit zu entwickeln, dass</a:t>
                      </a:r>
                    </a:p>
                    <a:p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sie den Anforderungen von Gesellschaft, Wirtschaft und Bildung zu entsprechen vermag</a:t>
                      </a:r>
                    </a:p>
                    <a:p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und sich beruflich und persönlich entfalten kann. Im Zentrum steht die Stärkung der</a:t>
                      </a:r>
                    </a:p>
                    <a:p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Eigenverantwortung.</a:t>
                      </a:r>
                    </a:p>
                  </a:txBody>
                  <a:tcPr marL="63808" marR="63808" marT="31904" marB="3190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147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7900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C91C72-689E-A583-105B-83AA7D630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GB" dirty="0"/>
              <a:t>Die verschiedenen Zwischenlösungen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C6F17BCE-FDBE-2F10-5152-C8A8188CC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5</a:t>
            </a:fld>
            <a:endParaRPr lang="de-CH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B87AD77F-0CBB-00A9-EEE2-9D82DDA6FE5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de-GB" dirty="0"/>
              <a:t>Brückenangebote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929F3C94-82AB-3714-4969-B43BB7DE14D2}"/>
              </a:ext>
            </a:extLst>
          </p:cNvPr>
          <p:cNvSpPr/>
          <p:nvPr/>
        </p:nvSpPr>
        <p:spPr>
          <a:xfrm>
            <a:off x="797666" y="2364377"/>
            <a:ext cx="5418307" cy="50528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b="1" dirty="0">
                <a:solidFill>
                  <a:schemeClr val="tx1"/>
                </a:solidFill>
                <a:latin typeface="Helvetica" pitchFamily="2" charset="0"/>
              </a:rPr>
              <a:t>Schulische Vorbereitungsangebote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6FFF9E4-D460-2F8F-AE28-9BB805417728}"/>
              </a:ext>
            </a:extLst>
          </p:cNvPr>
          <p:cNvSpPr/>
          <p:nvPr/>
        </p:nvSpPr>
        <p:spPr>
          <a:xfrm>
            <a:off x="797665" y="2869660"/>
            <a:ext cx="5418307" cy="220452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Vorbereitungsangebote mit internen oder externen Praktika: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Kombinierte Vorbereitungsangebote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Vorlehren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Werkjahr</a:t>
            </a:r>
            <a:endParaRPr lang="de-DE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Vorkurse</a:t>
            </a:r>
          </a:p>
          <a:p>
            <a:pPr algn="ctr"/>
            <a:endParaRPr lang="de-GB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5A370348-57BF-5F15-F089-E565F926CA4D}"/>
              </a:ext>
            </a:extLst>
          </p:cNvPr>
          <p:cNvSpPr/>
          <p:nvPr/>
        </p:nvSpPr>
        <p:spPr>
          <a:xfrm>
            <a:off x="797664" y="5074183"/>
            <a:ext cx="5418307" cy="50528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b="1" dirty="0">
                <a:solidFill>
                  <a:schemeClr val="bg1"/>
                </a:solidFill>
                <a:latin typeface="Helvetica" pitchFamily="2" charset="0"/>
              </a:rPr>
              <a:t>Sprachaufenthalte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8F93ACA2-659A-317C-109F-3B5186905C6D}"/>
              </a:ext>
            </a:extLst>
          </p:cNvPr>
          <p:cNvSpPr/>
          <p:nvPr/>
        </p:nvSpPr>
        <p:spPr>
          <a:xfrm>
            <a:off x="797664" y="5579466"/>
            <a:ext cx="5418307" cy="50528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GB" b="1" dirty="0">
                <a:solidFill>
                  <a:schemeClr val="bg1"/>
                </a:solidFill>
                <a:latin typeface="Helvetica" pitchFamily="2" charset="0"/>
              </a:rPr>
              <a:t>Motivationssemester (AVIG)</a:t>
            </a:r>
          </a:p>
        </p:txBody>
      </p:sp>
    </p:spTree>
    <p:extLst>
      <p:ext uri="{BB962C8B-B14F-4D97-AF65-F5344CB8AC3E}">
        <p14:creationId xmlns:p14="http://schemas.microsoft.com/office/powerpoint/2010/main" val="2269235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6CAAFED-F24D-9431-CF4D-D9C58FA19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388" y="2131106"/>
            <a:ext cx="10515600" cy="4060824"/>
          </a:xfrm>
        </p:spPr>
        <p:txBody>
          <a:bodyPr/>
          <a:lstStyle/>
          <a:p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Als gezielte Vorbereitung auf ein Berufsziel, um den Anforderungen zu entsprechen.</a:t>
            </a:r>
          </a:p>
          <a:p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Wenn die Berufswahl noch sehr unklar ist, um persönlich zu reifen, selbständig zu werden.</a:t>
            </a:r>
          </a:p>
          <a:p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Als Überbrückung, wenn keine Lehrstelle gefunden wurde.</a:t>
            </a:r>
          </a:p>
          <a:p>
            <a:pPr marL="0" indent="0">
              <a:buNone/>
            </a:pPr>
            <a:endParaRPr lang="de-GB" dirty="0">
              <a:solidFill>
                <a:schemeClr val="tx1"/>
              </a:solidFill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634BD855-AEAD-2702-CE67-89B722B34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6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4D9A74A3-69C3-7FF6-B461-0B91161CC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GB" dirty="0"/>
              <a:t>Die Brückenangebote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6DC4B7F-12B5-97BB-6DFE-99155B76B037}"/>
              </a:ext>
            </a:extLst>
          </p:cNvPr>
          <p:cNvSpPr/>
          <p:nvPr/>
        </p:nvSpPr>
        <p:spPr>
          <a:xfrm>
            <a:off x="787939" y="3400981"/>
            <a:ext cx="6215978" cy="290028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tlCol="0" anchor="t"/>
          <a:lstStyle/>
          <a:p>
            <a:r>
              <a:rPr lang="de-DE" sz="1600" b="1" dirty="0">
                <a:solidFill>
                  <a:schemeClr val="bg2"/>
                </a:solidFill>
                <a:effectLst/>
                <a:latin typeface="Helvetica" pitchFamily="2" charset="0"/>
              </a:rPr>
              <a:t>Vorbereitungsangebote auf die berufliche Grundbildung</a:t>
            </a:r>
          </a:p>
          <a:p>
            <a:endParaRPr lang="de-DE" sz="1200" dirty="0">
              <a:solidFill>
                <a:schemeClr val="bg2"/>
              </a:solidFill>
              <a:effectLst/>
              <a:latin typeface="Helvetica" pitchFamily="2" charset="0"/>
            </a:endParaRPr>
          </a:p>
          <a:p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«Die Kantone ergreifen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Massnahmen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, die Personen mit individuellen</a:t>
            </a:r>
          </a:p>
          <a:p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Bildungsdefiziten am Ende der obligatorischen Schulzeit auf die berufliche</a:t>
            </a:r>
          </a:p>
          <a:p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Grundbildung vorbereiten.»</a:t>
            </a:r>
          </a:p>
          <a:p>
            <a:endParaRPr lang="de-DE" sz="1200" dirty="0">
              <a:solidFill>
                <a:schemeClr val="tx1"/>
              </a:solidFill>
              <a:latin typeface="Helvetica" pitchFamily="2" charset="0"/>
            </a:endParaRPr>
          </a:p>
          <a:p>
            <a:r>
              <a:rPr lang="de-DE" sz="1200" b="1" dirty="0">
                <a:solidFill>
                  <a:schemeClr val="tx1"/>
                </a:solidFill>
                <a:effectLst/>
                <a:latin typeface="Helvetica" pitchFamily="2" charset="0"/>
              </a:rPr>
              <a:t>Art. 12 BBG</a:t>
            </a:r>
          </a:p>
          <a:p>
            <a:endParaRPr lang="de-DE" sz="12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Angebote, die das Programm der obligatorischen Schule im Hinblick auf die Anforderungen der beruflichen Grundbildung ergänzen.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Dauer höchstens ein Jahr und zeitliche Abstimmung auf das Schuljahr.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Abschluss mit Beurteilung.</a:t>
            </a:r>
          </a:p>
          <a:p>
            <a:endParaRPr lang="de-DE" sz="12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r>
              <a:rPr lang="de-DE" sz="1200" b="1" dirty="0">
                <a:solidFill>
                  <a:schemeClr val="tx1"/>
                </a:solidFill>
                <a:effectLst/>
                <a:latin typeface="Helvetica" pitchFamily="2" charset="0"/>
              </a:rPr>
              <a:t>Art. 7 </a:t>
            </a:r>
            <a:r>
              <a:rPr lang="de-DE" sz="1200" b="1" dirty="0" err="1">
                <a:solidFill>
                  <a:schemeClr val="tx1"/>
                </a:solidFill>
                <a:effectLst/>
                <a:latin typeface="Helvetica" pitchFamily="2" charset="0"/>
              </a:rPr>
              <a:t>OFPr</a:t>
            </a:r>
            <a:endParaRPr lang="de-DE" sz="1200" b="1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algn="ctr"/>
            <a:endParaRPr lang="de-GB" sz="1200" dirty="0">
              <a:solidFill>
                <a:schemeClr val="tx1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876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1E4737-5060-6560-A4DD-80BB162B3F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02798"/>
            <a:ext cx="9144000" cy="1052404"/>
          </a:xfrm>
        </p:spPr>
        <p:txBody>
          <a:bodyPr/>
          <a:lstStyle/>
          <a:p>
            <a:r>
              <a:rPr lang="de-CH" dirty="0"/>
              <a:t>Nachteilsausgleich</a:t>
            </a:r>
          </a:p>
        </p:txBody>
      </p:sp>
    </p:spTree>
    <p:extLst>
      <p:ext uri="{BB962C8B-B14F-4D97-AF65-F5344CB8AC3E}">
        <p14:creationId xmlns:p14="http://schemas.microsoft.com/office/powerpoint/2010/main" val="33444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F786173E-E390-B653-721B-0A6A0B90E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669005"/>
            <a:ext cx="11194101" cy="1325563"/>
          </a:xfrm>
        </p:spPr>
        <p:txBody>
          <a:bodyPr/>
          <a:lstStyle/>
          <a:p>
            <a:r>
              <a:rPr lang="de-GB" dirty="0"/>
              <a:t>Nachteilsausgleich für Menschen mit Behinderung</a:t>
            </a:r>
          </a:p>
        </p:txBody>
      </p:sp>
      <p:sp>
        <p:nvSpPr>
          <p:cNvPr id="5" name="Textplatzhalter 3">
            <a:extLst>
              <a:ext uri="{FF2B5EF4-FFF2-40B4-BE49-F238E27FC236}">
                <a16:creationId xmlns:a16="http://schemas.microsoft.com/office/drawing/2014/main" id="{AF7FC928-2722-7AA7-DD7B-D2113D989813}"/>
              </a:ext>
            </a:extLst>
          </p:cNvPr>
          <p:cNvSpPr txBox="1">
            <a:spLocks/>
          </p:cNvSpPr>
          <p:nvPr/>
        </p:nvSpPr>
        <p:spPr>
          <a:xfrm>
            <a:off x="704850" y="2574065"/>
            <a:ext cx="7905750" cy="29384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6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4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Wingdings" pitchFamily="2" charset="2"/>
              <a:buNone/>
            </a:pPr>
            <a:r>
              <a:rPr lang="de-GB" dirty="0"/>
              <a:t>Nachteilsausgleich</a:t>
            </a:r>
          </a:p>
          <a:p>
            <a:pPr>
              <a:lnSpc>
                <a:spcPct val="100000"/>
              </a:lnSpc>
            </a:pPr>
            <a:r>
              <a:rPr lang="de-DE" dirty="0"/>
              <a:t>ersetzt den Begriff „</a:t>
            </a:r>
            <a:r>
              <a:rPr lang="de-DE" b="1" dirty="0"/>
              <a:t>Prüfungserleichterung</a:t>
            </a:r>
            <a:r>
              <a:rPr lang="de-DE" dirty="0"/>
              <a:t>“</a:t>
            </a:r>
          </a:p>
          <a:p>
            <a:pPr>
              <a:lnSpc>
                <a:spcPct val="100000"/>
              </a:lnSpc>
            </a:pPr>
            <a:r>
              <a:rPr lang="de-DE" dirty="0"/>
              <a:t>ist die Umsetzung der rechtlichen Gleichstellung von Menschen mit Behinderung in der Berufsbildung</a:t>
            </a:r>
          </a:p>
          <a:p>
            <a:pPr>
              <a:lnSpc>
                <a:spcPct val="100000"/>
              </a:lnSpc>
            </a:pPr>
            <a:endParaRPr lang="de-GB" dirty="0"/>
          </a:p>
        </p:txBody>
      </p:sp>
      <p:pic>
        <p:nvPicPr>
          <p:cNvPr id="10" name="Grafik 9" descr="Braille Silhouette">
            <a:extLst>
              <a:ext uri="{FF2B5EF4-FFF2-40B4-BE49-F238E27FC236}">
                <a16:creationId xmlns:a16="http://schemas.microsoft.com/office/drawing/2014/main" id="{5741852F-4F17-1BC4-6FDA-1AFFC885FE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42900" y="1887816"/>
            <a:ext cx="914400" cy="914400"/>
          </a:xfrm>
          <a:prstGeom prst="rect">
            <a:avLst/>
          </a:prstGeom>
        </p:spPr>
      </p:pic>
      <p:pic>
        <p:nvPicPr>
          <p:cNvPr id="12" name="Grafik 11" descr="Schlechte Sicht Silhouette">
            <a:extLst>
              <a:ext uri="{FF2B5EF4-FFF2-40B4-BE49-F238E27FC236}">
                <a16:creationId xmlns:a16="http://schemas.microsoft.com/office/drawing/2014/main" id="{E5C58439-AE38-487B-E154-0373A1861A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42900" y="3636765"/>
            <a:ext cx="914400" cy="914400"/>
          </a:xfrm>
          <a:prstGeom prst="rect">
            <a:avLst/>
          </a:prstGeom>
        </p:spPr>
      </p:pic>
      <p:pic>
        <p:nvPicPr>
          <p:cNvPr id="14" name="Grafik 13" descr="Taub Silhouette">
            <a:extLst>
              <a:ext uri="{FF2B5EF4-FFF2-40B4-BE49-F238E27FC236}">
                <a16:creationId xmlns:a16="http://schemas.microsoft.com/office/drawing/2014/main" id="{2E816771-3EB0-72A8-4F65-459A5080028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42900" y="5395358"/>
            <a:ext cx="914400" cy="914400"/>
          </a:xfrm>
          <a:prstGeom prst="rect">
            <a:avLst/>
          </a:prstGeom>
        </p:spPr>
      </p:pic>
      <p:pic>
        <p:nvPicPr>
          <p:cNvPr id="16" name="Grafik 15" descr="Mann mit Stock Silhouette">
            <a:extLst>
              <a:ext uri="{FF2B5EF4-FFF2-40B4-BE49-F238E27FC236}">
                <a16:creationId xmlns:a16="http://schemas.microsoft.com/office/drawing/2014/main" id="{DB3A7A2A-0B84-2526-C6CE-D475EE9F01E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flipH="1">
            <a:off x="10242900" y="2756179"/>
            <a:ext cx="914400" cy="914400"/>
          </a:xfrm>
          <a:prstGeom prst="rect">
            <a:avLst/>
          </a:prstGeom>
        </p:spPr>
      </p:pic>
      <p:pic>
        <p:nvPicPr>
          <p:cNvPr id="18" name="Grafik 17" descr="Person im Rollstuhl Silhouette">
            <a:extLst>
              <a:ext uri="{FF2B5EF4-FFF2-40B4-BE49-F238E27FC236}">
                <a16:creationId xmlns:a16="http://schemas.microsoft.com/office/drawing/2014/main" id="{4A58943E-7984-E786-73BD-A42CA3A5732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242900" y="448095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845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1E976812-E3F7-0C3A-F665-9293D8A57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833563"/>
            <a:ext cx="8060789" cy="1325563"/>
          </a:xfrm>
        </p:spPr>
        <p:txBody>
          <a:bodyPr/>
          <a:lstStyle/>
          <a:p>
            <a:r>
              <a:rPr lang="de-GB" dirty="0"/>
              <a:t>Projektbericht Nachteilsausgleich</a:t>
            </a:r>
          </a:p>
        </p:txBody>
      </p:sp>
      <p:sp>
        <p:nvSpPr>
          <p:cNvPr id="5" name="Textplatzhalter 3">
            <a:extLst>
              <a:ext uri="{FF2B5EF4-FFF2-40B4-BE49-F238E27FC236}">
                <a16:creationId xmlns:a16="http://schemas.microsoft.com/office/drawing/2014/main" id="{002C5C17-552F-6572-774B-A6EE21A63A3B}"/>
              </a:ext>
            </a:extLst>
          </p:cNvPr>
          <p:cNvSpPr txBox="1">
            <a:spLocks/>
          </p:cNvSpPr>
          <p:nvPr/>
        </p:nvSpPr>
        <p:spPr>
          <a:xfrm>
            <a:off x="716725" y="2597289"/>
            <a:ext cx="6094784" cy="3599935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6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4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Wingdings" pitchFamily="2" charset="2"/>
              <a:buNone/>
            </a:pPr>
            <a:r>
              <a:rPr lang="de-DE" sz="2200" b="1" dirty="0"/>
              <a:t>Nachteilsausgleich ersetzt den Begriff „Prüfungserleichterung“</a:t>
            </a:r>
          </a:p>
          <a:p>
            <a:pPr marL="0" indent="0">
              <a:lnSpc>
                <a:spcPct val="120000"/>
              </a:lnSpc>
              <a:buFont typeface="Wingdings" pitchFamily="2" charset="2"/>
              <a:buNone/>
            </a:pPr>
            <a:r>
              <a:rPr lang="de-DE" dirty="0"/>
              <a:t>Der Bericht richtet sich vor allem an:</a:t>
            </a:r>
          </a:p>
          <a:p>
            <a:pPr>
              <a:lnSpc>
                <a:spcPct val="120000"/>
              </a:lnSpc>
            </a:pPr>
            <a:r>
              <a:rPr lang="de-DE" dirty="0"/>
              <a:t>Menschen mit Behinderungen, Behinderten-Organisationen</a:t>
            </a:r>
          </a:p>
          <a:p>
            <a:pPr>
              <a:lnSpc>
                <a:spcPct val="120000"/>
              </a:lnSpc>
            </a:pPr>
            <a:r>
              <a:rPr lang="de-DE" dirty="0"/>
              <a:t>Lehrpersonen der Sekundarstufe 1, an heil-/sonderpädagogischen Schulen, Berufsberater/innen (auch IV)</a:t>
            </a:r>
          </a:p>
          <a:p>
            <a:pPr>
              <a:lnSpc>
                <a:spcPct val="120000"/>
              </a:lnSpc>
            </a:pPr>
            <a:r>
              <a:rPr lang="de-DE" dirty="0"/>
              <a:t>Lehrbetriebe:</a:t>
            </a:r>
            <a:br>
              <a:rPr lang="de-DE" dirty="0"/>
            </a:br>
            <a:r>
              <a:rPr lang="de-DE" dirty="0"/>
              <a:t>Berufsbildner/innen, Personalabteilung</a:t>
            </a:r>
          </a:p>
          <a:p>
            <a:pPr>
              <a:lnSpc>
                <a:spcPct val="120000"/>
              </a:lnSpc>
            </a:pPr>
            <a:r>
              <a:rPr lang="de-DE" dirty="0"/>
              <a:t>Lehrpersonen in der Berufsbildung</a:t>
            </a:r>
          </a:p>
          <a:p>
            <a:pPr>
              <a:lnSpc>
                <a:spcPct val="120000"/>
              </a:lnSpc>
            </a:pPr>
            <a:r>
              <a:rPr lang="de-DE" dirty="0"/>
              <a:t>Prüfungsverantwortliche, Prüfungsexperten und /-expertinnen</a:t>
            </a:r>
          </a:p>
          <a:p>
            <a:pPr>
              <a:lnSpc>
                <a:spcPct val="120000"/>
              </a:lnSpc>
            </a:pPr>
            <a:r>
              <a:rPr lang="de-DE" dirty="0"/>
              <a:t>Personen bei </a:t>
            </a:r>
            <a:r>
              <a:rPr lang="de-DE" dirty="0" err="1"/>
              <a:t>kant</a:t>
            </a:r>
            <a:r>
              <a:rPr lang="de-DE" dirty="0"/>
              <a:t>./eidg. Ämtern, die mit Berufsbildung, mit Behinderungen und/oder mit Gleichstellung zu tun haben</a:t>
            </a:r>
          </a:p>
          <a:p>
            <a:pPr>
              <a:lnSpc>
                <a:spcPct val="120000"/>
              </a:lnSpc>
            </a:pPr>
            <a:r>
              <a:rPr lang="de-DE" dirty="0"/>
              <a:t>Organisationen der Arbeitswelt, Arbeitgeberverbände usw.</a:t>
            </a:r>
          </a:p>
          <a:p>
            <a:pPr>
              <a:lnSpc>
                <a:spcPct val="120000"/>
              </a:lnSpc>
            </a:pPr>
            <a:endParaRPr lang="de-DE" dirty="0"/>
          </a:p>
          <a:p>
            <a:pPr>
              <a:lnSpc>
                <a:spcPct val="120000"/>
              </a:lnSpc>
            </a:pPr>
            <a:endParaRPr lang="de-DE" dirty="0"/>
          </a:p>
          <a:p>
            <a:pPr>
              <a:lnSpc>
                <a:spcPct val="120000"/>
              </a:lnSpc>
            </a:pPr>
            <a:endParaRPr lang="de-DE" dirty="0"/>
          </a:p>
          <a:p>
            <a:pPr>
              <a:lnSpc>
                <a:spcPct val="120000"/>
              </a:lnSpc>
            </a:pPr>
            <a:endParaRPr lang="de-DE" dirty="0"/>
          </a:p>
          <a:p>
            <a:pPr>
              <a:lnSpc>
                <a:spcPct val="120000"/>
              </a:lnSpc>
            </a:pPr>
            <a:endParaRPr lang="de-DE" dirty="0"/>
          </a:p>
          <a:p>
            <a:pPr>
              <a:lnSpc>
                <a:spcPct val="120000"/>
              </a:lnSpc>
            </a:pPr>
            <a:endParaRPr lang="de-DE" dirty="0"/>
          </a:p>
          <a:p>
            <a:pPr>
              <a:lnSpc>
                <a:spcPct val="120000"/>
              </a:lnSpc>
            </a:pPr>
            <a:endParaRPr lang="de-GB" dirty="0"/>
          </a:p>
        </p:txBody>
      </p:sp>
      <p:sp>
        <p:nvSpPr>
          <p:cNvPr id="6" name="Inhaltsplatzhalter 4">
            <a:extLst>
              <a:ext uri="{FF2B5EF4-FFF2-40B4-BE49-F238E27FC236}">
                <a16:creationId xmlns:a16="http://schemas.microsoft.com/office/drawing/2014/main" id="{DF9F9A46-6A6B-12F8-3DF5-27F77B65607B}"/>
              </a:ext>
            </a:extLst>
          </p:cNvPr>
          <p:cNvSpPr txBox="1">
            <a:spLocks/>
          </p:cNvSpPr>
          <p:nvPr/>
        </p:nvSpPr>
        <p:spPr>
          <a:xfrm>
            <a:off x="716725" y="1868488"/>
            <a:ext cx="8059738" cy="49588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6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4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GB" dirty="0"/>
              <a:t>Menschen mit Behinderung in der Berufsbildung (1/3)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D2F580B-02AA-156E-EB36-BCD1001782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1131" y="1981112"/>
            <a:ext cx="2972147" cy="4225705"/>
          </a:xfrm>
          <a:prstGeom prst="rect">
            <a:avLst/>
          </a:prstGeom>
        </p:spPr>
      </p:pic>
      <p:pic>
        <p:nvPicPr>
          <p:cNvPr id="8" name="Grafik 7" descr="Braille Silhouette">
            <a:extLst>
              <a:ext uri="{FF2B5EF4-FFF2-40B4-BE49-F238E27FC236}">
                <a16:creationId xmlns:a16="http://schemas.microsoft.com/office/drawing/2014/main" id="{6C92E1E5-D716-4C4C-6387-B76BB92195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242900" y="1851240"/>
            <a:ext cx="914400" cy="914400"/>
          </a:xfrm>
          <a:prstGeom prst="rect">
            <a:avLst/>
          </a:prstGeom>
        </p:spPr>
      </p:pic>
      <p:pic>
        <p:nvPicPr>
          <p:cNvPr id="9" name="Grafik 8" descr="Schlechte Sicht Silhouette">
            <a:extLst>
              <a:ext uri="{FF2B5EF4-FFF2-40B4-BE49-F238E27FC236}">
                <a16:creationId xmlns:a16="http://schemas.microsoft.com/office/drawing/2014/main" id="{9D455E21-F66E-5233-C278-8CF64B9A8B8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242900" y="3600189"/>
            <a:ext cx="914400" cy="914400"/>
          </a:xfrm>
          <a:prstGeom prst="rect">
            <a:avLst/>
          </a:prstGeom>
        </p:spPr>
      </p:pic>
      <p:pic>
        <p:nvPicPr>
          <p:cNvPr id="10" name="Grafik 9" descr="Taub Silhouette">
            <a:extLst>
              <a:ext uri="{FF2B5EF4-FFF2-40B4-BE49-F238E27FC236}">
                <a16:creationId xmlns:a16="http://schemas.microsoft.com/office/drawing/2014/main" id="{D02287F2-5BDB-55ED-35A6-1563F213599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242900" y="5358782"/>
            <a:ext cx="914400" cy="914400"/>
          </a:xfrm>
          <a:prstGeom prst="rect">
            <a:avLst/>
          </a:prstGeom>
        </p:spPr>
      </p:pic>
      <p:pic>
        <p:nvPicPr>
          <p:cNvPr id="11" name="Grafik 10" descr="Mann mit Stock Silhouette">
            <a:extLst>
              <a:ext uri="{FF2B5EF4-FFF2-40B4-BE49-F238E27FC236}">
                <a16:creationId xmlns:a16="http://schemas.microsoft.com/office/drawing/2014/main" id="{CF3CA0E9-0A26-0A70-FBF7-137A9F93080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flipH="1">
            <a:off x="10242900" y="2719603"/>
            <a:ext cx="914400" cy="914400"/>
          </a:xfrm>
          <a:prstGeom prst="rect">
            <a:avLst/>
          </a:prstGeom>
        </p:spPr>
      </p:pic>
      <p:pic>
        <p:nvPicPr>
          <p:cNvPr id="12" name="Grafik 11" descr="Person im Rollstuhl Silhouette">
            <a:extLst>
              <a:ext uri="{FF2B5EF4-FFF2-40B4-BE49-F238E27FC236}">
                <a16:creationId xmlns:a16="http://schemas.microsoft.com/office/drawing/2014/main" id="{C5D16871-E15F-CF2C-B270-8C2E7F343DE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242900" y="444438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897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rufsbildung_2023">
      <a:dk1>
        <a:srgbClr val="000000"/>
      </a:dk1>
      <a:lt1>
        <a:srgbClr val="FFFFFF"/>
      </a:lt1>
      <a:dk2>
        <a:srgbClr val="333333"/>
      </a:dk2>
      <a:lt2>
        <a:srgbClr val="3A49EE"/>
      </a:lt2>
      <a:accent1>
        <a:srgbClr val="E8E2DB"/>
      </a:accent1>
      <a:accent2>
        <a:srgbClr val="616DF1"/>
      </a:accent2>
      <a:accent3>
        <a:srgbClr val="8992F5"/>
      </a:accent3>
      <a:accent4>
        <a:srgbClr val="009844"/>
      </a:accent4>
      <a:accent5>
        <a:srgbClr val="D22630"/>
      </a:accent5>
      <a:accent6>
        <a:srgbClr val="B68720"/>
      </a:accent6>
      <a:hlink>
        <a:srgbClr val="4677C0"/>
      </a:hlink>
      <a:folHlink>
        <a:srgbClr val="7FA68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Berufsbildung_2023">
      <a:dk1>
        <a:srgbClr val="000000"/>
      </a:dk1>
      <a:lt1>
        <a:srgbClr val="FFFFFF"/>
      </a:lt1>
      <a:dk2>
        <a:srgbClr val="333333"/>
      </a:dk2>
      <a:lt2>
        <a:srgbClr val="3A49EE"/>
      </a:lt2>
      <a:accent1>
        <a:srgbClr val="E8E2DB"/>
      </a:accent1>
      <a:accent2>
        <a:srgbClr val="616DF1"/>
      </a:accent2>
      <a:accent3>
        <a:srgbClr val="8992F5"/>
      </a:accent3>
      <a:accent4>
        <a:srgbClr val="009844"/>
      </a:accent4>
      <a:accent5>
        <a:srgbClr val="D22630"/>
      </a:accent5>
      <a:accent6>
        <a:srgbClr val="B68720"/>
      </a:accent6>
      <a:hlink>
        <a:srgbClr val="4677C0"/>
      </a:hlink>
      <a:folHlink>
        <a:srgbClr val="7FA68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915</Words>
  <Application>Microsoft Office PowerPoint</Application>
  <PresentationFormat>Breitbild</PresentationFormat>
  <Paragraphs>167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13</vt:i4>
      </vt:variant>
    </vt:vector>
  </HeadingPairs>
  <TitlesOfParts>
    <vt:vector size="23" baseType="lpstr">
      <vt:lpstr>Arial</vt:lpstr>
      <vt:lpstr>Calibri</vt:lpstr>
      <vt:lpstr>Calibri Light</vt:lpstr>
      <vt:lpstr>Georgia</vt:lpstr>
      <vt:lpstr>Helvetica</vt:lpstr>
      <vt:lpstr>Helvetica Light</vt:lpstr>
      <vt:lpstr>Wingdings</vt:lpstr>
      <vt:lpstr>Office</vt:lpstr>
      <vt:lpstr>Benutzerdefiniertes Design</vt:lpstr>
      <vt:lpstr>1_Benutzerdefiniertes Design</vt:lpstr>
      <vt:lpstr>Integrationsmassnahmen</vt:lpstr>
      <vt:lpstr>Integrations- und Fördermassnahmen</vt:lpstr>
      <vt:lpstr>Die individuelle Begleitung</vt:lpstr>
      <vt:lpstr>Die individuelle Begleitung</vt:lpstr>
      <vt:lpstr>Die verschiedenen Zwischenlösungen</vt:lpstr>
      <vt:lpstr>Die Brückenangebote</vt:lpstr>
      <vt:lpstr>Nachteilsausgleich</vt:lpstr>
      <vt:lpstr>Nachteilsausgleich für Menschen mit Behinderung</vt:lpstr>
      <vt:lpstr>Projektbericht Nachteilsausgleich</vt:lpstr>
      <vt:lpstr>Projektbericht Nachteilsausgleich</vt:lpstr>
      <vt:lpstr>Projektbericht Nachteilsausgleich</vt:lpstr>
      <vt:lpstr>Empfehlung der SBBK zum Nachteilsausgleich</vt:lpstr>
      <vt:lpstr>Empfehlung der SBBK zum Nachteilsausgleich</vt:lpstr>
    </vt:vector>
  </TitlesOfParts>
  <Company>SDBB CSFO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Werlen, Joel</dc:creator>
  <cp:lastModifiedBy>Baur, Nicte</cp:lastModifiedBy>
  <cp:revision>40</cp:revision>
  <dcterms:created xsi:type="dcterms:W3CDTF">2023-08-07T08:24:15Z</dcterms:created>
  <dcterms:modified xsi:type="dcterms:W3CDTF">2024-02-13T10:21:13Z</dcterms:modified>
</cp:coreProperties>
</file>