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7" r:id="rId3"/>
    <p:sldMasterId id="2147483664" r:id="rId4"/>
  </p:sldMasterIdLst>
  <p:notesMasterIdLst>
    <p:notesMasterId r:id="rId60"/>
  </p:notesMasterIdLst>
  <p:sldIdLst>
    <p:sldId id="362" r:id="rId5"/>
    <p:sldId id="363" r:id="rId6"/>
    <p:sldId id="345" r:id="rId7"/>
    <p:sldId id="346" r:id="rId8"/>
    <p:sldId id="347" r:id="rId9"/>
    <p:sldId id="348" r:id="rId10"/>
    <p:sldId id="364" r:id="rId11"/>
    <p:sldId id="349" r:id="rId12"/>
    <p:sldId id="263" r:id="rId13"/>
    <p:sldId id="297" r:id="rId14"/>
    <p:sldId id="359" r:id="rId15"/>
    <p:sldId id="365" r:id="rId16"/>
    <p:sldId id="333" r:id="rId17"/>
    <p:sldId id="336" r:id="rId18"/>
    <p:sldId id="337" r:id="rId19"/>
    <p:sldId id="338" r:id="rId20"/>
    <p:sldId id="293" r:id="rId21"/>
    <p:sldId id="298" r:id="rId22"/>
    <p:sldId id="299" r:id="rId23"/>
    <p:sldId id="366" r:id="rId24"/>
    <p:sldId id="300" r:id="rId25"/>
    <p:sldId id="282" r:id="rId26"/>
    <p:sldId id="355" r:id="rId27"/>
    <p:sldId id="302" r:id="rId28"/>
    <p:sldId id="350" r:id="rId29"/>
    <p:sldId id="304" r:id="rId30"/>
    <p:sldId id="284" r:id="rId31"/>
    <p:sldId id="367" r:id="rId32"/>
    <p:sldId id="351" r:id="rId33"/>
    <p:sldId id="306" r:id="rId34"/>
    <p:sldId id="356" r:id="rId35"/>
    <p:sldId id="353" r:id="rId36"/>
    <p:sldId id="309" r:id="rId37"/>
    <p:sldId id="369" r:id="rId38"/>
    <p:sldId id="354" r:id="rId39"/>
    <p:sldId id="340" r:id="rId40"/>
    <p:sldId id="361" r:id="rId41"/>
    <p:sldId id="331" r:id="rId42"/>
    <p:sldId id="368" r:id="rId43"/>
    <p:sldId id="285" r:id="rId44"/>
    <p:sldId id="315" r:id="rId45"/>
    <p:sldId id="286" r:id="rId46"/>
    <p:sldId id="332" r:id="rId47"/>
    <p:sldId id="317" r:id="rId48"/>
    <p:sldId id="295" r:id="rId49"/>
    <p:sldId id="318" r:id="rId50"/>
    <p:sldId id="319" r:id="rId51"/>
    <p:sldId id="320" r:id="rId52"/>
    <p:sldId id="370" r:id="rId53"/>
    <p:sldId id="321" r:id="rId54"/>
    <p:sldId id="360" r:id="rId55"/>
    <p:sldId id="289" r:id="rId56"/>
    <p:sldId id="291" r:id="rId57"/>
    <p:sldId id="358" r:id="rId58"/>
    <p:sldId id="323" r:id="rId5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AA0"/>
    <a:srgbClr val="9EA97F"/>
    <a:srgbClr val="4C7936"/>
    <a:srgbClr val="E8E2DB"/>
    <a:srgbClr val="A11731"/>
    <a:srgbClr val="C2DAB6"/>
    <a:srgbClr val="DAA2AD"/>
    <a:srgbClr val="4A775A"/>
    <a:srgbClr val="B0BBA0"/>
    <a:srgbClr val="6E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89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Aufwendungen</c:v>
                </c:pt>
              </c:strCache>
            </c:strRef>
          </c:tx>
          <c:spPr>
            <a:solidFill>
              <a:srgbClr val="B68720"/>
            </a:solidFill>
            <a:ln>
              <a:noFill/>
            </a:ln>
          </c:spPr>
          <c:dPt>
            <c:idx val="0"/>
            <c:bubble3D val="0"/>
            <c:spPr>
              <a:solidFill>
                <a:srgbClr val="3A49EE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1-2240-8B6F-C393F7B4A29B}"/>
              </c:ext>
            </c:extLst>
          </c:dPt>
          <c:dPt>
            <c:idx val="1"/>
            <c:bubble3D val="0"/>
            <c:spPr>
              <a:solidFill>
                <a:srgbClr val="BBAFA2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1-2240-8B6F-C393F7B4A29B}"/>
              </c:ext>
            </c:extLst>
          </c:dPt>
          <c:dPt>
            <c:idx val="2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1-2240-8B6F-C393F7B4A29B}"/>
              </c:ext>
            </c:extLst>
          </c:dPt>
          <c:dPt>
            <c:idx val="3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1-2240-8B6F-C393F7B4A2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F0DFE4-9F26-3F49-AFE5-438F266C0A5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C1-2240-8B6F-C393F7B4A2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695061-3701-8544-AB90-8703792641C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C1-2240-8B6F-C393F7B4A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Cantons</c:v>
                </c:pt>
                <c:pt idx="1">
                  <c:v>Confédération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1-2240-8B6F-C393F7B4A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8D3EA-A345-444F-BC0E-20DCE53D2B3C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7973D0-2F85-444F-AB98-52942E4B9452}" type="asst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2. Domaine de </a:t>
          </a:r>
          <a:r>
            <a:rPr lang="de-DE" sz="1200" b="1" i="0" dirty="0" err="1">
              <a:latin typeface="Helvetica" pitchFamily="2" charset="0"/>
            </a:rPr>
            <a:t>compétences</a:t>
          </a:r>
          <a:r>
            <a:rPr lang="de-DE" sz="1200" b="1" i="0" dirty="0">
              <a:latin typeface="Helvetica" pitchFamily="2" charset="0"/>
            </a:rPr>
            <a:t> </a:t>
          </a:r>
          <a:r>
            <a:rPr lang="de-DE" sz="1200" b="1" i="0" dirty="0" err="1">
              <a:latin typeface="Helvetica" pitchFamily="2" charset="0"/>
            </a:rPr>
            <a:t>opérationnelles</a:t>
          </a:r>
          <a:endParaRPr lang="de-DE" sz="1200" b="1" i="0" dirty="0">
            <a:latin typeface="Helvetica" pitchFamily="2" charset="0"/>
          </a:endParaRPr>
        </a:p>
      </dgm:t>
    </dgm:pt>
    <dgm:pt modelId="{F338FF84-55F9-9B43-969A-AC802B778A4C}" type="parTrans" cxnId="{0C3DE836-9BA7-B542-95BB-4732C5C66B18}">
      <dgm:prSet/>
      <dgm:spPr/>
      <dgm:t>
        <a:bodyPr/>
        <a:lstStyle/>
        <a:p>
          <a:endParaRPr lang="de-DE"/>
        </a:p>
      </dgm:t>
    </dgm:pt>
    <dgm:pt modelId="{92AFF4BE-4323-4946-9486-E70587A63A5E}" type="sibTrans" cxnId="{0C3DE836-9BA7-B542-95BB-4732C5C66B18}">
      <dgm:prSet/>
      <dgm:spPr/>
      <dgm:t>
        <a:bodyPr/>
        <a:lstStyle/>
        <a:p>
          <a:endParaRPr lang="de-DE"/>
        </a:p>
      </dgm:t>
    </dgm:pt>
    <dgm:pt modelId="{3DE9C856-C618-4F43-86D1-CB31CED67E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2.1 </a:t>
          </a:r>
          <a:r>
            <a:rPr lang="de-DE" sz="1200" b="0" i="0" dirty="0" err="1">
              <a:latin typeface="Helvetica" pitchFamily="2" charset="0"/>
            </a:rPr>
            <a:t>Compétences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opérationnelles</a:t>
          </a:r>
          <a:endParaRPr lang="de-DE" sz="1200" b="0" i="0" dirty="0">
            <a:latin typeface="Helvetica" pitchFamily="2" charset="0"/>
          </a:endParaRPr>
        </a:p>
      </dgm:t>
    </dgm:pt>
    <dgm:pt modelId="{B2EB54C4-DE3A-E041-A1DC-4D4840C06F6C}" type="parTrans" cxnId="{9E0B4A2E-44E5-8C40-97F8-FA8259E0718B}">
      <dgm:prSet/>
      <dgm:spPr/>
      <dgm:t>
        <a:bodyPr/>
        <a:lstStyle/>
        <a:p>
          <a:endParaRPr lang="de-DE"/>
        </a:p>
      </dgm:t>
    </dgm:pt>
    <dgm:pt modelId="{1F336327-CEEB-4146-9922-F38FE4005428}" type="sibTrans" cxnId="{9E0B4A2E-44E5-8C40-97F8-FA8259E0718B}">
      <dgm:prSet/>
      <dgm:spPr/>
      <dgm:t>
        <a:bodyPr/>
        <a:lstStyle/>
        <a:p>
          <a:endParaRPr lang="de-DE"/>
        </a:p>
      </dgm:t>
    </dgm:pt>
    <dgm:pt modelId="{18224495-32E0-8941-AE77-0FF3D85EBE37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2.2 </a:t>
          </a:r>
          <a:r>
            <a:rPr lang="de-DE" sz="1200" b="0" i="0" dirty="0" err="1">
              <a:latin typeface="Helvetica" pitchFamily="2" charset="0"/>
            </a:rPr>
            <a:t>Compétences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opérationnelles</a:t>
          </a:r>
          <a:endParaRPr lang="de-DE" sz="1200" b="0" i="0" dirty="0">
            <a:latin typeface="Helvetica" pitchFamily="2" charset="0"/>
          </a:endParaRPr>
        </a:p>
      </dgm:t>
    </dgm:pt>
    <dgm:pt modelId="{A5BA04B6-ECB8-A042-94AF-4344457FB020}" type="parTrans" cxnId="{F2DB80B5-EFD0-C84C-B2B5-2C84279E731C}">
      <dgm:prSet/>
      <dgm:spPr/>
      <dgm:t>
        <a:bodyPr/>
        <a:lstStyle/>
        <a:p>
          <a:endParaRPr lang="de-DE"/>
        </a:p>
      </dgm:t>
    </dgm:pt>
    <dgm:pt modelId="{04414184-8453-E147-A42B-12111AF73E2F}" type="sibTrans" cxnId="{F2DB80B5-EFD0-C84C-B2B5-2C84279E731C}">
      <dgm:prSet/>
      <dgm:spPr/>
      <dgm:t>
        <a:bodyPr/>
        <a:lstStyle/>
        <a:p>
          <a:endParaRPr lang="de-DE"/>
        </a:p>
      </dgm:t>
    </dgm:pt>
    <dgm:pt modelId="{D9895BEA-2776-C04C-A0BA-06C0AFDD118E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2.3 </a:t>
          </a:r>
          <a:r>
            <a:rPr lang="de-DE" sz="1200" b="0" i="0" dirty="0" err="1">
              <a:latin typeface="Helvetica" pitchFamily="2" charset="0"/>
            </a:rPr>
            <a:t>Compétences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opérationnelles</a:t>
          </a:r>
          <a:endParaRPr lang="de-DE" sz="1200" b="0" i="0" dirty="0">
            <a:latin typeface="Helvetica" pitchFamily="2" charset="0"/>
          </a:endParaRPr>
        </a:p>
      </dgm:t>
    </dgm:pt>
    <dgm:pt modelId="{1B13A78B-57D7-614A-A735-D7E1CF3775E9}" type="parTrans" cxnId="{A754B71B-2A99-554F-8B8A-3E8A46580EEB}">
      <dgm:prSet/>
      <dgm:spPr/>
      <dgm:t>
        <a:bodyPr/>
        <a:lstStyle/>
        <a:p>
          <a:endParaRPr lang="de-DE"/>
        </a:p>
      </dgm:t>
    </dgm:pt>
    <dgm:pt modelId="{211DBA14-88FE-0C44-ADE0-5A245B871394}" type="sibTrans" cxnId="{A754B71B-2A99-554F-8B8A-3E8A46580EEB}">
      <dgm:prSet/>
      <dgm:spPr/>
      <dgm:t>
        <a:bodyPr/>
        <a:lstStyle/>
        <a:p>
          <a:endParaRPr lang="de-DE"/>
        </a:p>
      </dgm:t>
    </dgm:pt>
    <dgm:pt modelId="{59B4DE1A-22DB-7043-9756-E7F9F97561BA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1. Domaine de </a:t>
          </a:r>
          <a:r>
            <a:rPr lang="de-DE" sz="1200" b="1" i="0" dirty="0" err="1">
              <a:latin typeface="Helvetica" pitchFamily="2" charset="0"/>
            </a:rPr>
            <a:t>compétences</a:t>
          </a:r>
          <a:r>
            <a:rPr lang="de-DE" sz="1200" b="1" i="0" dirty="0">
              <a:latin typeface="Helvetica" pitchFamily="2" charset="0"/>
            </a:rPr>
            <a:t> </a:t>
          </a:r>
          <a:r>
            <a:rPr lang="de-DE" sz="1200" b="1" i="0" dirty="0" err="1">
              <a:latin typeface="Helvetica" pitchFamily="2" charset="0"/>
            </a:rPr>
            <a:t>opérationnelles</a:t>
          </a:r>
          <a:endParaRPr lang="de-DE" sz="1200" b="1" i="0" dirty="0">
            <a:latin typeface="Helvetica" pitchFamily="2" charset="0"/>
          </a:endParaRPr>
        </a:p>
      </dgm:t>
    </dgm:pt>
    <dgm:pt modelId="{33451740-40FF-1E41-80F7-457D3FC587B7}" type="parTrans" cxnId="{A0D2A0F7-9881-8342-AA63-97A927FC1993}">
      <dgm:prSet/>
      <dgm:spPr/>
      <dgm:t>
        <a:bodyPr/>
        <a:lstStyle/>
        <a:p>
          <a:endParaRPr lang="de-DE"/>
        </a:p>
      </dgm:t>
    </dgm:pt>
    <dgm:pt modelId="{5346A89E-8213-0540-9CF7-B8990060BD43}" type="sibTrans" cxnId="{A0D2A0F7-9881-8342-AA63-97A927FC1993}">
      <dgm:prSet/>
      <dgm:spPr/>
      <dgm:t>
        <a:bodyPr/>
        <a:lstStyle/>
        <a:p>
          <a:endParaRPr lang="de-DE"/>
        </a:p>
      </dgm:t>
    </dgm:pt>
    <dgm:pt modelId="{B3CE0E42-F3B5-934B-9405-EFBE9164A3CC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3. Domaine de </a:t>
          </a:r>
          <a:r>
            <a:rPr lang="de-DE" sz="1200" b="1" i="0" dirty="0" err="1">
              <a:latin typeface="Helvetica" pitchFamily="2" charset="0"/>
            </a:rPr>
            <a:t>compétences</a:t>
          </a:r>
          <a:r>
            <a:rPr lang="de-DE" sz="1200" b="1" i="0" dirty="0">
              <a:latin typeface="Helvetica" pitchFamily="2" charset="0"/>
            </a:rPr>
            <a:t> </a:t>
          </a:r>
          <a:r>
            <a:rPr lang="de-DE" sz="1200" b="1" i="0" dirty="0" err="1">
              <a:latin typeface="Helvetica" pitchFamily="2" charset="0"/>
            </a:rPr>
            <a:t>opérationnelles</a:t>
          </a:r>
          <a:endParaRPr lang="de-DE" sz="1200" b="1" i="0" dirty="0">
            <a:latin typeface="Helvetica" pitchFamily="2" charset="0"/>
          </a:endParaRPr>
        </a:p>
      </dgm:t>
    </dgm:pt>
    <dgm:pt modelId="{E3A91984-0EE4-BB4E-9068-29E3A06D49D4}" type="parTrans" cxnId="{940483B5-D245-3049-A1E9-D5C6BE862E8D}">
      <dgm:prSet/>
      <dgm:spPr/>
      <dgm:t>
        <a:bodyPr/>
        <a:lstStyle/>
        <a:p>
          <a:endParaRPr lang="de-DE"/>
        </a:p>
      </dgm:t>
    </dgm:pt>
    <dgm:pt modelId="{9A4FC7EA-548E-F945-8BF3-907192096B1C}" type="sibTrans" cxnId="{940483B5-D245-3049-A1E9-D5C6BE862E8D}">
      <dgm:prSet/>
      <dgm:spPr/>
      <dgm:t>
        <a:bodyPr/>
        <a:lstStyle/>
        <a:p>
          <a:endParaRPr lang="de-DE"/>
        </a:p>
      </dgm:t>
    </dgm:pt>
    <dgm:pt modelId="{8868E4E2-8EC5-8E4A-8AE5-27E7EDE99BA2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2.4 </a:t>
          </a:r>
          <a:r>
            <a:rPr lang="de-DE" sz="1200" b="0" i="0" dirty="0" err="1">
              <a:latin typeface="Helvetica" pitchFamily="2" charset="0"/>
            </a:rPr>
            <a:t>Compétences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opérationnelles</a:t>
          </a:r>
          <a:endParaRPr lang="de-DE" sz="1200" b="0" i="0" dirty="0">
            <a:latin typeface="Helvetica" pitchFamily="2" charset="0"/>
          </a:endParaRPr>
        </a:p>
      </dgm:t>
    </dgm:pt>
    <dgm:pt modelId="{080A3BCC-19B4-CC43-8A34-B3CC2B600D10}" type="parTrans" cxnId="{13018D3A-FE75-BC46-976D-55BFF5B3702F}">
      <dgm:prSet/>
      <dgm:spPr/>
      <dgm:t>
        <a:bodyPr/>
        <a:lstStyle/>
        <a:p>
          <a:endParaRPr lang="de-DE"/>
        </a:p>
      </dgm:t>
    </dgm:pt>
    <dgm:pt modelId="{BE8CFFF6-B0DD-4845-A87C-9A25D072C226}" type="sibTrans" cxnId="{13018D3A-FE75-BC46-976D-55BFF5B3702F}">
      <dgm:prSet/>
      <dgm:spPr/>
      <dgm:t>
        <a:bodyPr/>
        <a:lstStyle/>
        <a:p>
          <a:endParaRPr lang="de-DE"/>
        </a:p>
      </dgm:t>
    </dgm:pt>
    <dgm:pt modelId="{AB8FCDEB-0F7F-2140-B0BC-A86672DC0C9C}" type="pres">
      <dgm:prSet presAssocID="{FDA8D3EA-A345-444F-BC0E-20DCE53D2B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4BEE6C-5DD0-5D46-A00E-C0608B1C4446}" type="pres">
      <dgm:prSet presAssocID="{59B4DE1A-22DB-7043-9756-E7F9F97561BA}" presName="hierRoot1" presStyleCnt="0">
        <dgm:presLayoutVars>
          <dgm:hierBranch val="init"/>
        </dgm:presLayoutVars>
      </dgm:prSet>
      <dgm:spPr/>
    </dgm:pt>
    <dgm:pt modelId="{4E9AB2F5-0FB9-F84C-AD58-2E4A3F7FBE6E}" type="pres">
      <dgm:prSet presAssocID="{59B4DE1A-22DB-7043-9756-E7F9F97561BA}" presName="rootComposite1" presStyleCnt="0"/>
      <dgm:spPr/>
    </dgm:pt>
    <dgm:pt modelId="{627E5197-A205-BC48-A0BA-AA8D8BF05636}" type="pres">
      <dgm:prSet presAssocID="{59B4DE1A-22DB-7043-9756-E7F9F97561BA}" presName="rootText1" presStyleLbl="node0" presStyleIdx="0" presStyleCnt="3">
        <dgm:presLayoutVars>
          <dgm:chPref val="3"/>
        </dgm:presLayoutVars>
      </dgm:prSet>
      <dgm:spPr/>
    </dgm:pt>
    <dgm:pt modelId="{9692F283-3BFE-DB4A-B08C-F4A37049EC48}" type="pres">
      <dgm:prSet presAssocID="{59B4DE1A-22DB-7043-9756-E7F9F97561BA}" presName="rootConnector1" presStyleLbl="node1" presStyleIdx="0" presStyleCnt="0"/>
      <dgm:spPr/>
    </dgm:pt>
    <dgm:pt modelId="{2BC0A6B1-E299-394D-B3EF-516BD68165BD}" type="pres">
      <dgm:prSet presAssocID="{59B4DE1A-22DB-7043-9756-E7F9F97561BA}" presName="hierChild2" presStyleCnt="0"/>
      <dgm:spPr/>
    </dgm:pt>
    <dgm:pt modelId="{22DF4985-BE95-0842-8C54-F0E9A5493E92}" type="pres">
      <dgm:prSet presAssocID="{59B4DE1A-22DB-7043-9756-E7F9F97561BA}" presName="hierChild3" presStyleCnt="0"/>
      <dgm:spPr/>
    </dgm:pt>
    <dgm:pt modelId="{6C565781-983D-D744-9BBD-EA86F012B927}" type="pres">
      <dgm:prSet presAssocID="{4A7973D0-2F85-444F-AB98-52942E4B9452}" presName="hierRoot1" presStyleCnt="0">
        <dgm:presLayoutVars>
          <dgm:hierBranch val="init"/>
        </dgm:presLayoutVars>
      </dgm:prSet>
      <dgm:spPr/>
    </dgm:pt>
    <dgm:pt modelId="{73110CB7-B168-7D47-902A-8F99EF515A65}" type="pres">
      <dgm:prSet presAssocID="{4A7973D0-2F85-444F-AB98-52942E4B9452}" presName="rootComposite1" presStyleCnt="0"/>
      <dgm:spPr/>
    </dgm:pt>
    <dgm:pt modelId="{4D8F63A1-6145-E141-90AC-5F5A28C938B8}" type="pres">
      <dgm:prSet presAssocID="{4A7973D0-2F85-444F-AB98-52942E4B9452}" presName="rootText1" presStyleLbl="node0" presStyleIdx="1" presStyleCnt="3">
        <dgm:presLayoutVars>
          <dgm:chPref val="3"/>
        </dgm:presLayoutVars>
      </dgm:prSet>
      <dgm:spPr/>
    </dgm:pt>
    <dgm:pt modelId="{F8550A5D-B6E5-994C-A986-7360B3405BD6}" type="pres">
      <dgm:prSet presAssocID="{4A7973D0-2F85-444F-AB98-52942E4B9452}" presName="rootConnector1" presStyleLbl="asst0" presStyleIdx="0" presStyleCnt="0"/>
      <dgm:spPr/>
    </dgm:pt>
    <dgm:pt modelId="{9AC37A20-4302-E448-BFCF-12B13624B2C6}" type="pres">
      <dgm:prSet presAssocID="{4A7973D0-2F85-444F-AB98-52942E4B9452}" presName="hierChild2" presStyleCnt="0"/>
      <dgm:spPr/>
    </dgm:pt>
    <dgm:pt modelId="{EE9AD3AA-D104-3B44-9281-8C1949F70661}" type="pres">
      <dgm:prSet presAssocID="{B2EB54C4-DE3A-E041-A1DC-4D4840C06F6C}" presName="Name37" presStyleLbl="parChTrans1D2" presStyleIdx="0" presStyleCnt="4"/>
      <dgm:spPr/>
    </dgm:pt>
    <dgm:pt modelId="{3F1E68F1-7851-2F4A-B5F0-0137C82281F5}" type="pres">
      <dgm:prSet presAssocID="{3DE9C856-C618-4F43-86D1-CB31CED67E88}" presName="hierRoot2" presStyleCnt="0">
        <dgm:presLayoutVars>
          <dgm:hierBranch val="init"/>
        </dgm:presLayoutVars>
      </dgm:prSet>
      <dgm:spPr/>
    </dgm:pt>
    <dgm:pt modelId="{79E0A5F2-06FA-F64C-8874-1A98DE122E46}" type="pres">
      <dgm:prSet presAssocID="{3DE9C856-C618-4F43-86D1-CB31CED67E88}" presName="rootComposite" presStyleCnt="0"/>
      <dgm:spPr/>
    </dgm:pt>
    <dgm:pt modelId="{1C0E71C9-FF40-DA44-B467-A8E38B1309B7}" type="pres">
      <dgm:prSet presAssocID="{3DE9C856-C618-4F43-86D1-CB31CED67E88}" presName="rootText" presStyleLbl="node2" presStyleIdx="0" presStyleCnt="4">
        <dgm:presLayoutVars>
          <dgm:chPref val="3"/>
        </dgm:presLayoutVars>
      </dgm:prSet>
      <dgm:spPr/>
    </dgm:pt>
    <dgm:pt modelId="{70B6199A-2B69-744D-B61A-EBED685BBED0}" type="pres">
      <dgm:prSet presAssocID="{3DE9C856-C618-4F43-86D1-CB31CED67E88}" presName="rootConnector" presStyleLbl="node2" presStyleIdx="0" presStyleCnt="4"/>
      <dgm:spPr/>
    </dgm:pt>
    <dgm:pt modelId="{56C88C04-53A5-AE43-9349-B14FA1F185ED}" type="pres">
      <dgm:prSet presAssocID="{3DE9C856-C618-4F43-86D1-CB31CED67E88}" presName="hierChild4" presStyleCnt="0"/>
      <dgm:spPr/>
    </dgm:pt>
    <dgm:pt modelId="{EFC072F5-F2D6-5241-8C8B-60E2A9D1C996}" type="pres">
      <dgm:prSet presAssocID="{3DE9C856-C618-4F43-86D1-CB31CED67E88}" presName="hierChild5" presStyleCnt="0"/>
      <dgm:spPr/>
    </dgm:pt>
    <dgm:pt modelId="{133DEE2B-355F-B349-8373-1FD3EAE14CFA}" type="pres">
      <dgm:prSet presAssocID="{A5BA04B6-ECB8-A042-94AF-4344457FB020}" presName="Name37" presStyleLbl="parChTrans1D2" presStyleIdx="1" presStyleCnt="4"/>
      <dgm:spPr/>
    </dgm:pt>
    <dgm:pt modelId="{D815DB3B-9A2A-D640-A4A6-5D4DD94850C4}" type="pres">
      <dgm:prSet presAssocID="{18224495-32E0-8941-AE77-0FF3D85EBE37}" presName="hierRoot2" presStyleCnt="0">
        <dgm:presLayoutVars>
          <dgm:hierBranch val="init"/>
        </dgm:presLayoutVars>
      </dgm:prSet>
      <dgm:spPr/>
    </dgm:pt>
    <dgm:pt modelId="{10313889-0EDD-4F46-A11F-1EA16957D365}" type="pres">
      <dgm:prSet presAssocID="{18224495-32E0-8941-AE77-0FF3D85EBE37}" presName="rootComposite" presStyleCnt="0"/>
      <dgm:spPr/>
    </dgm:pt>
    <dgm:pt modelId="{1826C7BD-2B37-EE49-BFC8-85D4E9C3A573}" type="pres">
      <dgm:prSet presAssocID="{18224495-32E0-8941-AE77-0FF3D85EBE37}" presName="rootText" presStyleLbl="node2" presStyleIdx="1" presStyleCnt="4">
        <dgm:presLayoutVars>
          <dgm:chPref val="3"/>
        </dgm:presLayoutVars>
      </dgm:prSet>
      <dgm:spPr/>
    </dgm:pt>
    <dgm:pt modelId="{69C2C14C-DCB3-974B-944F-9F733C04B96F}" type="pres">
      <dgm:prSet presAssocID="{18224495-32E0-8941-AE77-0FF3D85EBE37}" presName="rootConnector" presStyleLbl="node2" presStyleIdx="1" presStyleCnt="4"/>
      <dgm:spPr/>
    </dgm:pt>
    <dgm:pt modelId="{0FCD05D3-57AA-0048-A69D-1E945BBE0B94}" type="pres">
      <dgm:prSet presAssocID="{18224495-32E0-8941-AE77-0FF3D85EBE37}" presName="hierChild4" presStyleCnt="0"/>
      <dgm:spPr/>
    </dgm:pt>
    <dgm:pt modelId="{0952C527-54E0-3644-9B75-6A4C4FC48C38}" type="pres">
      <dgm:prSet presAssocID="{18224495-32E0-8941-AE77-0FF3D85EBE37}" presName="hierChild5" presStyleCnt="0"/>
      <dgm:spPr/>
    </dgm:pt>
    <dgm:pt modelId="{23C182C0-7590-F34F-BFE1-3C6F98F084DB}" type="pres">
      <dgm:prSet presAssocID="{1B13A78B-57D7-614A-A735-D7E1CF3775E9}" presName="Name37" presStyleLbl="parChTrans1D2" presStyleIdx="2" presStyleCnt="4"/>
      <dgm:spPr/>
    </dgm:pt>
    <dgm:pt modelId="{55294805-9AE5-4546-9DD8-CC1E7D449081}" type="pres">
      <dgm:prSet presAssocID="{D9895BEA-2776-C04C-A0BA-06C0AFDD118E}" presName="hierRoot2" presStyleCnt="0">
        <dgm:presLayoutVars>
          <dgm:hierBranch val="init"/>
        </dgm:presLayoutVars>
      </dgm:prSet>
      <dgm:spPr/>
    </dgm:pt>
    <dgm:pt modelId="{D17048CB-296A-094C-8013-CE0280719DF4}" type="pres">
      <dgm:prSet presAssocID="{D9895BEA-2776-C04C-A0BA-06C0AFDD118E}" presName="rootComposite" presStyleCnt="0"/>
      <dgm:spPr/>
    </dgm:pt>
    <dgm:pt modelId="{0613CCC6-2E47-AA42-ACA3-2E161FBCBEDE}" type="pres">
      <dgm:prSet presAssocID="{D9895BEA-2776-C04C-A0BA-06C0AFDD118E}" presName="rootText" presStyleLbl="node2" presStyleIdx="2" presStyleCnt="4">
        <dgm:presLayoutVars>
          <dgm:chPref val="3"/>
        </dgm:presLayoutVars>
      </dgm:prSet>
      <dgm:spPr/>
    </dgm:pt>
    <dgm:pt modelId="{1B0470F9-1690-8544-8E29-40DE9CC48389}" type="pres">
      <dgm:prSet presAssocID="{D9895BEA-2776-C04C-A0BA-06C0AFDD118E}" presName="rootConnector" presStyleLbl="node2" presStyleIdx="2" presStyleCnt="4"/>
      <dgm:spPr/>
    </dgm:pt>
    <dgm:pt modelId="{5E8920DD-956F-E84B-8372-965E5B972850}" type="pres">
      <dgm:prSet presAssocID="{D9895BEA-2776-C04C-A0BA-06C0AFDD118E}" presName="hierChild4" presStyleCnt="0"/>
      <dgm:spPr/>
    </dgm:pt>
    <dgm:pt modelId="{8CCBB93F-FAC6-4148-AF48-BC620B258C35}" type="pres">
      <dgm:prSet presAssocID="{D9895BEA-2776-C04C-A0BA-06C0AFDD118E}" presName="hierChild5" presStyleCnt="0"/>
      <dgm:spPr/>
    </dgm:pt>
    <dgm:pt modelId="{A168B2A3-0738-C648-B022-43DBDB16264B}" type="pres">
      <dgm:prSet presAssocID="{080A3BCC-19B4-CC43-8A34-B3CC2B600D10}" presName="Name37" presStyleLbl="parChTrans1D2" presStyleIdx="3" presStyleCnt="4"/>
      <dgm:spPr/>
    </dgm:pt>
    <dgm:pt modelId="{092CA0FC-DBED-E644-AA1D-29F8BA6606AA}" type="pres">
      <dgm:prSet presAssocID="{8868E4E2-8EC5-8E4A-8AE5-27E7EDE99BA2}" presName="hierRoot2" presStyleCnt="0">
        <dgm:presLayoutVars>
          <dgm:hierBranch val="init"/>
        </dgm:presLayoutVars>
      </dgm:prSet>
      <dgm:spPr/>
    </dgm:pt>
    <dgm:pt modelId="{141219BB-C704-814B-B26E-9D049CC5644E}" type="pres">
      <dgm:prSet presAssocID="{8868E4E2-8EC5-8E4A-8AE5-27E7EDE99BA2}" presName="rootComposite" presStyleCnt="0"/>
      <dgm:spPr/>
    </dgm:pt>
    <dgm:pt modelId="{374819B7-A6C0-6F46-9C27-14FF630EE83B}" type="pres">
      <dgm:prSet presAssocID="{8868E4E2-8EC5-8E4A-8AE5-27E7EDE99BA2}" presName="rootText" presStyleLbl="node2" presStyleIdx="3" presStyleCnt="4">
        <dgm:presLayoutVars>
          <dgm:chPref val="3"/>
        </dgm:presLayoutVars>
      </dgm:prSet>
      <dgm:spPr/>
    </dgm:pt>
    <dgm:pt modelId="{B1AF8FDC-A794-5845-9E42-7EDFD3CD350B}" type="pres">
      <dgm:prSet presAssocID="{8868E4E2-8EC5-8E4A-8AE5-27E7EDE99BA2}" presName="rootConnector" presStyleLbl="node2" presStyleIdx="3" presStyleCnt="4"/>
      <dgm:spPr/>
    </dgm:pt>
    <dgm:pt modelId="{F647F481-6485-0F42-A165-8092DB70F953}" type="pres">
      <dgm:prSet presAssocID="{8868E4E2-8EC5-8E4A-8AE5-27E7EDE99BA2}" presName="hierChild4" presStyleCnt="0"/>
      <dgm:spPr/>
    </dgm:pt>
    <dgm:pt modelId="{7CB859A5-8F6C-6041-8BD4-82E87153E938}" type="pres">
      <dgm:prSet presAssocID="{8868E4E2-8EC5-8E4A-8AE5-27E7EDE99BA2}" presName="hierChild5" presStyleCnt="0"/>
      <dgm:spPr/>
    </dgm:pt>
    <dgm:pt modelId="{1C859463-6AB0-4D40-B083-1CF16FF64678}" type="pres">
      <dgm:prSet presAssocID="{4A7973D0-2F85-444F-AB98-52942E4B9452}" presName="hierChild3" presStyleCnt="0"/>
      <dgm:spPr/>
    </dgm:pt>
    <dgm:pt modelId="{07E81F93-8455-0148-87EE-EFC0FD436F9D}" type="pres">
      <dgm:prSet presAssocID="{B3CE0E42-F3B5-934B-9405-EFBE9164A3CC}" presName="hierRoot1" presStyleCnt="0">
        <dgm:presLayoutVars>
          <dgm:hierBranch val="init"/>
        </dgm:presLayoutVars>
      </dgm:prSet>
      <dgm:spPr/>
    </dgm:pt>
    <dgm:pt modelId="{EDFF37CB-92B3-164F-8E1C-BD42B82AF0FC}" type="pres">
      <dgm:prSet presAssocID="{B3CE0E42-F3B5-934B-9405-EFBE9164A3CC}" presName="rootComposite1" presStyleCnt="0"/>
      <dgm:spPr/>
    </dgm:pt>
    <dgm:pt modelId="{9B62F024-B75E-4B42-8164-F8645B224818}" type="pres">
      <dgm:prSet presAssocID="{B3CE0E42-F3B5-934B-9405-EFBE9164A3CC}" presName="rootText1" presStyleLbl="node0" presStyleIdx="2" presStyleCnt="3">
        <dgm:presLayoutVars>
          <dgm:chPref val="3"/>
        </dgm:presLayoutVars>
      </dgm:prSet>
      <dgm:spPr/>
    </dgm:pt>
    <dgm:pt modelId="{BA35F11C-CD19-C940-BC49-6A35791DC141}" type="pres">
      <dgm:prSet presAssocID="{B3CE0E42-F3B5-934B-9405-EFBE9164A3CC}" presName="rootConnector1" presStyleLbl="node1" presStyleIdx="0" presStyleCnt="0"/>
      <dgm:spPr/>
    </dgm:pt>
    <dgm:pt modelId="{89EE1EBC-2C16-0D41-A618-D187834CEAD1}" type="pres">
      <dgm:prSet presAssocID="{B3CE0E42-F3B5-934B-9405-EFBE9164A3CC}" presName="hierChild2" presStyleCnt="0"/>
      <dgm:spPr/>
    </dgm:pt>
    <dgm:pt modelId="{51DA52D4-D9A6-7448-A25D-C2805BC6F51F}" type="pres">
      <dgm:prSet presAssocID="{B3CE0E42-F3B5-934B-9405-EFBE9164A3CC}" presName="hierChild3" presStyleCnt="0"/>
      <dgm:spPr/>
    </dgm:pt>
  </dgm:ptLst>
  <dgm:cxnLst>
    <dgm:cxn modelId="{B4D08B0E-8870-9141-AEF9-50BFFA6B5FB9}" type="presOf" srcId="{4A7973D0-2F85-444F-AB98-52942E4B9452}" destId="{4D8F63A1-6145-E141-90AC-5F5A28C938B8}" srcOrd="0" destOrd="0" presId="urn:microsoft.com/office/officeart/2005/8/layout/orgChart1"/>
    <dgm:cxn modelId="{F1B4581A-1E3E-5D43-904F-C30779DE23E2}" type="presOf" srcId="{A5BA04B6-ECB8-A042-94AF-4344457FB020}" destId="{133DEE2B-355F-B349-8373-1FD3EAE14CFA}" srcOrd="0" destOrd="0" presId="urn:microsoft.com/office/officeart/2005/8/layout/orgChart1"/>
    <dgm:cxn modelId="{A754B71B-2A99-554F-8B8A-3E8A46580EEB}" srcId="{4A7973D0-2F85-444F-AB98-52942E4B9452}" destId="{D9895BEA-2776-C04C-A0BA-06C0AFDD118E}" srcOrd="2" destOrd="0" parTransId="{1B13A78B-57D7-614A-A735-D7E1CF3775E9}" sibTransId="{211DBA14-88FE-0C44-ADE0-5A245B871394}"/>
    <dgm:cxn modelId="{C025F61D-3C05-D644-9FFB-451FB4F3A6A8}" type="presOf" srcId="{FDA8D3EA-A345-444F-BC0E-20DCE53D2B3C}" destId="{AB8FCDEB-0F7F-2140-B0BC-A86672DC0C9C}" srcOrd="0" destOrd="0" presId="urn:microsoft.com/office/officeart/2005/8/layout/orgChart1"/>
    <dgm:cxn modelId="{9354972A-EF89-584F-A346-49E61B29F89A}" type="presOf" srcId="{D9895BEA-2776-C04C-A0BA-06C0AFDD118E}" destId="{0613CCC6-2E47-AA42-ACA3-2E161FBCBEDE}" srcOrd="0" destOrd="0" presId="urn:microsoft.com/office/officeart/2005/8/layout/orgChart1"/>
    <dgm:cxn modelId="{9E0B4A2E-44E5-8C40-97F8-FA8259E0718B}" srcId="{4A7973D0-2F85-444F-AB98-52942E4B9452}" destId="{3DE9C856-C618-4F43-86D1-CB31CED67E88}" srcOrd="0" destOrd="0" parTransId="{B2EB54C4-DE3A-E041-A1DC-4D4840C06F6C}" sibTransId="{1F336327-CEEB-4146-9922-F38FE4005428}"/>
    <dgm:cxn modelId="{C6046333-4130-A645-B31F-DE9659392853}" type="presOf" srcId="{D9895BEA-2776-C04C-A0BA-06C0AFDD118E}" destId="{1B0470F9-1690-8544-8E29-40DE9CC48389}" srcOrd="1" destOrd="0" presId="urn:microsoft.com/office/officeart/2005/8/layout/orgChart1"/>
    <dgm:cxn modelId="{0C3DE836-9BA7-B542-95BB-4732C5C66B18}" srcId="{FDA8D3EA-A345-444F-BC0E-20DCE53D2B3C}" destId="{4A7973D0-2F85-444F-AB98-52942E4B9452}" srcOrd="1" destOrd="0" parTransId="{F338FF84-55F9-9B43-969A-AC802B778A4C}" sibTransId="{92AFF4BE-4323-4946-9486-E70587A63A5E}"/>
    <dgm:cxn modelId="{13018D3A-FE75-BC46-976D-55BFF5B3702F}" srcId="{4A7973D0-2F85-444F-AB98-52942E4B9452}" destId="{8868E4E2-8EC5-8E4A-8AE5-27E7EDE99BA2}" srcOrd="3" destOrd="0" parTransId="{080A3BCC-19B4-CC43-8A34-B3CC2B600D10}" sibTransId="{BE8CFFF6-B0DD-4845-A87C-9A25D072C226}"/>
    <dgm:cxn modelId="{0EEB2A3D-E2EC-E54A-B287-915A1E88B435}" type="presOf" srcId="{080A3BCC-19B4-CC43-8A34-B3CC2B600D10}" destId="{A168B2A3-0738-C648-B022-43DBDB16264B}" srcOrd="0" destOrd="0" presId="urn:microsoft.com/office/officeart/2005/8/layout/orgChart1"/>
    <dgm:cxn modelId="{187E535E-94F4-6B4A-B457-973697F997E7}" type="presOf" srcId="{8868E4E2-8EC5-8E4A-8AE5-27E7EDE99BA2}" destId="{B1AF8FDC-A794-5845-9E42-7EDFD3CD350B}" srcOrd="1" destOrd="0" presId="urn:microsoft.com/office/officeart/2005/8/layout/orgChart1"/>
    <dgm:cxn modelId="{F052516D-EC72-5544-987C-C0C3E70BF19A}" type="presOf" srcId="{3DE9C856-C618-4F43-86D1-CB31CED67E88}" destId="{1C0E71C9-FF40-DA44-B467-A8E38B1309B7}" srcOrd="0" destOrd="0" presId="urn:microsoft.com/office/officeart/2005/8/layout/orgChart1"/>
    <dgm:cxn modelId="{84946574-759F-6448-98E2-ABD515B5D82B}" type="presOf" srcId="{3DE9C856-C618-4F43-86D1-CB31CED67E88}" destId="{70B6199A-2B69-744D-B61A-EBED685BBED0}" srcOrd="1" destOrd="0" presId="urn:microsoft.com/office/officeart/2005/8/layout/orgChart1"/>
    <dgm:cxn modelId="{2CB08D76-A6BE-3543-8C70-11C2EA12A625}" type="presOf" srcId="{B2EB54C4-DE3A-E041-A1DC-4D4840C06F6C}" destId="{EE9AD3AA-D104-3B44-9281-8C1949F70661}" srcOrd="0" destOrd="0" presId="urn:microsoft.com/office/officeart/2005/8/layout/orgChart1"/>
    <dgm:cxn modelId="{96C7AD80-FD5F-2B4E-A12C-7C57288F6D21}" type="presOf" srcId="{B3CE0E42-F3B5-934B-9405-EFBE9164A3CC}" destId="{BA35F11C-CD19-C940-BC49-6A35791DC141}" srcOrd="1" destOrd="0" presId="urn:microsoft.com/office/officeart/2005/8/layout/orgChart1"/>
    <dgm:cxn modelId="{EAF10199-6701-A844-ADA9-8496E26ABE41}" type="presOf" srcId="{59B4DE1A-22DB-7043-9756-E7F9F97561BA}" destId="{9692F283-3BFE-DB4A-B08C-F4A37049EC48}" srcOrd="1" destOrd="0" presId="urn:microsoft.com/office/officeart/2005/8/layout/orgChart1"/>
    <dgm:cxn modelId="{8B0448A2-1B08-7045-8E9B-D40A1164042E}" type="presOf" srcId="{18224495-32E0-8941-AE77-0FF3D85EBE37}" destId="{1826C7BD-2B37-EE49-BFC8-85D4E9C3A573}" srcOrd="0" destOrd="0" presId="urn:microsoft.com/office/officeart/2005/8/layout/orgChart1"/>
    <dgm:cxn modelId="{92855AA2-CC2C-7D41-9A31-833FA3B0893C}" type="presOf" srcId="{4A7973D0-2F85-444F-AB98-52942E4B9452}" destId="{F8550A5D-B6E5-994C-A986-7360B3405BD6}" srcOrd="1" destOrd="0" presId="urn:microsoft.com/office/officeart/2005/8/layout/orgChart1"/>
    <dgm:cxn modelId="{9FBE4AAA-9220-5541-BD3A-28319B14D4F8}" type="presOf" srcId="{1B13A78B-57D7-614A-A735-D7E1CF3775E9}" destId="{23C182C0-7590-F34F-BFE1-3C6F98F084DB}" srcOrd="0" destOrd="0" presId="urn:microsoft.com/office/officeart/2005/8/layout/orgChart1"/>
    <dgm:cxn modelId="{952DB7B1-A556-9C46-A629-90C3B6C22D0A}" type="presOf" srcId="{59B4DE1A-22DB-7043-9756-E7F9F97561BA}" destId="{627E5197-A205-BC48-A0BA-AA8D8BF05636}" srcOrd="0" destOrd="0" presId="urn:microsoft.com/office/officeart/2005/8/layout/orgChart1"/>
    <dgm:cxn modelId="{C74F04B3-F4A6-6F4A-8E1F-81055715687A}" type="presOf" srcId="{18224495-32E0-8941-AE77-0FF3D85EBE37}" destId="{69C2C14C-DCB3-974B-944F-9F733C04B96F}" srcOrd="1" destOrd="0" presId="urn:microsoft.com/office/officeart/2005/8/layout/orgChart1"/>
    <dgm:cxn modelId="{F2DB80B5-EFD0-C84C-B2B5-2C84279E731C}" srcId="{4A7973D0-2F85-444F-AB98-52942E4B9452}" destId="{18224495-32E0-8941-AE77-0FF3D85EBE37}" srcOrd="1" destOrd="0" parTransId="{A5BA04B6-ECB8-A042-94AF-4344457FB020}" sibTransId="{04414184-8453-E147-A42B-12111AF73E2F}"/>
    <dgm:cxn modelId="{940483B5-D245-3049-A1E9-D5C6BE862E8D}" srcId="{FDA8D3EA-A345-444F-BC0E-20DCE53D2B3C}" destId="{B3CE0E42-F3B5-934B-9405-EFBE9164A3CC}" srcOrd="2" destOrd="0" parTransId="{E3A91984-0EE4-BB4E-9068-29E3A06D49D4}" sibTransId="{9A4FC7EA-548E-F945-8BF3-907192096B1C}"/>
    <dgm:cxn modelId="{EE398DE3-A7C2-7948-A663-18E3EAA49BED}" type="presOf" srcId="{8868E4E2-8EC5-8E4A-8AE5-27E7EDE99BA2}" destId="{374819B7-A6C0-6F46-9C27-14FF630EE83B}" srcOrd="0" destOrd="0" presId="urn:microsoft.com/office/officeart/2005/8/layout/orgChart1"/>
    <dgm:cxn modelId="{31668FF6-5B41-D844-847F-CF4FCC5EB7C8}" type="presOf" srcId="{B3CE0E42-F3B5-934B-9405-EFBE9164A3CC}" destId="{9B62F024-B75E-4B42-8164-F8645B224818}" srcOrd="0" destOrd="0" presId="urn:microsoft.com/office/officeart/2005/8/layout/orgChart1"/>
    <dgm:cxn modelId="{A0D2A0F7-9881-8342-AA63-97A927FC1993}" srcId="{FDA8D3EA-A345-444F-BC0E-20DCE53D2B3C}" destId="{59B4DE1A-22DB-7043-9756-E7F9F97561BA}" srcOrd="0" destOrd="0" parTransId="{33451740-40FF-1E41-80F7-457D3FC587B7}" sibTransId="{5346A89E-8213-0540-9CF7-B8990060BD43}"/>
    <dgm:cxn modelId="{A25346DA-2FC9-1E4D-9AF6-315A82ED870E}" type="presParOf" srcId="{AB8FCDEB-0F7F-2140-B0BC-A86672DC0C9C}" destId="{A34BEE6C-5DD0-5D46-A00E-C0608B1C4446}" srcOrd="0" destOrd="0" presId="urn:microsoft.com/office/officeart/2005/8/layout/orgChart1"/>
    <dgm:cxn modelId="{44BADDB9-336A-0D41-86B1-ED38D8E33EDB}" type="presParOf" srcId="{A34BEE6C-5DD0-5D46-A00E-C0608B1C4446}" destId="{4E9AB2F5-0FB9-F84C-AD58-2E4A3F7FBE6E}" srcOrd="0" destOrd="0" presId="urn:microsoft.com/office/officeart/2005/8/layout/orgChart1"/>
    <dgm:cxn modelId="{6B27F918-6F77-F045-B58F-3A4E4ACF2208}" type="presParOf" srcId="{4E9AB2F5-0FB9-F84C-AD58-2E4A3F7FBE6E}" destId="{627E5197-A205-BC48-A0BA-AA8D8BF05636}" srcOrd="0" destOrd="0" presId="urn:microsoft.com/office/officeart/2005/8/layout/orgChart1"/>
    <dgm:cxn modelId="{EB9AACA8-01B1-4149-BD50-8F8F724C68B8}" type="presParOf" srcId="{4E9AB2F5-0FB9-F84C-AD58-2E4A3F7FBE6E}" destId="{9692F283-3BFE-DB4A-B08C-F4A37049EC48}" srcOrd="1" destOrd="0" presId="urn:microsoft.com/office/officeart/2005/8/layout/orgChart1"/>
    <dgm:cxn modelId="{08F28A45-753E-0D4E-85EB-C53AF2028D3C}" type="presParOf" srcId="{A34BEE6C-5DD0-5D46-A00E-C0608B1C4446}" destId="{2BC0A6B1-E299-394D-B3EF-516BD68165BD}" srcOrd="1" destOrd="0" presId="urn:microsoft.com/office/officeart/2005/8/layout/orgChart1"/>
    <dgm:cxn modelId="{D833C092-5341-6A43-8442-981F295EFB4D}" type="presParOf" srcId="{A34BEE6C-5DD0-5D46-A00E-C0608B1C4446}" destId="{22DF4985-BE95-0842-8C54-F0E9A5493E92}" srcOrd="2" destOrd="0" presId="urn:microsoft.com/office/officeart/2005/8/layout/orgChart1"/>
    <dgm:cxn modelId="{180B23A0-F224-704B-9E95-A5895E8AB547}" type="presParOf" srcId="{AB8FCDEB-0F7F-2140-B0BC-A86672DC0C9C}" destId="{6C565781-983D-D744-9BBD-EA86F012B927}" srcOrd="1" destOrd="0" presId="urn:microsoft.com/office/officeart/2005/8/layout/orgChart1"/>
    <dgm:cxn modelId="{390789C2-6C6C-BE4E-8DA2-70F6E6022423}" type="presParOf" srcId="{6C565781-983D-D744-9BBD-EA86F012B927}" destId="{73110CB7-B168-7D47-902A-8F99EF515A65}" srcOrd="0" destOrd="0" presId="urn:microsoft.com/office/officeart/2005/8/layout/orgChart1"/>
    <dgm:cxn modelId="{1ACF9A47-1161-2D4A-98B9-D8E924D0947F}" type="presParOf" srcId="{73110CB7-B168-7D47-902A-8F99EF515A65}" destId="{4D8F63A1-6145-E141-90AC-5F5A28C938B8}" srcOrd="0" destOrd="0" presId="urn:microsoft.com/office/officeart/2005/8/layout/orgChart1"/>
    <dgm:cxn modelId="{7D194F4C-BDD0-564D-8616-C7A80C0E3C38}" type="presParOf" srcId="{73110CB7-B168-7D47-902A-8F99EF515A65}" destId="{F8550A5D-B6E5-994C-A986-7360B3405BD6}" srcOrd="1" destOrd="0" presId="urn:microsoft.com/office/officeart/2005/8/layout/orgChart1"/>
    <dgm:cxn modelId="{0516BAF0-9A4C-114D-A802-3FFBCE2D244F}" type="presParOf" srcId="{6C565781-983D-D744-9BBD-EA86F012B927}" destId="{9AC37A20-4302-E448-BFCF-12B13624B2C6}" srcOrd="1" destOrd="0" presId="urn:microsoft.com/office/officeart/2005/8/layout/orgChart1"/>
    <dgm:cxn modelId="{EDC80AB7-56A9-9F4C-BFC2-5C7EE3576E6B}" type="presParOf" srcId="{9AC37A20-4302-E448-BFCF-12B13624B2C6}" destId="{EE9AD3AA-D104-3B44-9281-8C1949F70661}" srcOrd="0" destOrd="0" presId="urn:microsoft.com/office/officeart/2005/8/layout/orgChart1"/>
    <dgm:cxn modelId="{A27261AF-D81B-AA4E-B5DD-2E7A08A2F26F}" type="presParOf" srcId="{9AC37A20-4302-E448-BFCF-12B13624B2C6}" destId="{3F1E68F1-7851-2F4A-B5F0-0137C82281F5}" srcOrd="1" destOrd="0" presId="urn:microsoft.com/office/officeart/2005/8/layout/orgChart1"/>
    <dgm:cxn modelId="{2D8DBA18-B967-884D-B110-072FE92F0A0D}" type="presParOf" srcId="{3F1E68F1-7851-2F4A-B5F0-0137C82281F5}" destId="{79E0A5F2-06FA-F64C-8874-1A98DE122E46}" srcOrd="0" destOrd="0" presId="urn:microsoft.com/office/officeart/2005/8/layout/orgChart1"/>
    <dgm:cxn modelId="{73AD9EFD-24A3-7746-ACA0-7E4BF6BED8EE}" type="presParOf" srcId="{79E0A5F2-06FA-F64C-8874-1A98DE122E46}" destId="{1C0E71C9-FF40-DA44-B467-A8E38B1309B7}" srcOrd="0" destOrd="0" presId="urn:microsoft.com/office/officeart/2005/8/layout/orgChart1"/>
    <dgm:cxn modelId="{060DE097-53BE-A54D-BFD5-B22D13E07A81}" type="presParOf" srcId="{79E0A5F2-06FA-F64C-8874-1A98DE122E46}" destId="{70B6199A-2B69-744D-B61A-EBED685BBED0}" srcOrd="1" destOrd="0" presId="urn:microsoft.com/office/officeart/2005/8/layout/orgChart1"/>
    <dgm:cxn modelId="{6992278F-4A1C-EF40-88CF-81B7221314BD}" type="presParOf" srcId="{3F1E68F1-7851-2F4A-B5F0-0137C82281F5}" destId="{56C88C04-53A5-AE43-9349-B14FA1F185ED}" srcOrd="1" destOrd="0" presId="urn:microsoft.com/office/officeart/2005/8/layout/orgChart1"/>
    <dgm:cxn modelId="{45BEBD21-E243-684B-A7B7-8D15CCEDB9D3}" type="presParOf" srcId="{3F1E68F1-7851-2F4A-B5F0-0137C82281F5}" destId="{EFC072F5-F2D6-5241-8C8B-60E2A9D1C996}" srcOrd="2" destOrd="0" presId="urn:microsoft.com/office/officeart/2005/8/layout/orgChart1"/>
    <dgm:cxn modelId="{2A14264E-F4E2-BF4B-A083-02A2E75C5BD3}" type="presParOf" srcId="{9AC37A20-4302-E448-BFCF-12B13624B2C6}" destId="{133DEE2B-355F-B349-8373-1FD3EAE14CFA}" srcOrd="2" destOrd="0" presId="urn:microsoft.com/office/officeart/2005/8/layout/orgChart1"/>
    <dgm:cxn modelId="{AEBCA97A-4332-6545-9970-176E85B1C7BA}" type="presParOf" srcId="{9AC37A20-4302-E448-BFCF-12B13624B2C6}" destId="{D815DB3B-9A2A-D640-A4A6-5D4DD94850C4}" srcOrd="3" destOrd="0" presId="urn:microsoft.com/office/officeart/2005/8/layout/orgChart1"/>
    <dgm:cxn modelId="{B05DACF8-8A42-C740-8515-D1BBE1D631FA}" type="presParOf" srcId="{D815DB3B-9A2A-D640-A4A6-5D4DD94850C4}" destId="{10313889-0EDD-4F46-A11F-1EA16957D365}" srcOrd="0" destOrd="0" presId="urn:microsoft.com/office/officeart/2005/8/layout/orgChart1"/>
    <dgm:cxn modelId="{527B58C9-9AC9-0A41-B183-28D81239916A}" type="presParOf" srcId="{10313889-0EDD-4F46-A11F-1EA16957D365}" destId="{1826C7BD-2B37-EE49-BFC8-85D4E9C3A573}" srcOrd="0" destOrd="0" presId="urn:microsoft.com/office/officeart/2005/8/layout/orgChart1"/>
    <dgm:cxn modelId="{43769AA9-5B5F-414D-BCC8-428D7CB731AB}" type="presParOf" srcId="{10313889-0EDD-4F46-A11F-1EA16957D365}" destId="{69C2C14C-DCB3-974B-944F-9F733C04B96F}" srcOrd="1" destOrd="0" presId="urn:microsoft.com/office/officeart/2005/8/layout/orgChart1"/>
    <dgm:cxn modelId="{BDD1826B-4FE0-2441-90A5-68BB7880E522}" type="presParOf" srcId="{D815DB3B-9A2A-D640-A4A6-5D4DD94850C4}" destId="{0FCD05D3-57AA-0048-A69D-1E945BBE0B94}" srcOrd="1" destOrd="0" presId="urn:microsoft.com/office/officeart/2005/8/layout/orgChart1"/>
    <dgm:cxn modelId="{FBB6F92E-9962-AC40-A432-93049202EAFA}" type="presParOf" srcId="{D815DB3B-9A2A-D640-A4A6-5D4DD94850C4}" destId="{0952C527-54E0-3644-9B75-6A4C4FC48C38}" srcOrd="2" destOrd="0" presId="urn:microsoft.com/office/officeart/2005/8/layout/orgChart1"/>
    <dgm:cxn modelId="{8F959C51-887C-9749-A869-423707B2C4C6}" type="presParOf" srcId="{9AC37A20-4302-E448-BFCF-12B13624B2C6}" destId="{23C182C0-7590-F34F-BFE1-3C6F98F084DB}" srcOrd="4" destOrd="0" presId="urn:microsoft.com/office/officeart/2005/8/layout/orgChart1"/>
    <dgm:cxn modelId="{8D65F3DC-2D39-D34A-B0D8-D5127784BA60}" type="presParOf" srcId="{9AC37A20-4302-E448-BFCF-12B13624B2C6}" destId="{55294805-9AE5-4546-9DD8-CC1E7D449081}" srcOrd="5" destOrd="0" presId="urn:microsoft.com/office/officeart/2005/8/layout/orgChart1"/>
    <dgm:cxn modelId="{9A915B87-AB3B-134F-9B7C-7A34E3473112}" type="presParOf" srcId="{55294805-9AE5-4546-9DD8-CC1E7D449081}" destId="{D17048CB-296A-094C-8013-CE0280719DF4}" srcOrd="0" destOrd="0" presId="urn:microsoft.com/office/officeart/2005/8/layout/orgChart1"/>
    <dgm:cxn modelId="{1715CA57-A66F-4B42-B809-D6AC87C234C2}" type="presParOf" srcId="{D17048CB-296A-094C-8013-CE0280719DF4}" destId="{0613CCC6-2E47-AA42-ACA3-2E161FBCBEDE}" srcOrd="0" destOrd="0" presId="urn:microsoft.com/office/officeart/2005/8/layout/orgChart1"/>
    <dgm:cxn modelId="{C9C921BD-DBDC-9C41-8150-A165E2B790F6}" type="presParOf" srcId="{D17048CB-296A-094C-8013-CE0280719DF4}" destId="{1B0470F9-1690-8544-8E29-40DE9CC48389}" srcOrd="1" destOrd="0" presId="urn:microsoft.com/office/officeart/2005/8/layout/orgChart1"/>
    <dgm:cxn modelId="{246C0040-90A3-A743-AE19-966A92439991}" type="presParOf" srcId="{55294805-9AE5-4546-9DD8-CC1E7D449081}" destId="{5E8920DD-956F-E84B-8372-965E5B972850}" srcOrd="1" destOrd="0" presId="urn:microsoft.com/office/officeart/2005/8/layout/orgChart1"/>
    <dgm:cxn modelId="{1B211012-95C9-F246-8028-43556D4DBAD0}" type="presParOf" srcId="{55294805-9AE5-4546-9DD8-CC1E7D449081}" destId="{8CCBB93F-FAC6-4148-AF48-BC620B258C35}" srcOrd="2" destOrd="0" presId="urn:microsoft.com/office/officeart/2005/8/layout/orgChart1"/>
    <dgm:cxn modelId="{D2B9505B-9BC8-B942-8805-785304051DBB}" type="presParOf" srcId="{9AC37A20-4302-E448-BFCF-12B13624B2C6}" destId="{A168B2A3-0738-C648-B022-43DBDB16264B}" srcOrd="6" destOrd="0" presId="urn:microsoft.com/office/officeart/2005/8/layout/orgChart1"/>
    <dgm:cxn modelId="{75ED494D-A1AB-A14F-BAB8-15A80BE86FDA}" type="presParOf" srcId="{9AC37A20-4302-E448-BFCF-12B13624B2C6}" destId="{092CA0FC-DBED-E644-AA1D-29F8BA6606AA}" srcOrd="7" destOrd="0" presId="urn:microsoft.com/office/officeart/2005/8/layout/orgChart1"/>
    <dgm:cxn modelId="{E042E824-EC15-2D48-ABAA-37E591BF6416}" type="presParOf" srcId="{092CA0FC-DBED-E644-AA1D-29F8BA6606AA}" destId="{141219BB-C704-814B-B26E-9D049CC5644E}" srcOrd="0" destOrd="0" presId="urn:microsoft.com/office/officeart/2005/8/layout/orgChart1"/>
    <dgm:cxn modelId="{1F21A598-21D8-CD48-B963-1EF1D9312FD2}" type="presParOf" srcId="{141219BB-C704-814B-B26E-9D049CC5644E}" destId="{374819B7-A6C0-6F46-9C27-14FF630EE83B}" srcOrd="0" destOrd="0" presId="urn:microsoft.com/office/officeart/2005/8/layout/orgChart1"/>
    <dgm:cxn modelId="{16608A8A-0D70-E74B-8B03-F4A4E28A5FFD}" type="presParOf" srcId="{141219BB-C704-814B-B26E-9D049CC5644E}" destId="{B1AF8FDC-A794-5845-9E42-7EDFD3CD350B}" srcOrd="1" destOrd="0" presId="urn:microsoft.com/office/officeart/2005/8/layout/orgChart1"/>
    <dgm:cxn modelId="{31E71878-EBA7-7D44-B061-0F456FEE38EA}" type="presParOf" srcId="{092CA0FC-DBED-E644-AA1D-29F8BA6606AA}" destId="{F647F481-6485-0F42-A165-8092DB70F953}" srcOrd="1" destOrd="0" presId="urn:microsoft.com/office/officeart/2005/8/layout/orgChart1"/>
    <dgm:cxn modelId="{F401030E-0597-4842-A4E6-C1DC40870DDF}" type="presParOf" srcId="{092CA0FC-DBED-E644-AA1D-29F8BA6606AA}" destId="{7CB859A5-8F6C-6041-8BD4-82E87153E938}" srcOrd="2" destOrd="0" presId="urn:microsoft.com/office/officeart/2005/8/layout/orgChart1"/>
    <dgm:cxn modelId="{A2B43D5D-95C3-214F-B2A2-56354B745A9C}" type="presParOf" srcId="{6C565781-983D-D744-9BBD-EA86F012B927}" destId="{1C859463-6AB0-4D40-B083-1CF16FF64678}" srcOrd="2" destOrd="0" presId="urn:microsoft.com/office/officeart/2005/8/layout/orgChart1"/>
    <dgm:cxn modelId="{9ACB34EF-8720-2B48-A65C-8AB6F5130BAF}" type="presParOf" srcId="{AB8FCDEB-0F7F-2140-B0BC-A86672DC0C9C}" destId="{07E81F93-8455-0148-87EE-EFC0FD436F9D}" srcOrd="2" destOrd="0" presId="urn:microsoft.com/office/officeart/2005/8/layout/orgChart1"/>
    <dgm:cxn modelId="{72611C9C-B6C3-E14B-951D-2A1F9B798532}" type="presParOf" srcId="{07E81F93-8455-0148-87EE-EFC0FD436F9D}" destId="{EDFF37CB-92B3-164F-8E1C-BD42B82AF0FC}" srcOrd="0" destOrd="0" presId="urn:microsoft.com/office/officeart/2005/8/layout/orgChart1"/>
    <dgm:cxn modelId="{A7A504D6-A422-924C-8DE5-DB318DB18057}" type="presParOf" srcId="{EDFF37CB-92B3-164F-8E1C-BD42B82AF0FC}" destId="{9B62F024-B75E-4B42-8164-F8645B224818}" srcOrd="0" destOrd="0" presId="urn:microsoft.com/office/officeart/2005/8/layout/orgChart1"/>
    <dgm:cxn modelId="{ACBBCB9B-6A3C-6E49-A27D-E0C1FAE61C33}" type="presParOf" srcId="{EDFF37CB-92B3-164F-8E1C-BD42B82AF0FC}" destId="{BA35F11C-CD19-C940-BC49-6A35791DC141}" srcOrd="1" destOrd="0" presId="urn:microsoft.com/office/officeart/2005/8/layout/orgChart1"/>
    <dgm:cxn modelId="{290B3EDD-A5FC-6641-8BBC-F887004E8787}" type="presParOf" srcId="{07E81F93-8455-0148-87EE-EFC0FD436F9D}" destId="{89EE1EBC-2C16-0D41-A618-D187834CEAD1}" srcOrd="1" destOrd="0" presId="urn:microsoft.com/office/officeart/2005/8/layout/orgChart1"/>
    <dgm:cxn modelId="{0C863DB5-C8B7-4948-B880-C35848966A0B}" type="presParOf" srcId="{07E81F93-8455-0148-87EE-EFC0FD436F9D}" destId="{51DA52D4-D9A6-7448-A25D-C2805BC6F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 err="1">
              <a:latin typeface="Helvetica" pitchFamily="2" charset="0"/>
            </a:rPr>
            <a:t>Préparation</a:t>
          </a:r>
          <a:r>
            <a:rPr lang="de-DE" sz="2000" b="0" i="0" dirty="0">
              <a:latin typeface="Helvetica" pitchFamily="2" charset="0"/>
            </a:rPr>
            <a:t> à la </a:t>
          </a:r>
          <a:r>
            <a:rPr lang="de-DE" sz="2000" b="0" i="0" dirty="0" err="1">
              <a:latin typeface="Helvetica" pitchFamily="2" charset="0"/>
            </a:rPr>
            <a:t>formation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professionnelle</a:t>
          </a:r>
          <a:r>
            <a:rPr lang="de-DE" sz="2000" b="0" i="0" dirty="0">
              <a:latin typeface="Helvetica" pitchFamily="2" charset="0"/>
            </a:rPr>
            <a:t> initiale</a:t>
          </a: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Cantons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Confédération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communes</a:t>
          </a:r>
          <a:r>
            <a:rPr lang="de-DE" b="0" i="0" dirty="0">
              <a:latin typeface="Helvetica" pitchFamily="2" charset="0"/>
            </a:rPr>
            <a:t> /</a:t>
          </a:r>
        </a:p>
        <a:p>
          <a:r>
            <a:rPr lang="de-DE" b="0" i="0" dirty="0" err="1">
              <a:latin typeface="Helvetica" pitchFamily="2" charset="0"/>
            </a:rPr>
            <a:t>participant</a:t>
          </a:r>
          <a:r>
            <a:rPr lang="de-DE" b="0" i="0" dirty="0">
              <a:latin typeface="Helvetica" pitchFamily="2" charset="0"/>
            </a:rPr>
            <a:t>-</a:t>
          </a:r>
          <a:r>
            <a:rPr lang="de-DE" b="0" i="0" dirty="0" err="1">
              <a:latin typeface="Helvetica" pitchFamily="2" charset="0"/>
            </a:rPr>
            <a:t>e</a:t>
          </a:r>
          <a:r>
            <a:rPr lang="de-DE" b="0" i="0" dirty="0">
              <a:latin typeface="Helvetica" pitchFamily="2" charset="0"/>
            </a:rPr>
            <a:t>-s</a:t>
          </a: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initiale en </a:t>
          </a:r>
          <a:r>
            <a:rPr lang="de-DE" sz="2000" b="0" i="0" kern="1200" dirty="0" err="1">
              <a:latin typeface="Helvetica" pitchFamily="2" charset="0"/>
            </a:rPr>
            <a:t>entreprise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Entreprises</a:t>
          </a:r>
          <a:r>
            <a:rPr lang="de-DE" b="0" i="0" dirty="0">
              <a:latin typeface="Helvetica" pitchFamily="2" charset="0"/>
            </a:rPr>
            <a:t> </a:t>
          </a:r>
          <a:r>
            <a:rPr lang="de-DE" b="0" i="0" dirty="0" err="1">
              <a:latin typeface="Helvetica" pitchFamily="2" charset="0"/>
            </a:rPr>
            <a:t>formatrices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apprenti</a:t>
          </a:r>
          <a:r>
            <a:rPr lang="de-DE" b="0" i="0" dirty="0">
              <a:latin typeface="Helvetica" pitchFamily="2" charset="0"/>
            </a:rPr>
            <a:t>-</a:t>
          </a:r>
          <a:r>
            <a:rPr lang="de-DE" b="0" i="0" dirty="0" err="1">
              <a:latin typeface="Helvetica" pitchFamily="2" charset="0"/>
            </a:rPr>
            <a:t>e</a:t>
          </a:r>
          <a:r>
            <a:rPr lang="de-DE" b="0" i="0" dirty="0">
              <a:latin typeface="Helvetica" pitchFamily="2" charset="0"/>
            </a:rPr>
            <a:t>-s</a:t>
          </a: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scolaire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Cantons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communes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Confédération</a:t>
          </a:r>
          <a:endParaRPr lang="de-DE" b="0" i="0" dirty="0">
            <a:latin typeface="Helvetica" pitchFamily="2" charset="0"/>
          </a:endParaRP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Cours </a:t>
          </a:r>
          <a:r>
            <a:rPr lang="de-DE" sz="2000" b="0" i="0" kern="1200" dirty="0" err="1">
              <a:latin typeface="Helvetica" pitchFamily="2" charset="0"/>
            </a:rPr>
            <a:t>interentreprises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Entreprises</a:t>
          </a:r>
          <a:r>
            <a:rPr lang="de-DE" b="0" i="0" dirty="0">
              <a:latin typeface="Helvetica" pitchFamily="2" charset="0"/>
            </a:rPr>
            <a:t> </a:t>
          </a:r>
          <a:r>
            <a:rPr lang="de-DE" b="0" i="0" dirty="0" err="1">
              <a:latin typeface="Helvetica" pitchFamily="2" charset="0"/>
            </a:rPr>
            <a:t>formatrices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cantons</a:t>
          </a:r>
          <a:r>
            <a:rPr lang="de-DE" b="0" i="0" dirty="0">
              <a:latin typeface="Helvetica" pitchFamily="2" charset="0"/>
            </a:rPr>
            <a:t> /</a:t>
          </a:r>
        </a:p>
        <a:p>
          <a:r>
            <a:rPr lang="de-DE" b="0" i="0" dirty="0" err="1">
              <a:latin typeface="Helvetica" pitchFamily="2" charset="0"/>
            </a:rPr>
            <a:t>Confédération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OrTra</a:t>
          </a:r>
          <a:endParaRPr lang="de-DE" b="0" i="0" dirty="0">
            <a:latin typeface="Helvetica" pitchFamily="2" charset="0"/>
          </a:endParaRP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Procédures</a:t>
          </a:r>
          <a:r>
            <a:rPr lang="de-DE" sz="2000" b="0" i="0" kern="1200" dirty="0">
              <a:latin typeface="Helvetica" pitchFamily="2" charset="0"/>
            </a:rPr>
            <a:t> de </a:t>
          </a:r>
          <a:r>
            <a:rPr lang="de-DE" sz="2000" b="0" i="0" kern="1200" dirty="0" err="1">
              <a:latin typeface="Helvetica" pitchFamily="2" charset="0"/>
            </a:rPr>
            <a:t>qualification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Cantons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Confédération</a:t>
          </a:r>
          <a:r>
            <a:rPr lang="de-DE" b="0" i="0" dirty="0">
              <a:latin typeface="Helvetica" pitchFamily="2" charset="0"/>
            </a:rPr>
            <a:t> / </a:t>
          </a:r>
          <a:r>
            <a:rPr lang="de-DE" b="0" i="0" dirty="0" err="1">
              <a:latin typeface="Helvetica" pitchFamily="2" charset="0"/>
            </a:rPr>
            <a:t>OrTra</a:t>
          </a:r>
          <a:endParaRPr lang="de-DE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>
              <a:latin typeface="Helvetica" pitchFamily="2" charset="0"/>
            </a:rPr>
            <a:t>Formation et </a:t>
          </a:r>
          <a:r>
            <a:rPr lang="de-DE" sz="2000" b="0" i="0" dirty="0" err="1">
              <a:latin typeface="Helvetica" pitchFamily="2" charset="0"/>
            </a:rPr>
            <a:t>formation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continue</a:t>
          </a:r>
          <a:r>
            <a:rPr lang="de-DE" sz="2000" b="0" i="0" dirty="0">
              <a:latin typeface="Helvetica" pitchFamily="2" charset="0"/>
            </a:rPr>
            <a:t> des</a:t>
          </a:r>
        </a:p>
        <a:p>
          <a:pPr algn="l"/>
          <a:r>
            <a:rPr lang="de-DE" sz="2000" b="0" i="0" dirty="0">
              <a:latin typeface="Helvetica" pitchFamily="2" charset="0"/>
            </a:rPr>
            <a:t>responsables de la </a:t>
          </a:r>
          <a:r>
            <a:rPr lang="de-DE" sz="2000" b="0" i="0" dirty="0" err="1">
              <a:latin typeface="Helvetica" pitchFamily="2" charset="0"/>
            </a:rPr>
            <a:t>formation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professionnelle</a:t>
          </a:r>
          <a:endParaRPr lang="de-DE" sz="2000" b="0" i="0" dirty="0">
            <a:latin typeface="Helvetica" pitchFamily="2" charset="0"/>
          </a:endParaRP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Confédération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cantons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participant</a:t>
          </a:r>
          <a:r>
            <a:rPr lang="de-DE" sz="1600" b="0" i="0" dirty="0">
              <a:latin typeface="Helvetica" pitchFamily="2" charset="0"/>
            </a:rPr>
            <a:t>-</a:t>
          </a:r>
          <a:r>
            <a:rPr lang="de-DE" sz="1600" b="0" i="0" dirty="0" err="1">
              <a:latin typeface="Helvetica" pitchFamily="2" charset="0"/>
            </a:rPr>
            <a:t>e</a:t>
          </a:r>
          <a:r>
            <a:rPr lang="de-DE" sz="1600" b="0" i="0" dirty="0">
              <a:latin typeface="Helvetica" pitchFamily="2" charset="0"/>
            </a:rPr>
            <a:t>-s</a:t>
          </a: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r>
            <a:rPr lang="de-DE" sz="2000" b="0" i="0" kern="1200" dirty="0">
              <a:latin typeface="Helvetica" pitchFamily="2" charset="0"/>
            </a:rPr>
            <a:t> supérieure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Participant</a:t>
          </a:r>
          <a:r>
            <a:rPr lang="de-DE" sz="1600" b="0" i="0" dirty="0">
              <a:latin typeface="Helvetica" pitchFamily="2" charset="0"/>
            </a:rPr>
            <a:t>-</a:t>
          </a:r>
          <a:r>
            <a:rPr lang="de-DE" sz="1600" b="0" i="0" dirty="0" err="1">
              <a:latin typeface="Helvetica" pitchFamily="2" charset="0"/>
            </a:rPr>
            <a:t>e</a:t>
          </a:r>
          <a:r>
            <a:rPr lang="de-DE" sz="1600" b="0" i="0" dirty="0">
              <a:latin typeface="Helvetica" pitchFamily="2" charset="0"/>
            </a:rPr>
            <a:t>-s / </a:t>
          </a:r>
          <a:r>
            <a:rPr lang="de-DE" sz="1600" b="0" i="0" dirty="0" err="1">
              <a:latin typeface="Helvetica" pitchFamily="2" charset="0"/>
            </a:rPr>
            <a:t>cantons</a:t>
          </a:r>
          <a:endParaRPr lang="de-DE" sz="1600" b="0" i="0" dirty="0">
            <a:latin typeface="Helvetica" pitchFamily="2" charset="0"/>
          </a:endParaRPr>
        </a:p>
        <a:p>
          <a:r>
            <a:rPr lang="de-DE" sz="1600" b="0" i="0" dirty="0" err="1">
              <a:latin typeface="Helvetica" pitchFamily="2" charset="0"/>
            </a:rPr>
            <a:t>OrTra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Confédération</a:t>
          </a:r>
          <a:endParaRPr lang="de-DE" sz="1600" b="0" i="0" dirty="0">
            <a:latin typeface="Helvetica" pitchFamily="2" charset="0"/>
          </a:endParaRP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continue</a:t>
          </a:r>
          <a:r>
            <a:rPr lang="de-DE" sz="2000" b="0" i="0" kern="1200" dirty="0">
              <a:latin typeface="Helvetica" pitchFamily="2" charset="0"/>
            </a:rPr>
            <a:t> à des </a:t>
          </a:r>
          <a:r>
            <a:rPr lang="de-DE" sz="2000" b="0" i="0" kern="1200" dirty="0" err="1">
              <a:latin typeface="Helvetica" pitchFamily="2" charset="0"/>
            </a:rPr>
            <a:t>fins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professionnelles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Participant</a:t>
          </a:r>
          <a:r>
            <a:rPr lang="de-DE" sz="1600" b="0" i="0" dirty="0">
              <a:latin typeface="Helvetica" pitchFamily="2" charset="0"/>
            </a:rPr>
            <a:t>-</a:t>
          </a:r>
          <a:r>
            <a:rPr lang="de-DE" sz="1600" b="0" i="0" dirty="0" err="1">
              <a:latin typeface="Helvetica" pitchFamily="2" charset="0"/>
            </a:rPr>
            <a:t>e</a:t>
          </a:r>
          <a:r>
            <a:rPr lang="de-DE" sz="1600" b="0" i="0" dirty="0">
              <a:latin typeface="Helvetica" pitchFamily="2" charset="0"/>
            </a:rPr>
            <a:t>-s / </a:t>
          </a:r>
          <a:r>
            <a:rPr lang="de-DE" sz="1600" b="0" i="0" dirty="0" err="1">
              <a:latin typeface="Helvetica" pitchFamily="2" charset="0"/>
            </a:rPr>
            <a:t>OrTra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cantons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r>
            <a:rPr lang="de-DE" sz="1600" b="0" i="0" dirty="0" err="1">
              <a:latin typeface="Helvetica" pitchFamily="2" charset="0"/>
            </a:rPr>
            <a:t>Confédération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communes</a:t>
          </a:r>
          <a:endParaRPr lang="de-DE" sz="1600" b="0" i="0" dirty="0">
            <a:latin typeface="Helvetica" pitchFamily="2" charset="0"/>
          </a:endParaRP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Orientation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r>
            <a:rPr lang="de-DE" sz="2000" b="0" i="0" kern="1200" dirty="0">
              <a:latin typeface="Helvetica" pitchFamily="2" charset="0"/>
            </a:rPr>
            <a:t>, </a:t>
          </a:r>
          <a:r>
            <a:rPr lang="de-DE" sz="2000" b="0" i="0" kern="1200" dirty="0" err="1">
              <a:latin typeface="Helvetica" pitchFamily="2" charset="0"/>
            </a:rPr>
            <a:t>universitaire</a:t>
          </a:r>
          <a:endParaRPr lang="de-DE" sz="2000" b="0" i="0" kern="1200" dirty="0">
            <a:latin typeface="Helvetica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>
              <a:latin typeface="Helvetica" pitchFamily="2" charset="0"/>
            </a:rPr>
            <a:t>et de </a:t>
          </a:r>
          <a:r>
            <a:rPr lang="de-DE" sz="2000" b="0" i="0" kern="1200" dirty="0" err="1">
              <a:latin typeface="Helvetica" pitchFamily="2" charset="0"/>
            </a:rPr>
            <a:t>carrière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Cantons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communes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Confédération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r>
            <a:rPr lang="de-DE" sz="1600" b="0" i="0" dirty="0" err="1">
              <a:latin typeface="Helvetica" pitchFamily="2" charset="0"/>
            </a:rPr>
            <a:t>participant</a:t>
          </a:r>
          <a:r>
            <a:rPr lang="de-DE" sz="1600" b="0" i="0" dirty="0">
              <a:latin typeface="Helvetica" pitchFamily="2" charset="0"/>
            </a:rPr>
            <a:t>-</a:t>
          </a:r>
          <a:r>
            <a:rPr lang="de-DE" sz="1600" b="0" i="0" dirty="0" err="1">
              <a:latin typeface="Helvetica" pitchFamily="2" charset="0"/>
            </a:rPr>
            <a:t>e</a:t>
          </a:r>
          <a:r>
            <a:rPr lang="de-DE" sz="1600" b="0" i="0" dirty="0">
              <a:latin typeface="Helvetica" pitchFamily="2" charset="0"/>
            </a:rPr>
            <a:t>-s</a:t>
          </a: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Projets</a:t>
          </a:r>
          <a:r>
            <a:rPr lang="de-DE" sz="2000" b="0" i="0" kern="1200" dirty="0">
              <a:latin typeface="Helvetica" pitchFamily="2" charset="0"/>
            </a:rPr>
            <a:t> et </a:t>
          </a:r>
          <a:r>
            <a:rPr lang="de-DE" sz="2000" b="0" i="0" kern="1200" dirty="0" err="1">
              <a:latin typeface="Helvetica" pitchFamily="2" charset="0"/>
            </a:rPr>
            <a:t>prestations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particulières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Confédération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cantons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OrTra</a:t>
          </a:r>
          <a:endParaRPr lang="de-DE" sz="1600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Indiquent</a:t>
          </a:r>
          <a:endParaRPr lang="de-CH" sz="1200" b="0" i="0" dirty="0">
            <a:latin typeface="Helvetica" pitchFamily="2" charset="0"/>
          </a:endParaRP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compétences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professionnelles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acquises</a:t>
          </a:r>
          <a:endParaRPr lang="de-CH" sz="1200" b="0" i="0" dirty="0">
            <a:latin typeface="Helvetica" pitchFamily="2" charset="0"/>
          </a:endParaRP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Servent</a:t>
          </a:r>
          <a:endParaRPr lang="de-CH" sz="1200" b="0" i="0" dirty="0">
            <a:latin typeface="Helvetica" pitchFamily="2" charset="0"/>
          </a:endParaRP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d‘outils</a:t>
          </a:r>
          <a:r>
            <a:rPr lang="de-DE" sz="1200" b="0" i="0" dirty="0">
              <a:latin typeface="Helvetica" pitchFamily="2" charset="0"/>
            </a:rPr>
            <a:t> de </a:t>
          </a:r>
          <a:r>
            <a:rPr lang="de-DE" sz="1200" b="0" i="0" dirty="0" err="1">
              <a:latin typeface="Helvetica" pitchFamily="2" charset="0"/>
            </a:rPr>
            <a:t>traduction</a:t>
          </a:r>
          <a:r>
            <a:rPr lang="de-DE" sz="1200" b="0" i="0" dirty="0">
              <a:latin typeface="Helvetica" pitchFamily="2" charset="0"/>
            </a:rPr>
            <a:t> des </a:t>
          </a:r>
          <a:r>
            <a:rPr lang="de-DE" sz="1200" b="0" i="0" dirty="0" err="1">
              <a:latin typeface="Helvetica" pitchFamily="2" charset="0"/>
            </a:rPr>
            <a:t>certificats</a:t>
          </a:r>
          <a:endParaRPr lang="de-CH" sz="1200" b="0" i="0" dirty="0">
            <a:latin typeface="Helvetica" pitchFamily="2" charset="0"/>
          </a:endParaRP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41DA1346-7CF4-4A07-8C95-A3F5EFA64016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d‘appui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pour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candidatures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auprès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d‘entreprises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étrangères</a:t>
          </a:r>
          <a:endParaRPr lang="de-CH" sz="1200" b="0" i="0" dirty="0">
            <a:latin typeface="Helvetica" pitchFamily="2" charset="0"/>
          </a:endParaRPr>
        </a:p>
      </dgm:t>
    </dgm:pt>
    <dgm:pt modelId="{7097848C-FCA6-4AAF-9D95-BD9CD8F31924}" type="parTrans" cxnId="{17DC4B63-E28B-4839-806D-86B5AFD6F324}">
      <dgm:prSet/>
      <dgm:spPr/>
      <dgm:t>
        <a:bodyPr/>
        <a:lstStyle/>
        <a:p>
          <a:endParaRPr lang="de-CH"/>
        </a:p>
      </dgm:t>
    </dgm:pt>
    <dgm:pt modelId="{A02AA97F-E3D0-432C-AD75-5ED2A49F17F1}" type="sibTrans" cxnId="{17DC4B63-E28B-4839-806D-86B5AFD6F324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Ne </a:t>
          </a:r>
          <a:r>
            <a:rPr lang="de-DE" sz="1200" b="0" i="0" dirty="0" err="1">
              <a:latin typeface="Helvetica" pitchFamily="2" charset="0"/>
            </a:rPr>
            <a:t>sont</a:t>
          </a:r>
          <a:r>
            <a:rPr lang="de-DE" sz="1200" b="0" i="0" dirty="0">
              <a:latin typeface="Helvetica" pitchFamily="2" charset="0"/>
            </a:rPr>
            <a:t> valables</a:t>
          </a:r>
          <a:endParaRPr lang="de-CH" sz="1200" b="0" i="0" dirty="0">
            <a:latin typeface="Helvetica" pitchFamily="2" charset="0"/>
          </a:endParaRP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qu‘avec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certificat</a:t>
          </a:r>
          <a:r>
            <a:rPr lang="de-DE" sz="1200" b="0" i="0" dirty="0">
              <a:latin typeface="Helvetica" pitchFamily="2" charset="0"/>
            </a:rPr>
            <a:t> original</a:t>
          </a:r>
          <a:endParaRPr lang="de-CH" sz="1200" b="0" i="0" dirty="0">
            <a:latin typeface="Helvetica" pitchFamily="2" charset="0"/>
          </a:endParaRP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8FE3C35F-2537-6847-AC6F-357C447C0A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le </a:t>
          </a:r>
          <a:r>
            <a:rPr lang="de-DE" sz="1200" b="0" i="0" dirty="0" err="1">
              <a:latin typeface="Helvetica" pitchFamily="2" charset="0"/>
            </a:rPr>
            <a:t>niveau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attribué</a:t>
          </a:r>
          <a:r>
            <a:rPr lang="de-DE" sz="1200" b="0" i="0" dirty="0">
              <a:latin typeface="Helvetica" pitchFamily="2" charset="0"/>
            </a:rPr>
            <a:t> au </a:t>
          </a:r>
          <a:r>
            <a:rPr lang="de-DE" sz="1200" b="0" i="0" dirty="0" err="1">
              <a:latin typeface="Helvetica" pitchFamily="2" charset="0"/>
            </a:rPr>
            <a:t>certificat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dans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cadre</a:t>
          </a:r>
          <a:r>
            <a:rPr lang="de-DE" sz="1200" b="0" i="0" dirty="0">
              <a:latin typeface="Helvetica" pitchFamily="2" charset="0"/>
            </a:rPr>
            <a:t> national des </a:t>
          </a:r>
          <a:r>
            <a:rPr lang="de-DE" sz="1200" b="0" i="0" dirty="0" err="1">
              <a:latin typeface="Helvetica" pitchFamily="2" charset="0"/>
            </a:rPr>
            <a:t>certification</a:t>
          </a:r>
          <a:r>
            <a:rPr lang="de-DE" sz="1200" b="0" i="0" dirty="0">
              <a:latin typeface="Helvetica" pitchFamily="2" charset="0"/>
            </a:rPr>
            <a:t> (CNC) et </a:t>
          </a:r>
          <a:r>
            <a:rPr lang="de-DE" sz="1200" b="0" i="0" dirty="0" err="1">
              <a:latin typeface="Helvetica" pitchFamily="2" charset="0"/>
            </a:rPr>
            <a:t>dans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cadre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européen</a:t>
          </a:r>
          <a:r>
            <a:rPr lang="de-DE" sz="1200" b="0" i="0" dirty="0">
              <a:latin typeface="Helvetica" pitchFamily="2" charset="0"/>
            </a:rPr>
            <a:t> des </a:t>
          </a:r>
          <a:r>
            <a:rPr lang="de-DE" sz="1200" b="0" i="0" dirty="0" err="1">
              <a:latin typeface="Helvetica" pitchFamily="2" charset="0"/>
            </a:rPr>
            <a:t>certifications</a:t>
          </a:r>
          <a:r>
            <a:rPr lang="de-DE" sz="1200" b="0" i="0" dirty="0">
              <a:latin typeface="Helvetica" pitchFamily="2" charset="0"/>
            </a:rPr>
            <a:t> (CEC)</a:t>
          </a:r>
          <a:endParaRPr lang="de-CH" sz="1200" b="0" i="0" dirty="0">
            <a:latin typeface="Helvetica" pitchFamily="2" charset="0"/>
          </a:endParaRPr>
        </a:p>
      </dgm:t>
    </dgm:pt>
    <dgm:pt modelId="{5AA4495C-C45E-A448-B1D1-E3755D273476}" type="parTrans" cxnId="{7462B196-13C6-374D-B96E-EB37CE21309C}">
      <dgm:prSet/>
      <dgm:spPr/>
      <dgm:t>
        <a:bodyPr/>
        <a:lstStyle/>
        <a:p>
          <a:endParaRPr lang="de-DE"/>
        </a:p>
      </dgm:t>
    </dgm:pt>
    <dgm:pt modelId="{CD336B88-C8C0-3648-8024-AFEA3570CFDC}" type="sibTrans" cxnId="{7462B196-13C6-374D-B96E-EB37CE21309C}">
      <dgm:prSet/>
      <dgm:spPr/>
      <dgm:t>
        <a:bodyPr/>
        <a:lstStyle/>
        <a:p>
          <a:endParaRPr lang="de-DE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1B26560-2EF2-47DC-874D-53F4B12C7F04}" type="presOf" srcId="{41DA1346-7CF4-4A07-8C95-A3F5EFA64016}" destId="{CCFF8D5F-A7DA-4591-8FCF-4E5D510D997E}" srcOrd="0" destOrd="1" presId="urn:microsoft.com/office/officeart/2005/8/layout/chevron2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17DC4B63-E28B-4839-806D-86B5AFD6F324}" srcId="{10CAF58C-179A-4D31-9211-FD0F2646EB5E}" destId="{41DA1346-7CF4-4A07-8C95-A3F5EFA64016}" srcOrd="1" destOrd="0" parTransId="{7097848C-FCA6-4AAF-9D95-BD9CD8F31924}" sibTransId="{A02AA97F-E3D0-432C-AD75-5ED2A49F17F1}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7462B196-13C6-374D-B96E-EB37CE21309C}" srcId="{6B10B48C-3E70-44B0-9A8C-F093FECC8028}" destId="{8FE3C35F-2537-6847-AC6F-357C447C0AAB}" srcOrd="1" destOrd="0" parTransId="{5AA4495C-C45E-A448-B1D1-E3755D273476}" sibTransId="{CD336B88-C8C0-3648-8024-AFEA3570CFDC}"/>
    <dgm:cxn modelId="{04EE429A-EE56-074E-A0F7-CBC90AE3DBC0}" type="presOf" srcId="{8FE3C35F-2537-6847-AC6F-357C447C0AAB}" destId="{94E8C2D4-1990-43B1-9A9F-152923480597}" srcOrd="0" destOrd="1" presId="urn:microsoft.com/office/officeart/2005/8/layout/chevron2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Indiquent</a:t>
          </a:r>
          <a:endParaRPr lang="de-CH" sz="1200" b="0" i="0" dirty="0">
            <a:latin typeface="Helvetica" pitchFamily="2" charset="0"/>
          </a:endParaRP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compétences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professionnelles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acquises</a:t>
          </a:r>
          <a:endParaRPr lang="de-CH" sz="1200" b="0" i="0" dirty="0">
            <a:latin typeface="Helvetica" pitchFamily="2" charset="0"/>
          </a:endParaRP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E119AD9F-8D38-4621-8863-A4DB4CD17AE9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le </a:t>
          </a:r>
          <a:r>
            <a:rPr lang="de-DE" sz="1200" b="0" i="0" dirty="0" err="1">
              <a:latin typeface="Helvetica" pitchFamily="2" charset="0"/>
            </a:rPr>
            <a:t>niveau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attribué</a:t>
          </a:r>
          <a:r>
            <a:rPr lang="de-DE" sz="1200" b="0" i="0" dirty="0">
              <a:latin typeface="Helvetica" pitchFamily="2" charset="0"/>
            </a:rPr>
            <a:t> au </a:t>
          </a:r>
          <a:r>
            <a:rPr lang="de-DE" sz="1200" b="0" i="0" dirty="0" err="1">
              <a:latin typeface="Helvetica" pitchFamily="2" charset="0"/>
            </a:rPr>
            <a:t>diplôme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dans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cadre</a:t>
          </a:r>
          <a:r>
            <a:rPr lang="de-DE" sz="1200" b="0" i="0" dirty="0">
              <a:latin typeface="Helvetica" pitchFamily="2" charset="0"/>
            </a:rPr>
            <a:t> national des </a:t>
          </a:r>
          <a:r>
            <a:rPr lang="de-DE" sz="1200" b="0" i="0" dirty="0" err="1">
              <a:latin typeface="Helvetica" pitchFamily="2" charset="0"/>
            </a:rPr>
            <a:t>certification</a:t>
          </a:r>
          <a:r>
            <a:rPr lang="de-DE" sz="1200" b="0" i="0" dirty="0">
              <a:latin typeface="Helvetica" pitchFamily="2" charset="0"/>
            </a:rPr>
            <a:t> (CNC) et </a:t>
          </a:r>
          <a:r>
            <a:rPr lang="de-DE" sz="1200" b="0" i="0" dirty="0" err="1">
              <a:latin typeface="Helvetica" pitchFamily="2" charset="0"/>
            </a:rPr>
            <a:t>dans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cadre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européen</a:t>
          </a:r>
          <a:r>
            <a:rPr lang="de-DE" sz="1200" b="0" i="0" dirty="0">
              <a:latin typeface="Helvetica" pitchFamily="2" charset="0"/>
            </a:rPr>
            <a:t> des </a:t>
          </a:r>
          <a:r>
            <a:rPr lang="de-DE" sz="1200" b="0" i="0" dirty="0" err="1">
              <a:latin typeface="Helvetica" pitchFamily="2" charset="0"/>
            </a:rPr>
            <a:t>certifications</a:t>
          </a:r>
          <a:r>
            <a:rPr lang="de-DE" sz="1200" b="0" i="0" dirty="0">
              <a:latin typeface="Helvetica" pitchFamily="2" charset="0"/>
            </a:rPr>
            <a:t> (CEC)</a:t>
          </a:r>
          <a:endParaRPr lang="de-CH" sz="1200" b="0" i="0" dirty="0">
            <a:latin typeface="Helvetica" pitchFamily="2" charset="0"/>
          </a:endParaRPr>
        </a:p>
      </dgm:t>
    </dgm:pt>
    <dgm:pt modelId="{25CA54D8-CEB5-47F1-B8FF-B150F0B9C5AF}" type="parTrans" cxnId="{893874BA-C4B5-4594-A209-B604BC2FFC38}">
      <dgm:prSet/>
      <dgm:spPr/>
      <dgm:t>
        <a:bodyPr/>
        <a:lstStyle/>
        <a:p>
          <a:endParaRPr lang="de-CH"/>
        </a:p>
      </dgm:t>
    </dgm:pt>
    <dgm:pt modelId="{E2710E0C-5A28-42A6-8C23-E162CCDB6460}" type="sibTrans" cxnId="{893874BA-C4B5-4594-A209-B604BC2FFC38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rgbClr val="9EA97F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Servent</a:t>
          </a:r>
          <a:endParaRPr lang="de-CH" sz="1200" b="0" i="0" dirty="0">
            <a:latin typeface="Helvetica" pitchFamily="2" charset="0"/>
          </a:endParaRP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d‘outils</a:t>
          </a:r>
          <a:r>
            <a:rPr lang="de-DE" sz="1200" b="0" i="0" dirty="0">
              <a:latin typeface="Helvetica" pitchFamily="2" charset="0"/>
            </a:rPr>
            <a:t> de </a:t>
          </a:r>
          <a:r>
            <a:rPr lang="de-DE" sz="1200" b="0" i="0" dirty="0" err="1">
              <a:latin typeface="Helvetica" pitchFamily="2" charset="0"/>
            </a:rPr>
            <a:t>traduction</a:t>
          </a:r>
          <a:r>
            <a:rPr lang="de-DE" sz="1200" b="0" i="0" dirty="0">
              <a:latin typeface="Helvetica" pitchFamily="2" charset="0"/>
            </a:rPr>
            <a:t> des </a:t>
          </a:r>
          <a:r>
            <a:rPr lang="de-DE" sz="1200" b="0" i="0" dirty="0" err="1">
              <a:latin typeface="Helvetica" pitchFamily="2" charset="0"/>
            </a:rPr>
            <a:t>diplômes</a:t>
          </a:r>
          <a:endParaRPr lang="de-CH" sz="1200" b="0" i="0" dirty="0">
            <a:latin typeface="Helvetica" pitchFamily="2" charset="0"/>
          </a:endParaRP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41DA1346-7CF4-4A07-8C95-A3F5EFA64016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d‘appui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pour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candidatures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auprès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d‘entreprises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étrangères</a:t>
          </a:r>
          <a:endParaRPr lang="de-CH" sz="1200" b="0" i="0" dirty="0">
            <a:latin typeface="Helvetica" pitchFamily="2" charset="0"/>
          </a:endParaRPr>
        </a:p>
      </dgm:t>
    </dgm:pt>
    <dgm:pt modelId="{7097848C-FCA6-4AAF-9D95-BD9CD8F31924}" type="parTrans" cxnId="{17DC4B63-E28B-4839-806D-86B5AFD6F324}">
      <dgm:prSet/>
      <dgm:spPr/>
      <dgm:t>
        <a:bodyPr/>
        <a:lstStyle/>
        <a:p>
          <a:endParaRPr lang="de-CH"/>
        </a:p>
      </dgm:t>
    </dgm:pt>
    <dgm:pt modelId="{A02AA97F-E3D0-432C-AD75-5ED2A49F17F1}" type="sibTrans" cxnId="{17DC4B63-E28B-4839-806D-86B5AFD6F324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rgbClr val="B0BAA0"/>
        </a:solidFill>
        <a:ln>
          <a:noFill/>
        </a:ln>
      </dgm:spPr>
      <dgm:t>
        <a:bodyPr/>
        <a:lstStyle/>
        <a:p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Ne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sont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valables</a:t>
          </a:r>
          <a:endParaRPr lang="de-CH" sz="12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qu‘avec</a:t>
          </a:r>
          <a:r>
            <a:rPr lang="de-DE" sz="1200" b="0" i="0" dirty="0">
              <a:latin typeface="Helvetica" pitchFamily="2" charset="0"/>
            </a:rPr>
            <a:t> le </a:t>
          </a:r>
          <a:r>
            <a:rPr lang="de-DE" sz="1200" b="0" i="0" dirty="0" err="1">
              <a:latin typeface="Helvetica" pitchFamily="2" charset="0"/>
            </a:rPr>
            <a:t>diplôme</a:t>
          </a:r>
          <a:r>
            <a:rPr lang="de-DE" sz="1200" b="0" i="0" dirty="0">
              <a:latin typeface="Helvetica" pitchFamily="2" charset="0"/>
            </a:rPr>
            <a:t> original</a:t>
          </a:r>
          <a:endParaRPr lang="de-CH" sz="1200" b="0" i="0" dirty="0">
            <a:latin typeface="Helvetica" pitchFamily="2" charset="0"/>
          </a:endParaRP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1B26560-2EF2-47DC-874D-53F4B12C7F04}" type="presOf" srcId="{41DA1346-7CF4-4A07-8C95-A3F5EFA64016}" destId="{CCFF8D5F-A7DA-4591-8FCF-4E5D510D997E}" srcOrd="0" destOrd="1" presId="urn:microsoft.com/office/officeart/2005/8/layout/chevron2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A27B9262-811B-4473-856E-8FC4BB046A19}" type="presOf" srcId="{E119AD9F-8D38-4621-8863-A4DB4CD17AE9}" destId="{94E8C2D4-1990-43B1-9A9F-152923480597}" srcOrd="0" destOrd="1" presId="urn:microsoft.com/office/officeart/2005/8/layout/chevron2"/>
    <dgm:cxn modelId="{17DC4B63-E28B-4839-806D-86B5AFD6F324}" srcId="{10CAF58C-179A-4D31-9211-FD0F2646EB5E}" destId="{41DA1346-7CF4-4A07-8C95-A3F5EFA64016}" srcOrd="1" destOrd="0" parTransId="{7097848C-FCA6-4AAF-9D95-BD9CD8F31924}" sibTransId="{A02AA97F-E3D0-432C-AD75-5ED2A49F17F1}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893874BA-C4B5-4594-A209-B604BC2FFC38}" srcId="{6B10B48C-3E70-44B0-9A8C-F093FECC8028}" destId="{E119AD9F-8D38-4621-8863-A4DB4CD17AE9}" srcOrd="1" destOrd="0" parTransId="{25CA54D8-CEB5-47F1-B8FF-B150F0B9C5AF}" sibTransId="{E2710E0C-5A28-42A6-8C23-E162CCDB6460}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B2A3-0738-C648-B022-43DBDB16264B}">
      <dsp:nvSpPr>
        <dsp:cNvPr id="0" name=""/>
        <dsp:cNvSpPr/>
      </dsp:nvSpPr>
      <dsp:spPr>
        <a:xfrm>
          <a:off x="3597080" y="2235071"/>
          <a:ext cx="2817255" cy="3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81"/>
              </a:lnTo>
              <a:lnTo>
                <a:pt x="2817255" y="162981"/>
              </a:lnTo>
              <a:lnTo>
                <a:pt x="2817255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182C0-7590-F34F-BFE1-3C6F98F084DB}">
      <dsp:nvSpPr>
        <dsp:cNvPr id="0" name=""/>
        <dsp:cNvSpPr/>
      </dsp:nvSpPr>
      <dsp:spPr>
        <a:xfrm>
          <a:off x="3597080" y="2235071"/>
          <a:ext cx="939085" cy="3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81"/>
              </a:lnTo>
              <a:lnTo>
                <a:pt x="939085" y="162981"/>
              </a:lnTo>
              <a:lnTo>
                <a:pt x="939085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EE2B-355F-B349-8373-1FD3EAE14CFA}">
      <dsp:nvSpPr>
        <dsp:cNvPr id="0" name=""/>
        <dsp:cNvSpPr/>
      </dsp:nvSpPr>
      <dsp:spPr>
        <a:xfrm>
          <a:off x="2657995" y="2235071"/>
          <a:ext cx="939085" cy="325963"/>
        </a:xfrm>
        <a:custGeom>
          <a:avLst/>
          <a:gdLst/>
          <a:ahLst/>
          <a:cxnLst/>
          <a:rect l="0" t="0" r="0" b="0"/>
          <a:pathLst>
            <a:path>
              <a:moveTo>
                <a:pt x="939085" y="0"/>
              </a:moveTo>
              <a:lnTo>
                <a:pt x="939085" y="162981"/>
              </a:lnTo>
              <a:lnTo>
                <a:pt x="0" y="162981"/>
              </a:lnTo>
              <a:lnTo>
                <a:pt x="0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AD3AA-D104-3B44-9281-8C1949F70661}">
      <dsp:nvSpPr>
        <dsp:cNvPr id="0" name=""/>
        <dsp:cNvSpPr/>
      </dsp:nvSpPr>
      <dsp:spPr>
        <a:xfrm>
          <a:off x="779824" y="2235071"/>
          <a:ext cx="2817255" cy="325963"/>
        </a:xfrm>
        <a:custGeom>
          <a:avLst/>
          <a:gdLst/>
          <a:ahLst/>
          <a:cxnLst/>
          <a:rect l="0" t="0" r="0" b="0"/>
          <a:pathLst>
            <a:path>
              <a:moveTo>
                <a:pt x="2817255" y="0"/>
              </a:moveTo>
              <a:lnTo>
                <a:pt x="2817255" y="162981"/>
              </a:lnTo>
              <a:lnTo>
                <a:pt x="0" y="162981"/>
              </a:lnTo>
              <a:lnTo>
                <a:pt x="0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E5197-A205-BC48-A0BA-AA8D8BF05636}">
      <dsp:nvSpPr>
        <dsp:cNvPr id="0" name=""/>
        <dsp:cNvSpPr/>
      </dsp:nvSpPr>
      <dsp:spPr>
        <a:xfrm>
          <a:off x="942806" y="1458968"/>
          <a:ext cx="1552206" cy="77610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1. Domaine de </a:t>
          </a:r>
          <a:r>
            <a:rPr lang="de-DE" sz="1200" b="1" i="0" kern="1200" dirty="0" err="1">
              <a:latin typeface="Helvetica" pitchFamily="2" charset="0"/>
            </a:rPr>
            <a:t>compétences</a:t>
          </a:r>
          <a:r>
            <a:rPr lang="de-DE" sz="1200" b="1" i="0" kern="1200" dirty="0">
              <a:latin typeface="Helvetica" pitchFamily="2" charset="0"/>
            </a:rPr>
            <a:t> </a:t>
          </a:r>
          <a:r>
            <a:rPr lang="de-DE" sz="1200" b="1" i="0" kern="1200" dirty="0" err="1">
              <a:latin typeface="Helvetica" pitchFamily="2" charset="0"/>
            </a:rPr>
            <a:t>opérationnelles</a:t>
          </a:r>
          <a:endParaRPr lang="de-DE" sz="1200" b="1" i="0" kern="1200" dirty="0">
            <a:latin typeface="Helvetica" pitchFamily="2" charset="0"/>
          </a:endParaRPr>
        </a:p>
      </dsp:txBody>
      <dsp:txXfrm>
        <a:off x="942806" y="1458968"/>
        <a:ext cx="1552206" cy="776103"/>
      </dsp:txXfrm>
    </dsp:sp>
    <dsp:sp modelId="{4D8F63A1-6145-E141-90AC-5F5A28C938B8}">
      <dsp:nvSpPr>
        <dsp:cNvPr id="0" name=""/>
        <dsp:cNvSpPr/>
      </dsp:nvSpPr>
      <dsp:spPr>
        <a:xfrm>
          <a:off x="2820977" y="1458968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2. Domaine de </a:t>
          </a:r>
          <a:r>
            <a:rPr lang="de-DE" sz="1200" b="1" i="0" kern="1200" dirty="0" err="1">
              <a:latin typeface="Helvetica" pitchFamily="2" charset="0"/>
            </a:rPr>
            <a:t>compétences</a:t>
          </a:r>
          <a:r>
            <a:rPr lang="de-DE" sz="1200" b="1" i="0" kern="1200" dirty="0">
              <a:latin typeface="Helvetica" pitchFamily="2" charset="0"/>
            </a:rPr>
            <a:t> </a:t>
          </a:r>
          <a:r>
            <a:rPr lang="de-DE" sz="1200" b="1" i="0" kern="1200" dirty="0" err="1">
              <a:latin typeface="Helvetica" pitchFamily="2" charset="0"/>
            </a:rPr>
            <a:t>opérationnelles</a:t>
          </a:r>
          <a:endParaRPr lang="de-DE" sz="1200" b="1" i="0" kern="1200" dirty="0">
            <a:latin typeface="Helvetica" pitchFamily="2" charset="0"/>
          </a:endParaRPr>
        </a:p>
      </dsp:txBody>
      <dsp:txXfrm>
        <a:off x="2820977" y="1458968"/>
        <a:ext cx="1552206" cy="776103"/>
      </dsp:txXfrm>
    </dsp:sp>
    <dsp:sp modelId="{1C0E71C9-FF40-DA44-B467-A8E38B1309B7}">
      <dsp:nvSpPr>
        <dsp:cNvPr id="0" name=""/>
        <dsp:cNvSpPr/>
      </dsp:nvSpPr>
      <dsp:spPr>
        <a:xfrm>
          <a:off x="3721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2.1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opérationnelles</a:t>
          </a:r>
          <a:endParaRPr lang="de-DE" sz="1200" b="0" i="0" kern="1200" dirty="0">
            <a:latin typeface="Helvetica" pitchFamily="2" charset="0"/>
          </a:endParaRPr>
        </a:p>
      </dsp:txBody>
      <dsp:txXfrm>
        <a:off x="3721" y="2561035"/>
        <a:ext cx="1552206" cy="776103"/>
      </dsp:txXfrm>
    </dsp:sp>
    <dsp:sp modelId="{1826C7BD-2B37-EE49-BFC8-85D4E9C3A573}">
      <dsp:nvSpPr>
        <dsp:cNvPr id="0" name=""/>
        <dsp:cNvSpPr/>
      </dsp:nvSpPr>
      <dsp:spPr>
        <a:xfrm>
          <a:off x="1881891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2.2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opérationnelles</a:t>
          </a:r>
          <a:endParaRPr lang="de-DE" sz="1200" b="0" i="0" kern="1200" dirty="0">
            <a:latin typeface="Helvetica" pitchFamily="2" charset="0"/>
          </a:endParaRPr>
        </a:p>
      </dsp:txBody>
      <dsp:txXfrm>
        <a:off x="1881891" y="2561035"/>
        <a:ext cx="1552206" cy="776103"/>
      </dsp:txXfrm>
    </dsp:sp>
    <dsp:sp modelId="{0613CCC6-2E47-AA42-ACA3-2E161FBCBEDE}">
      <dsp:nvSpPr>
        <dsp:cNvPr id="0" name=""/>
        <dsp:cNvSpPr/>
      </dsp:nvSpPr>
      <dsp:spPr>
        <a:xfrm>
          <a:off x="3760062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2.3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opérationnelles</a:t>
          </a:r>
          <a:endParaRPr lang="de-DE" sz="1200" b="0" i="0" kern="1200" dirty="0">
            <a:latin typeface="Helvetica" pitchFamily="2" charset="0"/>
          </a:endParaRPr>
        </a:p>
      </dsp:txBody>
      <dsp:txXfrm>
        <a:off x="3760062" y="2561035"/>
        <a:ext cx="1552206" cy="776103"/>
      </dsp:txXfrm>
    </dsp:sp>
    <dsp:sp modelId="{374819B7-A6C0-6F46-9C27-14FF630EE83B}">
      <dsp:nvSpPr>
        <dsp:cNvPr id="0" name=""/>
        <dsp:cNvSpPr/>
      </dsp:nvSpPr>
      <dsp:spPr>
        <a:xfrm>
          <a:off x="5638232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2.4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opérationnelles</a:t>
          </a:r>
          <a:endParaRPr lang="de-DE" sz="1200" b="0" i="0" kern="1200" dirty="0">
            <a:latin typeface="Helvetica" pitchFamily="2" charset="0"/>
          </a:endParaRPr>
        </a:p>
      </dsp:txBody>
      <dsp:txXfrm>
        <a:off x="5638232" y="2561035"/>
        <a:ext cx="1552206" cy="776103"/>
      </dsp:txXfrm>
    </dsp:sp>
    <dsp:sp modelId="{9B62F024-B75E-4B42-8164-F8645B224818}">
      <dsp:nvSpPr>
        <dsp:cNvPr id="0" name=""/>
        <dsp:cNvSpPr/>
      </dsp:nvSpPr>
      <dsp:spPr>
        <a:xfrm>
          <a:off x="4699147" y="1458968"/>
          <a:ext cx="1552206" cy="77610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3. Domaine de </a:t>
          </a:r>
          <a:r>
            <a:rPr lang="de-DE" sz="1200" b="1" i="0" kern="1200" dirty="0" err="1">
              <a:latin typeface="Helvetica" pitchFamily="2" charset="0"/>
            </a:rPr>
            <a:t>compétences</a:t>
          </a:r>
          <a:r>
            <a:rPr lang="de-DE" sz="1200" b="1" i="0" kern="1200" dirty="0">
              <a:latin typeface="Helvetica" pitchFamily="2" charset="0"/>
            </a:rPr>
            <a:t> </a:t>
          </a:r>
          <a:r>
            <a:rPr lang="de-DE" sz="1200" b="1" i="0" kern="1200" dirty="0" err="1">
              <a:latin typeface="Helvetica" pitchFamily="2" charset="0"/>
            </a:rPr>
            <a:t>opérationnelles</a:t>
          </a:r>
          <a:endParaRPr lang="de-DE" sz="1200" b="1" i="0" kern="1200" dirty="0">
            <a:latin typeface="Helvetica" pitchFamily="2" charset="0"/>
          </a:endParaRPr>
        </a:p>
      </dsp:txBody>
      <dsp:txXfrm>
        <a:off x="4699147" y="1458968"/>
        <a:ext cx="1552206" cy="77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Préparation</a:t>
          </a:r>
          <a:r>
            <a:rPr lang="de-DE" sz="2000" b="0" i="0" kern="1200" dirty="0">
              <a:latin typeface="Helvetica" pitchFamily="2" charset="0"/>
            </a:rPr>
            <a:t> à la </a:t>
          </a:r>
          <a:r>
            <a:rPr lang="de-DE" sz="2000" b="0" i="0" kern="1200" dirty="0" err="1">
              <a:latin typeface="Helvetica" pitchFamily="2" charset="0"/>
            </a:rPr>
            <a:t>formation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r>
            <a:rPr lang="de-DE" sz="2000" b="0" i="0" kern="1200" dirty="0">
              <a:latin typeface="Helvetica" pitchFamily="2" charset="0"/>
            </a:rPr>
            <a:t> initiale</a:t>
          </a: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communes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participant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</a:t>
          </a: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initiale en </a:t>
          </a:r>
          <a:r>
            <a:rPr lang="de-DE" sz="2000" b="0" i="0" kern="1200" dirty="0" err="1">
              <a:latin typeface="Helvetica" pitchFamily="2" charset="0"/>
            </a:rPr>
            <a:t>entreprise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Entreprises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formatrices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apprenti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</a:t>
          </a: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scolaire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communes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Confédération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Cours </a:t>
          </a:r>
          <a:r>
            <a:rPr lang="de-DE" sz="2000" b="0" i="0" kern="1200" dirty="0" err="1">
              <a:latin typeface="Helvetica" pitchFamily="2" charset="0"/>
            </a:rPr>
            <a:t>interentreprises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Entreprises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formatrices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OrTra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Procédures</a:t>
          </a:r>
          <a:r>
            <a:rPr lang="de-DE" sz="2000" b="0" i="0" kern="1200" dirty="0">
              <a:latin typeface="Helvetica" pitchFamily="2" charset="0"/>
            </a:rPr>
            <a:t> de </a:t>
          </a:r>
          <a:r>
            <a:rPr lang="de-DE" sz="2000" b="0" i="0" kern="1200" dirty="0" err="1">
              <a:latin typeface="Helvetica" pitchFamily="2" charset="0"/>
            </a:rPr>
            <a:t>qualification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OrTra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et </a:t>
          </a:r>
          <a:r>
            <a:rPr lang="de-DE" sz="2000" b="0" i="0" kern="1200" dirty="0" err="1">
              <a:latin typeface="Helvetica" pitchFamily="2" charset="0"/>
            </a:rPr>
            <a:t>formation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continue</a:t>
          </a:r>
          <a:r>
            <a:rPr lang="de-DE" sz="2000" b="0" i="0" kern="1200" dirty="0">
              <a:latin typeface="Helvetica" pitchFamily="2" charset="0"/>
            </a:rPr>
            <a:t> des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responsables de la </a:t>
          </a:r>
          <a:r>
            <a:rPr lang="de-DE" sz="2000" b="0" i="0" kern="1200" dirty="0" err="1">
              <a:latin typeface="Helvetica" pitchFamily="2" charset="0"/>
            </a:rPr>
            <a:t>formation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endParaRPr lang="de-DE" sz="2000" b="0" i="0" kern="1200" dirty="0">
            <a:latin typeface="Helvetica" pitchFamily="2" charset="0"/>
          </a:endParaRP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participant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</a:t>
          </a: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r>
            <a:rPr lang="de-DE" sz="2000" b="0" i="0" kern="1200" dirty="0">
              <a:latin typeface="Helvetica" pitchFamily="2" charset="0"/>
            </a:rPr>
            <a:t> supérieure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Participant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 / </a:t>
          </a:r>
          <a:r>
            <a:rPr lang="de-DE" sz="1600" b="0" i="0" kern="1200" dirty="0" err="1">
              <a:latin typeface="Helvetica" pitchFamily="2" charset="0"/>
            </a:rPr>
            <a:t>cantons</a:t>
          </a:r>
          <a:endParaRPr lang="de-DE" sz="1600" b="0" i="0" kern="1200" dirty="0">
            <a:latin typeface="Helvetica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OrTra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Confédération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Formation </a:t>
          </a:r>
          <a:r>
            <a:rPr lang="de-DE" sz="2000" b="0" i="0" kern="1200" dirty="0" err="1">
              <a:latin typeface="Helvetica" pitchFamily="2" charset="0"/>
            </a:rPr>
            <a:t>continue</a:t>
          </a:r>
          <a:r>
            <a:rPr lang="de-DE" sz="2000" b="0" i="0" kern="1200" dirty="0">
              <a:latin typeface="Helvetica" pitchFamily="2" charset="0"/>
            </a:rPr>
            <a:t> à des </a:t>
          </a:r>
          <a:r>
            <a:rPr lang="de-DE" sz="2000" b="0" i="0" kern="1200" dirty="0" err="1">
              <a:latin typeface="Helvetica" pitchFamily="2" charset="0"/>
            </a:rPr>
            <a:t>fins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professionnelles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Participant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 / </a:t>
          </a:r>
          <a:r>
            <a:rPr lang="de-DE" sz="1600" b="0" i="0" kern="1200" dirty="0" err="1">
              <a:latin typeface="Helvetica" pitchFamily="2" charset="0"/>
            </a:rPr>
            <a:t>OrTra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communes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Orientation </a:t>
          </a:r>
          <a:r>
            <a:rPr lang="de-DE" sz="2000" b="0" i="0" kern="1200" dirty="0" err="1">
              <a:latin typeface="Helvetica" pitchFamily="2" charset="0"/>
            </a:rPr>
            <a:t>professionnelle</a:t>
          </a:r>
          <a:r>
            <a:rPr lang="de-DE" sz="2000" b="0" i="0" kern="1200" dirty="0">
              <a:latin typeface="Helvetica" pitchFamily="2" charset="0"/>
            </a:rPr>
            <a:t>, </a:t>
          </a:r>
          <a:r>
            <a:rPr lang="de-DE" sz="2000" b="0" i="0" kern="1200" dirty="0" err="1">
              <a:latin typeface="Helvetica" pitchFamily="2" charset="0"/>
            </a:rPr>
            <a:t>universitaire</a:t>
          </a:r>
          <a:endParaRPr lang="de-DE" sz="2000" b="0" i="0" kern="1200" dirty="0">
            <a:latin typeface="Helvetica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et de </a:t>
          </a:r>
          <a:r>
            <a:rPr lang="de-DE" sz="2000" b="0" i="0" kern="1200" dirty="0" err="1">
              <a:latin typeface="Helvetica" pitchFamily="2" charset="0"/>
            </a:rPr>
            <a:t>carrière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communes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participant</a:t>
          </a:r>
          <a:r>
            <a:rPr lang="de-DE" sz="1600" b="0" i="0" kern="1200" dirty="0">
              <a:latin typeface="Helvetica" pitchFamily="2" charset="0"/>
            </a:rPr>
            <a:t>-</a:t>
          </a:r>
          <a:r>
            <a:rPr lang="de-DE" sz="1600" b="0" i="0" kern="1200" dirty="0" err="1">
              <a:latin typeface="Helvetica" pitchFamily="2" charset="0"/>
            </a:rPr>
            <a:t>e</a:t>
          </a:r>
          <a:r>
            <a:rPr lang="de-DE" sz="1600" b="0" i="0" kern="1200" dirty="0">
              <a:latin typeface="Helvetica" pitchFamily="2" charset="0"/>
            </a:rPr>
            <a:t>-s</a:t>
          </a: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Projets</a:t>
          </a:r>
          <a:r>
            <a:rPr lang="de-DE" sz="2000" b="0" i="0" kern="1200" dirty="0">
              <a:latin typeface="Helvetica" pitchFamily="2" charset="0"/>
            </a:rPr>
            <a:t> et </a:t>
          </a:r>
          <a:r>
            <a:rPr lang="de-DE" sz="2000" b="0" i="0" kern="1200" dirty="0" err="1">
              <a:latin typeface="Helvetica" pitchFamily="2" charset="0"/>
            </a:rPr>
            <a:t>prestations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particulières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Confédération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cantons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OrTra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49887" y="151190"/>
          <a:ext cx="999250" cy="699475"/>
        </a:xfrm>
        <a:prstGeom prst="chevron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Indiquent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351041"/>
        <a:ext cx="699475" cy="299775"/>
      </dsp:txXfrm>
    </dsp:sp>
    <dsp:sp modelId="{94E8C2D4-1990-43B1-9A9F-152923480597}">
      <dsp:nvSpPr>
        <dsp:cNvPr id="0" name=""/>
        <dsp:cNvSpPr/>
      </dsp:nvSpPr>
      <dsp:spPr>
        <a:xfrm rot="5400000">
          <a:off x="2565519" y="-1864741"/>
          <a:ext cx="649512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professionnelles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acquises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le </a:t>
          </a:r>
          <a:r>
            <a:rPr lang="de-DE" sz="1200" b="0" i="0" kern="1200" dirty="0" err="1">
              <a:latin typeface="Helvetica" pitchFamily="2" charset="0"/>
            </a:rPr>
            <a:t>niveau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attribué</a:t>
          </a:r>
          <a:r>
            <a:rPr lang="de-DE" sz="1200" b="0" i="0" kern="1200" dirty="0">
              <a:latin typeface="Helvetica" pitchFamily="2" charset="0"/>
            </a:rPr>
            <a:t> au </a:t>
          </a:r>
          <a:r>
            <a:rPr lang="de-DE" sz="1200" b="0" i="0" kern="1200" dirty="0" err="1">
              <a:latin typeface="Helvetica" pitchFamily="2" charset="0"/>
            </a:rPr>
            <a:t>certificat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dans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cadre</a:t>
          </a:r>
          <a:r>
            <a:rPr lang="de-DE" sz="1200" b="0" i="0" kern="1200" dirty="0">
              <a:latin typeface="Helvetica" pitchFamily="2" charset="0"/>
            </a:rPr>
            <a:t> national des </a:t>
          </a:r>
          <a:r>
            <a:rPr lang="de-DE" sz="1200" b="0" i="0" kern="1200" dirty="0" err="1">
              <a:latin typeface="Helvetica" pitchFamily="2" charset="0"/>
            </a:rPr>
            <a:t>certification</a:t>
          </a:r>
          <a:r>
            <a:rPr lang="de-DE" sz="1200" b="0" i="0" kern="1200" dirty="0">
              <a:latin typeface="Helvetica" pitchFamily="2" charset="0"/>
            </a:rPr>
            <a:t> (CNC) et </a:t>
          </a:r>
          <a:r>
            <a:rPr lang="de-DE" sz="1200" b="0" i="0" kern="1200" dirty="0" err="1">
              <a:latin typeface="Helvetica" pitchFamily="2" charset="0"/>
            </a:rPr>
            <a:t>dans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cadre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européen</a:t>
          </a:r>
          <a:r>
            <a:rPr lang="de-DE" sz="1200" b="0" i="0" kern="1200" dirty="0">
              <a:latin typeface="Helvetica" pitchFamily="2" charset="0"/>
            </a:rPr>
            <a:t> des </a:t>
          </a:r>
          <a:r>
            <a:rPr lang="de-DE" sz="1200" b="0" i="0" kern="1200" dirty="0" err="1">
              <a:latin typeface="Helvetica" pitchFamily="2" charset="0"/>
            </a:rPr>
            <a:t>certifications</a:t>
          </a:r>
          <a:r>
            <a:rPr lang="de-DE" sz="1200" b="0" i="0" kern="1200" dirty="0">
              <a:latin typeface="Helvetica" pitchFamily="2" charset="0"/>
            </a:rPr>
            <a:t> (CEC)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1303"/>
        <a:ext cx="4381600" cy="649512"/>
      </dsp:txXfrm>
    </dsp:sp>
    <dsp:sp modelId="{E4D769C8-5634-4EB3-B9F9-82B64F08AB8F}">
      <dsp:nvSpPr>
        <dsp:cNvPr id="0" name=""/>
        <dsp:cNvSpPr/>
      </dsp:nvSpPr>
      <dsp:spPr>
        <a:xfrm rot="5400000">
          <a:off x="-149887" y="943485"/>
          <a:ext cx="999250" cy="699475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Servent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143336"/>
        <a:ext cx="699475" cy="299775"/>
      </dsp:txXfrm>
    </dsp:sp>
    <dsp:sp modelId="{CCFF8D5F-A7DA-4591-8FCF-4E5D510D997E}">
      <dsp:nvSpPr>
        <dsp:cNvPr id="0" name=""/>
        <dsp:cNvSpPr/>
      </dsp:nvSpPr>
      <dsp:spPr>
        <a:xfrm rot="5400000">
          <a:off x="2565519" y="-1072446"/>
          <a:ext cx="649512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d‘outils</a:t>
          </a:r>
          <a:r>
            <a:rPr lang="de-DE" sz="1200" b="0" i="0" kern="1200" dirty="0">
              <a:latin typeface="Helvetica" pitchFamily="2" charset="0"/>
            </a:rPr>
            <a:t> de </a:t>
          </a:r>
          <a:r>
            <a:rPr lang="de-DE" sz="1200" b="0" i="0" kern="1200" dirty="0" err="1">
              <a:latin typeface="Helvetica" pitchFamily="2" charset="0"/>
            </a:rPr>
            <a:t>traduction</a:t>
          </a:r>
          <a:r>
            <a:rPr lang="de-DE" sz="1200" b="0" i="0" kern="1200" dirty="0">
              <a:latin typeface="Helvetica" pitchFamily="2" charset="0"/>
            </a:rPr>
            <a:t> des </a:t>
          </a:r>
          <a:r>
            <a:rPr lang="de-DE" sz="1200" b="0" i="0" kern="1200" dirty="0" err="1">
              <a:latin typeface="Helvetica" pitchFamily="2" charset="0"/>
            </a:rPr>
            <a:t>certificats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d‘appui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pour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candidatures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auprès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d‘entreprises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étrangères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793598"/>
        <a:ext cx="4381600" cy="649512"/>
      </dsp:txXfrm>
    </dsp:sp>
    <dsp:sp modelId="{6D553D73-59C6-4414-B7CD-1D2F75BF00C2}">
      <dsp:nvSpPr>
        <dsp:cNvPr id="0" name=""/>
        <dsp:cNvSpPr/>
      </dsp:nvSpPr>
      <dsp:spPr>
        <a:xfrm rot="5400000">
          <a:off x="-149887" y="1735780"/>
          <a:ext cx="999250" cy="699475"/>
        </a:xfrm>
        <a:prstGeom prst="chevron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Ne </a:t>
          </a:r>
          <a:r>
            <a:rPr lang="de-DE" sz="1200" b="0" i="0" kern="1200" dirty="0" err="1">
              <a:latin typeface="Helvetica" pitchFamily="2" charset="0"/>
            </a:rPr>
            <a:t>sont</a:t>
          </a:r>
          <a:r>
            <a:rPr lang="de-DE" sz="1200" b="0" i="0" kern="1200" dirty="0">
              <a:latin typeface="Helvetica" pitchFamily="2" charset="0"/>
            </a:rPr>
            <a:t> valables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935631"/>
        <a:ext cx="699475" cy="299775"/>
      </dsp:txXfrm>
    </dsp:sp>
    <dsp:sp modelId="{74012E12-E8A8-498C-A31B-35DE8CC5E9A3}">
      <dsp:nvSpPr>
        <dsp:cNvPr id="0" name=""/>
        <dsp:cNvSpPr/>
      </dsp:nvSpPr>
      <dsp:spPr>
        <a:xfrm rot="5400000">
          <a:off x="2565348" y="-279980"/>
          <a:ext cx="649854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qu‘avec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certificat</a:t>
          </a:r>
          <a:r>
            <a:rPr lang="de-DE" sz="1200" b="0" i="0" kern="1200" dirty="0">
              <a:latin typeface="Helvetica" pitchFamily="2" charset="0"/>
            </a:rPr>
            <a:t> original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1585893"/>
        <a:ext cx="4381600" cy="649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49887" y="151190"/>
          <a:ext cx="999250" cy="699475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Indiquent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351041"/>
        <a:ext cx="699475" cy="299775"/>
      </dsp:txXfrm>
    </dsp:sp>
    <dsp:sp modelId="{94E8C2D4-1990-43B1-9A9F-152923480597}">
      <dsp:nvSpPr>
        <dsp:cNvPr id="0" name=""/>
        <dsp:cNvSpPr/>
      </dsp:nvSpPr>
      <dsp:spPr>
        <a:xfrm rot="5400000">
          <a:off x="2565519" y="-1864741"/>
          <a:ext cx="649512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compétences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professionnelles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acquises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le </a:t>
          </a:r>
          <a:r>
            <a:rPr lang="de-DE" sz="1200" b="0" i="0" kern="1200" dirty="0" err="1">
              <a:latin typeface="Helvetica" pitchFamily="2" charset="0"/>
            </a:rPr>
            <a:t>niveau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attribué</a:t>
          </a:r>
          <a:r>
            <a:rPr lang="de-DE" sz="1200" b="0" i="0" kern="1200" dirty="0">
              <a:latin typeface="Helvetica" pitchFamily="2" charset="0"/>
            </a:rPr>
            <a:t> au </a:t>
          </a:r>
          <a:r>
            <a:rPr lang="de-DE" sz="1200" b="0" i="0" kern="1200" dirty="0" err="1">
              <a:latin typeface="Helvetica" pitchFamily="2" charset="0"/>
            </a:rPr>
            <a:t>diplôme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dans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cadre</a:t>
          </a:r>
          <a:r>
            <a:rPr lang="de-DE" sz="1200" b="0" i="0" kern="1200" dirty="0">
              <a:latin typeface="Helvetica" pitchFamily="2" charset="0"/>
            </a:rPr>
            <a:t> national des </a:t>
          </a:r>
          <a:r>
            <a:rPr lang="de-DE" sz="1200" b="0" i="0" kern="1200" dirty="0" err="1">
              <a:latin typeface="Helvetica" pitchFamily="2" charset="0"/>
            </a:rPr>
            <a:t>certification</a:t>
          </a:r>
          <a:r>
            <a:rPr lang="de-DE" sz="1200" b="0" i="0" kern="1200" dirty="0">
              <a:latin typeface="Helvetica" pitchFamily="2" charset="0"/>
            </a:rPr>
            <a:t> (CNC) et </a:t>
          </a:r>
          <a:r>
            <a:rPr lang="de-DE" sz="1200" b="0" i="0" kern="1200" dirty="0" err="1">
              <a:latin typeface="Helvetica" pitchFamily="2" charset="0"/>
            </a:rPr>
            <a:t>dans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cadre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européen</a:t>
          </a:r>
          <a:r>
            <a:rPr lang="de-DE" sz="1200" b="0" i="0" kern="1200" dirty="0">
              <a:latin typeface="Helvetica" pitchFamily="2" charset="0"/>
            </a:rPr>
            <a:t> des </a:t>
          </a:r>
          <a:r>
            <a:rPr lang="de-DE" sz="1200" b="0" i="0" kern="1200" dirty="0" err="1">
              <a:latin typeface="Helvetica" pitchFamily="2" charset="0"/>
            </a:rPr>
            <a:t>certifications</a:t>
          </a:r>
          <a:r>
            <a:rPr lang="de-DE" sz="1200" b="0" i="0" kern="1200" dirty="0">
              <a:latin typeface="Helvetica" pitchFamily="2" charset="0"/>
            </a:rPr>
            <a:t> (CEC)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1303"/>
        <a:ext cx="4381600" cy="649512"/>
      </dsp:txXfrm>
    </dsp:sp>
    <dsp:sp modelId="{E4D769C8-5634-4EB3-B9F9-82B64F08AB8F}">
      <dsp:nvSpPr>
        <dsp:cNvPr id="0" name=""/>
        <dsp:cNvSpPr/>
      </dsp:nvSpPr>
      <dsp:spPr>
        <a:xfrm rot="5400000">
          <a:off x="-149887" y="943485"/>
          <a:ext cx="999250" cy="699475"/>
        </a:xfrm>
        <a:prstGeom prst="chevron">
          <a:avLst/>
        </a:prstGeom>
        <a:solidFill>
          <a:srgbClr val="9EA9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Servent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143336"/>
        <a:ext cx="699475" cy="299775"/>
      </dsp:txXfrm>
    </dsp:sp>
    <dsp:sp modelId="{CCFF8D5F-A7DA-4591-8FCF-4E5D510D997E}">
      <dsp:nvSpPr>
        <dsp:cNvPr id="0" name=""/>
        <dsp:cNvSpPr/>
      </dsp:nvSpPr>
      <dsp:spPr>
        <a:xfrm rot="5400000">
          <a:off x="2565519" y="-1072446"/>
          <a:ext cx="649512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d‘outils</a:t>
          </a:r>
          <a:r>
            <a:rPr lang="de-DE" sz="1200" b="0" i="0" kern="1200" dirty="0">
              <a:latin typeface="Helvetica" pitchFamily="2" charset="0"/>
            </a:rPr>
            <a:t> de </a:t>
          </a:r>
          <a:r>
            <a:rPr lang="de-DE" sz="1200" b="0" i="0" kern="1200" dirty="0" err="1">
              <a:latin typeface="Helvetica" pitchFamily="2" charset="0"/>
            </a:rPr>
            <a:t>traduction</a:t>
          </a:r>
          <a:r>
            <a:rPr lang="de-DE" sz="1200" b="0" i="0" kern="1200" dirty="0">
              <a:latin typeface="Helvetica" pitchFamily="2" charset="0"/>
            </a:rPr>
            <a:t> des </a:t>
          </a:r>
          <a:r>
            <a:rPr lang="de-DE" sz="1200" b="0" i="0" kern="1200" dirty="0" err="1">
              <a:latin typeface="Helvetica" pitchFamily="2" charset="0"/>
            </a:rPr>
            <a:t>diplômes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d‘appui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pour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candidatures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auprès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d‘entreprises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étrangères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793598"/>
        <a:ext cx="4381600" cy="649512"/>
      </dsp:txXfrm>
    </dsp:sp>
    <dsp:sp modelId="{6D553D73-59C6-4414-B7CD-1D2F75BF00C2}">
      <dsp:nvSpPr>
        <dsp:cNvPr id="0" name=""/>
        <dsp:cNvSpPr/>
      </dsp:nvSpPr>
      <dsp:spPr>
        <a:xfrm rot="5400000">
          <a:off x="-149887" y="1735780"/>
          <a:ext cx="999250" cy="699475"/>
        </a:xfrm>
        <a:prstGeom prst="chevron">
          <a:avLst/>
        </a:prstGeom>
        <a:solidFill>
          <a:srgbClr val="B0BA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Ne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sont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valables</a:t>
          </a:r>
          <a:endParaRPr lang="de-CH" sz="12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1" y="1935631"/>
        <a:ext cx="699475" cy="299775"/>
      </dsp:txXfrm>
    </dsp:sp>
    <dsp:sp modelId="{74012E12-E8A8-498C-A31B-35DE8CC5E9A3}">
      <dsp:nvSpPr>
        <dsp:cNvPr id="0" name=""/>
        <dsp:cNvSpPr/>
      </dsp:nvSpPr>
      <dsp:spPr>
        <a:xfrm rot="5400000">
          <a:off x="2565348" y="-279980"/>
          <a:ext cx="649854" cy="4381600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qu‘avec</a:t>
          </a:r>
          <a:r>
            <a:rPr lang="de-DE" sz="1200" b="0" i="0" kern="1200" dirty="0">
              <a:latin typeface="Helvetica" pitchFamily="2" charset="0"/>
            </a:rPr>
            <a:t> le </a:t>
          </a:r>
          <a:r>
            <a:rPr lang="de-DE" sz="1200" b="0" i="0" kern="1200" dirty="0" err="1">
              <a:latin typeface="Helvetica" pitchFamily="2" charset="0"/>
            </a:rPr>
            <a:t>diplôme</a:t>
          </a:r>
          <a:r>
            <a:rPr lang="de-DE" sz="1200" b="0" i="0" kern="1200" dirty="0">
              <a:latin typeface="Helvetica" pitchFamily="2" charset="0"/>
            </a:rPr>
            <a:t> original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99475" y="1585893"/>
        <a:ext cx="4381600" cy="64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DCE9-8122-E84F-95C1-14571F75BB5E}" type="slidenum">
              <a:rPr lang="de-GB" smtClean="0"/>
              <a:t>29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15249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DCE9-8122-E84F-95C1-14571F75BB5E}" type="slidenum">
              <a:rPr lang="de-GB" smtClean="0"/>
              <a:t>45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850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C0D5F-3097-8630-71C1-89774FC0C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B343B5-DDB7-C1E7-5CD8-65253E275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0BBC5-D28E-87D7-CAC6-39056047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C69EC-9A2C-FF47-845B-B4DF92D1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91F0C6-908A-0195-2990-6327A7F2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27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6ADF7-2E75-19B1-8B5B-E8344118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DC0520-B42E-2AEF-F69D-67FC8D53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28DEF0-43A8-84A0-0EBC-BF440CCD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1D33E-19FB-6A12-B1BF-4775A424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9DF165-43B6-D09B-A5A6-1D6FCAB1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36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319B4-D40A-F249-2726-E14D4894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E1245B-309F-AEC7-DDA5-0C6F2625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B8D7B2-222F-D49F-2536-569872F5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D6AF2-7CE3-2DE8-7DDB-98A5686D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9D0763-39D9-531B-322F-D1898F8A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05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B1901-9652-79CD-137B-B57FFDAC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252CAD-D208-01A3-0680-B31E206CF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5D93F7-DA53-7408-6012-D2BCD68BA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78510C-755D-072E-3641-1B9DB73A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2A23C-5599-FD7F-ED74-A4ECF67E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ECF45B-6394-9C2F-2FBC-B6C18D6E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259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5D6E0-C701-A798-96A2-A3E0B3AD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6D1F00-4672-A5CD-B2B6-10687DE9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E14C7C-78BC-00BF-EDBF-B00A06BF6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E4AA83-BF67-2E60-3F7C-27226E14A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8D37B8-375C-0F2B-EF78-88FF739B3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F81B72-C52D-D385-9A19-F89D0846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C28C48-A28A-33D4-DC88-84EE2307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2B0F82-0171-7EC2-61E7-710899EE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35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E1523-CEA4-F201-27B1-0C870518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EE6F7F-BE28-79E3-4A5A-09284594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A0E558-0448-62B3-53CC-EAE413B0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80C85C-0E9A-AF90-8FC9-2073DFA4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32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5F0D5-47A2-731C-AD26-ABF775A1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26D914-A43D-5ABC-F05D-BC6F56DC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6E1B30-B6CA-E42E-EFD6-7E19FFAD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016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89A92-6DB9-E2D9-93A5-922598FC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7E5CF-11A6-CB77-2B62-39AD7BC2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D89BD6-84A5-6C8B-D383-A5D86480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6E9E5A-AF67-0D66-2F3D-E8A8EE0E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4CCA39-3F83-1989-21D1-EDADB17B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B53D98-F0C8-D193-D5CB-8B758EBD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45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44DCE-4C9F-0B48-4D7C-58E49F8A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561236-2649-2449-0A21-57370836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097B31-0346-48CA-F9DA-968E25E1D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D9879F-85D2-B109-4DCF-A4A602B7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C955A4-2759-9F6B-01F9-C7480349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960F9A-FE1D-3283-A4A2-8652A918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339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9E113-1EED-925B-9147-589B56D3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A667A4-99DF-0EFD-E59A-46C7539EC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BFEC66-F7E3-22AA-B7DB-00F86428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5B160E-3E1E-DC17-0DFA-8476BB4A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461AF4-19E6-9EC8-EB75-5DF82925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213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B071F1-647E-D38B-7DB9-6D3D27E05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05CEB0-EC96-B3D2-8A36-8B9052CA9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57DE34-DA72-4784-0BD5-C8212CC6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37AF4-9DB0-EB24-6CD9-3A16BB66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0D174-123F-A135-7E3A-9B4410D5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051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d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ocumentation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1D3DBE-DF70-461F-FBCC-2DEFC7C398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124588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documentation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11902D-6058-04BA-8092-1C3D38B866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24588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5A8883-4DD1-8A5E-F09D-7D9AD7F3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45AB1-C1BF-09EB-88F3-0761493E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B39F6-F2BB-8FEB-123E-C78462663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F547-64C3-4D88-BFB7-E8E3A432C567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3AB26-F2B8-0215-5D0D-7A36CCA48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37D0BF-5094-468D-BFFD-DD2C0F5A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27F6-03C3-467E-9A3D-FE5462433E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B7ED96-2003-4B14-17F0-1EE750038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24588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106AC-6648-86BA-8DCA-7DCF87C45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6018"/>
            <a:ext cx="9144000" cy="1985963"/>
          </a:xfrm>
        </p:spPr>
        <p:txBody>
          <a:bodyPr/>
          <a:lstStyle/>
          <a:p>
            <a:r>
              <a:rPr lang="fr-FR" dirty="0"/>
              <a:t>Le système suisse de formation 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775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63A3-EE38-A04A-7EBE-7C8702F6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2234010"/>
            <a:ext cx="3870704" cy="1842287"/>
          </a:xfrm>
        </p:spPr>
        <p:txBody>
          <a:bodyPr>
            <a:normAutofit fontScale="90000"/>
          </a:bodyPr>
          <a:lstStyle/>
          <a:p>
            <a:r>
              <a:rPr lang="de-DE" dirty="0"/>
              <a:t>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initiale de deux ans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attestation</a:t>
            </a:r>
            <a:r>
              <a:rPr lang="de-DE" dirty="0"/>
              <a:t> </a:t>
            </a:r>
            <a:r>
              <a:rPr lang="de-DE" dirty="0" err="1"/>
              <a:t>fédérale</a:t>
            </a:r>
            <a:r>
              <a:rPr lang="de-DE" dirty="0"/>
              <a:t> AFP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258952-4DD9-F2C7-19EC-30F0CF7AD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389" y="4353209"/>
            <a:ext cx="3401637" cy="689194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L’introduction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initiale de deux ans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684F33-7140-4BAA-767B-862CD54A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575" y="1718621"/>
            <a:ext cx="6570035" cy="423839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92802A-726D-1AF5-546D-909509B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63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67EF-386D-AB86-677B-196B0745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ffectLst/>
              </a:rPr>
              <a:t>L’évolution</a:t>
            </a:r>
            <a:r>
              <a:rPr lang="de-DE" dirty="0">
                <a:effectLst/>
              </a:rPr>
              <a:t> se </a:t>
            </a:r>
            <a:r>
              <a:rPr lang="de-DE" dirty="0" err="1">
                <a:effectLst/>
              </a:rPr>
              <a:t>poursuit</a:t>
            </a:r>
            <a:endParaRPr lang="de-DE" dirty="0">
              <a:effectLst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365469-055B-2D8C-07DF-D727515F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53566"/>
            <a:ext cx="6951671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Nouvel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constitutionnel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l’éducation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renforcée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Réforme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professions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Révision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maturité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professionnelle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Mesures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faveur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jeunes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connaissant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difficultés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scolaires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sociales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Encouragement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mobilité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professionnelle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Nouveau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système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qualité</a:t>
            </a:r>
            <a:endParaRPr lang="de-GB" dirty="0"/>
          </a:p>
          <a:p>
            <a:endParaRPr lang="de-GB" dirty="0"/>
          </a:p>
        </p:txBody>
      </p:sp>
      <p:pic>
        <p:nvPicPr>
          <p:cNvPr id="5" name="Grafik 4" descr="Geschäftswachstum Silhouette">
            <a:extLst>
              <a:ext uri="{FF2B5EF4-FFF2-40B4-BE49-F238E27FC236}">
                <a16:creationId xmlns:a16="http://schemas.microsoft.com/office/drawing/2014/main" id="{A7FD2A43-32BA-8326-4DA2-58DF0A42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2834" y="1924801"/>
            <a:ext cx="2147457" cy="2147457"/>
          </a:xfrm>
          <a:prstGeom prst="rect">
            <a:avLst/>
          </a:prstGeom>
        </p:spPr>
      </p:pic>
      <p:pic>
        <p:nvPicPr>
          <p:cNvPr id="7" name="Grafik 6" descr="Waage der Justitia Silhouette">
            <a:extLst>
              <a:ext uri="{FF2B5EF4-FFF2-40B4-BE49-F238E27FC236}">
                <a16:creationId xmlns:a16="http://schemas.microsoft.com/office/drawing/2014/main" id="{370AD6D0-CB8A-2889-546B-C25927304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9997" y="3573493"/>
            <a:ext cx="2147456" cy="2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6095"/>
            <a:ext cx="9144000" cy="2485810"/>
          </a:xfrm>
        </p:spPr>
        <p:txBody>
          <a:bodyPr>
            <a:normAutofit fontScale="90000"/>
          </a:bodyPr>
          <a:lstStyle/>
          <a:p>
            <a:r>
              <a:rPr lang="de-CH" dirty="0"/>
              <a:t>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système</a:t>
            </a:r>
            <a:r>
              <a:rPr lang="de-CH" dirty="0"/>
              <a:t> </a:t>
            </a:r>
            <a:r>
              <a:rPr lang="de-CH" dirty="0" err="1"/>
              <a:t>éducatif</a:t>
            </a:r>
            <a:r>
              <a:rPr lang="de-CH" dirty="0"/>
              <a:t> </a:t>
            </a:r>
            <a:r>
              <a:rPr lang="de-CH" dirty="0" err="1"/>
              <a:t>suisse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797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7E6002A-0386-1E17-681A-0DE7557C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903" y="1664327"/>
            <a:ext cx="6915612" cy="487458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éducatif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9CC6E6-F05F-EB29-296D-49B92F5D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6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17569713-B08E-8C6D-B3F2-DA204C71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0"/>
          <a:stretch/>
        </p:blipFill>
        <p:spPr>
          <a:xfrm>
            <a:off x="388718" y="2587688"/>
            <a:ext cx="11253813" cy="286206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2D2AD2-090A-73B0-E9DB-9357054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894F92-6483-8599-54EB-C3353D8A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24" y="1285518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éducatif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9920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9415AD6-9D8A-7FA8-4526-6542FCA38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7" b="36080"/>
          <a:stretch/>
        </p:blipFill>
        <p:spPr>
          <a:xfrm>
            <a:off x="381053" y="2613783"/>
            <a:ext cx="11429894" cy="23874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40EB25-E2FA-9CAF-933B-C5BA362B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44A41D-F22A-F2C0-29B2-32BDD711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393121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éducatif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01557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CCC73C77-A814-7DBB-B733-8EB2DB602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1"/>
          <a:stretch/>
        </p:blipFill>
        <p:spPr>
          <a:xfrm>
            <a:off x="383057" y="2697042"/>
            <a:ext cx="11662285" cy="279891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557847-FCAD-8C4C-E7C2-4D4C6E41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791F6-C223-9637-AD13-36F605E1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297587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éducatif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7729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éducatif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493BDD5-60F1-26F3-0B87-361E987AD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88" y="1685996"/>
            <a:ext cx="7468710" cy="477637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4C4902-8F54-0C8D-B3E0-A86FCF69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82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CF3AD2-1F98-FB44-A2F9-A0C3F652D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49" y="1532563"/>
            <a:ext cx="7403292" cy="503372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8A58B22-D263-9A80-8465-B6E9266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67803"/>
            <a:ext cx="10933430" cy="1325563"/>
          </a:xfrm>
        </p:spPr>
        <p:txBody>
          <a:bodyPr>
            <a:normAutofit/>
          </a:bodyPr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3C2A67-4443-1159-6D2B-F8598B35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865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440E18-2724-3E18-04B5-891E0E08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initiale</a:t>
            </a:r>
            <a:endParaRPr lang="de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961458-A083-B436-3AB8-8B451FFC2A0A}"/>
              </a:ext>
            </a:extLst>
          </p:cNvPr>
          <p:cNvSpPr/>
          <p:nvPr/>
        </p:nvSpPr>
        <p:spPr>
          <a:xfrm>
            <a:off x="747249" y="1993020"/>
            <a:ext cx="1459692" cy="428105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Scolarité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obligatoire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347830-613C-8B51-C759-81D4D133C856}"/>
              </a:ext>
            </a:extLst>
          </p:cNvPr>
          <p:cNvSpPr/>
          <p:nvPr/>
        </p:nvSpPr>
        <p:spPr>
          <a:xfrm>
            <a:off x="2327008" y="2635196"/>
            <a:ext cx="727011" cy="3061850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solidFill>
                  <a:schemeClr val="tx2"/>
                </a:solidFill>
              </a:rPr>
              <a:t>Offres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transitoires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6D3035-315F-BFAB-62FC-1E8DF578DA20}"/>
              </a:ext>
            </a:extLst>
          </p:cNvPr>
          <p:cNvSpPr/>
          <p:nvPr/>
        </p:nvSpPr>
        <p:spPr>
          <a:xfrm>
            <a:off x="3167795" y="1965060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Formation initiale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en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(FIE)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2D24F23-D630-962B-DCA4-9E541408DCD5}"/>
              </a:ext>
            </a:extLst>
          </p:cNvPr>
          <p:cNvSpPr/>
          <p:nvPr/>
        </p:nvSpPr>
        <p:spPr>
          <a:xfrm>
            <a:off x="3167795" y="3442803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Formation </a:t>
            </a:r>
            <a:r>
              <a:rPr lang="de-DE" sz="1600" dirty="0" err="1">
                <a:solidFill>
                  <a:schemeClr val="tx2"/>
                </a:solidFill>
              </a:rPr>
              <a:t>profes-sionnelle</a:t>
            </a:r>
            <a:r>
              <a:rPr lang="de-DE" sz="1600" dirty="0">
                <a:solidFill>
                  <a:schemeClr val="tx2"/>
                </a:solidFill>
              </a:rPr>
              <a:t> initiale de deux ans </a:t>
            </a:r>
            <a:r>
              <a:rPr lang="de-DE" sz="1600" dirty="0" err="1">
                <a:solidFill>
                  <a:schemeClr val="tx2"/>
                </a:solidFill>
              </a:rPr>
              <a:t>avec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attestation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fédérale</a:t>
            </a:r>
            <a:r>
              <a:rPr lang="de-DE" sz="1600" dirty="0">
                <a:solidFill>
                  <a:schemeClr val="tx2"/>
                </a:solidFill>
              </a:rPr>
              <a:t> de </a:t>
            </a:r>
            <a:r>
              <a:rPr lang="de-DE" sz="1600" dirty="0" err="1">
                <a:solidFill>
                  <a:schemeClr val="tx2"/>
                </a:solidFill>
              </a:rPr>
              <a:t>formation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professionnelle</a:t>
            </a:r>
            <a:r>
              <a:rPr lang="de-DE" sz="1600" dirty="0">
                <a:solidFill>
                  <a:schemeClr val="tx2"/>
                </a:solidFill>
              </a:rPr>
              <a:t> (AFP)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685B08-CC60-619A-3546-6EFF2CA502C3}"/>
              </a:ext>
            </a:extLst>
          </p:cNvPr>
          <p:cNvSpPr/>
          <p:nvPr/>
        </p:nvSpPr>
        <p:spPr>
          <a:xfrm>
            <a:off x="3167795" y="4921447"/>
            <a:ext cx="2317990" cy="1352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Formation </a:t>
            </a:r>
            <a:r>
              <a:rPr lang="de-DE" sz="1600" dirty="0" err="1">
                <a:solidFill>
                  <a:schemeClr val="tx2"/>
                </a:solidFill>
              </a:rPr>
              <a:t>professionnelle</a:t>
            </a:r>
            <a:r>
              <a:rPr lang="de-DE" sz="1600" dirty="0">
                <a:solidFill>
                  <a:schemeClr val="tx2"/>
                </a:solidFill>
              </a:rPr>
              <a:t> initiale de </a:t>
            </a:r>
            <a:r>
              <a:rPr lang="de-DE" sz="1600" dirty="0" err="1">
                <a:solidFill>
                  <a:schemeClr val="tx2"/>
                </a:solidFill>
              </a:rPr>
              <a:t>trois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ou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quatre</a:t>
            </a:r>
            <a:r>
              <a:rPr lang="de-DE" sz="1600" dirty="0">
                <a:solidFill>
                  <a:schemeClr val="tx2"/>
                </a:solidFill>
              </a:rPr>
              <a:t> ans </a:t>
            </a:r>
            <a:r>
              <a:rPr lang="de-DE" sz="1600" dirty="0" err="1">
                <a:solidFill>
                  <a:schemeClr val="tx2"/>
                </a:solidFill>
              </a:rPr>
              <a:t>avec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certificat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fédéral</a:t>
            </a:r>
            <a:r>
              <a:rPr lang="de-DE" sz="1600" dirty="0">
                <a:solidFill>
                  <a:schemeClr val="tx2"/>
                </a:solidFill>
              </a:rPr>
              <a:t> de </a:t>
            </a:r>
            <a:r>
              <a:rPr lang="de-DE" sz="1600" dirty="0" err="1">
                <a:solidFill>
                  <a:schemeClr val="tx2"/>
                </a:solidFill>
              </a:rPr>
              <a:t>capacité</a:t>
            </a:r>
            <a:r>
              <a:rPr lang="de-DE" sz="1600" dirty="0">
                <a:solidFill>
                  <a:schemeClr val="tx2"/>
                </a:solidFill>
              </a:rPr>
              <a:t> (CFC)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1D86BC-7A4F-1B89-D078-89F1CBA1CA31}"/>
              </a:ext>
            </a:extLst>
          </p:cNvPr>
          <p:cNvSpPr/>
          <p:nvPr/>
        </p:nvSpPr>
        <p:spPr>
          <a:xfrm>
            <a:off x="5594737" y="1965960"/>
            <a:ext cx="727011" cy="1722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Stage </a:t>
            </a:r>
            <a:r>
              <a:rPr lang="de-DE" sz="1600" dirty="0" err="1">
                <a:solidFill>
                  <a:schemeClr val="tx2"/>
                </a:solidFill>
              </a:rPr>
              <a:t>pratique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BB351E-CBD6-987D-E23A-9D8530452B3A}"/>
              </a:ext>
            </a:extLst>
          </p:cNvPr>
          <p:cNvSpPr/>
          <p:nvPr/>
        </p:nvSpPr>
        <p:spPr>
          <a:xfrm>
            <a:off x="6446639" y="3355538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effectLst/>
                <a:latin typeface="Helvetica" pitchFamily="2" charset="0"/>
              </a:rPr>
              <a:t>Examen final</a:t>
            </a:r>
          </a:p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Procédure</a:t>
            </a:r>
            <a:r>
              <a:rPr lang="de-DE" sz="1600" dirty="0"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effectLst/>
                <a:latin typeface="Helvetica" pitchFamily="2" charset="0"/>
              </a:rPr>
              <a:t>qualification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42BC53-8A9E-AD29-20F0-DF200C249C1E}"/>
              </a:ext>
            </a:extLst>
          </p:cNvPr>
          <p:cNvSpPr/>
          <p:nvPr/>
        </p:nvSpPr>
        <p:spPr>
          <a:xfrm>
            <a:off x="7282602" y="452534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/>
              <a:t>Attestation </a:t>
            </a:r>
            <a:r>
              <a:rPr lang="de-DE" sz="1600" dirty="0" err="1"/>
              <a:t>fédérale</a:t>
            </a:r>
            <a:r>
              <a:rPr lang="de-DE" sz="1600" dirty="0"/>
              <a:t> de </a:t>
            </a:r>
            <a:r>
              <a:rPr lang="de-DE" sz="1600" dirty="0" err="1"/>
              <a:t>formation</a:t>
            </a:r>
            <a:r>
              <a:rPr lang="de-DE" sz="1600" dirty="0"/>
              <a:t> prof.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58C51-5462-F5FB-E2F1-53242126F5BC}"/>
              </a:ext>
            </a:extLst>
          </p:cNvPr>
          <p:cNvSpPr/>
          <p:nvPr/>
        </p:nvSpPr>
        <p:spPr>
          <a:xfrm>
            <a:off x="7282602" y="2635196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Certificat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fédéral</a:t>
            </a:r>
            <a:endParaRPr lang="de-DE" sz="1600" dirty="0">
              <a:effectLst/>
              <a:latin typeface="Helvetica" pitchFamily="2" charset="0"/>
            </a:endParaRPr>
          </a:p>
          <a:p>
            <a:pPr algn="ctr"/>
            <a:r>
              <a:rPr lang="de-DE" sz="1600" dirty="0">
                <a:effectLst/>
                <a:latin typeface="Helvetica" pitchFamily="2" charset="0"/>
              </a:rPr>
              <a:t>de </a:t>
            </a:r>
            <a:r>
              <a:rPr lang="de-DE" sz="1600" dirty="0" err="1">
                <a:effectLst/>
                <a:latin typeface="Helvetica" pitchFamily="2" charset="0"/>
              </a:rPr>
              <a:t>capacité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0A87394-DEB0-3B44-325C-12D83604F564}"/>
              </a:ext>
            </a:extLst>
          </p:cNvPr>
          <p:cNvSpPr/>
          <p:nvPr/>
        </p:nvSpPr>
        <p:spPr>
          <a:xfrm>
            <a:off x="8129680" y="1965960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/>
              <a:t>Maturité</a:t>
            </a:r>
            <a:r>
              <a:rPr lang="de-DE" sz="1600" dirty="0"/>
              <a:t> </a:t>
            </a:r>
            <a:r>
              <a:rPr lang="de-DE" sz="1600" dirty="0" err="1"/>
              <a:t>professionnelle</a:t>
            </a:r>
            <a:endParaRPr lang="de-DE" sz="16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1CC2738-770A-1560-B1F9-55A16BD77FC6}"/>
              </a:ext>
            </a:extLst>
          </p:cNvPr>
          <p:cNvSpPr/>
          <p:nvPr/>
        </p:nvSpPr>
        <p:spPr>
          <a:xfrm>
            <a:off x="8965643" y="196596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/>
              <a:t>Etudes</a:t>
            </a:r>
            <a:endParaRPr lang="de-DE" sz="16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B30425A-E818-1338-26B2-02B9509B78F9}"/>
              </a:ext>
            </a:extLst>
          </p:cNvPr>
          <p:cNvSpPr/>
          <p:nvPr/>
        </p:nvSpPr>
        <p:spPr>
          <a:xfrm>
            <a:off x="9812015" y="3212220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Activité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professionnelle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0130D8-9811-EA12-F5E1-D7A96D77A987}"/>
              </a:ext>
            </a:extLst>
          </p:cNvPr>
          <p:cNvSpPr/>
          <p:nvPr/>
        </p:nvSpPr>
        <p:spPr>
          <a:xfrm>
            <a:off x="10658387" y="1965331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Formation </a:t>
            </a:r>
            <a:r>
              <a:rPr lang="de-DE" sz="1600" dirty="0" err="1">
                <a:solidFill>
                  <a:schemeClr val="tx1"/>
                </a:solidFill>
              </a:rPr>
              <a:t>continue</a:t>
            </a:r>
            <a:r>
              <a:rPr lang="de-DE" sz="1600" dirty="0">
                <a:solidFill>
                  <a:schemeClr val="tx1"/>
                </a:solidFill>
              </a:rPr>
              <a:t> à des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fins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professionnelles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2352FEF5-560B-92F2-FE77-FCC1D80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94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6095"/>
            <a:ext cx="9144000" cy="2485810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jalons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perspective</a:t>
            </a:r>
            <a:r>
              <a:rPr lang="de-CH" dirty="0"/>
              <a:t> de la </a:t>
            </a:r>
            <a:r>
              <a:rPr lang="de-CH" dirty="0" err="1"/>
              <a:t>loi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151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361"/>
            <a:ext cx="9144000" cy="1879278"/>
          </a:xfrm>
        </p:spPr>
        <p:txBody>
          <a:bodyPr>
            <a:normAutofit/>
          </a:bodyPr>
          <a:lstStyle/>
          <a:p>
            <a:r>
              <a:rPr lang="de-CH" dirty="0" err="1"/>
              <a:t>L’elaboration</a:t>
            </a:r>
            <a:r>
              <a:rPr lang="de-CH" dirty="0"/>
              <a:t> </a:t>
            </a:r>
            <a:r>
              <a:rPr lang="de-CH" dirty="0" err="1"/>
              <a:t>d’une</a:t>
            </a:r>
            <a:r>
              <a:rPr lang="de-CH" dirty="0"/>
              <a:t> </a:t>
            </a:r>
            <a:r>
              <a:rPr lang="de-CH" dirty="0" err="1"/>
              <a:t>ordonnance</a:t>
            </a:r>
            <a:r>
              <a:rPr lang="de-CH" dirty="0"/>
              <a:t> de </a:t>
            </a:r>
            <a:r>
              <a:rPr lang="de-CH" dirty="0" err="1"/>
              <a:t>formation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0901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F9AE20-D69A-E69F-9D0F-AD2DD4D3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6" y="1653496"/>
            <a:ext cx="5600878" cy="3551008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et </a:t>
            </a:r>
            <a:r>
              <a:rPr lang="de-DE" dirty="0" err="1"/>
              <a:t>l’employabilité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BE34B3-BD4A-FF21-2A37-D929657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7E822FC-D9A3-0BA7-92C8-7F4867B8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30" y="1226930"/>
            <a:ext cx="5969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D9CFB-A5BA-95A7-6CFD-C48283B5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15700"/>
            <a:ext cx="8060789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prescriptions</a:t>
            </a:r>
            <a:r>
              <a:rPr lang="de-DE" dirty="0"/>
              <a:t> relatives à la </a:t>
            </a:r>
            <a:r>
              <a:rPr lang="de-DE" dirty="0" err="1"/>
              <a:t>formation</a:t>
            </a:r>
            <a:br>
              <a:rPr lang="de-DE" dirty="0"/>
            </a:br>
            <a:r>
              <a:rPr lang="de-DE" dirty="0" err="1"/>
              <a:t>professionnelle</a:t>
            </a:r>
            <a:endParaRPr lang="de-GB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9BC896C-A2DA-5A53-5B24-1366D1497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070125"/>
              </p:ext>
            </p:extLst>
          </p:nvPr>
        </p:nvGraphicFramePr>
        <p:xfrm>
          <a:off x="795176" y="2044028"/>
          <a:ext cx="10266233" cy="449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8">
                  <a:extLst>
                    <a:ext uri="{9D8B030D-6E8A-4147-A177-3AD203B41FA5}">
                      <a16:colId xmlns:a16="http://schemas.microsoft.com/office/drawing/2014/main" val="2905221996"/>
                    </a:ext>
                  </a:extLst>
                </a:gridCol>
                <a:gridCol w="2557190">
                  <a:extLst>
                    <a:ext uri="{9D8B030D-6E8A-4147-A177-3AD203B41FA5}">
                      <a16:colId xmlns:a16="http://schemas.microsoft.com/office/drawing/2014/main" val="1772004579"/>
                    </a:ext>
                  </a:extLst>
                </a:gridCol>
                <a:gridCol w="1918528">
                  <a:extLst>
                    <a:ext uri="{9D8B030D-6E8A-4147-A177-3AD203B41FA5}">
                      <a16:colId xmlns:a16="http://schemas.microsoft.com/office/drawing/2014/main" val="668425135"/>
                    </a:ext>
                  </a:extLst>
                </a:gridCol>
                <a:gridCol w="2026539">
                  <a:extLst>
                    <a:ext uri="{9D8B030D-6E8A-4147-A177-3AD203B41FA5}">
                      <a16:colId xmlns:a16="http://schemas.microsoft.com/office/drawing/2014/main" val="2768142308"/>
                    </a:ext>
                  </a:extLst>
                </a:gridCol>
                <a:gridCol w="1364149">
                  <a:extLst>
                    <a:ext uri="{9D8B030D-6E8A-4147-A177-3AD203B41FA5}">
                      <a16:colId xmlns:a16="http://schemas.microsoft.com/office/drawing/2014/main" val="352665639"/>
                    </a:ext>
                  </a:extLst>
                </a:gridCol>
                <a:gridCol w="2057929">
                  <a:extLst>
                    <a:ext uri="{9D8B030D-6E8A-4147-A177-3AD203B41FA5}">
                      <a16:colId xmlns:a16="http://schemas.microsoft.com/office/drawing/2014/main" val="3926856185"/>
                    </a:ext>
                  </a:extLst>
                </a:gridCol>
              </a:tblGrid>
              <a:tr h="865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Document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Loi et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ordonnance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sur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la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professionnelle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Ordonnance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de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de la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Plan de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de la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/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programme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de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pour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les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entreprises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formatrices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Programme de</a:t>
                      </a: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dans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l’entreprise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Programme</a:t>
                      </a: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individuel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de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4624"/>
                  </a:ext>
                </a:extLst>
              </a:tr>
              <a:tr h="951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Compétence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0" i="0" dirty="0" err="1">
                          <a:latin typeface="Helvetica" pitchFamily="2" charset="0"/>
                        </a:rPr>
                        <a:t>Confédération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Élaborée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par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l’OrTra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en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avec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cantons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Édictée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par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Confédération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Élaborée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par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l’OrTra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Approuvé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par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Confédération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Entreprise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formatrice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formateur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trice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Formateur /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trice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en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avec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personne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91844"/>
                  </a:ext>
                </a:extLst>
              </a:tr>
              <a:tr h="2373734">
                <a:tc>
                  <a:txBody>
                    <a:bodyPr/>
                    <a:lstStyle/>
                    <a:p>
                      <a:pPr algn="ctr"/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Règle</a:t>
                      </a:r>
                      <a:r>
                        <a:rPr lang="de-CH" sz="1200" b="1" i="0" kern="1200" dirty="0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contient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LFPr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art. 8 + 19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OFPr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art. 3, 12 et 13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Développement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qualité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indicateurs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qualité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Ordonnances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concernant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pratique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Objet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durée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initiale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exigences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pratique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profes-sionnelle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scolaire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Contenus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attributions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lieux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* Ecole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tableau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leçons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* Cours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interentreprises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durée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Procédure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qualification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certificats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titres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Compétences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buts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Quels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sont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exigences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doivent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être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réalisés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à la fin de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Quelle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répartition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entre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lieux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Annexe: liste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documents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nécessaires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pour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mettre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oeuvre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initiale</a:t>
                      </a: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Répartition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et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exigences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la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pratique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entre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années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semestres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entre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départements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Adaptation du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pour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personne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Gestion des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ressources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combien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dispose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-t-elle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Effectivement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pour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former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Quand et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comment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sont-ils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contrôlés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Données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d’ordre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individuel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p. ex. Cours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facultatifs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préparation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l’examen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final, etc.</a:t>
                      </a: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4383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DEC28B1-F583-FB00-181D-B1E7608CCC03}"/>
              </a:ext>
            </a:extLst>
          </p:cNvPr>
          <p:cNvSpPr txBox="1"/>
          <p:nvPr/>
        </p:nvSpPr>
        <p:spPr>
          <a:xfrm>
            <a:off x="730514" y="1573714"/>
            <a:ext cx="459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373737"/>
                </a:solidFill>
                <a:latin typeface="Helvetica" pitchFamily="2" charset="0"/>
              </a:rPr>
              <a:t>Les</a:t>
            </a:r>
            <a:r>
              <a:rPr lang="de-DE" dirty="0">
                <a:solidFill>
                  <a:srgbClr val="373737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rgbClr val="373737"/>
                </a:solidFill>
                <a:latin typeface="Helvetica" pitchFamily="2" charset="0"/>
              </a:rPr>
              <a:t>moyens</a:t>
            </a:r>
            <a:r>
              <a:rPr lang="de-DE" dirty="0">
                <a:solidFill>
                  <a:srgbClr val="373737"/>
                </a:solidFill>
                <a:latin typeface="Helvetica" pitchFamily="2" charset="0"/>
              </a:rPr>
              <a:t> de </a:t>
            </a:r>
            <a:r>
              <a:rPr lang="de-DE" dirty="0" err="1">
                <a:solidFill>
                  <a:srgbClr val="373737"/>
                </a:solidFill>
                <a:latin typeface="Helvetica" pitchFamily="2" charset="0"/>
              </a:rPr>
              <a:t>planification</a:t>
            </a:r>
            <a:endParaRPr lang="de-DE" dirty="0">
              <a:solidFill>
                <a:srgbClr val="373737"/>
              </a:solidFill>
              <a:latin typeface="Helvetica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46F800-AD62-EE6D-7B51-E2709B3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4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46C473-00A4-4DA2-03A9-3D1CAEEE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C6BC47-9868-62D9-80DB-21B0C971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58" y="2320129"/>
            <a:ext cx="3353527" cy="2109439"/>
          </a:xfrm>
        </p:spPr>
        <p:txBody>
          <a:bodyPr>
            <a:normAutofit/>
          </a:bodyPr>
          <a:lstStyle/>
          <a:p>
            <a:r>
              <a:rPr lang="de-DE" dirty="0"/>
              <a:t>Le </a:t>
            </a:r>
            <a:r>
              <a:rPr lang="de-DE" dirty="0" err="1"/>
              <a:t>modèle</a:t>
            </a:r>
            <a:r>
              <a:rPr lang="de-DE" dirty="0"/>
              <a:t> </a:t>
            </a:r>
            <a:r>
              <a:rPr lang="de-DE" dirty="0" err="1"/>
              <a:t>orienté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compétences</a:t>
            </a:r>
            <a:r>
              <a:rPr lang="de-DE" dirty="0"/>
              <a:t> </a:t>
            </a:r>
            <a:r>
              <a:rPr lang="de-DE" dirty="0" err="1"/>
              <a:t>opérationnelles</a:t>
            </a:r>
            <a:endParaRPr lang="de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B1F0D63-1CD8-E22D-E4C3-77E78190D34B}"/>
              </a:ext>
            </a:extLst>
          </p:cNvPr>
          <p:cNvGrpSpPr/>
          <p:nvPr/>
        </p:nvGrpSpPr>
        <p:grpSpPr>
          <a:xfrm>
            <a:off x="4554936" y="136525"/>
            <a:ext cx="7194161" cy="5862926"/>
            <a:chOff x="2664502" y="483461"/>
            <a:chExt cx="7361685" cy="5999451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043CF60B-44B7-3520-9223-0FDF729812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5217667"/>
                </p:ext>
              </p:extLst>
            </p:nvPr>
          </p:nvGraphicFramePr>
          <p:xfrm>
            <a:off x="2664502" y="483461"/>
            <a:ext cx="7361685" cy="4907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06412E0-2D98-916E-61CC-D6C65A7430DC}"/>
                </a:ext>
              </a:extLst>
            </p:cNvPr>
            <p:cNvSpPr txBox="1"/>
            <p:nvPr/>
          </p:nvSpPr>
          <p:spPr>
            <a:xfrm>
              <a:off x="5124716" y="3982498"/>
              <a:ext cx="2441140" cy="120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Compétences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professionnelles</a:t>
              </a:r>
              <a:endParaRPr lang="de-GB" sz="1200" dirty="0">
                <a:solidFill>
                  <a:schemeClr val="bg2"/>
                </a:solidFill>
                <a:latin typeface="Helvetica Light" panose="020B04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Compétences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méthodologiques</a:t>
              </a:r>
              <a:endParaRPr lang="de-GB" sz="1200" dirty="0">
                <a:solidFill>
                  <a:schemeClr val="bg2"/>
                </a:solidFill>
                <a:latin typeface="Helvetica Light" panose="020B04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Compétences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sociales</a:t>
              </a:r>
              <a:endParaRPr lang="de-GB" sz="1200" dirty="0">
                <a:solidFill>
                  <a:schemeClr val="bg2"/>
                </a:solidFill>
                <a:latin typeface="Helvetica Light" panose="020B04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Compétences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personnelles</a:t>
              </a:r>
              <a:endParaRPr lang="de-DE" sz="1200" dirty="0">
                <a:solidFill>
                  <a:schemeClr val="bg2"/>
                </a:solidFill>
                <a:effectLst/>
                <a:latin typeface="Helvetica Light" panose="020B0403020202020204" pitchFamily="34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BAB6C11-D7E6-4A42-F7C6-1CBA87C6AB8A}"/>
                </a:ext>
              </a:extLst>
            </p:cNvPr>
            <p:cNvSpPr/>
            <p:nvPr/>
          </p:nvSpPr>
          <p:spPr>
            <a:xfrm>
              <a:off x="2664619" y="5264690"/>
              <a:ext cx="7361568" cy="2828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Objectifs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évaluateurs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par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lieu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de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formation</a:t>
              </a:r>
              <a:endParaRPr lang="de-DE" sz="1400" b="1" dirty="0">
                <a:solidFill>
                  <a:srgbClr val="FFFFFF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E8E4EC3-4B40-8EC8-4D56-6441BFC71494}"/>
                </a:ext>
              </a:extLst>
            </p:cNvPr>
            <p:cNvSpPr/>
            <p:nvPr/>
          </p:nvSpPr>
          <p:spPr>
            <a:xfrm>
              <a:off x="2664504" y="5576576"/>
              <a:ext cx="7361568" cy="282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Entreprise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6453D29-FCA2-9F0B-4626-EE20195FD837}"/>
                </a:ext>
              </a:extLst>
            </p:cNvPr>
            <p:cNvSpPr/>
            <p:nvPr/>
          </p:nvSpPr>
          <p:spPr>
            <a:xfrm>
              <a:off x="2664504" y="5890424"/>
              <a:ext cx="7361568" cy="28283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Ecole </a:t>
              </a:r>
              <a:r>
                <a:rPr lang="de-DE" sz="14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professionnelle</a:t>
              </a:r>
              <a:endParaRPr lang="de-DE" sz="14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036CFDC-4291-DB24-C952-55099094B4A3}"/>
                </a:ext>
              </a:extLst>
            </p:cNvPr>
            <p:cNvSpPr/>
            <p:nvPr/>
          </p:nvSpPr>
          <p:spPr>
            <a:xfrm>
              <a:off x="2664503" y="6200076"/>
              <a:ext cx="7361568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Cours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interentreprises</a:t>
              </a:r>
              <a:endParaRPr lang="de-DE" sz="14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03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F9313D5-E7E1-DAFB-7C78-6EC06C189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30" y="2159125"/>
            <a:ext cx="9297670" cy="38838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E88E3F-4D94-EE2D-99FD-E50121A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modèle</a:t>
            </a:r>
            <a:r>
              <a:rPr lang="de-DE" dirty="0"/>
              <a:t> </a:t>
            </a:r>
            <a:r>
              <a:rPr lang="de-DE" dirty="0" err="1"/>
              <a:t>compétences-ressources</a:t>
            </a:r>
            <a:r>
              <a:rPr lang="de-DE" dirty="0"/>
              <a:t> (</a:t>
            </a:r>
            <a:r>
              <a:rPr lang="de-DE" dirty="0" err="1"/>
              <a:t>CoRe</a:t>
            </a:r>
            <a:r>
              <a:rPr lang="de-DE" dirty="0"/>
              <a:t>)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083D8E-624C-9896-3764-87D341EF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19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0F168F-ACEC-FD8A-E62C-7F7E3560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097EB4-07EB-A36B-9AE0-6A1C8ED5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70" y="626907"/>
            <a:ext cx="8060789" cy="1325563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compétences</a:t>
            </a:r>
            <a:r>
              <a:rPr lang="de-DE" dirty="0"/>
              <a:t> </a:t>
            </a:r>
            <a:r>
              <a:rPr lang="de-DE" dirty="0" err="1"/>
              <a:t>opérationnelles</a:t>
            </a:r>
            <a:endParaRPr lang="de-GB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ECFD524-7DCE-090E-3CFC-DC5179220EEB}"/>
              </a:ext>
            </a:extLst>
          </p:cNvPr>
          <p:cNvGrpSpPr/>
          <p:nvPr/>
        </p:nvGrpSpPr>
        <p:grpSpPr>
          <a:xfrm>
            <a:off x="882423" y="1793453"/>
            <a:ext cx="8064997" cy="4669227"/>
            <a:chOff x="2060294" y="2159126"/>
            <a:chExt cx="8064997" cy="4087884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3CCDDED-37CF-045D-96BA-2AAA4206D621}"/>
                </a:ext>
              </a:extLst>
            </p:cNvPr>
            <p:cNvSpPr/>
            <p:nvPr/>
          </p:nvSpPr>
          <p:spPr>
            <a:xfrm>
              <a:off x="4560425" y="2159126"/>
              <a:ext cx="3055717" cy="40878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Compétences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opérationnelles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endParaRPr lang="de-GB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A54B700-CACF-2989-5540-558261A9AA96}"/>
                </a:ext>
              </a:extLst>
            </p:cNvPr>
            <p:cNvSpPr/>
            <p:nvPr/>
          </p:nvSpPr>
          <p:spPr>
            <a:xfrm>
              <a:off x="2060294" y="2871657"/>
              <a:ext cx="3913542" cy="148974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professionnelles</a:t>
              </a:r>
              <a:endParaRPr lang="de-GB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Niveau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Qualité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du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Quantité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/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rythme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Mise en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pratique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connaissances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professionnelles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F31DB83-2D3A-580F-EE8A-161FDFD751F1}"/>
                </a:ext>
              </a:extLst>
            </p:cNvPr>
            <p:cNvSpPr/>
            <p:nvPr/>
          </p:nvSpPr>
          <p:spPr>
            <a:xfrm>
              <a:off x="2060294" y="4528766"/>
              <a:ext cx="3913542" cy="1489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méthodologiques</a:t>
              </a:r>
              <a:endParaRPr lang="de-GB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Techniques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Réflexion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interdisciplinaire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Utilisation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moyens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équipements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l’entreprise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Stratégies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d’apprentissage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et de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5E60CD8-9083-5175-2405-3C0F1FF7E5FC}"/>
                </a:ext>
              </a:extLst>
            </p:cNvPr>
            <p:cNvSpPr/>
            <p:nvPr/>
          </p:nvSpPr>
          <p:spPr>
            <a:xfrm>
              <a:off x="6211749" y="2871657"/>
              <a:ext cx="3913542" cy="1489747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sociales</a:t>
              </a:r>
              <a:endParaRPr lang="de-GB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Aptitude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à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travailler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en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équipe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et à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surmonter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les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conflits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Sens de la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collaboration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Capacité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à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communiquer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Action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axée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sur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la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clientèle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990EDE-634E-5B16-280C-E2801E0F6C7E}"/>
                </a:ext>
              </a:extLst>
            </p:cNvPr>
            <p:cNvSpPr/>
            <p:nvPr/>
          </p:nvSpPr>
          <p:spPr>
            <a:xfrm>
              <a:off x="6211749" y="4528766"/>
              <a:ext cx="3913542" cy="1489747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personnelles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Autonomie,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comportement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responsable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Fiabilité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/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résistance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au stress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Savoir-vivre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Motivation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00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F7DDFE-380C-8460-47B0-5CC6DD53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227570"/>
            <a:ext cx="3898092" cy="2854517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éléments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initiale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23C98-C4A6-7E29-E6F3-93897A7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2C718B-2111-FE00-CDC2-3E8187F64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909" y="1099595"/>
            <a:ext cx="7524525" cy="51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3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1C85D-BA33-5209-2BB4-79BE3D83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3158308"/>
            <a:ext cx="3645012" cy="676480"/>
          </a:xfrm>
        </p:spPr>
        <p:txBody>
          <a:bodyPr>
            <a:no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commissions</a:t>
            </a:r>
            <a:r>
              <a:rPr lang="de-DE" dirty="0"/>
              <a:t> </a:t>
            </a:r>
            <a:r>
              <a:rPr lang="de-DE" dirty="0" err="1"/>
              <a:t>suisses</a:t>
            </a:r>
            <a:r>
              <a:rPr lang="de-DE" dirty="0"/>
              <a:t> DP&amp;Q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64528D-6640-9AC1-CE81-415665B354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389" y="4027827"/>
            <a:ext cx="3404163" cy="977721"/>
          </a:xfrm>
        </p:spPr>
        <p:txBody>
          <a:bodyPr>
            <a:normAutofit/>
          </a:bodyPr>
          <a:lstStyle/>
          <a:p>
            <a:r>
              <a:rPr lang="de-DE" dirty="0" err="1"/>
              <a:t>Développement</a:t>
            </a:r>
            <a:r>
              <a:rPr lang="de-DE" dirty="0"/>
              <a:t> </a:t>
            </a:r>
            <a:r>
              <a:rPr lang="de-DE" dirty="0" err="1"/>
              <a:t>professionnel</a:t>
            </a:r>
            <a:r>
              <a:rPr lang="de-DE" dirty="0"/>
              <a:t> et </a:t>
            </a:r>
            <a:r>
              <a:rPr lang="de-DE" dirty="0" err="1"/>
              <a:t>qualité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488642-5B1E-ECF9-B5B0-067252369570}"/>
              </a:ext>
            </a:extLst>
          </p:cNvPr>
          <p:cNvGrpSpPr/>
          <p:nvPr/>
        </p:nvGrpSpPr>
        <p:grpSpPr>
          <a:xfrm>
            <a:off x="5042105" y="2073145"/>
            <a:ext cx="6519711" cy="4609076"/>
            <a:chOff x="2495675" y="2748490"/>
            <a:chExt cx="6519711" cy="460907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0D4B6ED-5E1D-D9D6-52ED-F15457DCD382}"/>
                </a:ext>
              </a:extLst>
            </p:cNvPr>
            <p:cNvGrpSpPr/>
            <p:nvPr/>
          </p:nvGrpSpPr>
          <p:grpSpPr>
            <a:xfrm>
              <a:off x="2789647" y="2748490"/>
              <a:ext cx="6225739" cy="4609076"/>
              <a:chOff x="2397761" y="2684986"/>
              <a:chExt cx="6225739" cy="4609076"/>
            </a:xfrm>
          </p:grpSpPr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7CB46C38-DEF9-A011-6AF8-A9ED48FFD73D}"/>
                  </a:ext>
                </a:extLst>
              </p:cNvPr>
              <p:cNvSpPr/>
              <p:nvPr/>
            </p:nvSpPr>
            <p:spPr>
              <a:xfrm rot="2177280">
                <a:off x="4328442" y="3038771"/>
                <a:ext cx="3644537" cy="3141842"/>
              </a:xfrm>
              <a:prstGeom prst="triangle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DE" dirty="0" err="1">
                    <a:latin typeface="Helvetica" pitchFamily="2" charset="0"/>
                  </a:rPr>
                  <a:t>Partenaires</a:t>
                </a:r>
                <a:endParaRPr lang="de-DE" dirty="0">
                  <a:latin typeface="Helvetica" pitchFamily="2" charset="0"/>
                </a:endParaRPr>
              </a:p>
              <a:p>
                <a:pPr algn="ctr"/>
                <a:r>
                  <a:rPr lang="de-DE" dirty="0">
                    <a:latin typeface="Helvetica" pitchFamily="2" charset="0"/>
                  </a:rPr>
                  <a:t>de la </a:t>
                </a:r>
                <a:r>
                  <a:rPr lang="de-DE" dirty="0" err="1">
                    <a:latin typeface="Helvetica" pitchFamily="2" charset="0"/>
                  </a:rPr>
                  <a:t>formation</a:t>
                </a:r>
                <a:endParaRPr lang="de-DE" dirty="0">
                  <a:latin typeface="Helvetica" pitchFamily="2" charset="0"/>
                </a:endParaRPr>
              </a:p>
              <a:p>
                <a:pPr algn="ctr"/>
                <a:r>
                  <a:rPr lang="de-DE" dirty="0" err="1">
                    <a:latin typeface="Helvetica" pitchFamily="2" charset="0"/>
                  </a:rPr>
                  <a:t>professionnelle</a:t>
                </a:r>
                <a:endParaRPr lang="de-DE" dirty="0">
                  <a:latin typeface="Helvetica" pitchFamily="2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8EC16E8-044B-0406-D08B-6F4D08A42DF0}"/>
                  </a:ext>
                </a:extLst>
              </p:cNvPr>
              <p:cNvSpPr txBox="1"/>
              <p:nvPr/>
            </p:nvSpPr>
            <p:spPr>
              <a:xfrm>
                <a:off x="2397761" y="4609692"/>
                <a:ext cx="256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err="1">
                    <a:solidFill>
                      <a:srgbClr val="3A49EE"/>
                    </a:solidFill>
                    <a:latin typeface="Helvetica" pitchFamily="2" charset="0"/>
                  </a:rPr>
                  <a:t>Cantons</a:t>
                </a:r>
                <a:endParaRPr lang="de-GB" b="1" dirty="0">
                  <a:solidFill>
                    <a:srgbClr val="3A49EE"/>
                  </a:solidFill>
                  <a:latin typeface="Helvetica" pitchFamily="2" charset="0"/>
                </a:endParaRPr>
              </a:p>
              <a:p>
                <a:r>
                  <a:rPr lang="de-DE" dirty="0">
                    <a:latin typeface="Helvetica" pitchFamily="2" charset="0"/>
                  </a:rPr>
                  <a:t>Mise en </a:t>
                </a:r>
                <a:r>
                  <a:rPr lang="de-DE" dirty="0" err="1">
                    <a:latin typeface="Helvetica" pitchFamily="2" charset="0"/>
                  </a:rPr>
                  <a:t>oeuvre</a:t>
                </a:r>
                <a:endParaRPr lang="de-DE" dirty="0">
                  <a:latin typeface="Helvetica" pitchFamily="2" charset="0"/>
                </a:endParaRPr>
              </a:p>
              <a:p>
                <a:r>
                  <a:rPr lang="de-DE" dirty="0">
                    <a:latin typeface="Helvetica" pitchFamily="2" charset="0"/>
                  </a:rPr>
                  <a:t>et </a:t>
                </a:r>
                <a:r>
                  <a:rPr lang="de-DE" dirty="0" err="1">
                    <a:latin typeface="Helvetica" pitchFamily="2" charset="0"/>
                  </a:rPr>
                  <a:t>surveillance</a:t>
                </a:r>
                <a:endParaRPr lang="de-DE" dirty="0">
                  <a:latin typeface="Helvetica" pitchFamily="2" charset="0"/>
                </a:endParaRPr>
              </a:p>
              <a:p>
                <a:endParaRPr lang="de-GB" dirty="0">
                  <a:latin typeface="Helvetica" pitchFamily="2" charset="0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36918D4-ADB7-18DB-5F0A-A36BEAB77EB3}"/>
                  </a:ext>
                </a:extLst>
              </p:cNvPr>
              <p:cNvSpPr txBox="1"/>
              <p:nvPr/>
            </p:nvSpPr>
            <p:spPr>
              <a:xfrm>
                <a:off x="6063180" y="5816734"/>
                <a:ext cx="25603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b="1" dirty="0" err="1">
                    <a:solidFill>
                      <a:srgbClr val="3A49EE"/>
                    </a:solidFill>
                    <a:latin typeface="Helvetica" pitchFamily="2" charset="0"/>
                  </a:rPr>
                  <a:t>Confédération</a:t>
                </a:r>
                <a:endParaRPr lang="de-GB" b="1" dirty="0">
                  <a:solidFill>
                    <a:srgbClr val="3A49EE"/>
                  </a:solidFill>
                  <a:latin typeface="Helvetica" pitchFamily="2" charset="0"/>
                </a:endParaRPr>
              </a:p>
              <a:p>
                <a:pPr algn="r"/>
                <a:r>
                  <a:rPr lang="de-DE" dirty="0" err="1">
                    <a:latin typeface="Helvetica" pitchFamily="2" charset="0"/>
                  </a:rPr>
                  <a:t>Pilotage</a:t>
                </a:r>
                <a:r>
                  <a:rPr lang="de-DE" dirty="0">
                    <a:latin typeface="Helvetica" pitchFamily="2" charset="0"/>
                  </a:rPr>
                  <a:t> et </a:t>
                </a:r>
                <a:r>
                  <a:rPr lang="de-DE" dirty="0" err="1">
                    <a:latin typeface="Helvetica" pitchFamily="2" charset="0"/>
                  </a:rPr>
                  <a:t>développement</a:t>
                </a:r>
                <a:endParaRPr lang="de-DE" dirty="0">
                  <a:latin typeface="Helvetica" pitchFamily="2" charset="0"/>
                </a:endParaRPr>
              </a:p>
              <a:p>
                <a:pPr algn="r"/>
                <a:r>
                  <a:rPr lang="de-DE" dirty="0" err="1">
                    <a:latin typeface="Helvetica" pitchFamily="2" charset="0"/>
                  </a:rPr>
                  <a:t>stratégique</a:t>
                </a:r>
                <a:endParaRPr lang="de-DE" dirty="0">
                  <a:latin typeface="Helvetica" pitchFamily="2" charset="0"/>
                </a:endParaRPr>
              </a:p>
              <a:p>
                <a:pPr algn="r"/>
                <a:endParaRPr lang="de-GB" dirty="0">
                  <a:latin typeface="Helvetica" pitchFamily="2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B4A614C-E3D3-4C98-EA60-7B51C523BA21}"/>
                  </a:ext>
                </a:extLst>
              </p:cNvPr>
              <p:cNvSpPr txBox="1"/>
              <p:nvPr/>
            </p:nvSpPr>
            <p:spPr>
              <a:xfrm>
                <a:off x="5988975" y="2684986"/>
                <a:ext cx="256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GB" b="1" dirty="0">
                    <a:solidFill>
                      <a:srgbClr val="3A49EE"/>
                    </a:solidFill>
                    <a:latin typeface="Helvetica" pitchFamily="2" charset="0"/>
                  </a:rPr>
                  <a:t>OrTra</a:t>
                </a:r>
              </a:p>
              <a:p>
                <a:pPr algn="ctr"/>
                <a:r>
                  <a:rPr lang="de-DE" dirty="0" err="1">
                    <a:latin typeface="Helvetica" pitchFamily="2" charset="0"/>
                  </a:rPr>
                  <a:t>Contenus</a:t>
                </a:r>
                <a:r>
                  <a:rPr lang="de-DE" dirty="0">
                    <a:latin typeface="Helvetica" pitchFamily="2" charset="0"/>
                  </a:rPr>
                  <a:t>/</a:t>
                </a:r>
                <a:r>
                  <a:rPr lang="de-DE" dirty="0" err="1">
                    <a:latin typeface="Helvetica" pitchFamily="2" charset="0"/>
                  </a:rPr>
                  <a:t>associations</a:t>
                </a:r>
                <a:endParaRPr lang="de-DE" dirty="0">
                  <a:latin typeface="Helvetica" pitchFamily="2" charset="0"/>
                </a:endParaRP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369C963-0BD6-8264-E75D-E21E7A6923B1}"/>
                </a:ext>
              </a:extLst>
            </p:cNvPr>
            <p:cNvSpPr txBox="1"/>
            <p:nvPr/>
          </p:nvSpPr>
          <p:spPr>
            <a:xfrm>
              <a:off x="2495675" y="2748490"/>
              <a:ext cx="3039214" cy="79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de-DE" sz="1600" b="1" u="sng" dirty="0" err="1">
                  <a:solidFill>
                    <a:schemeClr val="bg2"/>
                  </a:solidFill>
                  <a:latin typeface="Helvetica" pitchFamily="2" charset="0"/>
                </a:rPr>
                <a:t>Enseignants</a:t>
              </a:r>
              <a:r>
                <a:rPr lang="de-DE" sz="1600" b="1" u="sng" dirty="0">
                  <a:solidFill>
                    <a:schemeClr val="bg2"/>
                  </a:solidFill>
                  <a:latin typeface="Helvetica" pitchFamily="2" charset="0"/>
                </a:rPr>
                <a:t> </a:t>
              </a:r>
              <a:r>
                <a:rPr lang="de-DE" sz="1600" b="1" u="sng" dirty="0" err="1">
                  <a:solidFill>
                    <a:schemeClr val="bg2"/>
                  </a:solidFill>
                  <a:latin typeface="Helvetica" pitchFamily="2" charset="0"/>
                </a:rPr>
                <a:t>spécialisés</a:t>
              </a:r>
              <a:endParaRPr lang="de-GB" sz="1600" b="1" u="sng" dirty="0">
                <a:solidFill>
                  <a:schemeClr val="bg2"/>
                </a:solidFill>
                <a:latin typeface="Helvetica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de-GB" sz="1600" b="1" u="sng" dirty="0">
                  <a:solidFill>
                    <a:schemeClr val="bg2"/>
                  </a:solidFill>
                  <a:latin typeface="Helvetica" pitchFamily="2" charset="0"/>
                </a:rPr>
                <a:t>Experts</a:t>
              </a:r>
              <a:endParaRPr lang="de-GB" sz="1600" u="sng" dirty="0">
                <a:solidFill>
                  <a:schemeClr val="bg2"/>
                </a:solidFill>
                <a:latin typeface="Helvetica" pitchFamily="2" charset="0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95F74B-87F1-862E-4EB3-F9D0B51D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71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026"/>
            <a:ext cx="9144000" cy="1763948"/>
          </a:xfrm>
        </p:spPr>
        <p:txBody>
          <a:bodyPr>
            <a:normAutofit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organes</a:t>
            </a:r>
            <a:r>
              <a:rPr lang="de-CH" dirty="0"/>
              <a:t> responsables et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autorités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184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F42620-45F0-0A20-8574-DE8EC63E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CE7ABF-2CE0-D2C0-BBCB-DCE93BC9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33163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Confédération</a:t>
            </a:r>
            <a:endParaRPr lang="de-GB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189D5A7-AF8B-0CB2-B6D8-19CE0A325751}"/>
              </a:ext>
            </a:extLst>
          </p:cNvPr>
          <p:cNvGrpSpPr/>
          <p:nvPr/>
        </p:nvGrpSpPr>
        <p:grpSpPr>
          <a:xfrm>
            <a:off x="827054" y="1843969"/>
            <a:ext cx="6862991" cy="4425745"/>
            <a:chOff x="838628" y="1913417"/>
            <a:chExt cx="6862991" cy="442574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A3515F4-BCC8-6846-0D0A-1B012B1B51D2}"/>
                </a:ext>
              </a:extLst>
            </p:cNvPr>
            <p:cNvSpPr/>
            <p:nvPr/>
          </p:nvSpPr>
          <p:spPr>
            <a:xfrm>
              <a:off x="838858" y="1913417"/>
              <a:ext cx="6862761" cy="486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Département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fédéral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de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l'économie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, de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et de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recherche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DEFR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32BF94-5C99-4F0D-7E13-7543E166D8DA}"/>
                </a:ext>
              </a:extLst>
            </p:cNvPr>
            <p:cNvSpPr/>
            <p:nvPr/>
          </p:nvSpPr>
          <p:spPr>
            <a:xfrm>
              <a:off x="838858" y="2390916"/>
              <a:ext cx="6862761" cy="326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Secrétariat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d'Etat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à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, à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recherche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et à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l'innovation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SEFRI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1F8ADF4-DAE6-A733-6CD4-A1DB80939EA3}"/>
                </a:ext>
              </a:extLst>
            </p:cNvPr>
            <p:cNvSpPr/>
            <p:nvPr/>
          </p:nvSpPr>
          <p:spPr>
            <a:xfrm>
              <a:off x="838631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Hautes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écoles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BC07A4F-1AC7-8AA3-6826-23026095A427}"/>
                </a:ext>
              </a:extLst>
            </p:cNvPr>
            <p:cNvSpPr/>
            <p:nvPr/>
          </p:nvSpPr>
          <p:spPr>
            <a:xfrm>
              <a:off x="838631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Hautes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écoles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spécialisées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07C14DA-61C9-149C-B70E-5AC8934970AB}"/>
                </a:ext>
              </a:extLst>
            </p:cNvPr>
            <p:cNvSpPr/>
            <p:nvPr/>
          </p:nvSpPr>
          <p:spPr>
            <a:xfrm>
              <a:off x="838631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Universités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0F3DD07-BC0C-3685-F9E3-1BB0DA63ABC7}"/>
                </a:ext>
              </a:extLst>
            </p:cNvPr>
            <p:cNvSpPr/>
            <p:nvPr/>
          </p:nvSpPr>
          <p:spPr>
            <a:xfrm>
              <a:off x="5743489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Recherche et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innovation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5ED5E5-12BB-4A6A-E005-42AD454A6289}"/>
                </a:ext>
              </a:extLst>
            </p:cNvPr>
            <p:cNvSpPr/>
            <p:nvPr/>
          </p:nvSpPr>
          <p:spPr>
            <a:xfrm>
              <a:off x="5743489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Recherche et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innovation</a:t>
              </a:r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en Suisse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4ECFC87-B6EB-D25D-ECFF-15E5C3CDE29E}"/>
                </a:ext>
              </a:extLst>
            </p:cNvPr>
            <p:cNvSpPr/>
            <p:nvPr/>
          </p:nvSpPr>
          <p:spPr>
            <a:xfrm>
              <a:off x="5743262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Coopération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inter-nationale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dans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le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domaine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de la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recherche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et de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l'évaluation</a:t>
              </a:r>
              <a:endParaRPr lang="de-DE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6ECAF47-E29F-E04B-B4B5-F033359F9C74}"/>
                </a:ext>
              </a:extLst>
            </p:cNvPr>
            <p:cNvSpPr/>
            <p:nvPr/>
          </p:nvSpPr>
          <p:spPr>
            <a:xfrm>
              <a:off x="2859690" y="2786784"/>
              <a:ext cx="2820870" cy="274296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Formation prof. et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générale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832FC51-3E89-335A-E36C-40A8F3FA3D15}"/>
                </a:ext>
              </a:extLst>
            </p:cNvPr>
            <p:cNvSpPr/>
            <p:nvPr/>
          </p:nvSpPr>
          <p:spPr>
            <a:xfrm>
              <a:off x="2859690" y="3088314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Formation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initiale et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supérieure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37E0713-9E4B-3FE5-F1D1-94EBE2532BFE}"/>
                </a:ext>
              </a:extLst>
            </p:cNvPr>
            <p:cNvSpPr/>
            <p:nvPr/>
          </p:nvSpPr>
          <p:spPr>
            <a:xfrm>
              <a:off x="2859690" y="3740770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Formation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générale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coopération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matière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2615CEC-EC8B-41A9-E9D1-4ECED03CE71A}"/>
                </a:ext>
              </a:extLst>
            </p:cNvPr>
            <p:cNvSpPr/>
            <p:nvPr/>
          </p:nvSpPr>
          <p:spPr>
            <a:xfrm>
              <a:off x="2859690" y="4393226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Reconnaissance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diplômes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étrangers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droit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 la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8756E1A-F999-E590-83DD-7D81B7FB5D70}"/>
                </a:ext>
              </a:extLst>
            </p:cNvPr>
            <p:cNvSpPr/>
            <p:nvPr/>
          </p:nvSpPr>
          <p:spPr>
            <a:xfrm>
              <a:off x="838744" y="5120940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écoles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supérieures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CFES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D20F01F-A5D4-6226-345F-64EDF9854711}"/>
                </a:ext>
              </a:extLst>
            </p:cNvPr>
            <p:cNvSpPr/>
            <p:nvPr/>
          </p:nvSpPr>
          <p:spPr>
            <a:xfrm>
              <a:off x="838629" y="54328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pour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les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responsables de la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CFRFP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5A6C25-101C-0A68-FA90-34BF6F6FBC9B}"/>
                </a:ext>
              </a:extLst>
            </p:cNvPr>
            <p:cNvSpPr/>
            <p:nvPr/>
          </p:nvSpPr>
          <p:spPr>
            <a:xfrm>
              <a:off x="838629" y="5746674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 la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maturité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CFMP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A9A2C99-CEE3-9C3A-D41F-6A1077DBB578}"/>
                </a:ext>
              </a:extLst>
            </p:cNvPr>
            <p:cNvSpPr/>
            <p:nvPr/>
          </p:nvSpPr>
          <p:spPr>
            <a:xfrm>
              <a:off x="838628" y="60563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 la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CFFP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6C7B5B11-62FC-608F-9148-4AB6376F8FE3}"/>
              </a:ext>
            </a:extLst>
          </p:cNvPr>
          <p:cNvSpPr/>
          <p:nvPr/>
        </p:nvSpPr>
        <p:spPr>
          <a:xfrm>
            <a:off x="1043987" y="2159126"/>
            <a:ext cx="2463977" cy="2463977"/>
          </a:xfrm>
          <a:prstGeom prst="rect">
            <a:avLst/>
          </a:prstGeom>
          <a:blipFill rotWithShape="1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FF76947-2EE2-0D04-8896-A9DC8005C235}"/>
              </a:ext>
            </a:extLst>
          </p:cNvPr>
          <p:cNvSpPr/>
          <p:nvPr/>
        </p:nvSpPr>
        <p:spPr>
          <a:xfrm>
            <a:off x="4864011" y="2159126"/>
            <a:ext cx="2463977" cy="2463977"/>
          </a:xfrm>
          <a:prstGeom prst="rect">
            <a:avLst/>
          </a:prstGeom>
          <a:blipFill rotWithShape="1">
            <a:blip r:embed="rId3"/>
            <a:srcRect/>
            <a:stretch>
              <a:fillRect l="-15000" r="-1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723633D-625A-71FF-0123-3E563E903C95}"/>
              </a:ext>
            </a:extLst>
          </p:cNvPr>
          <p:cNvSpPr/>
          <p:nvPr/>
        </p:nvSpPr>
        <p:spPr>
          <a:xfrm>
            <a:off x="8684036" y="2159126"/>
            <a:ext cx="2463977" cy="2463977"/>
          </a:xfrm>
          <a:prstGeom prst="rect">
            <a:avLst/>
          </a:prstGeom>
          <a:blipFill rotWithShape="1">
            <a:blip r:embed="rId4"/>
            <a:srcRect/>
            <a:stretch>
              <a:fillRect l="-37000" r="-3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A12680-1B4D-E358-47BF-7A6382F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827AFF-F624-5A6B-15C7-5B03E8B7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débuts</a:t>
            </a:r>
            <a:r>
              <a:rPr lang="de-DE" dirty="0"/>
              <a:t> au 19e </a:t>
            </a:r>
            <a:r>
              <a:rPr lang="de-DE" dirty="0" err="1"/>
              <a:t>siècle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F45E2E3-2E20-C6DE-D4A8-0D367DE8A59A}"/>
              </a:ext>
            </a:extLst>
          </p:cNvPr>
          <p:cNvGrpSpPr/>
          <p:nvPr/>
        </p:nvGrpSpPr>
        <p:grpSpPr>
          <a:xfrm>
            <a:off x="680427" y="4242216"/>
            <a:ext cx="10831146" cy="1782221"/>
            <a:chOff x="561513" y="3976864"/>
            <a:chExt cx="11127737" cy="1900363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38FFD4E-FE13-80D5-2C36-50B521638625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865B5B31-02D8-E488-1ED7-EA1152792B3A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1798 – 1803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Le Gouvernement de la République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helvétique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conçoit</a:t>
                </a:r>
                <a:r>
                  <a:rPr lang="de-DE" sz="1200" dirty="0">
                    <a:effectLst/>
                    <a:latin typeface="Helvetica" pitchFamily="2" charset="0"/>
                  </a:rPr>
                  <a:t> le plan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d‘un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système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éducatif</a:t>
                </a:r>
                <a:r>
                  <a:rPr lang="de-DE" sz="1200" dirty="0">
                    <a:effectLst/>
                    <a:latin typeface="Helvetica" pitchFamily="2" charset="0"/>
                  </a:rPr>
                  <a:t> national.</a:t>
                </a: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F0A065CE-4D7A-3BF8-5803-CBCC408274C1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1874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Le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droit</a:t>
                </a:r>
                <a:r>
                  <a:rPr lang="de-DE" sz="1200" dirty="0">
                    <a:effectLst/>
                    <a:latin typeface="Helvetica" pitchFamily="2" charset="0"/>
                  </a:rPr>
                  <a:t> à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l‘éducation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gratuite</a:t>
                </a:r>
                <a:r>
                  <a:rPr lang="de-DE" sz="1200" dirty="0">
                    <a:effectLst/>
                    <a:latin typeface="Helvetica" pitchFamily="2" charset="0"/>
                  </a:rPr>
                  <a:t> et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obligatoire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pour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tous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est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inscrit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dans</a:t>
                </a:r>
                <a:r>
                  <a:rPr lang="de-DE" sz="1200" dirty="0">
                    <a:effectLst/>
                    <a:latin typeface="Helvetica" pitchFamily="2" charset="0"/>
                  </a:rPr>
                  <a:t> la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Constitution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fédérale</a:t>
                </a:r>
                <a:r>
                  <a:rPr lang="de-DE" sz="12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8EFF7C1F-15BC-6A6D-5944-C1BBC761E164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1884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Le Conseil national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et le Conseil des Etats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ratifient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l’arrêté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fédéral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concernant</a:t>
                </a:r>
                <a:r>
                  <a:rPr lang="de-DE" sz="1200" dirty="0">
                    <a:effectLst/>
                    <a:latin typeface="Helvetica" pitchFamily="2" charset="0"/>
                  </a:rPr>
                  <a:t> la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formation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professionnelle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artisanale</a:t>
                </a:r>
                <a:r>
                  <a:rPr lang="de-DE" sz="1200" dirty="0">
                    <a:effectLst/>
                    <a:latin typeface="Helvetica" pitchFamily="2" charset="0"/>
                  </a:rPr>
                  <a:t> et industrielle.</a:t>
                </a: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5A2FCFD-BB69-831F-AB06-4F143FCA3086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1894</a:t>
                </a:r>
              </a:p>
              <a:p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Des «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patronats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d’apprentissage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»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sont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créés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afin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d’aider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jeunes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à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trouver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un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maître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d’apprentissage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et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un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logement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convenable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C80F4956-5F8F-10E0-0AB3-C8DF2E0A87D8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1890 - 1920</a:t>
                </a:r>
              </a:p>
              <a:p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cantons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promulguent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deslois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réglementant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la</a:t>
                </a:r>
              </a:p>
              <a:p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formation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d’apprentis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37" name="Eingebuchteter Richtungspfeil 36">
              <a:extLst>
                <a:ext uri="{FF2B5EF4-FFF2-40B4-BE49-F238E27FC236}">
                  <a16:creationId xmlns:a16="http://schemas.microsoft.com/office/drawing/2014/main" id="{EAA59327-7B63-6506-EFAC-F2588E8D407B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8" name="Eingebuchteter Richtungspfeil 37">
              <a:extLst>
                <a:ext uri="{FF2B5EF4-FFF2-40B4-BE49-F238E27FC236}">
                  <a16:creationId xmlns:a16="http://schemas.microsoft.com/office/drawing/2014/main" id="{065D3FB3-DDF0-3966-05F4-AA5F04144365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9" name="Eingebuchteter Richtungspfeil 38">
              <a:extLst>
                <a:ext uri="{FF2B5EF4-FFF2-40B4-BE49-F238E27FC236}">
                  <a16:creationId xmlns:a16="http://schemas.microsoft.com/office/drawing/2014/main" id="{C05D31C5-91DF-92C1-0467-E59E7F2C50AE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40" name="Eingebuchteter Richtungspfeil 39">
              <a:extLst>
                <a:ext uri="{FF2B5EF4-FFF2-40B4-BE49-F238E27FC236}">
                  <a16:creationId xmlns:a16="http://schemas.microsoft.com/office/drawing/2014/main" id="{F69DAC72-E303-5CF0-301B-D9814C2527A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768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95044-1763-A544-2E86-4F5309A9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8" y="682079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législation</a:t>
            </a:r>
            <a:r>
              <a:rPr lang="de-DE" dirty="0"/>
              <a:t> </a:t>
            </a:r>
            <a:r>
              <a:rPr lang="de-DE" dirty="0" err="1"/>
              <a:t>fédérale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F44CF2-E643-00AC-604E-2598749AB8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2150" y="1717004"/>
            <a:ext cx="8059738" cy="495889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7AB9A6-8D90-CF5A-92F4-82C9549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30</a:t>
            </a:fld>
            <a:endParaRPr lang="de-CH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4155553-EC3C-2EB0-34A6-7C22BAF7BB1F}"/>
              </a:ext>
            </a:extLst>
          </p:cNvPr>
          <p:cNvGrpSpPr/>
          <p:nvPr/>
        </p:nvGrpSpPr>
        <p:grpSpPr>
          <a:xfrm>
            <a:off x="4104943" y="1465926"/>
            <a:ext cx="6724336" cy="4890424"/>
            <a:chOff x="4518974" y="1345472"/>
            <a:chExt cx="6724336" cy="489042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0B2CFBDA-8290-1A7F-D261-477CE796C269}"/>
                </a:ext>
              </a:extLst>
            </p:cNvPr>
            <p:cNvGrpSpPr/>
            <p:nvPr/>
          </p:nvGrpSpPr>
          <p:grpSpPr>
            <a:xfrm>
              <a:off x="4518977" y="2317332"/>
              <a:ext cx="2094475" cy="1308370"/>
              <a:chOff x="4518977" y="2317332"/>
              <a:chExt cx="2094475" cy="1308370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FDEDD3F-BC98-341A-E3C1-81F7B94015F4}"/>
                  </a:ext>
                </a:extLst>
              </p:cNvPr>
              <p:cNvSpPr/>
              <p:nvPr/>
            </p:nvSpPr>
            <p:spPr>
              <a:xfrm>
                <a:off x="4518977" y="2317332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200" b="1" dirty="0">
                    <a:solidFill>
                      <a:schemeClr val="tx1"/>
                    </a:solidFill>
                    <a:latin typeface="Helvetica" pitchFamily="2" charset="0"/>
                  </a:rPr>
                  <a:t>Code des </a:t>
                </a:r>
                <a:r>
                  <a:rPr lang="de-DE" sz="1200" b="1" dirty="0" err="1">
                    <a:solidFill>
                      <a:schemeClr val="tx1"/>
                    </a:solidFill>
                    <a:latin typeface="Helvetica" pitchFamily="2" charset="0"/>
                  </a:rPr>
                  <a:t>obligations</a:t>
                </a:r>
                <a:r>
                  <a:rPr lang="de-DE" sz="1200" b="1" dirty="0">
                    <a:solidFill>
                      <a:schemeClr val="tx1"/>
                    </a:solidFill>
                    <a:latin typeface="Helvetica" pitchFamily="2" charset="0"/>
                  </a:rPr>
                  <a:t> CO</a:t>
                </a: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4113CC0A-2334-58E3-28C7-017311952F7E}"/>
                  </a:ext>
                </a:extLst>
              </p:cNvPr>
              <p:cNvSpPr/>
              <p:nvPr/>
            </p:nvSpPr>
            <p:spPr>
              <a:xfrm>
                <a:off x="4518977" y="2671035"/>
                <a:ext cx="2094475" cy="9546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b="1" dirty="0" err="1">
                    <a:solidFill>
                      <a:srgbClr val="A11731"/>
                    </a:solidFill>
                    <a:latin typeface="Helvetica" pitchFamily="2" charset="0"/>
                  </a:rPr>
                  <a:t>Contrat</a:t>
                </a:r>
                <a:r>
                  <a:rPr lang="de-DE" sz="1100" b="1" dirty="0">
                    <a:solidFill>
                      <a:srgbClr val="A11731"/>
                    </a:solidFill>
                    <a:latin typeface="Helvetica" pitchFamily="2" charset="0"/>
                  </a:rPr>
                  <a:t> </a:t>
                </a:r>
                <a:r>
                  <a:rPr lang="de-DE" sz="1100" b="1" dirty="0" err="1">
                    <a:solidFill>
                      <a:srgbClr val="A11731"/>
                    </a:solidFill>
                    <a:latin typeface="Helvetica" pitchFamily="2" charset="0"/>
                  </a:rPr>
                  <a:t>d’apprentissage</a:t>
                </a:r>
                <a:endParaRPr lang="de-GB" sz="1100" b="1" dirty="0">
                  <a:solidFill>
                    <a:srgbClr val="A11731"/>
                  </a:solidFill>
                  <a:latin typeface="Helvetica" pitchFamily="2" charset="0"/>
                </a:endParaRPr>
              </a:p>
              <a:p>
                <a:endParaRPr lang="de-GB" sz="1100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b="1" dirty="0" err="1">
                    <a:solidFill>
                      <a:schemeClr val="tx1"/>
                    </a:solidFill>
                    <a:latin typeface="Helvetica" pitchFamily="2" charset="0"/>
                  </a:rPr>
                  <a:t>Contrat</a:t>
                </a:r>
                <a:r>
                  <a:rPr lang="de-DE" sz="1100" b="1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b="1" dirty="0" err="1">
                    <a:solidFill>
                      <a:schemeClr val="tx1"/>
                    </a:solidFill>
                    <a:latin typeface="Helvetica" pitchFamily="2" charset="0"/>
                  </a:rPr>
                  <a:t>individuel</a:t>
                </a:r>
                <a:endParaRPr lang="de-DE" sz="1100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b="1" dirty="0">
                    <a:solidFill>
                      <a:schemeClr val="tx1"/>
                    </a:solidFill>
                    <a:latin typeface="Helvetica" pitchFamily="2" charset="0"/>
                  </a:rPr>
                  <a:t>de </a:t>
                </a:r>
                <a:r>
                  <a:rPr lang="de-DE" sz="1100" b="1" dirty="0" err="1">
                    <a:solidFill>
                      <a:schemeClr val="tx1"/>
                    </a:solidFill>
                    <a:latin typeface="Helvetica" pitchFamily="2" charset="0"/>
                  </a:rPr>
                  <a:t>travail</a:t>
                </a:r>
                <a:endParaRPr lang="de-DE" sz="1100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FB832FA-5BF5-137A-04AC-2128D19A573C}"/>
                </a:ext>
              </a:extLst>
            </p:cNvPr>
            <p:cNvSpPr/>
            <p:nvPr/>
          </p:nvSpPr>
          <p:spPr>
            <a:xfrm>
              <a:off x="6833903" y="1345472"/>
              <a:ext cx="2094474" cy="8192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Ordonnance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sur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la </a:t>
              </a:r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profes-sionnelle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initiale</a:t>
              </a:r>
              <a:endParaRPr lang="de-GB" sz="12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(plan de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, etc.)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C5D6F3-8C95-1DCB-AEE9-2B009CCC91BB}"/>
                </a:ext>
              </a:extLst>
            </p:cNvPr>
            <p:cNvSpPr/>
            <p:nvPr/>
          </p:nvSpPr>
          <p:spPr>
            <a:xfrm>
              <a:off x="9148836" y="1345472"/>
              <a:ext cx="2094474" cy="81925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Dispositions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juridiques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spéciales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874AB10-6173-204D-32CB-11E945FF42EF}"/>
                </a:ext>
              </a:extLst>
            </p:cNvPr>
            <p:cNvSpPr/>
            <p:nvPr/>
          </p:nvSpPr>
          <p:spPr>
            <a:xfrm>
              <a:off x="6833906" y="2333147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Ordonnance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fédérale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sur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la</a:t>
              </a:r>
            </a:p>
            <a:p>
              <a:pPr algn="ctr"/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professionnelle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OFPr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00819E4-04FE-9F46-8A82-6E109F140A03}"/>
                </a:ext>
              </a:extLst>
            </p:cNvPr>
            <p:cNvSpPr/>
            <p:nvPr/>
          </p:nvSpPr>
          <p:spPr>
            <a:xfrm>
              <a:off x="9148836" y="2333146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Ordonnances</a:t>
              </a:r>
              <a:endParaRPr lang="de-DE" sz="11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F6602DA-5BBB-020A-083C-8D76E35CAA72}"/>
                </a:ext>
              </a:extLst>
            </p:cNvPr>
            <p:cNvSpPr/>
            <p:nvPr/>
          </p:nvSpPr>
          <p:spPr>
            <a:xfrm>
              <a:off x="6833906" y="3036268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Loi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fédérale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sur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la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formation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professionnelle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LFPr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7C76096-3D78-AF9D-5458-8C0C1E6DE568}"/>
                </a:ext>
              </a:extLst>
            </p:cNvPr>
            <p:cNvSpPr/>
            <p:nvPr/>
          </p:nvSpPr>
          <p:spPr>
            <a:xfrm>
              <a:off x="9148834" y="3036268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Loi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sur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le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travail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LTr</a:t>
              </a:r>
              <a:endParaRPr lang="de-DE" sz="11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94D81C2-50F7-3178-C95F-016FDB691764}"/>
                </a:ext>
              </a:extLst>
            </p:cNvPr>
            <p:cNvSpPr/>
            <p:nvPr/>
          </p:nvSpPr>
          <p:spPr>
            <a:xfrm>
              <a:off x="4518977" y="3904118"/>
              <a:ext cx="2094474" cy="282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Prescriptions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droit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civil</a:t>
              </a:r>
              <a:endParaRPr lang="de-DE" sz="11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20828E-A7EA-592F-5169-CD540BE2A40E}"/>
                </a:ext>
              </a:extLst>
            </p:cNvPr>
            <p:cNvSpPr/>
            <p:nvPr/>
          </p:nvSpPr>
          <p:spPr>
            <a:xfrm>
              <a:off x="6833906" y="3904118"/>
              <a:ext cx="4409402" cy="2828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Prescriptions</a:t>
              </a:r>
              <a:r>
                <a:rPr lang="de-DE" sz="11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de </a:t>
              </a:r>
              <a:r>
                <a:rPr lang="de-DE" sz="11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droit</a:t>
              </a:r>
              <a:r>
                <a:rPr lang="de-DE" sz="11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public</a:t>
              </a:r>
              <a:endParaRPr lang="de-DE" sz="1100" b="1" dirty="0">
                <a:solidFill>
                  <a:srgbClr val="FFFFFF"/>
                </a:solidFill>
                <a:effectLst/>
                <a:latin typeface="Helvetica" pitchFamily="2" charset="0"/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F80E81A-9DF1-9D8F-CB90-93E1B3985D6F}"/>
                </a:ext>
              </a:extLst>
            </p:cNvPr>
            <p:cNvGrpSpPr/>
            <p:nvPr/>
          </p:nvGrpSpPr>
          <p:grpSpPr>
            <a:xfrm>
              <a:off x="4518975" y="4496044"/>
              <a:ext cx="2094476" cy="1193786"/>
              <a:chOff x="4518975" y="4496044"/>
              <a:chExt cx="2094476" cy="1193786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CEEF01DA-E32E-820D-1EFC-9259E52B733A}"/>
                  </a:ext>
                </a:extLst>
              </p:cNvPr>
              <p:cNvSpPr/>
              <p:nvPr/>
            </p:nvSpPr>
            <p:spPr>
              <a:xfrm>
                <a:off x="4518977" y="4496044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Art. 122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49E6E0D8-B369-F0C9-E49A-495E6FF8A098}"/>
                  </a:ext>
                </a:extLst>
              </p:cNvPr>
              <p:cNvSpPr/>
              <p:nvPr/>
            </p:nvSpPr>
            <p:spPr>
              <a:xfrm>
                <a:off x="4518975" y="4844994"/>
                <a:ext cx="2094475" cy="844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Compétence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de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légiférer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en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droit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des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obligations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et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d’autres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domaines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du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droit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civil</a:t>
                </a:r>
                <a:endParaRPr lang="de-DE" sz="11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2A80E49-D01D-5E6B-4947-C41D4E0F69B8}"/>
                </a:ext>
              </a:extLst>
            </p:cNvPr>
            <p:cNvGrpSpPr/>
            <p:nvPr/>
          </p:nvGrpSpPr>
          <p:grpSpPr>
            <a:xfrm>
              <a:off x="6833904" y="4496044"/>
              <a:ext cx="2094476" cy="1193786"/>
              <a:chOff x="6833904" y="4496044"/>
              <a:chExt cx="2094476" cy="1193786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C6629C9-7A43-85FD-BC93-BD280FB6A646}"/>
                  </a:ext>
                </a:extLst>
              </p:cNvPr>
              <p:cNvSpPr/>
              <p:nvPr/>
            </p:nvSpPr>
            <p:spPr>
              <a:xfrm>
                <a:off x="6833906" y="4496044"/>
                <a:ext cx="2094474" cy="353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effectLst/>
                    <a:latin typeface="Helvetica" pitchFamily="2" charset="0"/>
                  </a:rPr>
                  <a:t>Art. 63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F719CCEF-556A-3BFB-98CA-E5778040ABBA}"/>
                  </a:ext>
                </a:extLst>
              </p:cNvPr>
              <p:cNvSpPr/>
              <p:nvPr/>
            </p:nvSpPr>
            <p:spPr>
              <a:xfrm>
                <a:off x="6833904" y="4844994"/>
                <a:ext cx="2094475" cy="8448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Compétence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d’édicter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des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prescriptions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sur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la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formation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professionnelle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initiale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E212758E-75D0-8C4D-7412-32653F465071}"/>
                </a:ext>
              </a:extLst>
            </p:cNvPr>
            <p:cNvGrpSpPr/>
            <p:nvPr/>
          </p:nvGrpSpPr>
          <p:grpSpPr>
            <a:xfrm>
              <a:off x="9148833" y="4491291"/>
              <a:ext cx="2094475" cy="1198539"/>
              <a:chOff x="9148833" y="4491291"/>
              <a:chExt cx="2094475" cy="1198539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07E9DE1-C025-265B-A0C4-4A4C11F1E58E}"/>
                  </a:ext>
                </a:extLst>
              </p:cNvPr>
              <p:cNvSpPr/>
              <p:nvPr/>
            </p:nvSpPr>
            <p:spPr>
              <a:xfrm>
                <a:off x="9148834" y="4491291"/>
                <a:ext cx="2094474" cy="353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Art. 110 et 118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AA6B5B92-945D-51CF-9AEF-A3A0C36BE518}"/>
                  </a:ext>
                </a:extLst>
              </p:cNvPr>
              <p:cNvSpPr/>
              <p:nvPr/>
            </p:nvSpPr>
            <p:spPr>
              <a:xfrm>
                <a:off x="9148833" y="4844994"/>
                <a:ext cx="2094475" cy="84483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Compétence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légiférer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sur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le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travail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des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enfants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, la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durée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du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travail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, la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protection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des</a:t>
                </a:r>
              </a:p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travailleurs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et de la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santé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3EB4D09-C932-98BE-F713-6B7267EF8414}"/>
                </a:ext>
              </a:extLst>
            </p:cNvPr>
            <p:cNvSpPr/>
            <p:nvPr/>
          </p:nvSpPr>
          <p:spPr>
            <a:xfrm>
              <a:off x="4518974" y="5882193"/>
              <a:ext cx="6724333" cy="35370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74000">
                  <a:schemeClr val="bg2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schemeClr val="tx1"/>
                  </a:solidFill>
                  <a:latin typeface="Helvetica" pitchFamily="2" charset="0"/>
                </a:rPr>
                <a:t>Constitution</a:t>
              </a:r>
              <a:r>
                <a:rPr lang="de-DE" sz="14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b="1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r>
                <a:rPr lang="de-DE" sz="14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b="1" dirty="0" err="1">
                  <a:solidFill>
                    <a:schemeClr val="tx1"/>
                  </a:solidFill>
                  <a:latin typeface="Helvetica" pitchFamily="2" charset="0"/>
                </a:rPr>
                <a:t>Cst</a:t>
              </a:r>
              <a:endParaRPr lang="de-DE" sz="14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02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EDCE03B-5616-997E-CE6F-90390C056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207" y="1963612"/>
            <a:ext cx="6892949" cy="431076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4015FAA-D284-0FEF-8315-00045DE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collaboration</a:t>
            </a:r>
            <a:r>
              <a:rPr lang="de-DE" dirty="0"/>
              <a:t> entre </a:t>
            </a:r>
            <a:r>
              <a:rPr lang="de-DE" dirty="0" err="1"/>
              <a:t>l’État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OrTra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421632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299E293B-93D3-5DF7-6C45-7B138BCEF081}"/>
              </a:ext>
            </a:extLst>
          </p:cNvPr>
          <p:cNvSpPr txBox="1">
            <a:spLocks/>
          </p:cNvSpPr>
          <p:nvPr/>
        </p:nvSpPr>
        <p:spPr>
          <a:xfrm>
            <a:off x="632176" y="2523958"/>
            <a:ext cx="4285301" cy="181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collaboration</a:t>
            </a:r>
            <a:r>
              <a:rPr lang="de-DE" dirty="0"/>
              <a:t> entre </a:t>
            </a:r>
            <a:r>
              <a:rPr lang="de-DE" dirty="0" err="1"/>
              <a:t>l’État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OrTra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23F0B48-2878-86D6-4360-957B7903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900AC7F-F7DD-1BEC-53CD-9A600D4FA3BB}"/>
              </a:ext>
            </a:extLst>
          </p:cNvPr>
          <p:cNvGrpSpPr/>
          <p:nvPr/>
        </p:nvGrpSpPr>
        <p:grpSpPr>
          <a:xfrm>
            <a:off x="4917478" y="858090"/>
            <a:ext cx="6886099" cy="5361009"/>
            <a:chOff x="4917478" y="858090"/>
            <a:chExt cx="6886099" cy="536100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3A826E1-B12F-3E67-5B14-1B57A50F8D83}"/>
                </a:ext>
              </a:extLst>
            </p:cNvPr>
            <p:cNvSpPr/>
            <p:nvPr/>
          </p:nvSpPr>
          <p:spPr>
            <a:xfrm>
              <a:off x="4917479" y="858090"/>
              <a:ext cx="6166021" cy="46301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Confédération</a:t>
              </a:r>
              <a:endParaRPr lang="de-GB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>
                  <a:latin typeface="Helvetica" pitchFamily="2" charset="0"/>
                </a:rPr>
                <a:t>Promulgation de </a:t>
              </a:r>
              <a:r>
                <a:rPr lang="de-DE" sz="1400" dirty="0" err="1">
                  <a:latin typeface="Helvetica" pitchFamily="2" charset="0"/>
                </a:rPr>
                <a:t>lois</a:t>
              </a:r>
              <a:r>
                <a:rPr lang="de-DE" sz="1400" dirty="0">
                  <a:latin typeface="Helvetica" pitchFamily="2" charset="0"/>
                </a:rPr>
                <a:t>, </a:t>
              </a:r>
              <a:r>
                <a:rPr lang="de-DE" sz="1400" dirty="0" err="1">
                  <a:latin typeface="Helvetica" pitchFamily="2" charset="0"/>
                </a:rPr>
                <a:t>ordonnances</a:t>
              </a:r>
              <a:r>
                <a:rPr lang="de-DE" sz="1400" dirty="0">
                  <a:latin typeface="Helvetica" pitchFamily="2" charset="0"/>
                </a:rPr>
                <a:t> et </a:t>
              </a:r>
              <a:r>
                <a:rPr lang="de-DE" sz="1400" dirty="0" err="1">
                  <a:latin typeface="Helvetica" pitchFamily="2" charset="0"/>
                </a:rPr>
                <a:t>règlements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Pilotage</a:t>
              </a:r>
              <a:r>
                <a:rPr lang="de-DE" sz="1400" dirty="0">
                  <a:latin typeface="Helvetica" pitchFamily="2" charset="0"/>
                </a:rPr>
                <a:t> et </a:t>
              </a:r>
              <a:r>
                <a:rPr lang="de-DE" sz="1400" dirty="0" err="1">
                  <a:latin typeface="Helvetica" pitchFamily="2" charset="0"/>
                </a:rPr>
                <a:t>développement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stratégiques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B19C67C-D8A1-D043-CD39-2B9D64787734}"/>
                </a:ext>
              </a:extLst>
            </p:cNvPr>
            <p:cNvSpPr/>
            <p:nvPr/>
          </p:nvSpPr>
          <p:spPr>
            <a:xfrm>
              <a:off x="5161232" y="1676900"/>
              <a:ext cx="6166020" cy="4047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Cantons</a:t>
              </a:r>
              <a:endParaRPr lang="de-GB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>
                  <a:latin typeface="Helvetica" pitchFamily="2" charset="0"/>
                </a:rPr>
                <a:t>Promulgation des </a:t>
              </a:r>
              <a:r>
                <a:rPr lang="de-DE" sz="1400" dirty="0" err="1">
                  <a:latin typeface="Helvetica" pitchFamily="2" charset="0"/>
                </a:rPr>
                <a:t>dispositions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d’exécution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>
                  <a:latin typeface="Helvetica" pitchFamily="2" charset="0"/>
                </a:rPr>
                <a:t>Mise en </a:t>
              </a:r>
              <a:r>
                <a:rPr lang="de-DE" sz="1400" dirty="0" err="1">
                  <a:latin typeface="Helvetica" pitchFamily="2" charset="0"/>
                </a:rPr>
                <a:t>oeuvre</a:t>
              </a:r>
              <a:r>
                <a:rPr lang="de-DE" sz="1400" dirty="0">
                  <a:latin typeface="Helvetica" pitchFamily="2" charset="0"/>
                </a:rPr>
                <a:t> et </a:t>
              </a:r>
              <a:r>
                <a:rPr lang="de-DE" sz="1400" dirty="0" err="1">
                  <a:latin typeface="Helvetica" pitchFamily="2" charset="0"/>
                </a:rPr>
                <a:t>surveillance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B3E9447-3BD7-6C91-6CF2-E8DF22C7BB78}"/>
                </a:ext>
              </a:extLst>
            </p:cNvPr>
            <p:cNvSpPr/>
            <p:nvPr/>
          </p:nvSpPr>
          <p:spPr>
            <a:xfrm>
              <a:off x="5426133" y="2523958"/>
              <a:ext cx="6133691" cy="3433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Organisations</a:t>
              </a:r>
              <a:r>
                <a:rPr lang="de-DE" sz="1600" b="1" dirty="0">
                  <a:latin typeface="Helvetica" pitchFamily="2" charset="0"/>
                </a:rPr>
                <a:t> du </a:t>
              </a:r>
              <a:r>
                <a:rPr lang="de-DE" sz="1600" b="1" dirty="0" err="1">
                  <a:latin typeface="Helvetica" pitchFamily="2" charset="0"/>
                </a:rPr>
                <a:t>monde</a:t>
              </a:r>
              <a:r>
                <a:rPr lang="de-DE" sz="1600" b="1" dirty="0">
                  <a:latin typeface="Helvetica" pitchFamily="2" charset="0"/>
                </a:rPr>
                <a:t> du </a:t>
              </a:r>
              <a:r>
                <a:rPr lang="de-DE" sz="1600" b="1" dirty="0" err="1">
                  <a:latin typeface="Helvetica" pitchFamily="2" charset="0"/>
                </a:rPr>
                <a:t>travail</a:t>
              </a:r>
              <a:endParaRPr lang="de-DE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Contenu</a:t>
              </a:r>
              <a:r>
                <a:rPr lang="de-DE" sz="1400" dirty="0">
                  <a:latin typeface="Helvetica" pitchFamily="2" charset="0"/>
                </a:rPr>
                <a:t> de la </a:t>
              </a:r>
              <a:r>
                <a:rPr lang="de-DE" sz="1400" dirty="0" err="1">
                  <a:latin typeface="Helvetica" pitchFamily="2" charset="0"/>
                </a:rPr>
                <a:t>formation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>
                  <a:latin typeface="Helvetica" pitchFamily="2" charset="0"/>
                </a:rPr>
                <a:t>Places de </a:t>
              </a:r>
              <a:r>
                <a:rPr lang="de-DE" sz="1400" dirty="0" err="1">
                  <a:latin typeface="Helvetica" pitchFamily="2" charset="0"/>
                </a:rPr>
                <a:t>formation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1A4C9C1-C0C4-7D50-4728-23AC2367BF6F}"/>
                </a:ext>
              </a:extLst>
            </p:cNvPr>
            <p:cNvSpPr/>
            <p:nvPr/>
          </p:nvSpPr>
          <p:spPr>
            <a:xfrm>
              <a:off x="5669887" y="3342768"/>
              <a:ext cx="6133690" cy="2876331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Entreprises</a:t>
              </a:r>
              <a:endParaRPr lang="de-DE" sz="1600" b="1" dirty="0"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F6B815E-6407-916F-D6B7-E706C354EB07}"/>
                </a:ext>
              </a:extLst>
            </p:cNvPr>
            <p:cNvSpPr/>
            <p:nvPr/>
          </p:nvSpPr>
          <p:spPr>
            <a:xfrm>
              <a:off x="4917478" y="3859149"/>
              <a:ext cx="6886099" cy="1629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numCol="1" rtlCol="0" anchor="t"/>
            <a:lstStyle/>
            <a:p>
              <a:pPr algn="ctr"/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Apprenti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/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Apprentie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Ecole </a:t>
              </a: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endParaRPr lang="de-GB" sz="16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Cours </a:t>
              </a: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interentreprises</a:t>
              </a:r>
              <a:endParaRPr lang="de-DE" sz="16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Pratique</a:t>
              </a: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endParaRPr lang="de-DE" sz="16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98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B350A-90A9-D22A-CE46-66878F3D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004281"/>
            <a:ext cx="4000616" cy="2849437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coordination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AA8286-426F-93DA-F9A9-74DC2B2D872A}"/>
              </a:ext>
            </a:extLst>
          </p:cNvPr>
          <p:cNvSpPr/>
          <p:nvPr/>
        </p:nvSpPr>
        <p:spPr>
          <a:xfrm>
            <a:off x="5165965" y="1110343"/>
            <a:ext cx="6512841" cy="51271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E9A428-0ECD-F866-5FB1-71C2DF47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509" y="1336734"/>
            <a:ext cx="6960991" cy="4674387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92A6B-6081-81FF-C710-281A3241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289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7556"/>
            <a:ext cx="9144000" cy="982888"/>
          </a:xfrm>
        </p:spPr>
        <p:txBody>
          <a:bodyPr>
            <a:normAutofit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cantons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7447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C739-2787-E784-79ED-EC97AC5F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24" y="441592"/>
            <a:ext cx="8060789" cy="1325563"/>
          </a:xfrm>
        </p:spPr>
        <p:txBody>
          <a:bodyPr/>
          <a:lstStyle/>
          <a:p>
            <a:r>
              <a:rPr lang="de-DE" dirty="0">
                <a:effectLst/>
              </a:rPr>
              <a:t>La </a:t>
            </a:r>
            <a:r>
              <a:rPr lang="de-DE" dirty="0" err="1">
                <a:effectLst/>
              </a:rPr>
              <a:t>législation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cantonale</a:t>
            </a:r>
            <a:endParaRPr lang="de-DE" dirty="0">
              <a:effectLst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4458AD-7B31-341E-D2B9-192284BA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6175B2-6CFE-F201-B5F7-EF170C99DD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49" y="1373891"/>
            <a:ext cx="8059738" cy="495889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système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</a:t>
            </a:r>
            <a:r>
              <a:rPr lang="de-DE" dirty="0" err="1"/>
              <a:t>suisse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36B2E52-189D-4151-A2E8-F06413BB9CEF}"/>
              </a:ext>
            </a:extLst>
          </p:cNvPr>
          <p:cNvGrpSpPr/>
          <p:nvPr/>
        </p:nvGrpSpPr>
        <p:grpSpPr>
          <a:xfrm>
            <a:off x="793261" y="1869780"/>
            <a:ext cx="7657446" cy="4708820"/>
            <a:chOff x="793261" y="1869780"/>
            <a:chExt cx="7657446" cy="4708820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BCB0BE0-4B84-FB98-0842-4110472838C5}"/>
                </a:ext>
              </a:extLst>
            </p:cNvPr>
            <p:cNvGrpSpPr/>
            <p:nvPr/>
          </p:nvGrpSpPr>
          <p:grpSpPr>
            <a:xfrm>
              <a:off x="793261" y="1869780"/>
              <a:ext cx="2469216" cy="4708820"/>
              <a:chOff x="793261" y="1869780"/>
              <a:chExt cx="2469216" cy="4708820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D14B7DB-1A60-91D0-172F-90455666EE62}"/>
                  </a:ext>
                </a:extLst>
              </p:cNvPr>
              <p:cNvSpPr/>
              <p:nvPr/>
            </p:nvSpPr>
            <p:spPr>
              <a:xfrm>
                <a:off x="793261" y="1869780"/>
                <a:ext cx="2469216" cy="698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>
                    <a:latin typeface="Helvetica" pitchFamily="2" charset="0"/>
                  </a:rPr>
                  <a:t>Lois </a:t>
                </a:r>
                <a:r>
                  <a:rPr lang="de-DE" sz="1600" b="1" dirty="0" err="1">
                    <a:latin typeface="Helvetica" pitchFamily="2" charset="0"/>
                  </a:rPr>
                  <a:t>d’application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600" b="1" dirty="0">
                    <a:latin typeface="Helvetica" pitchFamily="2" charset="0"/>
                  </a:rPr>
                  <a:t>de la </a:t>
                </a:r>
                <a:r>
                  <a:rPr lang="de-DE" sz="1600" b="1" dirty="0" err="1">
                    <a:latin typeface="Helvetica" pitchFamily="2" charset="0"/>
                  </a:rPr>
                  <a:t>LFPr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A88EDAA-91EB-5616-F5B6-C1AD1E9740C7}"/>
                  </a:ext>
                </a:extLst>
              </p:cNvPr>
              <p:cNvSpPr/>
              <p:nvPr/>
            </p:nvSpPr>
            <p:spPr>
              <a:xfrm>
                <a:off x="793261" y="2568336"/>
                <a:ext cx="2469216" cy="401026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Champ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d’application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Autorités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compétentes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Formation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profes-sionnelle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initiale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Formation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continue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à des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fins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professionnelles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Formation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profes-sionnelle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supérieure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Orientation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profes-sionnelle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universitaire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et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carrière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Collaboration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intercantonale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Financement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Juridiction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BC1B20F-C141-AF24-FB59-6AAB2FC61BBD}"/>
                </a:ext>
              </a:extLst>
            </p:cNvPr>
            <p:cNvGrpSpPr/>
            <p:nvPr/>
          </p:nvGrpSpPr>
          <p:grpSpPr>
            <a:xfrm>
              <a:off x="3387376" y="1869780"/>
              <a:ext cx="2469216" cy="4708819"/>
              <a:chOff x="3387376" y="1869780"/>
              <a:chExt cx="2469216" cy="4708819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31136B8-6BD6-407C-5A2B-08CD6B63E225}"/>
                  </a:ext>
                </a:extLst>
              </p:cNvPr>
              <p:cNvSpPr/>
              <p:nvPr/>
            </p:nvSpPr>
            <p:spPr>
              <a:xfrm>
                <a:off x="3387376" y="1869780"/>
                <a:ext cx="2469216" cy="6985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 err="1">
                    <a:latin typeface="Helvetica" pitchFamily="2" charset="0"/>
                  </a:rPr>
                  <a:t>Décrets</a:t>
                </a:r>
                <a:r>
                  <a:rPr lang="de-DE" sz="1600" b="1" dirty="0">
                    <a:latin typeface="Helvetica" pitchFamily="2" charset="0"/>
                  </a:rPr>
                  <a:t> et</a:t>
                </a:r>
              </a:p>
              <a:p>
                <a:r>
                  <a:rPr lang="de-DE" sz="1600" b="1" dirty="0" err="1">
                    <a:latin typeface="Helvetica" pitchFamily="2" charset="0"/>
                  </a:rPr>
                  <a:t>ordonnances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4AC7CD2-D71B-525B-9099-9DE6DC659D19}"/>
                  </a:ext>
                </a:extLst>
              </p:cNvPr>
              <p:cNvSpPr/>
              <p:nvPr/>
            </p:nvSpPr>
            <p:spPr>
              <a:xfrm>
                <a:off x="3387376" y="2568335"/>
                <a:ext cx="2469216" cy="40102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Extension à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d’autres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Tâches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et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compétences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Conseil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d’Etat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Département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Organes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surveillance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Service de la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formation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professionnelle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Ecoles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professionnelles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Enseignant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-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-s des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écoles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professionnelles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Collaboration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intercantonale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Versement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subventions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Voies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droit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82D6C70-4822-E2A7-9ED5-521A0B775E41}"/>
                </a:ext>
              </a:extLst>
            </p:cNvPr>
            <p:cNvGrpSpPr/>
            <p:nvPr/>
          </p:nvGrpSpPr>
          <p:grpSpPr>
            <a:xfrm>
              <a:off x="5981491" y="1869780"/>
              <a:ext cx="2469216" cy="4708818"/>
              <a:chOff x="5981491" y="1869780"/>
              <a:chExt cx="2469216" cy="4708818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7B6FC37B-13D1-CDD7-0F77-9B6FA846AFF8}"/>
                  </a:ext>
                </a:extLst>
              </p:cNvPr>
              <p:cNvSpPr/>
              <p:nvPr/>
            </p:nvSpPr>
            <p:spPr>
              <a:xfrm>
                <a:off x="5981491" y="1869780"/>
                <a:ext cx="2469216" cy="698556"/>
              </a:xfrm>
              <a:prstGeom prst="rect">
                <a:avLst/>
              </a:prstGeom>
              <a:solidFill>
                <a:srgbClr val="4C793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 err="1">
                    <a:latin typeface="Helvetica" pitchFamily="2" charset="0"/>
                  </a:rPr>
                  <a:t>Règlements</a:t>
                </a:r>
                <a:r>
                  <a:rPr lang="de-DE" sz="1600" b="1" dirty="0">
                    <a:latin typeface="Helvetica" pitchFamily="2" charset="0"/>
                  </a:rPr>
                  <a:t> /</a:t>
                </a:r>
              </a:p>
              <a:p>
                <a:r>
                  <a:rPr lang="de-DE" sz="1600" b="1" dirty="0" err="1">
                    <a:latin typeface="Helvetica" pitchFamily="2" charset="0"/>
                  </a:rPr>
                  <a:t>directives</a:t>
                </a:r>
                <a:r>
                  <a:rPr lang="de-DE" sz="1600" b="1" dirty="0">
                    <a:latin typeface="Helvetica" pitchFamily="2" charset="0"/>
                  </a:rPr>
                  <a:t> / </a:t>
                </a:r>
                <a:r>
                  <a:rPr lang="de-DE" sz="1600" b="1" dirty="0" err="1">
                    <a:latin typeface="Helvetica" pitchFamily="2" charset="0"/>
                  </a:rPr>
                  <a:t>accords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1C51CCC-2EB2-106D-DC89-E62829FDB30C}"/>
                  </a:ext>
                </a:extLst>
              </p:cNvPr>
              <p:cNvSpPr/>
              <p:nvPr/>
            </p:nvSpPr>
            <p:spPr>
              <a:xfrm>
                <a:off x="5981491" y="2568334"/>
                <a:ext cx="2469216" cy="4010264"/>
              </a:xfrm>
              <a:prstGeom prst="rect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Champ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réglementation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Règlement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disciplinaire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règlement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des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absences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Procédures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qualification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Examens de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maturité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professionnelle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Service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médico-scolaire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Formations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régies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par le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canton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Accords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intercantonnaux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Subventions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forfaitaires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73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AC4199C-E325-4767-2256-22CD4780419D}"/>
              </a:ext>
            </a:extLst>
          </p:cNvPr>
          <p:cNvSpPr txBox="1">
            <a:spLocks/>
          </p:cNvSpPr>
          <p:nvPr/>
        </p:nvSpPr>
        <p:spPr>
          <a:xfrm>
            <a:off x="690740" y="506017"/>
            <a:ext cx="110736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e-DE" sz="5600" dirty="0" err="1"/>
              <a:t>Les</a:t>
            </a:r>
            <a:r>
              <a:rPr lang="de-DE" sz="5600" dirty="0"/>
              <a:t> </a:t>
            </a:r>
            <a:r>
              <a:rPr lang="de-DE" sz="5600" dirty="0" err="1"/>
              <a:t>tâches</a:t>
            </a:r>
            <a:r>
              <a:rPr lang="de-DE" sz="5600" dirty="0"/>
              <a:t> </a:t>
            </a:r>
            <a:r>
              <a:rPr lang="de-DE" sz="5600" dirty="0" err="1"/>
              <a:t>d’exécution</a:t>
            </a:r>
            <a:r>
              <a:rPr lang="de-DE" sz="5600" dirty="0"/>
              <a:t> des </a:t>
            </a:r>
            <a:r>
              <a:rPr lang="de-DE" sz="5600" dirty="0" err="1"/>
              <a:t>cantons</a:t>
            </a:r>
            <a:endParaRPr lang="de-DE" sz="5600" dirty="0"/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A83B7BAC-40A2-B73A-3A72-2F1BA4482363}"/>
              </a:ext>
            </a:extLst>
          </p:cNvPr>
          <p:cNvSpPr txBox="1">
            <a:spLocks/>
          </p:cNvSpPr>
          <p:nvPr/>
        </p:nvSpPr>
        <p:spPr>
          <a:xfrm>
            <a:off x="690740" y="1718363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T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â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cher des cantons: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D7FB997-EF88-B9F4-2AC3-72E40896D1B7}"/>
              </a:ext>
            </a:extLst>
          </p:cNvPr>
          <p:cNvSpPr txBox="1">
            <a:spLocks/>
          </p:cNvSpPr>
          <p:nvPr/>
        </p:nvSpPr>
        <p:spPr>
          <a:xfrm>
            <a:off x="690740" y="2403370"/>
            <a:ext cx="7905750" cy="39359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Conseil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Formation des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formateurs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formatrices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en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entreprise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Surveillance de la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initiale</a:t>
            </a: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Projets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Subventions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Bourses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Orientation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universitaire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et de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carrière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Préparation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à la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initiale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Formation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continue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à des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fins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professionnelle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Formation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supérieure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Formation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scolaire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Cours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interentreprises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Procédure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de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qualification</a:t>
            </a:r>
            <a:endParaRPr lang="de-GB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5" name="Grafik 14" descr="Ein Bild, das Silhouette, Kreativitä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853DC376-9396-4361-9A1F-32890EFA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60">
            <a:off x="5937414" y="3844531"/>
            <a:ext cx="3628409" cy="23049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BE4419-92DA-5457-107A-3251C60C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587" y="2809228"/>
            <a:ext cx="1816100" cy="1638300"/>
          </a:xfrm>
          <a:prstGeom prst="rect">
            <a:avLst/>
          </a:prstGeom>
        </p:spPr>
      </p:pic>
      <p:pic>
        <p:nvPicPr>
          <p:cNvPr id="19" name="Grafik 18" descr="Münzen Silhouette">
            <a:extLst>
              <a:ext uri="{FF2B5EF4-FFF2-40B4-BE49-F238E27FC236}">
                <a16:creationId xmlns:a16="http://schemas.microsoft.com/office/drawing/2014/main" id="{A16B14E1-FDE3-C5F7-F956-44C44936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5681" y="2120586"/>
            <a:ext cx="1816099" cy="1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44C85-80F4-71C0-E972-63545A2F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1" y="76892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tâches</a:t>
            </a:r>
            <a:r>
              <a:rPr lang="de-DE" dirty="0"/>
              <a:t> des </a:t>
            </a:r>
            <a:r>
              <a:rPr lang="de-DE" dirty="0" err="1"/>
              <a:t>offices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498D3-122F-C150-3CDE-6738391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1" y="2094490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 err="1">
                <a:effectLst/>
                <a:latin typeface="Helvetica" pitchFamily="2" charset="0"/>
              </a:rPr>
              <a:t>Exécution</a:t>
            </a:r>
            <a:r>
              <a:rPr lang="de-DE" dirty="0">
                <a:effectLst/>
                <a:latin typeface="Helvetica" pitchFamily="2" charset="0"/>
              </a:rPr>
              <a:t> et </a:t>
            </a:r>
            <a:r>
              <a:rPr lang="de-DE" dirty="0" err="1">
                <a:effectLst/>
                <a:latin typeface="Helvetica" pitchFamily="2" charset="0"/>
              </a:rPr>
              <a:t>coordination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Formation </a:t>
            </a:r>
            <a:r>
              <a:rPr lang="de-DE" dirty="0" err="1">
                <a:effectLst/>
                <a:latin typeface="Helvetica" pitchFamily="2" charset="0"/>
              </a:rPr>
              <a:t>scolaire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Cours </a:t>
            </a:r>
            <a:r>
              <a:rPr lang="de-DE" dirty="0" err="1">
                <a:effectLst/>
                <a:latin typeface="Helvetica" pitchFamily="2" charset="0"/>
              </a:rPr>
              <a:t>interentreprises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Procédures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qualification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Formation des </a:t>
            </a:r>
            <a:r>
              <a:rPr lang="de-DE" dirty="0" err="1">
                <a:effectLst/>
                <a:latin typeface="Helvetica" pitchFamily="2" charset="0"/>
              </a:rPr>
              <a:t>formateurs</a:t>
            </a:r>
            <a:r>
              <a:rPr lang="de-DE" dirty="0">
                <a:effectLst/>
                <a:latin typeface="Helvetica" pitchFamily="2" charset="0"/>
              </a:rPr>
              <a:t> et </a:t>
            </a:r>
            <a:r>
              <a:rPr lang="de-DE" dirty="0" err="1">
                <a:effectLst/>
                <a:latin typeface="Helvetica" pitchFamily="2" charset="0"/>
              </a:rPr>
              <a:t>formatrices</a:t>
            </a:r>
            <a:r>
              <a:rPr lang="de-DE" dirty="0">
                <a:effectLst/>
                <a:latin typeface="Helvetica" pitchFamily="2" charset="0"/>
              </a:rPr>
              <a:t> en </a:t>
            </a:r>
            <a:r>
              <a:rPr lang="de-DE" dirty="0" err="1">
                <a:effectLst/>
                <a:latin typeface="Helvetica" pitchFamily="2" charset="0"/>
              </a:rPr>
              <a:t>entreprise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Surveillance</a:t>
            </a: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Autorisations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former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>
                <a:effectLst/>
                <a:latin typeface="Helvetica" pitchFamily="2" charset="0"/>
              </a:rPr>
              <a:t>Approbation du </a:t>
            </a:r>
            <a:r>
              <a:rPr lang="de-DE" dirty="0" err="1">
                <a:effectLst/>
                <a:latin typeface="Helvetica" pitchFamily="2" charset="0"/>
              </a:rPr>
              <a:t>contrat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Décisions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cas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particuliers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Finances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Concilialtion</a:t>
            </a:r>
            <a:r>
              <a:rPr lang="de-DE" dirty="0">
                <a:effectLst/>
                <a:latin typeface="Helvetica" pitchFamily="2" charset="0"/>
              </a:rPr>
              <a:t> et </a:t>
            </a:r>
            <a:r>
              <a:rPr lang="de-DE" dirty="0" err="1">
                <a:effectLst/>
                <a:latin typeface="Helvetica" pitchFamily="2" charset="0"/>
              </a:rPr>
              <a:t>conseils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Participation</a:t>
            </a:r>
            <a:r>
              <a:rPr lang="de-DE" dirty="0">
                <a:effectLst/>
                <a:latin typeface="Helvetica" pitchFamily="2" charset="0"/>
              </a:rPr>
              <a:t> au </a:t>
            </a:r>
            <a:r>
              <a:rPr lang="de-DE" dirty="0" err="1">
                <a:effectLst/>
                <a:latin typeface="Helvetica" pitchFamily="2" charset="0"/>
              </a:rPr>
              <a:t>développement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endParaRPr lang="de-DE" dirty="0">
              <a:effectLst/>
              <a:latin typeface="Helvetica" pitchFamily="2" charset="0"/>
            </a:endParaRPr>
          </a:p>
        </p:txBody>
      </p:sp>
      <p:pic>
        <p:nvPicPr>
          <p:cNvPr id="5" name="Grafik 4" descr="Schulgebäude Silhouette">
            <a:extLst>
              <a:ext uri="{FF2B5EF4-FFF2-40B4-BE49-F238E27FC236}">
                <a16:creationId xmlns:a16="http://schemas.microsoft.com/office/drawing/2014/main" id="{62A9DC30-5806-2961-AC14-42787BB1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720" y="2690235"/>
            <a:ext cx="2660073" cy="2660073"/>
          </a:xfrm>
          <a:prstGeom prst="rect">
            <a:avLst/>
          </a:prstGeom>
        </p:spPr>
      </p:pic>
      <p:pic>
        <p:nvPicPr>
          <p:cNvPr id="7" name="Grafik 6" descr="Klassenzimmer Silhouette">
            <a:extLst>
              <a:ext uri="{FF2B5EF4-FFF2-40B4-BE49-F238E27FC236}">
                <a16:creationId xmlns:a16="http://schemas.microsoft.com/office/drawing/2014/main" id="{CF9847B5-F601-225A-7A67-E08F8C6F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7376" y="2094490"/>
            <a:ext cx="1870363" cy="18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62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6868-69BA-553A-20E9-DC12CAA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74" y="1835579"/>
            <a:ext cx="6888892" cy="1325563"/>
          </a:xfrm>
        </p:spPr>
        <p:txBody>
          <a:bodyPr>
            <a:normAutofit/>
          </a:bodyPr>
          <a:lstStyle/>
          <a:p>
            <a:pPr algn="l"/>
            <a:r>
              <a:rPr lang="de-DE" sz="4000" dirty="0"/>
              <a:t>La </a:t>
            </a:r>
            <a:r>
              <a:rPr lang="de-DE" sz="4000" dirty="0" err="1"/>
              <a:t>surveillance</a:t>
            </a:r>
            <a:r>
              <a:rPr lang="de-DE" sz="4000" dirty="0"/>
              <a:t> des </a:t>
            </a:r>
            <a:r>
              <a:rPr lang="de-DE" sz="4000" dirty="0" err="1"/>
              <a:t>apprentissages</a:t>
            </a:r>
            <a:endParaRPr lang="de-DE" sz="4000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285A8351-8E7F-A5D6-2680-662BBE447517}"/>
              </a:ext>
            </a:extLst>
          </p:cNvPr>
          <p:cNvSpPr txBox="1">
            <a:spLocks/>
          </p:cNvSpPr>
          <p:nvPr/>
        </p:nvSpPr>
        <p:spPr>
          <a:xfrm>
            <a:off x="4782012" y="3345325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Conseils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Autorisation de </a:t>
            </a:r>
            <a:r>
              <a:rPr lang="de-DE" sz="2000" dirty="0" err="1">
                <a:latin typeface="Helvetica Light" panose="020B0403020202020204" pitchFamily="34" charset="0"/>
              </a:rPr>
              <a:t>former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Qualité</a:t>
            </a:r>
            <a:r>
              <a:rPr lang="de-DE" sz="2000" dirty="0">
                <a:latin typeface="Helvetica Light" panose="020B0403020202020204" pitchFamily="34" charset="0"/>
              </a:rPr>
              <a:t> de la </a:t>
            </a:r>
            <a:r>
              <a:rPr lang="de-DE" sz="2000" dirty="0" err="1">
                <a:latin typeface="Helvetica Light" panose="020B0403020202020204" pitchFamily="34" charset="0"/>
              </a:rPr>
              <a:t>formation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Mesures</a:t>
            </a:r>
            <a:r>
              <a:rPr lang="de-DE" sz="2000" dirty="0">
                <a:latin typeface="Helvetica Light" panose="020B0403020202020204" pitchFamily="34" charset="0"/>
              </a:rPr>
              <a:t> de </a:t>
            </a:r>
            <a:r>
              <a:rPr lang="de-DE" sz="2000" dirty="0" err="1">
                <a:latin typeface="Helvetica Light" panose="020B0403020202020204" pitchFamily="34" charset="0"/>
              </a:rPr>
              <a:t>soutien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Résolution</a:t>
            </a:r>
            <a:r>
              <a:rPr lang="de-DE" sz="2000" dirty="0">
                <a:latin typeface="Helvetica Light" panose="020B0403020202020204" pitchFamily="34" charset="0"/>
              </a:rPr>
              <a:t> de </a:t>
            </a:r>
            <a:r>
              <a:rPr lang="de-DE" sz="2000" dirty="0" err="1">
                <a:latin typeface="Helvetica Light" panose="020B0403020202020204" pitchFamily="34" charset="0"/>
              </a:rPr>
              <a:t>conflits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Renseignements</a:t>
            </a:r>
          </a:p>
        </p:txBody>
      </p:sp>
      <p:pic>
        <p:nvPicPr>
          <p:cNvPr id="7" name="Grafik 6" descr="Ein Bild, das Grafiken, Schrift, Design, Text enthält.&#10;&#10;Automatisch generierte Beschreibung">
            <a:extLst>
              <a:ext uri="{FF2B5EF4-FFF2-40B4-BE49-F238E27FC236}">
                <a16:creationId xmlns:a16="http://schemas.microsoft.com/office/drawing/2014/main" id="{04A96AD6-36B3-6C28-2263-384A7B79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" y="2115805"/>
            <a:ext cx="3251200" cy="32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026"/>
            <a:ext cx="9144000" cy="1763948"/>
          </a:xfrm>
        </p:spPr>
        <p:txBody>
          <a:bodyPr>
            <a:normAutofit/>
          </a:bodyPr>
          <a:lstStyle/>
          <a:p>
            <a:r>
              <a:rPr lang="de-CH" dirty="0"/>
              <a:t>Le </a:t>
            </a:r>
            <a:r>
              <a:rPr lang="de-CH" dirty="0" err="1"/>
              <a:t>financement</a:t>
            </a:r>
            <a:r>
              <a:rPr lang="de-CH" dirty="0"/>
              <a:t> de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16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DD7C343-29D0-0712-1673-8A22FE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6" y="2364233"/>
            <a:ext cx="3187700" cy="22479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99FD15F-3E85-F64E-F503-275CE332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95" y="2364233"/>
            <a:ext cx="1435100" cy="26289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FCCF563-357C-E7CA-C2F1-4916C23D6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090" y="2669033"/>
            <a:ext cx="3721100" cy="19431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5E3C73-D046-33EB-F2AA-2CC4D7B5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FBCA4-6850-4FC7-604E-358EF588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167133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première</a:t>
            </a:r>
            <a:r>
              <a:rPr lang="de-DE" dirty="0"/>
              <a:t> </a:t>
            </a:r>
            <a:r>
              <a:rPr lang="de-DE" dirty="0" err="1"/>
              <a:t>loi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de 1930</a:t>
            </a:r>
            <a:endParaRPr lang="de-GB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8415679-E801-2145-3448-279E81BF032E}"/>
              </a:ext>
            </a:extLst>
          </p:cNvPr>
          <p:cNvGrpSpPr/>
          <p:nvPr/>
        </p:nvGrpSpPr>
        <p:grpSpPr>
          <a:xfrm>
            <a:off x="408529" y="4383137"/>
            <a:ext cx="11391598" cy="1641300"/>
            <a:chOff x="532132" y="4101135"/>
            <a:chExt cx="11391598" cy="16413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9482CBA-C3A9-0666-6530-BF0FC01422D2}"/>
                </a:ext>
              </a:extLst>
            </p:cNvPr>
            <p:cNvSpPr/>
            <p:nvPr/>
          </p:nvSpPr>
          <p:spPr>
            <a:xfrm>
              <a:off x="532132" y="4124077"/>
              <a:ext cx="1618358" cy="1618358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1908</a:t>
              </a:r>
            </a:p>
            <a:p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Le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peuple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suisse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approuve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l’encouragement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 de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l’artisanat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par la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Confédération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. 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(art. 34ter de la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Constitution</a:t>
              </a:r>
              <a:endParaRPr lang="de-DE" sz="1100" dirty="0">
                <a:solidFill>
                  <a:schemeClr val="bg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fédérale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D0192B-2C77-31DD-151F-573B14D299FC}"/>
                </a:ext>
              </a:extLst>
            </p:cNvPr>
            <p:cNvSpPr/>
            <p:nvPr/>
          </p:nvSpPr>
          <p:spPr>
            <a:xfrm>
              <a:off x="2486780" y="4124075"/>
              <a:ext cx="1618358" cy="1618358"/>
            </a:xfrm>
            <a:prstGeom prst="rect">
              <a:avLst/>
            </a:prstGeom>
            <a:solidFill>
              <a:srgbClr val="616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1911</a:t>
              </a:r>
            </a:p>
            <a:p>
              <a:r>
                <a:rPr lang="de-DE" sz="1100" dirty="0">
                  <a:effectLst/>
                  <a:latin typeface="Helvetica" pitchFamily="2" charset="0"/>
                </a:rPr>
                <a:t>La Fédération </a:t>
              </a:r>
              <a:r>
                <a:rPr lang="de-DE" sz="1100" dirty="0" err="1">
                  <a:effectLst/>
                  <a:latin typeface="Helvetica" pitchFamily="2" charset="0"/>
                </a:rPr>
                <a:t>ouvrière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suisse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présente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un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projet</a:t>
              </a:r>
              <a:r>
                <a:rPr lang="de-DE" sz="1100" dirty="0">
                  <a:effectLst/>
                  <a:latin typeface="Helvetica" pitchFamily="2" charset="0"/>
                </a:rPr>
                <a:t> de </a:t>
              </a:r>
              <a:r>
                <a:rPr lang="de-DE" sz="1100" dirty="0" err="1">
                  <a:effectLst/>
                  <a:latin typeface="Helvetica" pitchFamily="2" charset="0"/>
                </a:rPr>
                <a:t>loi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sur</a:t>
              </a:r>
              <a:r>
                <a:rPr lang="de-DE" sz="1100" dirty="0">
                  <a:effectLst/>
                  <a:latin typeface="Helvetica" pitchFamily="2" charset="0"/>
                </a:rPr>
                <a:t> la </a:t>
              </a:r>
              <a:r>
                <a:rPr lang="de-DE" sz="1100" dirty="0" err="1">
                  <a:effectLst/>
                  <a:latin typeface="Helvetica" pitchFamily="2" charset="0"/>
                </a:rPr>
                <a:t>formation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professionnelle</a:t>
              </a:r>
              <a:r>
                <a:rPr lang="de-DE" sz="1100" dirty="0"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3EFFC7-7CD7-EA66-1BAC-EB18979AD446}"/>
                </a:ext>
              </a:extLst>
            </p:cNvPr>
            <p:cNvSpPr/>
            <p:nvPr/>
          </p:nvSpPr>
          <p:spPr>
            <a:xfrm>
              <a:off x="4441428" y="4124075"/>
              <a:ext cx="1618358" cy="1618358"/>
            </a:xfrm>
            <a:prstGeom prst="rect">
              <a:avLst/>
            </a:prstGeom>
            <a:solidFill>
              <a:srgbClr val="8992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1918</a:t>
              </a:r>
              <a:endParaRPr lang="de-DE" sz="1200" b="1" dirty="0">
                <a:latin typeface="Helvetica" pitchFamily="2" charset="0"/>
              </a:endParaRPr>
            </a:p>
            <a:p>
              <a:r>
                <a:rPr lang="de-DE" sz="1100" dirty="0" err="1">
                  <a:effectLst/>
                  <a:latin typeface="Helvetica" pitchFamily="2" charset="0"/>
                </a:rPr>
                <a:t>L’Union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suisse</a:t>
              </a:r>
              <a:r>
                <a:rPr lang="de-DE" sz="1100" dirty="0">
                  <a:effectLst/>
                  <a:latin typeface="Helvetica" pitchFamily="2" charset="0"/>
                </a:rPr>
                <a:t> des </a:t>
              </a:r>
              <a:r>
                <a:rPr lang="de-DE" sz="1100" dirty="0" err="1">
                  <a:effectLst/>
                  <a:latin typeface="Helvetica" pitchFamily="2" charset="0"/>
                </a:rPr>
                <a:t>arts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>
                  <a:effectLst/>
                  <a:latin typeface="Helvetica" pitchFamily="2" charset="0"/>
                </a:rPr>
                <a:t>et </a:t>
              </a:r>
              <a:r>
                <a:rPr lang="de-DE" sz="1100" dirty="0" err="1">
                  <a:effectLst/>
                  <a:latin typeface="Helvetica" pitchFamily="2" charset="0"/>
                </a:rPr>
                <a:t>métiers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présente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un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projet</a:t>
              </a:r>
              <a:r>
                <a:rPr lang="de-DE" sz="1100" dirty="0">
                  <a:effectLst/>
                  <a:latin typeface="Helvetica" pitchFamily="2" charset="0"/>
                </a:rPr>
                <a:t> de </a:t>
              </a:r>
              <a:r>
                <a:rPr lang="de-DE" sz="1100" dirty="0" err="1">
                  <a:effectLst/>
                  <a:latin typeface="Helvetica" pitchFamily="2" charset="0"/>
                </a:rPr>
                <a:t>loi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sur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>
                  <a:effectLst/>
                  <a:latin typeface="Helvetica" pitchFamily="2" charset="0"/>
                </a:rPr>
                <a:t>la </a:t>
              </a:r>
              <a:r>
                <a:rPr lang="de-DE" sz="1100" dirty="0" err="1">
                  <a:effectLst/>
                  <a:latin typeface="Helvetica" pitchFamily="2" charset="0"/>
                </a:rPr>
                <a:t>formation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professionnelle</a:t>
              </a:r>
              <a:r>
                <a:rPr lang="de-DE" sz="1100" dirty="0"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727CDA7-7231-E546-023F-E52E1E2A647B}"/>
                </a:ext>
              </a:extLst>
            </p:cNvPr>
            <p:cNvSpPr/>
            <p:nvPr/>
          </p:nvSpPr>
          <p:spPr>
            <a:xfrm>
              <a:off x="6396076" y="4124075"/>
              <a:ext cx="1618358" cy="1618358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1924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L’Office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fédéral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du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travail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publie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son</a:t>
              </a:r>
              <a:endParaRPr lang="de-DE" sz="11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propre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projet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de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loi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A07F720-808A-106A-4D20-7A6298F9E581}"/>
                </a:ext>
              </a:extLst>
            </p:cNvPr>
            <p:cNvSpPr/>
            <p:nvPr/>
          </p:nvSpPr>
          <p:spPr>
            <a:xfrm>
              <a:off x="8350724" y="4101135"/>
              <a:ext cx="1618358" cy="1618358"/>
            </a:xfrm>
            <a:prstGeom prst="rect">
              <a:avLst/>
            </a:prstGeom>
            <a:solidFill>
              <a:srgbClr val="D8DB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1930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Les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Chambres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fédérales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approuvent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la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loi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fédérale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sur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la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formation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professionnelle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4E3CB81-881E-3DFC-FB7A-26A2374853E1}"/>
                </a:ext>
              </a:extLst>
            </p:cNvPr>
            <p:cNvSpPr/>
            <p:nvPr/>
          </p:nvSpPr>
          <p:spPr>
            <a:xfrm>
              <a:off x="2169895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AC413DF1-2E89-9DCF-C784-D19F8140463D}"/>
                </a:ext>
              </a:extLst>
            </p:cNvPr>
            <p:cNvSpPr/>
            <p:nvPr/>
          </p:nvSpPr>
          <p:spPr>
            <a:xfrm>
              <a:off x="4132538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70E18F98-0F48-7542-FC6D-6C4BFC991436}"/>
                </a:ext>
              </a:extLst>
            </p:cNvPr>
            <p:cNvSpPr/>
            <p:nvPr/>
          </p:nvSpPr>
          <p:spPr>
            <a:xfrm>
              <a:off x="6084471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4FEA5A11-215D-7226-4681-8B6D7AC7359F}"/>
                </a:ext>
              </a:extLst>
            </p:cNvPr>
            <p:cNvSpPr/>
            <p:nvPr/>
          </p:nvSpPr>
          <p:spPr>
            <a:xfrm>
              <a:off x="8040476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790C455-F4DA-8E2A-34A4-57931A74914C}"/>
                </a:ext>
              </a:extLst>
            </p:cNvPr>
            <p:cNvSpPr/>
            <p:nvPr/>
          </p:nvSpPr>
          <p:spPr>
            <a:xfrm>
              <a:off x="10305372" y="4101135"/>
              <a:ext cx="1618358" cy="1618358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1933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La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première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loi</a:t>
              </a:r>
              <a:endParaRPr lang="de-DE" sz="11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fédérale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entre en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vigueur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8" name="Eingebuchteter Richtungspfeil 17">
              <a:extLst>
                <a:ext uri="{FF2B5EF4-FFF2-40B4-BE49-F238E27FC236}">
                  <a16:creationId xmlns:a16="http://schemas.microsoft.com/office/drawing/2014/main" id="{4A5E5A41-C7FB-0A15-4682-F16099558DDF}"/>
                </a:ext>
              </a:extLst>
            </p:cNvPr>
            <p:cNvSpPr/>
            <p:nvPr/>
          </p:nvSpPr>
          <p:spPr>
            <a:xfrm>
              <a:off x="9995124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119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9902652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prestations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organes</a:t>
            </a:r>
            <a:r>
              <a:rPr lang="de-DE" dirty="0"/>
              <a:t> responsables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Formation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continue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(1/2)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531711"/>
              </p:ext>
            </p:extLst>
          </p:nvPr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7E922AD-00E9-0CA0-35AD-62FEFAF9F0B4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/>
              <a:t>Prestations</a:t>
            </a:r>
            <a:endParaRPr lang="de-DE" sz="2000" b="1" dirty="0"/>
          </a:p>
          <a:p>
            <a:endParaRPr lang="de-GB" sz="2000" b="1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EEC1661-E6CE-CF98-1777-A53B7914F28F}"/>
              </a:ext>
            </a:extLst>
          </p:cNvPr>
          <p:cNvSpPr txBox="1">
            <a:spLocks/>
          </p:cNvSpPr>
          <p:nvPr/>
        </p:nvSpPr>
        <p:spPr>
          <a:xfrm>
            <a:off x="6770124" y="2126476"/>
            <a:ext cx="3939541" cy="47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Organes </a:t>
            </a:r>
            <a:r>
              <a:rPr lang="de-DE" sz="2000" b="1" dirty="0" err="1"/>
              <a:t>supportant</a:t>
            </a:r>
            <a:r>
              <a:rPr lang="de-DE" sz="2000" b="1" dirty="0"/>
              <a:t> </a:t>
            </a:r>
            <a:r>
              <a:rPr lang="de-DE" sz="2000" b="1" dirty="0" err="1"/>
              <a:t>les</a:t>
            </a:r>
            <a:r>
              <a:rPr lang="de-DE" sz="2000" b="1" dirty="0"/>
              <a:t> </a:t>
            </a:r>
            <a:r>
              <a:rPr lang="de-DE" sz="2000" b="1" dirty="0" err="1"/>
              <a:t>coûts</a:t>
            </a:r>
            <a:endParaRPr lang="de-DE" sz="2000" b="1" dirty="0"/>
          </a:p>
          <a:p>
            <a:endParaRPr lang="de-GB" sz="20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2FED9C-6DF4-5F1F-7ECE-201B0C97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38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10950056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prestations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organes</a:t>
            </a:r>
            <a:r>
              <a:rPr lang="de-DE" dirty="0"/>
              <a:t> responsables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(2/2)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715519"/>
              </p:ext>
            </p:extLst>
          </p:nvPr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1A2B6C-6CF7-57CC-DA73-226A1BC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40B79632-2B21-DEFC-D5FF-E92C708E7E6A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/>
              <a:t>Prestations</a:t>
            </a:r>
            <a:endParaRPr lang="de-DE" sz="2000" b="1" dirty="0"/>
          </a:p>
          <a:p>
            <a:endParaRPr lang="de-GB" sz="2000" b="1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5CFC4E4-7623-2665-28C6-EBF0EF9C77BA}"/>
              </a:ext>
            </a:extLst>
          </p:cNvPr>
          <p:cNvSpPr txBox="1">
            <a:spLocks/>
          </p:cNvSpPr>
          <p:nvPr/>
        </p:nvSpPr>
        <p:spPr>
          <a:xfrm>
            <a:off x="6770124" y="2126476"/>
            <a:ext cx="3939541" cy="47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Organes </a:t>
            </a:r>
            <a:r>
              <a:rPr lang="de-DE" sz="2000" b="1" dirty="0" err="1"/>
              <a:t>supportant</a:t>
            </a:r>
            <a:r>
              <a:rPr lang="de-DE" sz="2000" b="1" dirty="0"/>
              <a:t> </a:t>
            </a:r>
            <a:r>
              <a:rPr lang="de-DE" sz="2000" b="1" dirty="0" err="1"/>
              <a:t>les</a:t>
            </a:r>
            <a:r>
              <a:rPr lang="de-DE" sz="2000" b="1" dirty="0"/>
              <a:t> </a:t>
            </a:r>
            <a:r>
              <a:rPr lang="de-DE" sz="2000" b="1" dirty="0" err="1"/>
              <a:t>coûts</a:t>
            </a:r>
            <a:endParaRPr lang="de-DE" sz="2000" b="1" dirty="0"/>
          </a:p>
          <a:p>
            <a:endParaRPr lang="de-GB" sz="2000" b="1" dirty="0"/>
          </a:p>
        </p:txBody>
      </p:sp>
    </p:spTree>
    <p:extLst>
      <p:ext uri="{BB962C8B-B14F-4D97-AF65-F5344CB8AC3E}">
        <p14:creationId xmlns:p14="http://schemas.microsoft.com/office/powerpoint/2010/main" val="14359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E6BDEC-ABBC-0D1E-6B46-CACBE39C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-323754"/>
            <a:ext cx="4274012" cy="3693281"/>
          </a:xfrm>
        </p:spPr>
        <p:txBody>
          <a:bodyPr/>
          <a:lstStyle/>
          <a:p>
            <a:r>
              <a:rPr lang="de-DE" dirty="0" err="1">
                <a:effectLst/>
              </a:rPr>
              <a:t>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dépenses</a:t>
            </a:r>
            <a:r>
              <a:rPr lang="de-DE" dirty="0">
                <a:effectLst/>
              </a:rPr>
              <a:t> des </a:t>
            </a:r>
            <a:r>
              <a:rPr lang="de-DE" dirty="0" err="1">
                <a:effectLst/>
              </a:rPr>
              <a:t>pouvoirs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publics</a:t>
            </a:r>
            <a:endParaRPr lang="de-DE" dirty="0">
              <a:effectLst/>
            </a:endParaRP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C64710DA-95AA-4209-3201-DF15890C7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09758"/>
              </p:ext>
            </p:extLst>
          </p:nvPr>
        </p:nvGraphicFramePr>
        <p:xfrm>
          <a:off x="4362826" y="1729121"/>
          <a:ext cx="6953962" cy="432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3083CB11-EC40-3F5D-69C6-C42A6811DB54}"/>
              </a:ext>
            </a:extLst>
          </p:cNvPr>
          <p:cNvSpPr txBox="1"/>
          <p:nvPr/>
        </p:nvSpPr>
        <p:spPr>
          <a:xfrm>
            <a:off x="3061788" y="2967335"/>
            <a:ext cx="5216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90% </a:t>
            </a:r>
            <a:r>
              <a:rPr lang="de-DE" dirty="0" err="1">
                <a:latin typeface="Helvetica" pitchFamily="2" charset="0"/>
              </a:rPr>
              <a:t>Subventions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forfaitaires</a:t>
            </a:r>
            <a:endParaRPr lang="de-DE" dirty="0">
              <a:latin typeface="Helvetica" pitchFamily="2" charset="0"/>
            </a:endParaRPr>
          </a:p>
          <a:p>
            <a:r>
              <a:rPr lang="de-GB" dirty="0">
                <a:latin typeface="Helvetica" pitchFamily="2" charset="0"/>
              </a:rPr>
              <a:t>10% </a:t>
            </a:r>
            <a:r>
              <a:rPr lang="de-DE" dirty="0" err="1">
                <a:latin typeface="Helvetica" pitchFamily="2" charset="0"/>
              </a:rPr>
              <a:t>Prestations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particulières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d’intérêt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public</a:t>
            </a:r>
            <a:endParaRPr lang="de-DE" dirty="0">
              <a:latin typeface="Helvetica" pitchFamily="2" charset="0"/>
            </a:endParaRPr>
          </a:p>
          <a:p>
            <a:endParaRPr lang="de-GB" dirty="0">
              <a:latin typeface="Helvetica" pitchFamily="2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333F80-55E3-A67F-CFB9-0FD0C50E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69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7EDAD-0F39-E4F1-B9C2-85CCF6C8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65" y="-948008"/>
            <a:ext cx="11061469" cy="2387600"/>
          </a:xfrm>
        </p:spPr>
        <p:txBody>
          <a:bodyPr>
            <a:normAutofit/>
          </a:bodyPr>
          <a:lstStyle/>
          <a:p>
            <a:r>
              <a:rPr lang="de-DE" sz="3600" dirty="0" err="1"/>
              <a:t>Les</a:t>
            </a:r>
            <a:r>
              <a:rPr lang="de-DE" sz="3600" dirty="0"/>
              <a:t> </a:t>
            </a:r>
            <a:r>
              <a:rPr lang="de-DE" sz="3600" dirty="0" err="1"/>
              <a:t>fonds</a:t>
            </a:r>
            <a:r>
              <a:rPr lang="de-DE" sz="3600" dirty="0"/>
              <a:t> en </a:t>
            </a:r>
            <a:r>
              <a:rPr lang="de-DE" sz="3600" dirty="0" err="1"/>
              <a:t>faveur</a:t>
            </a:r>
            <a:r>
              <a:rPr lang="de-DE" sz="3600" dirty="0"/>
              <a:t> de la </a:t>
            </a:r>
            <a:r>
              <a:rPr lang="de-DE" sz="3600" dirty="0" err="1"/>
              <a:t>formation</a:t>
            </a:r>
            <a:r>
              <a:rPr lang="de-DE" sz="3600" dirty="0"/>
              <a:t> </a:t>
            </a:r>
            <a:r>
              <a:rPr lang="de-DE" sz="3600" dirty="0" err="1"/>
              <a:t>professionnelle</a:t>
            </a:r>
            <a:endParaRPr lang="de-GB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E98BE-8A6F-D0D5-FDE7-AFEA7A377900}"/>
              </a:ext>
            </a:extLst>
          </p:cNvPr>
          <p:cNvSpPr/>
          <p:nvPr/>
        </p:nvSpPr>
        <p:spPr>
          <a:xfrm>
            <a:off x="3524250" y="1813719"/>
            <a:ext cx="2298700" cy="2298700"/>
          </a:xfrm>
          <a:prstGeom prst="ellipse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Pas de </a:t>
            </a:r>
            <a:r>
              <a:rPr lang="de-DE" dirty="0" err="1">
                <a:solidFill>
                  <a:schemeClr val="tx1"/>
                </a:solidFill>
              </a:rPr>
              <a:t>fonds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5F77AC-175B-472B-4151-C8C9FC51C2F6}"/>
              </a:ext>
            </a:extLst>
          </p:cNvPr>
          <p:cNvSpPr/>
          <p:nvPr/>
        </p:nvSpPr>
        <p:spPr>
          <a:xfrm>
            <a:off x="6369050" y="1808163"/>
            <a:ext cx="2298700" cy="2298700"/>
          </a:xfrm>
          <a:prstGeom prst="ellipse">
            <a:avLst/>
          </a:prstGeom>
          <a:solidFill>
            <a:srgbClr val="3A49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Fonds</a:t>
            </a:r>
          </a:p>
          <a:p>
            <a:pPr algn="ctr"/>
            <a:r>
              <a:rPr lang="de-DE" dirty="0" err="1"/>
              <a:t>cantonaux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570522-C094-F4CA-580D-A255E3EB5E58}"/>
              </a:ext>
            </a:extLst>
          </p:cNvPr>
          <p:cNvSpPr/>
          <p:nvPr/>
        </p:nvSpPr>
        <p:spPr>
          <a:xfrm>
            <a:off x="3524250" y="4287044"/>
            <a:ext cx="2298700" cy="2298700"/>
          </a:xfrm>
          <a:prstGeom prst="ellipse">
            <a:avLst/>
          </a:prstGeom>
          <a:solidFill>
            <a:srgbClr val="4C79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Fonds</a:t>
            </a:r>
          </a:p>
          <a:p>
            <a:pPr algn="ctr"/>
            <a:r>
              <a:rPr lang="de-DE" dirty="0"/>
              <a:t>de </a:t>
            </a:r>
            <a:r>
              <a:rPr lang="de-DE" dirty="0" err="1"/>
              <a:t>branche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BBD32D-B468-8B11-22C8-38B3910F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050" y="4287044"/>
            <a:ext cx="2298700" cy="22987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D52D9C-A5EC-7A62-12B6-64A70365AEC6}"/>
              </a:ext>
            </a:extLst>
          </p:cNvPr>
          <p:cNvSpPr/>
          <p:nvPr/>
        </p:nvSpPr>
        <p:spPr>
          <a:xfrm>
            <a:off x="6369050" y="4287044"/>
            <a:ext cx="2298700" cy="229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Fonds</a:t>
            </a:r>
          </a:p>
          <a:p>
            <a:pPr algn="ctr"/>
            <a:r>
              <a:rPr lang="de-DE" dirty="0" err="1"/>
              <a:t>cantonaux</a:t>
            </a:r>
            <a:r>
              <a:rPr lang="de-DE" dirty="0"/>
              <a:t> et</a:t>
            </a:r>
          </a:p>
          <a:p>
            <a:pPr algn="ctr"/>
            <a:r>
              <a:rPr lang="de-DE" dirty="0"/>
              <a:t>de </a:t>
            </a:r>
            <a:r>
              <a:rPr lang="de-DE" dirty="0" err="1"/>
              <a:t>branche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629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084D-3DA4-0D6E-282E-0D06BFFC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782762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coûts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initiale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4190BE-781C-91EE-AA33-94A11AEE07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Parts </a:t>
            </a:r>
            <a:r>
              <a:rPr lang="de-DE" dirty="0" err="1"/>
              <a:t>respectives</a:t>
            </a:r>
            <a:r>
              <a:rPr lang="de-DE" dirty="0"/>
              <a:t> du </a:t>
            </a:r>
            <a:r>
              <a:rPr lang="de-DE" dirty="0" err="1"/>
              <a:t>privé</a:t>
            </a:r>
            <a:r>
              <a:rPr lang="de-DE" dirty="0"/>
              <a:t> et du </a:t>
            </a:r>
            <a:r>
              <a:rPr lang="de-DE" dirty="0" err="1"/>
              <a:t>public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0572E2-7949-5D14-A1DE-567BF2A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44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90E4B71-82DD-3169-1B5B-9E9FF6683919}"/>
              </a:ext>
            </a:extLst>
          </p:cNvPr>
          <p:cNvSpPr/>
          <p:nvPr/>
        </p:nvSpPr>
        <p:spPr>
          <a:xfrm>
            <a:off x="3478316" y="2501011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Entreprises</a:t>
            </a:r>
          </a:p>
          <a:p>
            <a:pPr algn="ctr"/>
            <a:r>
              <a:rPr lang="de-GB" b="1" dirty="0">
                <a:latin typeface="Helvetica" pitchFamily="2" charset="0"/>
              </a:rPr>
              <a:t>formatrices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4F5E2-455D-E0EE-B3F9-F6585BA12CEC}"/>
              </a:ext>
            </a:extLst>
          </p:cNvPr>
          <p:cNvSpPr/>
          <p:nvPr/>
        </p:nvSpPr>
        <p:spPr>
          <a:xfrm>
            <a:off x="3478316" y="3552525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OrTra, fonds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895B89-6F5A-0CF6-2C2C-5351CA8BE204}"/>
              </a:ext>
            </a:extLst>
          </p:cNvPr>
          <p:cNvSpPr/>
          <p:nvPr/>
        </p:nvSpPr>
        <p:spPr>
          <a:xfrm>
            <a:off x="3478316" y="4168010"/>
            <a:ext cx="1943100" cy="6154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Part </a:t>
            </a: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312EB5-18C9-3A59-8083-E78EA3C083F4}"/>
              </a:ext>
            </a:extLst>
          </p:cNvPr>
          <p:cNvSpPr/>
          <p:nvPr/>
        </p:nvSpPr>
        <p:spPr>
          <a:xfrm>
            <a:off x="3478316" y="4783495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Part </a:t>
            </a: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1859D5-F490-A880-B3E8-47F511E9FD10}"/>
              </a:ext>
            </a:extLst>
          </p:cNvPr>
          <p:cNvSpPr/>
          <p:nvPr/>
        </p:nvSpPr>
        <p:spPr>
          <a:xfrm>
            <a:off x="3478316" y="5398980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SEFRI = 25% des</a:t>
            </a:r>
          </a:p>
          <a:p>
            <a:pPr algn="ctr"/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prestations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des</a:t>
            </a:r>
          </a:p>
          <a:p>
            <a:pPr algn="ctr"/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pouvoirs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publics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25ABCF-656C-CDA7-FFBA-19DE8ED9A810}"/>
              </a:ext>
            </a:extLst>
          </p:cNvPr>
          <p:cNvSpPr/>
          <p:nvPr/>
        </p:nvSpPr>
        <p:spPr>
          <a:xfrm>
            <a:off x="809728" y="2501011"/>
            <a:ext cx="2668588" cy="166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Economie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privée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7B92DF-0193-50AE-F6CE-5D7A17D06B84}"/>
              </a:ext>
            </a:extLst>
          </p:cNvPr>
          <p:cNvSpPr/>
          <p:nvPr/>
        </p:nvSpPr>
        <p:spPr>
          <a:xfrm>
            <a:off x="809728" y="4168010"/>
            <a:ext cx="2668588" cy="1846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Pouvoirs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publics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2C1CF03-C64C-32F6-7DE8-F08D4461C1A8}"/>
              </a:ext>
            </a:extLst>
          </p:cNvPr>
          <p:cNvSpPr/>
          <p:nvPr/>
        </p:nvSpPr>
        <p:spPr>
          <a:xfrm>
            <a:off x="5421416" y="4783494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Accords</a:t>
            </a: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intercantonaux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69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20C7916-E06A-2574-E011-2E6D3B91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902461"/>
            <a:ext cx="3574101" cy="3053078"/>
          </a:xfrm>
        </p:spPr>
        <p:txBody>
          <a:bodyPr anchor="ctr"/>
          <a:lstStyle/>
          <a:p>
            <a:r>
              <a:rPr lang="de-DE" dirty="0"/>
              <a:t>Exemple de </a:t>
            </a:r>
            <a:r>
              <a:rPr lang="de-DE" dirty="0" err="1"/>
              <a:t>calcul</a:t>
            </a:r>
            <a:r>
              <a:rPr lang="de-DE" dirty="0"/>
              <a:t> des </a:t>
            </a:r>
            <a:r>
              <a:rPr lang="de-DE" dirty="0" err="1"/>
              <a:t>coûts</a:t>
            </a:r>
            <a:r>
              <a:rPr lang="de-DE" dirty="0"/>
              <a:t> </a:t>
            </a:r>
            <a:r>
              <a:rPr lang="de-DE" dirty="0" err="1"/>
              <a:t>d‘une</a:t>
            </a:r>
            <a:r>
              <a:rPr lang="de-DE" dirty="0"/>
              <a:t> </a:t>
            </a:r>
            <a:r>
              <a:rPr lang="de-DE" dirty="0" err="1"/>
              <a:t>entreprise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1DFE8A3-D088-1031-21B6-948D3602F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24191"/>
              </p:ext>
            </p:extLst>
          </p:nvPr>
        </p:nvGraphicFramePr>
        <p:xfrm>
          <a:off x="4697257" y="732273"/>
          <a:ext cx="6853138" cy="5845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840">
                  <a:extLst>
                    <a:ext uri="{9D8B030D-6E8A-4147-A177-3AD203B41FA5}">
                      <a16:colId xmlns:a16="http://schemas.microsoft.com/office/drawing/2014/main" val="3138742420"/>
                    </a:ext>
                  </a:extLst>
                </a:gridCol>
                <a:gridCol w="1047971">
                  <a:extLst>
                    <a:ext uri="{9D8B030D-6E8A-4147-A177-3AD203B41FA5}">
                      <a16:colId xmlns:a16="http://schemas.microsoft.com/office/drawing/2014/main" val="1250995368"/>
                    </a:ext>
                  </a:extLst>
                </a:gridCol>
                <a:gridCol w="729603">
                  <a:extLst>
                    <a:ext uri="{9D8B030D-6E8A-4147-A177-3AD203B41FA5}">
                      <a16:colId xmlns:a16="http://schemas.microsoft.com/office/drawing/2014/main" val="2237958063"/>
                    </a:ext>
                  </a:extLst>
                </a:gridCol>
                <a:gridCol w="102756">
                  <a:extLst>
                    <a:ext uri="{9D8B030D-6E8A-4147-A177-3AD203B41FA5}">
                      <a16:colId xmlns:a16="http://schemas.microsoft.com/office/drawing/2014/main" val="2700951662"/>
                    </a:ext>
                  </a:extLst>
                </a:gridCol>
                <a:gridCol w="700033">
                  <a:extLst>
                    <a:ext uri="{9D8B030D-6E8A-4147-A177-3AD203B41FA5}">
                      <a16:colId xmlns:a16="http://schemas.microsoft.com/office/drawing/2014/main" val="2346464585"/>
                    </a:ext>
                  </a:extLst>
                </a:gridCol>
                <a:gridCol w="96334">
                  <a:extLst>
                    <a:ext uri="{9D8B030D-6E8A-4147-A177-3AD203B41FA5}">
                      <a16:colId xmlns:a16="http://schemas.microsoft.com/office/drawing/2014/main" val="4221187922"/>
                    </a:ext>
                  </a:extLst>
                </a:gridCol>
                <a:gridCol w="642234">
                  <a:extLst>
                    <a:ext uri="{9D8B030D-6E8A-4147-A177-3AD203B41FA5}">
                      <a16:colId xmlns:a16="http://schemas.microsoft.com/office/drawing/2014/main" val="2257071148"/>
                    </a:ext>
                  </a:extLst>
                </a:gridCol>
                <a:gridCol w="96334">
                  <a:extLst>
                    <a:ext uri="{9D8B030D-6E8A-4147-A177-3AD203B41FA5}">
                      <a16:colId xmlns:a16="http://schemas.microsoft.com/office/drawing/2014/main" val="1099919573"/>
                    </a:ext>
                  </a:extLst>
                </a:gridCol>
                <a:gridCol w="700033">
                  <a:extLst>
                    <a:ext uri="{9D8B030D-6E8A-4147-A177-3AD203B41FA5}">
                      <a16:colId xmlns:a16="http://schemas.microsoft.com/office/drawing/2014/main" val="2306971221"/>
                    </a:ext>
                  </a:extLst>
                </a:gridCol>
              </a:tblGrid>
              <a:tr h="3339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900" b="0" i="0" u="none" strike="noStrike" dirty="0">
                          <a:effectLst/>
                          <a:latin typeface="Helvetica" pitchFamily="2" charset="0"/>
                        </a:rPr>
                        <a:t>«</a:t>
                      </a:r>
                      <a:r>
                        <a:rPr lang="de-DE" sz="1900" b="0" i="0" u="none" strike="noStrike" dirty="0" err="1">
                          <a:effectLst/>
                          <a:latin typeface="Helvetica" pitchFamily="2" charset="0"/>
                        </a:rPr>
                        <a:t>Menuisier</a:t>
                      </a:r>
                      <a:r>
                        <a:rPr lang="de-DE" sz="1900" b="0" i="0" u="none" strike="noStrike" dirty="0">
                          <a:effectLst/>
                          <a:latin typeface="Helvetica" pitchFamily="2" charset="0"/>
                        </a:rPr>
                        <a:t>/</a:t>
                      </a:r>
                      <a:r>
                        <a:rPr lang="de-DE" sz="1900" b="0" i="0" u="none" strike="noStrike" dirty="0" err="1">
                          <a:effectLst/>
                          <a:latin typeface="Helvetica" pitchFamily="2" charset="0"/>
                        </a:rPr>
                        <a:t>menuisière</a:t>
                      </a:r>
                      <a:r>
                        <a:rPr lang="de-DE" sz="1900" b="0" i="0" u="none" strike="noStrike" dirty="0">
                          <a:effectLst/>
                          <a:latin typeface="Helvetica" pitchFamily="2" charset="0"/>
                        </a:rPr>
                        <a:t>»</a:t>
                      </a:r>
                      <a:endParaRPr lang="de-DE" sz="1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1re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année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2e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année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3e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année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4e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année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5384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Temps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travail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annuel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en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heures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45776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Absences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(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vacances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jours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fériés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, etc.)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7635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Temps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travail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net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4372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Ecole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professionnelle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examen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final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410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8580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Cours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interentreprises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(CIE)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6116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Temps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travail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net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dans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l'entreprise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1'342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1'452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1'340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1'432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70226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Temps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formation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dans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l'entreprise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08989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Instructions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supplémentaires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130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90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6664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Travaux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d'entretien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(1 jour par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semaine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61080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Reste du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temps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-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travaux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directement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imputables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61133"/>
                  </a:ext>
                </a:extLst>
              </a:tr>
              <a:tr h="151340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6996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Recettes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                 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Heures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directement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imputables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89075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Taux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horaires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53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64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12102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Rendement total des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travaux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7'100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23'280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31'800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51'330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28138"/>
                  </a:ext>
                </a:extLst>
              </a:tr>
              <a:tr h="151340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0009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Dépenses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                 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Encadrement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par le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formateur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10'980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7'930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6'100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5'490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2232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Matériel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formation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3661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Coût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des CIE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610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34026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Equipements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et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installations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7316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Travaux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manqués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5544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Salaire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et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charges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sociales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7'280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11'050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13'650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17'550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91044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Frais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pour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toute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la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durée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du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contrat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27'030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23'490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24'320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25'790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2308"/>
                  </a:ext>
                </a:extLst>
              </a:tr>
              <a:tr h="163102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6634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Résultat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 la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formation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professionnelle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initiale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-210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7'480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25'540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54175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Cumulé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-20'140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-12'660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12'880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58595"/>
                  </a:ext>
                </a:extLst>
              </a:tr>
              <a:tr h="21746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Source: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Association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suisse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des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maîtres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menuisiers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et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fabricants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meubles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du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canton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de Lucerne</a:t>
                      </a:r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34021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A6071-5C81-5ED3-3BFE-54E1B6CD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011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4315E5A8-37E8-B48E-A4D4-BE5E1F1DFE46}"/>
              </a:ext>
            </a:extLst>
          </p:cNvPr>
          <p:cNvCxnSpPr>
            <a:cxnSpLocks/>
          </p:cNvCxnSpPr>
          <p:nvPr/>
        </p:nvCxnSpPr>
        <p:spPr>
          <a:xfrm>
            <a:off x="5410118" y="5868953"/>
            <a:ext cx="2668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F25A4BC-C492-99D1-0246-4E537FDB912D}"/>
              </a:ext>
            </a:extLst>
          </p:cNvPr>
          <p:cNvCxnSpPr>
            <a:stCxn id="6" idx="2"/>
          </p:cNvCxnSpPr>
          <p:nvPr/>
        </p:nvCxnSpPr>
        <p:spPr>
          <a:xfrm flipV="1">
            <a:off x="4447446" y="4646859"/>
            <a:ext cx="3640138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00CE85-0555-394F-FA13-077B7DB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Le </a:t>
            </a:r>
            <a:r>
              <a:rPr lang="de-DE" dirty="0" err="1">
                <a:effectLst/>
              </a:rPr>
              <a:t>financement</a:t>
            </a:r>
            <a:r>
              <a:rPr lang="de-DE" dirty="0">
                <a:effectLst/>
              </a:rPr>
              <a:t> des CIE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13709E-C3FE-050A-7753-9113B526C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Cours </a:t>
            </a:r>
            <a:r>
              <a:rPr lang="de-DE" dirty="0" err="1"/>
              <a:t>interentreprises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5A88FBA-8077-02D8-DED8-D7ED1FA4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46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A4A541D-D3D0-2F9A-6C8B-9D2D382608A4}"/>
              </a:ext>
            </a:extLst>
          </p:cNvPr>
          <p:cNvSpPr/>
          <p:nvPr/>
        </p:nvSpPr>
        <p:spPr>
          <a:xfrm>
            <a:off x="3475896" y="2364377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Entreprises</a:t>
            </a:r>
            <a:endParaRPr lang="de-DE" b="1" dirty="0">
              <a:latin typeface="Helvetica" pitchFamily="2" charset="0"/>
            </a:endParaRPr>
          </a:p>
          <a:p>
            <a:pPr algn="ctr"/>
            <a:r>
              <a:rPr lang="de-DE" b="1" dirty="0" err="1">
                <a:latin typeface="Helvetica" pitchFamily="2" charset="0"/>
              </a:rPr>
              <a:t>formatrices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F2F642-FEFA-B4CD-9D4B-0911E6753041}"/>
              </a:ext>
            </a:extLst>
          </p:cNvPr>
          <p:cNvSpPr/>
          <p:nvPr/>
        </p:nvSpPr>
        <p:spPr>
          <a:xfrm>
            <a:off x="3475896" y="3415891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OrTra</a:t>
            </a:r>
            <a:r>
              <a:rPr lang="de-DE" b="1" dirty="0">
                <a:latin typeface="Helvetica" pitchFamily="2" charset="0"/>
              </a:rPr>
              <a:t>, </a:t>
            </a:r>
            <a:r>
              <a:rPr lang="de-DE" b="1" dirty="0" err="1">
                <a:latin typeface="Helvetica" pitchFamily="2" charset="0"/>
              </a:rPr>
              <a:t>fonds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181FB79-2F5E-18A8-030C-8C173B7107A1}"/>
              </a:ext>
            </a:extLst>
          </p:cNvPr>
          <p:cNvSpPr/>
          <p:nvPr/>
        </p:nvSpPr>
        <p:spPr>
          <a:xfrm>
            <a:off x="3475896" y="4031376"/>
            <a:ext cx="1943100" cy="615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Part 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6F30DA-3FCE-5F45-19B0-98BD451D01D6}"/>
              </a:ext>
            </a:extLst>
          </p:cNvPr>
          <p:cNvSpPr/>
          <p:nvPr/>
        </p:nvSpPr>
        <p:spPr>
          <a:xfrm>
            <a:off x="3475896" y="4646861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Part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1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env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. 15%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F12615-610E-3341-A24C-039816730408}"/>
              </a:ext>
            </a:extLst>
          </p:cNvPr>
          <p:cNvSpPr/>
          <p:nvPr/>
        </p:nvSpPr>
        <p:spPr>
          <a:xfrm>
            <a:off x="3475896" y="5262346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SEFRI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env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. 5%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BD3BE8-9F57-3DEE-2EE0-4DE2C7544456}"/>
              </a:ext>
            </a:extLst>
          </p:cNvPr>
          <p:cNvSpPr/>
          <p:nvPr/>
        </p:nvSpPr>
        <p:spPr>
          <a:xfrm>
            <a:off x="807308" y="2364377"/>
            <a:ext cx="2668588" cy="22824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80%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F00690-95A8-3BDA-8BA5-368AFCC78374}"/>
              </a:ext>
            </a:extLst>
          </p:cNvPr>
          <p:cNvSpPr/>
          <p:nvPr/>
        </p:nvSpPr>
        <p:spPr>
          <a:xfrm>
            <a:off x="807308" y="4646860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20%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2C815F-810D-2399-7895-195C15C85629}"/>
              </a:ext>
            </a:extLst>
          </p:cNvPr>
          <p:cNvSpPr/>
          <p:nvPr/>
        </p:nvSpPr>
        <p:spPr>
          <a:xfrm>
            <a:off x="5418996" y="4646859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Accords</a:t>
            </a: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intercantonaux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C0B6F7-B341-16AC-ABDC-1409BC6276C8}"/>
              </a:ext>
            </a:extLst>
          </p:cNvPr>
          <p:cNvSpPr/>
          <p:nvPr/>
        </p:nvSpPr>
        <p:spPr>
          <a:xfrm>
            <a:off x="5418996" y="3415887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Fonds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0BECF0D-F4B9-A497-7FA1-4A2E44A220AF}"/>
              </a:ext>
            </a:extLst>
          </p:cNvPr>
          <p:cNvCxnSpPr>
            <a:cxnSpLocks/>
          </p:cNvCxnSpPr>
          <p:nvPr/>
        </p:nvCxnSpPr>
        <p:spPr>
          <a:xfrm>
            <a:off x="5418996" y="3429000"/>
            <a:ext cx="2659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25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81F41E-4EC7-E058-1E25-D8632CCC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55" y="1554051"/>
            <a:ext cx="4631700" cy="3749898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subventions</a:t>
            </a:r>
            <a:r>
              <a:rPr lang="de-DE" dirty="0"/>
              <a:t> en </a:t>
            </a:r>
            <a:r>
              <a:rPr lang="de-DE" dirty="0" err="1"/>
              <a:t>faveur</a:t>
            </a:r>
            <a:r>
              <a:rPr lang="de-DE" dirty="0"/>
              <a:t> de </a:t>
            </a:r>
            <a:r>
              <a:rPr lang="de-DE" dirty="0" err="1"/>
              <a:t>projets</a:t>
            </a:r>
            <a:r>
              <a:rPr lang="de-DE" dirty="0"/>
              <a:t> de </a:t>
            </a:r>
            <a:r>
              <a:rPr lang="de-DE" dirty="0" err="1"/>
              <a:t>développement</a:t>
            </a:r>
            <a:br>
              <a:rPr lang="de-DE" dirty="0"/>
            </a:br>
            <a:r>
              <a:rPr lang="de-DE" dirty="0"/>
              <a:t>et de </a:t>
            </a:r>
            <a:r>
              <a:rPr lang="de-DE" dirty="0" err="1"/>
              <a:t>prestations</a:t>
            </a:r>
            <a:r>
              <a:rPr lang="de-DE" dirty="0"/>
              <a:t> </a:t>
            </a:r>
            <a:r>
              <a:rPr lang="de-DE" dirty="0" err="1"/>
              <a:t>particulières</a:t>
            </a:r>
            <a:endParaRPr lang="de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42C6ADD-5957-FB28-75F2-DDBE2FE5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47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E824D3B-A00B-3F03-F020-71D206B68A31}"/>
              </a:ext>
            </a:extLst>
          </p:cNvPr>
          <p:cNvSpPr/>
          <p:nvPr/>
        </p:nvSpPr>
        <p:spPr>
          <a:xfrm>
            <a:off x="4885434" y="1343504"/>
            <a:ext cx="3406793" cy="460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>
                <a:latin typeface="Helvetica" pitchFamily="2" charset="0"/>
              </a:rPr>
              <a:t>Art. 54 </a:t>
            </a:r>
            <a:r>
              <a:rPr lang="de-DE" sz="1600" b="1" dirty="0" err="1">
                <a:latin typeface="Helvetica" pitchFamily="2" charset="0"/>
              </a:rPr>
              <a:t>LFPr</a:t>
            </a:r>
            <a:endParaRPr lang="de-DE" sz="1600" b="1" dirty="0">
              <a:latin typeface="Helvetica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B39449-7B04-1A9B-C513-42C7A4E87519}"/>
              </a:ext>
            </a:extLst>
          </p:cNvPr>
          <p:cNvSpPr/>
          <p:nvPr/>
        </p:nvSpPr>
        <p:spPr>
          <a:xfrm>
            <a:off x="4885434" y="1803749"/>
            <a:ext cx="3406793" cy="4128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Projets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développement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professionnelle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et de 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qualité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Ces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projets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contribuent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à 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réalisation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nouvelles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structures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.</a:t>
            </a: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Soutien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à des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projets-pilotes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études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évaluations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financements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départ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(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p.ex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.: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constitution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organes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responsables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nouvelles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5150CA4-A18A-63F8-5E5F-9A63E9188075}"/>
              </a:ext>
            </a:extLst>
          </p:cNvPr>
          <p:cNvSpPr/>
          <p:nvPr/>
        </p:nvSpPr>
        <p:spPr>
          <a:xfrm>
            <a:off x="8463562" y="1803747"/>
            <a:ext cx="3406793" cy="4128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Prestations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particulières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d’intérêt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public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En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faveur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de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l’égalité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entre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hommes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et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femmes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personnes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handicapées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l’information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et 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documentation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groupes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et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régions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défavorisés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réinsertion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professionnelle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l’intégration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jeunes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éprouvant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difficultés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Promotion et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développement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de / d’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l’offre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continue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à des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fins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professionnelles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moyens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didactiques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destinés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aux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autres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procédures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qualification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moyens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didactiques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destinés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aux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minorités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linguistiques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Echanges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entre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communautés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linguistiques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F8FBB4D-DB27-3D8E-CBB1-E1A5468F1557}"/>
              </a:ext>
            </a:extLst>
          </p:cNvPr>
          <p:cNvSpPr/>
          <p:nvPr/>
        </p:nvSpPr>
        <p:spPr>
          <a:xfrm>
            <a:off x="8463563" y="1345830"/>
            <a:ext cx="3406793" cy="460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>
                <a:latin typeface="Helvetica" pitchFamily="2" charset="0"/>
              </a:rPr>
              <a:t>Art. 55 </a:t>
            </a:r>
            <a:r>
              <a:rPr lang="de-DE" sz="1600" b="1" dirty="0" err="1">
                <a:latin typeface="Helvetica" pitchFamily="2" charset="0"/>
              </a:rPr>
              <a:t>LFPr</a:t>
            </a:r>
            <a:endParaRPr lang="de-DE" sz="1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266DC7-D73D-0F51-FCB7-77271D4C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ffectLst/>
              </a:rPr>
              <a:t>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bourses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prêts</a:t>
            </a:r>
            <a:endParaRPr lang="de-DE" dirty="0">
              <a:effectLst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A4BDF-B1DE-7DA5-5866-7989445C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48</a:t>
            </a:fld>
            <a:endParaRPr lang="de-CH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49635BF-13F6-923D-BA09-4C4DF297D78D}"/>
              </a:ext>
            </a:extLst>
          </p:cNvPr>
          <p:cNvGrpSpPr/>
          <p:nvPr/>
        </p:nvGrpSpPr>
        <p:grpSpPr>
          <a:xfrm>
            <a:off x="828744" y="1963612"/>
            <a:ext cx="2227607" cy="1418195"/>
            <a:chOff x="828744" y="1963612"/>
            <a:chExt cx="2227607" cy="141819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F49EFCF-CF76-28B0-3526-1392D006949A}"/>
                </a:ext>
              </a:extLst>
            </p:cNvPr>
            <p:cNvSpPr/>
            <p:nvPr/>
          </p:nvSpPr>
          <p:spPr>
            <a:xfrm>
              <a:off x="828746" y="1963612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Bourses</a:t>
              </a:r>
              <a:endParaRPr lang="de-GB" sz="1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9376433-77C6-985B-B660-3F3CEC4EFAB6}"/>
                </a:ext>
              </a:extLst>
            </p:cNvPr>
            <p:cNvSpPr/>
            <p:nvPr/>
          </p:nvSpPr>
          <p:spPr>
            <a:xfrm>
              <a:off x="828744" y="2317314"/>
              <a:ext cx="2227605" cy="1064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Contributions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uniques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ou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périodiques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Pas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remboursement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23B223-C833-D706-BECA-26A1E41B2391}"/>
              </a:ext>
            </a:extLst>
          </p:cNvPr>
          <p:cNvGrpSpPr/>
          <p:nvPr/>
        </p:nvGrpSpPr>
        <p:grpSpPr>
          <a:xfrm>
            <a:off x="828743" y="4186983"/>
            <a:ext cx="2227608" cy="2027003"/>
            <a:chOff x="828743" y="4186983"/>
            <a:chExt cx="2227608" cy="202700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CB260D2-9F7C-91B4-03FE-6A437F33F184}"/>
                </a:ext>
              </a:extLst>
            </p:cNvPr>
            <p:cNvSpPr/>
            <p:nvPr/>
          </p:nvSpPr>
          <p:spPr>
            <a:xfrm>
              <a:off x="828746" y="4186983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Prêts</a:t>
              </a:r>
              <a:endParaRPr lang="de-GB" sz="1400" b="1" dirty="0"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3B117EA-449C-8ADF-8901-12D314350F7D}"/>
                </a:ext>
              </a:extLst>
            </p:cNvPr>
            <p:cNvSpPr/>
            <p:nvPr/>
          </p:nvSpPr>
          <p:spPr>
            <a:xfrm>
              <a:off x="828743" y="4540686"/>
              <a:ext cx="2227605" cy="167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À des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conditions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préférentielles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Remboursement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fois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la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achevée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A141E4-6208-D2E8-1E5F-63E8B9BB06BE}"/>
              </a:ext>
            </a:extLst>
          </p:cNvPr>
          <p:cNvGrpSpPr/>
          <p:nvPr/>
        </p:nvGrpSpPr>
        <p:grpSpPr>
          <a:xfrm>
            <a:off x="5722315" y="1963611"/>
            <a:ext cx="3167220" cy="1672719"/>
            <a:chOff x="5722315" y="1963611"/>
            <a:chExt cx="3167220" cy="167271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A47E50A-285E-5206-8068-BEB7229685E1}"/>
                </a:ext>
              </a:extLst>
            </p:cNvPr>
            <p:cNvSpPr/>
            <p:nvPr/>
          </p:nvSpPr>
          <p:spPr>
            <a:xfrm>
              <a:off x="5722318" y="1963611"/>
              <a:ext cx="3167217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Organismes</a:t>
              </a:r>
              <a:r>
                <a:rPr lang="de-DE" sz="1400" b="1" dirty="0">
                  <a:latin typeface="Helvetica" pitchFamily="2" charset="0"/>
                </a:rPr>
                <a:t> </a:t>
              </a:r>
              <a:r>
                <a:rPr lang="de-DE" sz="1400" b="1" dirty="0" err="1">
                  <a:latin typeface="Helvetica" pitchFamily="2" charset="0"/>
                </a:rPr>
                <a:t>octoyant</a:t>
              </a:r>
              <a:r>
                <a:rPr lang="de-DE" sz="1400" b="1" dirty="0">
                  <a:latin typeface="Helvetica" pitchFamily="2" charset="0"/>
                </a:rPr>
                <a:t> des </a:t>
              </a:r>
              <a:r>
                <a:rPr lang="de-DE" sz="1400" b="1" dirty="0" err="1">
                  <a:latin typeface="Helvetica" pitchFamily="2" charset="0"/>
                </a:rPr>
                <a:t>bourses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6463CD-7EB9-19B0-D8C4-6E681AC69741}"/>
                </a:ext>
              </a:extLst>
            </p:cNvPr>
            <p:cNvSpPr/>
            <p:nvPr/>
          </p:nvSpPr>
          <p:spPr>
            <a:xfrm>
              <a:off x="5722315" y="2317314"/>
              <a:ext cx="3167217" cy="1319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Cantons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communes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Fondations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d’utilité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publique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Caisse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d’assurance-chômage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art. 66 LACI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FB89EC-0667-C87D-C32B-33415DCD365F}"/>
              </a:ext>
            </a:extLst>
          </p:cNvPr>
          <p:cNvGrpSpPr/>
          <p:nvPr/>
        </p:nvGrpSpPr>
        <p:grpSpPr>
          <a:xfrm>
            <a:off x="5722315" y="3990033"/>
            <a:ext cx="3167217" cy="2223953"/>
            <a:chOff x="5722315" y="3990033"/>
            <a:chExt cx="3167217" cy="22239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DD8401C-D7EF-CA4C-BD33-E290114CCE3D}"/>
                </a:ext>
              </a:extLst>
            </p:cNvPr>
            <p:cNvSpPr/>
            <p:nvPr/>
          </p:nvSpPr>
          <p:spPr>
            <a:xfrm>
              <a:off x="5722318" y="3990033"/>
              <a:ext cx="3167214" cy="4125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b="1" dirty="0" err="1">
                  <a:latin typeface="Helvetica" pitchFamily="2" charset="0"/>
                </a:rPr>
                <a:t>Informations</a:t>
              </a:r>
              <a:r>
                <a:rPr lang="de-DE" sz="1400" b="1" dirty="0">
                  <a:latin typeface="Helvetica" pitchFamily="2" charset="0"/>
                </a:rPr>
                <a:t> et </a:t>
              </a:r>
              <a:r>
                <a:rPr lang="de-DE" sz="1400" b="1" dirty="0" err="1">
                  <a:latin typeface="Helvetica" pitchFamily="2" charset="0"/>
                </a:rPr>
                <a:t>formulaires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FD66B1-81C3-D4BC-E39A-B0DE3D0AA3BF}"/>
                </a:ext>
              </a:extLst>
            </p:cNvPr>
            <p:cNvSpPr/>
            <p:nvPr/>
          </p:nvSpPr>
          <p:spPr>
            <a:xfrm>
              <a:off x="5722315" y="4402563"/>
              <a:ext cx="3167214" cy="1811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Offices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cantonaux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bourses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orientation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commune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domicile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Direction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l’école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envisagée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Presse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ORP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70848B1-30CF-57E3-D22E-0A66B73792E0}"/>
              </a:ext>
            </a:extLst>
          </p:cNvPr>
          <p:cNvGrpSpPr/>
          <p:nvPr/>
        </p:nvGrpSpPr>
        <p:grpSpPr>
          <a:xfrm>
            <a:off x="3275531" y="1963611"/>
            <a:ext cx="2227606" cy="4250376"/>
            <a:chOff x="3275531" y="1963611"/>
            <a:chExt cx="2227606" cy="425037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B0DE035-3E46-0FC8-C055-3FA90FDC57AF}"/>
                </a:ext>
              </a:extLst>
            </p:cNvPr>
            <p:cNvSpPr/>
            <p:nvPr/>
          </p:nvSpPr>
          <p:spPr>
            <a:xfrm>
              <a:off x="3275532" y="1963611"/>
              <a:ext cx="2227605" cy="3537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Critères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C55F091-1121-045B-B3E3-5B459CD9BBB0}"/>
                </a:ext>
              </a:extLst>
            </p:cNvPr>
            <p:cNvSpPr/>
            <p:nvPr/>
          </p:nvSpPr>
          <p:spPr>
            <a:xfrm>
              <a:off x="3275531" y="2317315"/>
              <a:ext cx="2227605" cy="3896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Revenu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fortune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des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parents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(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évaluation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des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prestations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financières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acceptables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)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Indemnisation des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personnes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rentes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fortune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des</a:t>
              </a: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requérant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-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-s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Frais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d’entretien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et de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formation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Autres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bourses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prêts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01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026"/>
            <a:ext cx="9144000" cy="1763948"/>
          </a:xfrm>
        </p:spPr>
        <p:txBody>
          <a:bodyPr>
            <a:normAutofit/>
          </a:bodyPr>
          <a:lstStyle/>
          <a:p>
            <a:r>
              <a:rPr lang="de-CH" dirty="0" err="1"/>
              <a:t>L'européanisation</a:t>
            </a:r>
            <a:r>
              <a:rPr lang="de-CH" dirty="0"/>
              <a:t> de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088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B1DD708B-4812-51AA-E6F7-31AFC4DC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81" y="2301257"/>
            <a:ext cx="3810000" cy="22098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3A7FD1C-EA54-0C49-981A-F9BF17D7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05" y="2331715"/>
            <a:ext cx="2453845" cy="21945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FC34F9F-A3C5-5FBA-F5D9-56120DCD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074" y="2331714"/>
            <a:ext cx="3298127" cy="219457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189D7F-0991-083E-DF4C-617F7A2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697868-E544-17E0-0470-8553E34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19525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deuxième</a:t>
            </a:r>
            <a:r>
              <a:rPr lang="de-DE" dirty="0"/>
              <a:t> </a:t>
            </a:r>
            <a:r>
              <a:rPr lang="de-DE" dirty="0" err="1"/>
              <a:t>loi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de 1963</a:t>
            </a:r>
            <a:endParaRPr lang="de-GB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0A0F59-AD97-8FBB-8D9F-88E4D7A79D76}"/>
              </a:ext>
            </a:extLst>
          </p:cNvPr>
          <p:cNvGrpSpPr/>
          <p:nvPr/>
        </p:nvGrpSpPr>
        <p:grpSpPr>
          <a:xfrm>
            <a:off x="877570" y="4025404"/>
            <a:ext cx="10610042" cy="2285814"/>
            <a:chOff x="532131" y="3738623"/>
            <a:chExt cx="10610042" cy="228581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DB097A5-0739-6969-96E2-37A772DB94FC}"/>
                </a:ext>
              </a:extLst>
            </p:cNvPr>
            <p:cNvGrpSpPr/>
            <p:nvPr/>
          </p:nvGrpSpPr>
          <p:grpSpPr>
            <a:xfrm>
              <a:off x="532131" y="3738623"/>
              <a:ext cx="10610042" cy="2285814"/>
              <a:chOff x="561513" y="3976865"/>
              <a:chExt cx="8820893" cy="1900362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8AC6C55-4094-D517-97FC-C9460D5B9317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1957</a:t>
                </a: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La </a:t>
                </a:r>
                <a:r>
                  <a:rPr lang="de-DE" dirty="0" err="1">
                    <a:effectLst/>
                    <a:latin typeface="Helvetica" pitchFamily="2" charset="0"/>
                  </a:rPr>
                  <a:t>révision</a:t>
                </a:r>
                <a:r>
                  <a:rPr lang="de-DE" dirty="0">
                    <a:effectLst/>
                    <a:latin typeface="Helvetica" pitchFamily="2" charset="0"/>
                  </a:rPr>
                  <a:t> de la </a:t>
                </a:r>
                <a:r>
                  <a:rPr lang="de-DE" dirty="0" err="1">
                    <a:effectLst/>
                    <a:latin typeface="Helvetica" pitchFamily="2" charset="0"/>
                  </a:rPr>
                  <a:t>première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loi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sur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formation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professionnelle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commence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E9F81F8-F068-185B-0FBF-FC879E415126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1963</a:t>
                </a: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Les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Chambres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fédérales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approuvent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loi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révisée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ADE6380-1D3F-7877-214E-586AAF28F443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1965</a:t>
                </a:r>
                <a:endParaRPr lang="de-DE" b="1" dirty="0">
                  <a:latin typeface="Helvetica" pitchFamily="2" charset="0"/>
                </a:endParaRP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La </a:t>
                </a:r>
                <a:r>
                  <a:rPr lang="de-DE" dirty="0" err="1">
                    <a:effectLst/>
                    <a:latin typeface="Helvetica" pitchFamily="2" charset="0"/>
                  </a:rPr>
                  <a:t>deuxième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loi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fédérale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sur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formation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professionnelle</a:t>
                </a:r>
                <a:r>
                  <a:rPr lang="de-DE" dirty="0">
                    <a:effectLst/>
                    <a:latin typeface="Helvetica" pitchFamily="2" charset="0"/>
                  </a:rPr>
                  <a:t> entre en </a:t>
                </a:r>
                <a:r>
                  <a:rPr lang="de-DE" dirty="0" err="1">
                    <a:effectLst/>
                    <a:latin typeface="Helvetica" pitchFamily="2" charset="0"/>
                  </a:rPr>
                  <a:t>vigueur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5A1212BA-8677-1AF9-0CD8-2F2B39CC3320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solidFill>
                      <a:schemeClr val="tx1"/>
                    </a:solidFill>
                    <a:latin typeface="Helvetica" pitchFamily="2" charset="0"/>
                  </a:rPr>
                  <a:t>1972 - 1978</a:t>
                </a:r>
              </a:p>
              <a:p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Adoption progressive</a:t>
                </a:r>
              </a:p>
              <a:p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plans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d’études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pour</a:t>
                </a:r>
                <a:r>
                  <a:rPr lang="de-DE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l’enseignement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de la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culture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générale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FA4959F-ACDC-425D-5DE7-F052C756A6FF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CFD949D-719D-55FE-5A6F-47AA0BBFDC88}"/>
                </a:ext>
              </a:extLst>
            </p:cNvPr>
            <p:cNvSpPr/>
            <p:nvPr/>
          </p:nvSpPr>
          <p:spPr>
            <a:xfrm>
              <a:off x="5695049" y="4726440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B838316C-9863-42A7-D6D0-A0FACA5FFDDA}"/>
                </a:ext>
              </a:extLst>
            </p:cNvPr>
            <p:cNvSpPr/>
            <p:nvPr/>
          </p:nvSpPr>
          <p:spPr>
            <a:xfrm>
              <a:off x="8469792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5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52CCB8-5BF6-7CDD-341C-DF8FF931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Le </a:t>
            </a:r>
            <a:r>
              <a:rPr lang="de-DE" dirty="0" err="1">
                <a:effectLst/>
                <a:latin typeface="Helvetica" pitchFamily="2" charset="0"/>
              </a:rPr>
              <a:t>processus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Copenhague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stratégie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l’Union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européenne</a:t>
            </a:r>
            <a:r>
              <a:rPr lang="de-DE" dirty="0">
                <a:effectLst/>
                <a:latin typeface="Helvetica" pitchFamily="2" charset="0"/>
              </a:rPr>
              <a:t> (UE) </a:t>
            </a:r>
            <a:r>
              <a:rPr lang="de-DE" dirty="0" err="1">
                <a:effectLst/>
                <a:latin typeface="Helvetica" pitchFamily="2" charset="0"/>
              </a:rPr>
              <a:t>axée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sur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marché</a:t>
            </a:r>
            <a:r>
              <a:rPr lang="de-DE" dirty="0">
                <a:effectLst/>
                <a:latin typeface="Helvetica" pitchFamily="2" charset="0"/>
              </a:rPr>
              <a:t> du </a:t>
            </a:r>
            <a:r>
              <a:rPr lang="de-DE" dirty="0" err="1">
                <a:effectLst/>
                <a:latin typeface="Helvetica" pitchFamily="2" charset="0"/>
              </a:rPr>
              <a:t>travail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5B8305-89BA-FA94-C7A9-EF9AB963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processus</a:t>
            </a:r>
            <a:r>
              <a:rPr lang="de-DE" dirty="0"/>
              <a:t> de </a:t>
            </a:r>
            <a:r>
              <a:rPr lang="de-DE" dirty="0" err="1"/>
              <a:t>Copenhague</a:t>
            </a:r>
            <a:endParaRPr lang="de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60D929-1214-DEAB-769F-1085B24413A0}"/>
              </a:ext>
            </a:extLst>
          </p:cNvPr>
          <p:cNvSpPr/>
          <p:nvPr/>
        </p:nvSpPr>
        <p:spPr>
          <a:xfrm>
            <a:off x="812800" y="3030345"/>
            <a:ext cx="13335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Objectif</a:t>
            </a:r>
            <a:r>
              <a:rPr lang="de-GB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A3A4C-FC67-58B7-BE5A-4B279D2E6ED0}"/>
              </a:ext>
            </a:extLst>
          </p:cNvPr>
          <p:cNvSpPr/>
          <p:nvPr/>
        </p:nvSpPr>
        <p:spPr>
          <a:xfrm>
            <a:off x="812800" y="3696525"/>
            <a:ext cx="1333500" cy="1124519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Moyens</a:t>
            </a:r>
            <a:r>
              <a:rPr lang="de-GB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F22424-17FE-9D3F-5A0D-EDB1FE892DCD}"/>
              </a:ext>
            </a:extLst>
          </p:cNvPr>
          <p:cNvSpPr/>
          <p:nvPr/>
        </p:nvSpPr>
        <p:spPr>
          <a:xfrm>
            <a:off x="812800" y="4966523"/>
            <a:ext cx="1333500" cy="7308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Résultat</a:t>
            </a:r>
            <a:r>
              <a:rPr lang="de-GB" b="1" dirty="0"/>
              <a:t>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86EAA4-C0F0-E4B1-A46A-F16706446A11}"/>
              </a:ext>
            </a:extLst>
          </p:cNvPr>
          <p:cNvSpPr/>
          <p:nvPr/>
        </p:nvSpPr>
        <p:spPr>
          <a:xfrm>
            <a:off x="2254712" y="3030345"/>
            <a:ext cx="62103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augmenter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l’attrait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A640BC7-4749-8599-4512-7016134B969A}"/>
              </a:ext>
            </a:extLst>
          </p:cNvPr>
          <p:cNvSpPr/>
          <p:nvPr/>
        </p:nvSpPr>
        <p:spPr>
          <a:xfrm>
            <a:off x="2254712" y="3696525"/>
            <a:ext cx="6210300" cy="1124518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renforcer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collaboration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internationale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améliorer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comparabilité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,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transparence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et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perméabilité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3AA3E1-EFCD-FDAB-D4C9-D6F30E166EAC}"/>
              </a:ext>
            </a:extLst>
          </p:cNvPr>
          <p:cNvSpPr/>
          <p:nvPr/>
        </p:nvSpPr>
        <p:spPr>
          <a:xfrm>
            <a:off x="2254712" y="4968181"/>
            <a:ext cx="6210300" cy="729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effectLst/>
                <a:latin typeface="Helvetica" pitchFamily="2" charset="0"/>
              </a:rPr>
              <a:t>encourager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mobilité</a:t>
            </a:r>
            <a:r>
              <a:rPr lang="de-DE" dirty="0">
                <a:effectLst/>
                <a:latin typeface="Helvetica" pitchFamily="2" charset="0"/>
              </a:rPr>
              <a:t> au sein et </a:t>
            </a:r>
            <a:r>
              <a:rPr lang="de-DE" dirty="0" err="1">
                <a:effectLst/>
                <a:latin typeface="Helvetica" pitchFamily="2" charset="0"/>
              </a:rPr>
              <a:t>hors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>
                <a:effectLst/>
                <a:latin typeface="Helvetica" pitchFamily="2" charset="0"/>
              </a:rPr>
              <a:t>des </a:t>
            </a:r>
            <a:r>
              <a:rPr lang="de-DE" dirty="0" err="1">
                <a:effectLst/>
                <a:latin typeface="Helvetica" pitchFamily="2" charset="0"/>
              </a:rPr>
              <a:t>frontières</a:t>
            </a:r>
            <a:r>
              <a:rPr lang="de-DE" dirty="0">
                <a:effectLst/>
                <a:latin typeface="Helvetica" pitchFamily="2" charset="0"/>
              </a:rPr>
              <a:t> nationales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61C684-0802-0A54-BDBF-00083D1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57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1FD5D-355E-4812-DEE1-796A6D71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du </a:t>
            </a:r>
            <a:r>
              <a:rPr lang="de-DE" dirty="0" err="1"/>
              <a:t>processus</a:t>
            </a:r>
            <a:r>
              <a:rPr lang="de-DE" dirty="0"/>
              <a:t> de </a:t>
            </a:r>
            <a:r>
              <a:rPr lang="de-DE" dirty="0" err="1"/>
              <a:t>Copenhague</a:t>
            </a:r>
            <a:endParaRPr lang="de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66E0A-A224-8A56-8A6F-C45297E4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862"/>
            <a:ext cx="8564303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Pour la </a:t>
            </a:r>
            <a:r>
              <a:rPr lang="de-DE" b="1" dirty="0" err="1">
                <a:effectLst/>
                <a:latin typeface="Helvetica" pitchFamily="2" charset="0"/>
              </a:rPr>
              <a:t>mise</a:t>
            </a:r>
            <a:r>
              <a:rPr lang="de-DE" b="1" dirty="0">
                <a:effectLst/>
                <a:latin typeface="Helvetica" pitchFamily="2" charset="0"/>
              </a:rPr>
              <a:t> en </a:t>
            </a:r>
            <a:r>
              <a:rPr lang="de-DE" b="1" dirty="0" err="1">
                <a:effectLst/>
                <a:latin typeface="Helvetica" pitchFamily="2" charset="0"/>
              </a:rPr>
              <a:t>oeuvre</a:t>
            </a:r>
            <a:r>
              <a:rPr lang="de-DE" b="1" dirty="0">
                <a:effectLst/>
                <a:latin typeface="Helvetica" pitchFamily="2" charset="0"/>
              </a:rPr>
              <a:t> du </a:t>
            </a:r>
            <a:r>
              <a:rPr lang="de-DE" b="1" dirty="0" err="1">
                <a:effectLst/>
                <a:latin typeface="Helvetica" pitchFamily="2" charset="0"/>
              </a:rPr>
              <a:t>processus</a:t>
            </a:r>
            <a:r>
              <a:rPr lang="de-DE" b="1" dirty="0">
                <a:effectLst/>
                <a:latin typeface="Helvetica" pitchFamily="2" charset="0"/>
              </a:rPr>
              <a:t> de </a:t>
            </a:r>
            <a:r>
              <a:rPr lang="de-DE" b="1" dirty="0" err="1">
                <a:effectLst/>
                <a:latin typeface="Helvetica" pitchFamily="2" charset="0"/>
              </a:rPr>
              <a:t>Copenhague</a:t>
            </a:r>
            <a:r>
              <a:rPr lang="de-DE" b="1" dirty="0">
                <a:effectLst/>
                <a:latin typeface="Helvetica" pitchFamily="2" charset="0"/>
              </a:rPr>
              <a:t>, </a:t>
            </a:r>
            <a:r>
              <a:rPr lang="de-DE" b="1" dirty="0" err="1">
                <a:effectLst/>
                <a:latin typeface="Helvetica" pitchFamily="2" charset="0"/>
              </a:rPr>
              <a:t>l’UE</a:t>
            </a:r>
            <a:r>
              <a:rPr lang="de-DE" b="1" dirty="0">
                <a:effectLst/>
                <a:latin typeface="Helvetica" pitchFamily="2" charset="0"/>
              </a:rPr>
              <a:t> a </a:t>
            </a:r>
            <a:r>
              <a:rPr lang="de-DE" b="1" dirty="0" err="1">
                <a:effectLst/>
                <a:latin typeface="Helvetica" pitchFamily="2" charset="0"/>
              </a:rPr>
              <a:t>mis</a:t>
            </a:r>
            <a:r>
              <a:rPr lang="de-DE" b="1" dirty="0">
                <a:effectLst/>
                <a:latin typeface="Helvetica" pitchFamily="2" charset="0"/>
              </a:rPr>
              <a:t> en </a:t>
            </a:r>
            <a:r>
              <a:rPr lang="de-DE" b="1" dirty="0" err="1">
                <a:effectLst/>
                <a:latin typeface="Helvetica" pitchFamily="2" charset="0"/>
              </a:rPr>
              <a:t>place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les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instruments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suivants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effectLst/>
                <a:latin typeface="Helvetica" pitchFamily="2" charset="0"/>
              </a:rPr>
              <a:t>Cadre </a:t>
            </a:r>
            <a:r>
              <a:rPr lang="de-DE" dirty="0" err="1">
                <a:effectLst/>
                <a:latin typeface="Helvetica" pitchFamily="2" charset="0"/>
              </a:rPr>
              <a:t>européen</a:t>
            </a:r>
            <a:r>
              <a:rPr lang="de-DE" dirty="0">
                <a:effectLst/>
                <a:latin typeface="Helvetica" pitchFamily="2" charset="0"/>
              </a:rPr>
              <a:t> des </a:t>
            </a:r>
            <a:r>
              <a:rPr lang="de-DE" dirty="0" err="1">
                <a:effectLst/>
                <a:latin typeface="Helvetica" pitchFamily="2" charset="0"/>
              </a:rPr>
              <a:t>certifications</a:t>
            </a:r>
            <a:r>
              <a:rPr lang="de-DE" dirty="0">
                <a:effectLst/>
                <a:latin typeface="Helvetica" pitchFamily="2" charset="0"/>
              </a:rPr>
              <a:t> (CEC) et </a:t>
            </a:r>
            <a:r>
              <a:rPr lang="de-DE" dirty="0" err="1">
                <a:effectLst/>
                <a:latin typeface="Helvetica" pitchFamily="2" charset="0"/>
              </a:rPr>
              <a:t>cadre</a:t>
            </a:r>
            <a:r>
              <a:rPr lang="de-DE" dirty="0">
                <a:effectLst/>
                <a:latin typeface="Helvetica" pitchFamily="2" charset="0"/>
              </a:rPr>
              <a:t> national des </a:t>
            </a:r>
            <a:r>
              <a:rPr lang="de-DE" dirty="0" err="1">
                <a:effectLst/>
                <a:latin typeface="Helvetica" pitchFamily="2" charset="0"/>
              </a:rPr>
              <a:t>certifications</a:t>
            </a:r>
            <a:r>
              <a:rPr lang="de-DE" dirty="0">
                <a:effectLst/>
                <a:latin typeface="Helvetica" pitchFamily="2" charset="0"/>
              </a:rPr>
              <a:t> (CNC)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l’éducation</a:t>
            </a:r>
            <a:r>
              <a:rPr lang="de-DE" dirty="0">
                <a:effectLst/>
                <a:latin typeface="Helvetica" pitchFamily="2" charset="0"/>
              </a:rPr>
              <a:t> et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tout</a:t>
            </a:r>
            <a:r>
              <a:rPr lang="de-DE" dirty="0">
                <a:effectLst/>
                <a:latin typeface="Helvetica" pitchFamily="2" charset="0"/>
              </a:rPr>
              <a:t> au </a:t>
            </a:r>
            <a:r>
              <a:rPr lang="de-DE" dirty="0" err="1">
                <a:effectLst/>
                <a:latin typeface="Helvetica" pitchFamily="2" charset="0"/>
              </a:rPr>
              <a:t>long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vie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Europass</a:t>
            </a:r>
          </a:p>
          <a:p>
            <a:r>
              <a:rPr lang="de-DE" dirty="0" err="1">
                <a:effectLst/>
                <a:latin typeface="Helvetica" pitchFamily="2" charset="0"/>
              </a:rPr>
              <a:t>Système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européen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transfert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crédits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l’enseignement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et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professionnels</a:t>
            </a:r>
            <a:r>
              <a:rPr lang="de-DE" dirty="0">
                <a:effectLst/>
                <a:latin typeface="Helvetica" pitchFamily="2" charset="0"/>
              </a:rPr>
              <a:t> (ECVET)</a:t>
            </a:r>
          </a:p>
          <a:p>
            <a:r>
              <a:rPr lang="de-DE" dirty="0">
                <a:effectLst/>
                <a:latin typeface="Helvetica" pitchFamily="2" charset="0"/>
              </a:rPr>
              <a:t>Cadre </a:t>
            </a:r>
            <a:r>
              <a:rPr lang="de-DE" dirty="0" err="1">
                <a:effectLst/>
                <a:latin typeface="Helvetica" pitchFamily="2" charset="0"/>
              </a:rPr>
              <a:t>européen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référence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l’assurance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qualité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dans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l’enseignement</a:t>
            </a:r>
            <a:r>
              <a:rPr lang="de-DE" dirty="0">
                <a:effectLst/>
                <a:latin typeface="Helvetica" pitchFamily="2" charset="0"/>
              </a:rPr>
              <a:t> et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r>
              <a:rPr lang="de-DE" dirty="0">
                <a:effectLst/>
                <a:latin typeface="Helvetica" pitchFamily="2" charset="0"/>
              </a:rPr>
              <a:t> (CERAQ)</a:t>
            </a:r>
          </a:p>
          <a:p>
            <a:r>
              <a:rPr lang="de-DE" dirty="0" err="1">
                <a:effectLst/>
                <a:latin typeface="Helvetica" pitchFamily="2" charset="0"/>
              </a:rPr>
              <a:t>Référentiel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compétences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RdC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endParaRPr lang="de-GB" dirty="0"/>
          </a:p>
        </p:txBody>
      </p:sp>
      <p:pic>
        <p:nvPicPr>
          <p:cNvPr id="7" name="Grafik 6" descr="Playbook Silhouette">
            <a:extLst>
              <a:ext uri="{FF2B5EF4-FFF2-40B4-BE49-F238E27FC236}">
                <a16:creationId xmlns:a16="http://schemas.microsoft.com/office/drawing/2014/main" id="{FF84F147-1192-093C-7B0C-70E9D1A1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33597">
            <a:off x="9771431" y="3628857"/>
            <a:ext cx="1810419" cy="1810419"/>
          </a:xfrm>
          <a:prstGeom prst="rect">
            <a:avLst/>
          </a:prstGeom>
        </p:spPr>
      </p:pic>
      <p:pic>
        <p:nvPicPr>
          <p:cNvPr id="9" name="Grafik 8" descr="Gruppenbrainstorming Silhouette">
            <a:extLst>
              <a:ext uri="{FF2B5EF4-FFF2-40B4-BE49-F238E27FC236}">
                <a16:creationId xmlns:a16="http://schemas.microsoft.com/office/drawing/2014/main" id="{933FAB8C-C406-F177-4B46-410A4D926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2213">
            <a:off x="9957746" y="1802565"/>
            <a:ext cx="1779136" cy="1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1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C3649-9AD7-0F73-AA7A-34882009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8800" dirty="0" err="1"/>
              <a:t>L’Europass</a:t>
            </a:r>
            <a:endParaRPr lang="de-GB" sz="7200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F758749-BBA7-7EB4-DF11-64684FD647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2000" dirty="0">
                <a:effectLst/>
                <a:latin typeface="Helvetica Light" panose="020B0403020202020204" pitchFamily="34" charset="0"/>
              </a:rPr>
              <a:t>Curriculum </a:t>
            </a:r>
            <a:r>
              <a:rPr lang="de-DE" sz="2000" dirty="0" err="1">
                <a:effectLst/>
                <a:latin typeface="Helvetica Light" panose="020B0403020202020204" pitchFamily="34" charset="0"/>
              </a:rPr>
              <a:t>vitae</a:t>
            </a:r>
            <a:r>
              <a:rPr lang="de-DE" sz="2000" dirty="0">
                <a:effectLst/>
                <a:latin typeface="Helvetica Light" panose="020B0403020202020204" pitchFamily="34" charset="0"/>
              </a:rPr>
              <a:t> Europass</a:t>
            </a: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2000" dirty="0" err="1">
                <a:effectLst/>
                <a:latin typeface="Helvetica Light" panose="020B0403020202020204" pitchFamily="34" charset="0"/>
              </a:rPr>
              <a:t>Passeport</a:t>
            </a:r>
            <a:r>
              <a:rPr lang="de-DE" sz="2000" dirty="0">
                <a:effectLst/>
                <a:latin typeface="Helvetica Light" panose="020B0403020202020204" pitchFamily="34" charset="0"/>
              </a:rPr>
              <a:t> de </a:t>
            </a:r>
            <a:r>
              <a:rPr lang="de-DE" sz="2000" dirty="0" err="1">
                <a:effectLst/>
                <a:latin typeface="Helvetica Light" panose="020B0403020202020204" pitchFamily="34" charset="0"/>
              </a:rPr>
              <a:t>langues</a:t>
            </a:r>
            <a:endParaRPr lang="de-DE" sz="2000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2000" dirty="0" err="1">
                <a:effectLst/>
                <a:latin typeface="Helvetica Light" panose="020B0403020202020204" pitchFamily="34" charset="0"/>
              </a:rPr>
              <a:t>Mobilité</a:t>
            </a:r>
            <a:endParaRPr lang="de-DE" sz="2000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2000" dirty="0" err="1">
                <a:effectLst/>
                <a:latin typeface="Helvetica Light" panose="020B0403020202020204" pitchFamily="34" charset="0"/>
              </a:rPr>
              <a:t>Supplément</a:t>
            </a:r>
            <a:r>
              <a:rPr lang="de-DE" sz="2000" dirty="0">
                <a:effectLst/>
                <a:latin typeface="Helvetica Light" panose="020B0403020202020204" pitchFamily="34" charset="0"/>
              </a:rPr>
              <a:t> </a:t>
            </a:r>
            <a:r>
              <a:rPr lang="de-DE" sz="2000" dirty="0" err="1">
                <a:effectLst/>
                <a:latin typeface="Helvetica Light" panose="020B0403020202020204" pitchFamily="34" charset="0"/>
              </a:rPr>
              <a:t>descriptif</a:t>
            </a:r>
            <a:r>
              <a:rPr lang="de-DE" sz="2000" dirty="0">
                <a:effectLst/>
                <a:latin typeface="Helvetica Light" panose="020B0403020202020204" pitchFamily="34" charset="0"/>
              </a:rPr>
              <a:t> du </a:t>
            </a:r>
            <a:r>
              <a:rPr lang="de-DE" sz="2000" dirty="0" err="1">
                <a:effectLst/>
                <a:latin typeface="Helvetica Light" panose="020B0403020202020204" pitchFamily="34" charset="0"/>
              </a:rPr>
              <a:t>certificat</a:t>
            </a:r>
            <a:endParaRPr lang="de-DE" sz="2000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2000" dirty="0" err="1">
                <a:effectLst/>
                <a:latin typeface="Helvetica Light" panose="020B0403020202020204" pitchFamily="34" charset="0"/>
              </a:rPr>
              <a:t>Supplément</a:t>
            </a:r>
            <a:r>
              <a:rPr lang="de-DE" sz="2000" dirty="0">
                <a:effectLst/>
                <a:latin typeface="Helvetica Light" panose="020B0403020202020204" pitchFamily="34" charset="0"/>
              </a:rPr>
              <a:t> au </a:t>
            </a:r>
            <a:r>
              <a:rPr lang="de-DE" sz="2000" dirty="0" err="1">
                <a:effectLst/>
                <a:latin typeface="Helvetica Light" panose="020B0403020202020204" pitchFamily="34" charset="0"/>
              </a:rPr>
              <a:t>diplôme</a:t>
            </a:r>
            <a:endParaRPr lang="de-DE" sz="2000" dirty="0">
              <a:effectLst/>
              <a:latin typeface="Helvetica Light" panose="020B0403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7F343AD-0AA4-B766-BFF0-A7E99DDDE66C}"/>
              </a:ext>
            </a:extLst>
          </p:cNvPr>
          <p:cNvGrpSpPr/>
          <p:nvPr/>
        </p:nvGrpSpPr>
        <p:grpSpPr>
          <a:xfrm rot="21060165">
            <a:off x="7028628" y="1324158"/>
            <a:ext cx="2701750" cy="2296487"/>
            <a:chOff x="10657819" y="4558839"/>
            <a:chExt cx="762000" cy="647700"/>
          </a:xfrm>
        </p:grpSpPr>
        <p:grpSp>
          <p:nvGrpSpPr>
            <p:cNvPr id="5" name="Grafik 29" descr="Mitarbeitendenausweis mit einfarbiger Füllung">
              <a:extLst>
                <a:ext uri="{FF2B5EF4-FFF2-40B4-BE49-F238E27FC236}">
                  <a16:creationId xmlns:a16="http://schemas.microsoft.com/office/drawing/2014/main" id="{99A142FE-D654-7809-1CE6-664285BA36B5}"/>
                </a:ext>
              </a:extLst>
            </p:cNvPr>
            <p:cNvGrpSpPr/>
            <p:nvPr/>
          </p:nvGrpSpPr>
          <p:grpSpPr>
            <a:xfrm>
              <a:off x="10676443" y="4578501"/>
              <a:ext cx="724752" cy="616039"/>
              <a:chOff x="10031172" y="4033493"/>
              <a:chExt cx="762000" cy="647700"/>
            </a:xfrm>
            <a:solidFill>
              <a:srgbClr val="B68720"/>
            </a:solidFill>
          </p:grpSpPr>
          <p:sp>
            <p:nvSpPr>
              <p:cNvPr id="10" name="Freihandform 9">
                <a:extLst>
                  <a:ext uri="{FF2B5EF4-FFF2-40B4-BE49-F238E27FC236}">
                    <a16:creationId xmlns:a16="http://schemas.microsoft.com/office/drawing/2014/main" id="{EC014B1A-8472-1658-CBD4-3F5A414919D0}"/>
                  </a:ext>
                </a:extLst>
              </p:cNvPr>
              <p:cNvSpPr/>
              <p:nvPr/>
            </p:nvSpPr>
            <p:spPr>
              <a:xfrm>
                <a:off x="10355022" y="4033493"/>
                <a:ext cx="114300" cy="152400"/>
              </a:xfrm>
              <a:custGeom>
                <a:avLst/>
                <a:gdLst>
                  <a:gd name="connsiteX0" fmla="*/ 76200 w 114300"/>
                  <a:gd name="connsiteY0" fmla="*/ 152400 h 152400"/>
                  <a:gd name="connsiteX1" fmla="*/ 38100 w 114300"/>
                  <a:gd name="connsiteY1" fmla="*/ 152400 h 152400"/>
                  <a:gd name="connsiteX2" fmla="*/ 0 w 114300"/>
                  <a:gd name="connsiteY2" fmla="*/ 114300 h 152400"/>
                  <a:gd name="connsiteX3" fmla="*/ 0 w 114300"/>
                  <a:gd name="connsiteY3" fmla="*/ 38100 h 152400"/>
                  <a:gd name="connsiteX4" fmla="*/ 38100 w 114300"/>
                  <a:gd name="connsiteY4" fmla="*/ 0 h 152400"/>
                  <a:gd name="connsiteX5" fmla="*/ 76200 w 114300"/>
                  <a:gd name="connsiteY5" fmla="*/ 0 h 152400"/>
                  <a:gd name="connsiteX6" fmla="*/ 114300 w 114300"/>
                  <a:gd name="connsiteY6" fmla="*/ 38100 h 152400"/>
                  <a:gd name="connsiteX7" fmla="*/ 114300 w 114300"/>
                  <a:gd name="connsiteY7" fmla="*/ 114300 h 152400"/>
                  <a:gd name="connsiteX8" fmla="*/ 76200 w 114300"/>
                  <a:gd name="connsiteY8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52400">
                    <a:moveTo>
                      <a:pt x="76200" y="152400"/>
                    </a:moveTo>
                    <a:lnTo>
                      <a:pt x="38100" y="152400"/>
                    </a:lnTo>
                    <a:cubicBezTo>
                      <a:pt x="17145" y="152400"/>
                      <a:pt x="0" y="135255"/>
                      <a:pt x="0" y="114300"/>
                    </a:cubicBezTo>
                    <a:lnTo>
                      <a:pt x="0" y="38100"/>
                    </a:lnTo>
                    <a:cubicBezTo>
                      <a:pt x="0" y="17145"/>
                      <a:pt x="17145" y="0"/>
                      <a:pt x="38100" y="0"/>
                    </a:cubicBezTo>
                    <a:lnTo>
                      <a:pt x="76200" y="0"/>
                    </a:lnTo>
                    <a:cubicBezTo>
                      <a:pt x="97155" y="0"/>
                      <a:pt x="114300" y="17145"/>
                      <a:pt x="114300" y="38100"/>
                    </a:cubicBezTo>
                    <a:lnTo>
                      <a:pt x="114300" y="114300"/>
                    </a:lnTo>
                    <a:cubicBezTo>
                      <a:pt x="114300" y="135255"/>
                      <a:pt x="97155" y="152400"/>
                      <a:pt x="76200" y="152400"/>
                    </a:cubicBezTo>
                    <a:close/>
                  </a:path>
                </a:pathLst>
              </a:custGeom>
              <a:solidFill>
                <a:srgbClr val="D22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11" name="Freihandform 10">
                <a:extLst>
                  <a:ext uri="{FF2B5EF4-FFF2-40B4-BE49-F238E27FC236}">
                    <a16:creationId xmlns:a16="http://schemas.microsoft.com/office/drawing/2014/main" id="{B4A22F24-6D54-E2F6-6AFB-54C86416CD62}"/>
                  </a:ext>
                </a:extLst>
              </p:cNvPr>
              <p:cNvSpPr/>
              <p:nvPr/>
            </p:nvSpPr>
            <p:spPr>
              <a:xfrm>
                <a:off x="10031172" y="4147793"/>
                <a:ext cx="762000" cy="533400"/>
              </a:xfrm>
              <a:custGeom>
                <a:avLst/>
                <a:gdLst>
                  <a:gd name="connsiteX0" fmla="*/ 685800 w 762000"/>
                  <a:gd name="connsiteY0" fmla="*/ 228600 h 533400"/>
                  <a:gd name="connsiteX1" fmla="*/ 457200 w 762000"/>
                  <a:gd name="connsiteY1" fmla="*/ 228600 h 533400"/>
                  <a:gd name="connsiteX2" fmla="*/ 457200 w 762000"/>
                  <a:gd name="connsiteY2" fmla="*/ 190500 h 533400"/>
                  <a:gd name="connsiteX3" fmla="*/ 685800 w 762000"/>
                  <a:gd name="connsiteY3" fmla="*/ 190500 h 533400"/>
                  <a:gd name="connsiteX4" fmla="*/ 685800 w 762000"/>
                  <a:gd name="connsiteY4" fmla="*/ 228600 h 533400"/>
                  <a:gd name="connsiteX5" fmla="*/ 685800 w 762000"/>
                  <a:gd name="connsiteY5" fmla="*/ 342900 h 533400"/>
                  <a:gd name="connsiteX6" fmla="*/ 457200 w 762000"/>
                  <a:gd name="connsiteY6" fmla="*/ 342900 h 533400"/>
                  <a:gd name="connsiteX7" fmla="*/ 457200 w 762000"/>
                  <a:gd name="connsiteY7" fmla="*/ 304800 h 533400"/>
                  <a:gd name="connsiteX8" fmla="*/ 685800 w 762000"/>
                  <a:gd name="connsiteY8" fmla="*/ 304800 h 533400"/>
                  <a:gd name="connsiteX9" fmla="*/ 685800 w 762000"/>
                  <a:gd name="connsiteY9" fmla="*/ 342900 h 533400"/>
                  <a:gd name="connsiteX10" fmla="*/ 685800 w 762000"/>
                  <a:gd name="connsiteY10" fmla="*/ 457200 h 533400"/>
                  <a:gd name="connsiteX11" fmla="*/ 457200 w 762000"/>
                  <a:gd name="connsiteY11" fmla="*/ 457200 h 533400"/>
                  <a:gd name="connsiteX12" fmla="*/ 457200 w 762000"/>
                  <a:gd name="connsiteY12" fmla="*/ 419100 h 533400"/>
                  <a:gd name="connsiteX13" fmla="*/ 685800 w 762000"/>
                  <a:gd name="connsiteY13" fmla="*/ 419100 h 533400"/>
                  <a:gd name="connsiteX14" fmla="*/ 685800 w 762000"/>
                  <a:gd name="connsiteY14" fmla="*/ 457200 h 533400"/>
                  <a:gd name="connsiteX15" fmla="*/ 381000 w 762000"/>
                  <a:gd name="connsiteY15" fmla="*/ 457200 h 533400"/>
                  <a:gd name="connsiteX16" fmla="*/ 76200 w 762000"/>
                  <a:gd name="connsiteY16" fmla="*/ 457200 h 533400"/>
                  <a:gd name="connsiteX17" fmla="*/ 76200 w 762000"/>
                  <a:gd name="connsiteY17" fmla="*/ 381000 h 533400"/>
                  <a:gd name="connsiteX18" fmla="*/ 91440 w 762000"/>
                  <a:gd name="connsiteY18" fmla="*/ 350520 h 533400"/>
                  <a:gd name="connsiteX19" fmla="*/ 165735 w 762000"/>
                  <a:gd name="connsiteY19" fmla="*/ 314325 h 533400"/>
                  <a:gd name="connsiteX20" fmla="*/ 228600 w 762000"/>
                  <a:gd name="connsiteY20" fmla="*/ 304800 h 533400"/>
                  <a:gd name="connsiteX21" fmla="*/ 291465 w 762000"/>
                  <a:gd name="connsiteY21" fmla="*/ 314325 h 533400"/>
                  <a:gd name="connsiteX22" fmla="*/ 365760 w 762000"/>
                  <a:gd name="connsiteY22" fmla="*/ 350520 h 533400"/>
                  <a:gd name="connsiteX23" fmla="*/ 381000 w 762000"/>
                  <a:gd name="connsiteY23" fmla="*/ 381000 h 533400"/>
                  <a:gd name="connsiteX24" fmla="*/ 381000 w 762000"/>
                  <a:gd name="connsiteY24" fmla="*/ 457200 h 533400"/>
                  <a:gd name="connsiteX25" fmla="*/ 228600 w 762000"/>
                  <a:gd name="connsiteY25" fmla="*/ 133350 h 533400"/>
                  <a:gd name="connsiteX26" fmla="*/ 304800 w 762000"/>
                  <a:gd name="connsiteY26" fmla="*/ 209550 h 533400"/>
                  <a:gd name="connsiteX27" fmla="*/ 228600 w 762000"/>
                  <a:gd name="connsiteY27" fmla="*/ 285750 h 533400"/>
                  <a:gd name="connsiteX28" fmla="*/ 152400 w 762000"/>
                  <a:gd name="connsiteY28" fmla="*/ 209550 h 533400"/>
                  <a:gd name="connsiteX29" fmla="*/ 228600 w 762000"/>
                  <a:gd name="connsiteY29" fmla="*/ 133350 h 533400"/>
                  <a:gd name="connsiteX30" fmla="*/ 723900 w 762000"/>
                  <a:gd name="connsiteY30" fmla="*/ 0 h 533400"/>
                  <a:gd name="connsiteX31" fmla="*/ 476250 w 762000"/>
                  <a:gd name="connsiteY31" fmla="*/ 0 h 533400"/>
                  <a:gd name="connsiteX32" fmla="*/ 400050 w 762000"/>
                  <a:gd name="connsiteY32" fmla="*/ 76200 h 533400"/>
                  <a:gd name="connsiteX33" fmla="*/ 361950 w 762000"/>
                  <a:gd name="connsiteY33" fmla="*/ 76200 h 533400"/>
                  <a:gd name="connsiteX34" fmla="*/ 285750 w 762000"/>
                  <a:gd name="connsiteY34" fmla="*/ 0 h 533400"/>
                  <a:gd name="connsiteX35" fmla="*/ 38100 w 762000"/>
                  <a:gd name="connsiteY35" fmla="*/ 0 h 533400"/>
                  <a:gd name="connsiteX36" fmla="*/ 0 w 762000"/>
                  <a:gd name="connsiteY36" fmla="*/ 38100 h 533400"/>
                  <a:gd name="connsiteX37" fmla="*/ 0 w 762000"/>
                  <a:gd name="connsiteY37" fmla="*/ 495300 h 533400"/>
                  <a:gd name="connsiteX38" fmla="*/ 38100 w 762000"/>
                  <a:gd name="connsiteY38" fmla="*/ 533400 h 533400"/>
                  <a:gd name="connsiteX39" fmla="*/ 723900 w 762000"/>
                  <a:gd name="connsiteY39" fmla="*/ 533400 h 533400"/>
                  <a:gd name="connsiteX40" fmla="*/ 762000 w 762000"/>
                  <a:gd name="connsiteY40" fmla="*/ 495300 h 533400"/>
                  <a:gd name="connsiteX41" fmla="*/ 762000 w 762000"/>
                  <a:gd name="connsiteY41" fmla="*/ 38100 h 533400"/>
                  <a:gd name="connsiteX42" fmla="*/ 723900 w 762000"/>
                  <a:gd name="connsiteY42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62000" h="533400">
                    <a:moveTo>
                      <a:pt x="685800" y="228600"/>
                    </a:moveTo>
                    <a:lnTo>
                      <a:pt x="457200" y="228600"/>
                    </a:lnTo>
                    <a:lnTo>
                      <a:pt x="457200" y="190500"/>
                    </a:lnTo>
                    <a:lnTo>
                      <a:pt x="685800" y="190500"/>
                    </a:lnTo>
                    <a:lnTo>
                      <a:pt x="685800" y="228600"/>
                    </a:lnTo>
                    <a:close/>
                    <a:moveTo>
                      <a:pt x="685800" y="342900"/>
                    </a:moveTo>
                    <a:lnTo>
                      <a:pt x="457200" y="342900"/>
                    </a:lnTo>
                    <a:lnTo>
                      <a:pt x="457200" y="304800"/>
                    </a:lnTo>
                    <a:lnTo>
                      <a:pt x="685800" y="304800"/>
                    </a:lnTo>
                    <a:lnTo>
                      <a:pt x="685800" y="342900"/>
                    </a:lnTo>
                    <a:close/>
                    <a:moveTo>
                      <a:pt x="685800" y="457200"/>
                    </a:moveTo>
                    <a:lnTo>
                      <a:pt x="457200" y="457200"/>
                    </a:lnTo>
                    <a:lnTo>
                      <a:pt x="457200" y="419100"/>
                    </a:lnTo>
                    <a:lnTo>
                      <a:pt x="685800" y="419100"/>
                    </a:lnTo>
                    <a:lnTo>
                      <a:pt x="685800" y="457200"/>
                    </a:lnTo>
                    <a:close/>
                    <a:moveTo>
                      <a:pt x="381000" y="457200"/>
                    </a:moveTo>
                    <a:lnTo>
                      <a:pt x="76200" y="457200"/>
                    </a:lnTo>
                    <a:lnTo>
                      <a:pt x="76200" y="381000"/>
                    </a:lnTo>
                    <a:cubicBezTo>
                      <a:pt x="76200" y="369570"/>
                      <a:pt x="81915" y="358140"/>
                      <a:pt x="91440" y="350520"/>
                    </a:cubicBezTo>
                    <a:cubicBezTo>
                      <a:pt x="112395" y="335280"/>
                      <a:pt x="139065" y="321945"/>
                      <a:pt x="165735" y="314325"/>
                    </a:cubicBezTo>
                    <a:cubicBezTo>
                      <a:pt x="186690" y="308610"/>
                      <a:pt x="207645" y="304800"/>
                      <a:pt x="228600" y="304800"/>
                    </a:cubicBezTo>
                    <a:cubicBezTo>
                      <a:pt x="251460" y="304800"/>
                      <a:pt x="272415" y="308610"/>
                      <a:pt x="291465" y="314325"/>
                    </a:cubicBezTo>
                    <a:cubicBezTo>
                      <a:pt x="318135" y="321945"/>
                      <a:pt x="344805" y="333375"/>
                      <a:pt x="365760" y="350520"/>
                    </a:cubicBezTo>
                    <a:cubicBezTo>
                      <a:pt x="375285" y="358140"/>
                      <a:pt x="381000" y="369570"/>
                      <a:pt x="381000" y="381000"/>
                    </a:cubicBezTo>
                    <a:lnTo>
                      <a:pt x="381000" y="457200"/>
                    </a:lnTo>
                    <a:close/>
                    <a:moveTo>
                      <a:pt x="228600" y="133350"/>
                    </a:moveTo>
                    <a:cubicBezTo>
                      <a:pt x="270510" y="133350"/>
                      <a:pt x="304800" y="167640"/>
                      <a:pt x="304800" y="209550"/>
                    </a:cubicBezTo>
                    <a:cubicBezTo>
                      <a:pt x="304800" y="251460"/>
                      <a:pt x="270510" y="285750"/>
                      <a:pt x="228600" y="285750"/>
                    </a:cubicBezTo>
                    <a:cubicBezTo>
                      <a:pt x="186690" y="285750"/>
                      <a:pt x="152400" y="251460"/>
                      <a:pt x="152400" y="209550"/>
                    </a:cubicBezTo>
                    <a:cubicBezTo>
                      <a:pt x="152400" y="167640"/>
                      <a:pt x="186690" y="133350"/>
                      <a:pt x="228600" y="133350"/>
                    </a:cubicBezTo>
                    <a:close/>
                    <a:moveTo>
                      <a:pt x="723900" y="0"/>
                    </a:moveTo>
                    <a:lnTo>
                      <a:pt x="476250" y="0"/>
                    </a:lnTo>
                    <a:cubicBezTo>
                      <a:pt x="476250" y="41910"/>
                      <a:pt x="441960" y="76200"/>
                      <a:pt x="400050" y="76200"/>
                    </a:cubicBezTo>
                    <a:lnTo>
                      <a:pt x="361950" y="76200"/>
                    </a:lnTo>
                    <a:cubicBezTo>
                      <a:pt x="320040" y="76200"/>
                      <a:pt x="285750" y="41910"/>
                      <a:pt x="2857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495300"/>
                    </a:lnTo>
                    <a:cubicBezTo>
                      <a:pt x="0" y="516255"/>
                      <a:pt x="17145" y="533400"/>
                      <a:pt x="38100" y="533400"/>
                    </a:cubicBezTo>
                    <a:lnTo>
                      <a:pt x="723900" y="533400"/>
                    </a:lnTo>
                    <a:cubicBezTo>
                      <a:pt x="744855" y="533400"/>
                      <a:pt x="762000" y="516255"/>
                      <a:pt x="762000" y="495300"/>
                    </a:cubicBezTo>
                    <a:lnTo>
                      <a:pt x="762000" y="38100"/>
                    </a:lnTo>
                    <a:cubicBezTo>
                      <a:pt x="762000" y="17145"/>
                      <a:pt x="744855" y="0"/>
                      <a:pt x="723900" y="0"/>
                    </a:cubicBezTo>
                    <a:close/>
                  </a:path>
                </a:pathLst>
              </a:custGeom>
              <a:solidFill>
                <a:srgbClr val="E8E2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</p:grp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EAE6ECA1-9FB4-9A53-0503-6D62E788A297}"/>
                </a:ext>
              </a:extLst>
            </p:cNvPr>
            <p:cNvSpPr/>
            <p:nvPr/>
          </p:nvSpPr>
          <p:spPr>
            <a:xfrm>
              <a:off x="10657819" y="4558839"/>
              <a:ext cx="762000" cy="647700"/>
            </a:xfrm>
            <a:custGeom>
              <a:avLst/>
              <a:gdLst>
                <a:gd name="connsiteX0" fmla="*/ 723900 w 762000"/>
                <a:gd name="connsiteY0" fmla="*/ 114300 h 647700"/>
                <a:gd name="connsiteX1" fmla="*/ 447675 w 762000"/>
                <a:gd name="connsiteY1" fmla="*/ 114300 h 647700"/>
                <a:gd name="connsiteX2" fmla="*/ 447675 w 762000"/>
                <a:gd name="connsiteY2" fmla="*/ 38100 h 647700"/>
                <a:gd name="connsiteX3" fmla="*/ 409575 w 762000"/>
                <a:gd name="connsiteY3" fmla="*/ 0 h 647700"/>
                <a:gd name="connsiteX4" fmla="*/ 352425 w 762000"/>
                <a:gd name="connsiteY4" fmla="*/ 0 h 647700"/>
                <a:gd name="connsiteX5" fmla="*/ 314325 w 762000"/>
                <a:gd name="connsiteY5" fmla="*/ 38100 h 647700"/>
                <a:gd name="connsiteX6" fmla="*/ 314325 w 762000"/>
                <a:gd name="connsiteY6" fmla="*/ 114300 h 647700"/>
                <a:gd name="connsiteX7" fmla="*/ 38100 w 762000"/>
                <a:gd name="connsiteY7" fmla="*/ 114300 h 647700"/>
                <a:gd name="connsiteX8" fmla="*/ 0 w 762000"/>
                <a:gd name="connsiteY8" fmla="*/ 152400 h 647700"/>
                <a:gd name="connsiteX9" fmla="*/ 0 w 762000"/>
                <a:gd name="connsiteY9" fmla="*/ 609600 h 647700"/>
                <a:gd name="connsiteX10" fmla="*/ 38100 w 762000"/>
                <a:gd name="connsiteY10" fmla="*/ 647700 h 647700"/>
                <a:gd name="connsiteX11" fmla="*/ 723900 w 762000"/>
                <a:gd name="connsiteY11" fmla="*/ 647700 h 647700"/>
                <a:gd name="connsiteX12" fmla="*/ 762000 w 762000"/>
                <a:gd name="connsiteY12" fmla="*/ 609600 h 647700"/>
                <a:gd name="connsiteX13" fmla="*/ 762000 w 762000"/>
                <a:gd name="connsiteY13" fmla="*/ 152400 h 647700"/>
                <a:gd name="connsiteX14" fmla="*/ 723900 w 762000"/>
                <a:gd name="connsiteY14" fmla="*/ 114300 h 647700"/>
                <a:gd name="connsiteX15" fmla="*/ 333375 w 762000"/>
                <a:gd name="connsiteY15" fmla="*/ 38100 h 647700"/>
                <a:gd name="connsiteX16" fmla="*/ 352425 w 762000"/>
                <a:gd name="connsiteY16" fmla="*/ 19050 h 647700"/>
                <a:gd name="connsiteX17" fmla="*/ 409575 w 762000"/>
                <a:gd name="connsiteY17" fmla="*/ 19050 h 647700"/>
                <a:gd name="connsiteX18" fmla="*/ 428625 w 762000"/>
                <a:gd name="connsiteY18" fmla="*/ 38100 h 647700"/>
                <a:gd name="connsiteX19" fmla="*/ 428625 w 762000"/>
                <a:gd name="connsiteY19" fmla="*/ 142875 h 647700"/>
                <a:gd name="connsiteX20" fmla="*/ 409575 w 762000"/>
                <a:gd name="connsiteY20" fmla="*/ 161925 h 647700"/>
                <a:gd name="connsiteX21" fmla="*/ 352425 w 762000"/>
                <a:gd name="connsiteY21" fmla="*/ 161925 h 647700"/>
                <a:gd name="connsiteX22" fmla="*/ 333375 w 762000"/>
                <a:gd name="connsiteY22" fmla="*/ 142875 h 647700"/>
                <a:gd name="connsiteX23" fmla="*/ 742950 w 762000"/>
                <a:gd name="connsiteY23" fmla="*/ 609600 h 647700"/>
                <a:gd name="connsiteX24" fmla="*/ 723900 w 762000"/>
                <a:gd name="connsiteY24" fmla="*/ 628650 h 647700"/>
                <a:gd name="connsiteX25" fmla="*/ 38100 w 762000"/>
                <a:gd name="connsiteY25" fmla="*/ 628650 h 647700"/>
                <a:gd name="connsiteX26" fmla="*/ 19050 w 762000"/>
                <a:gd name="connsiteY26" fmla="*/ 609600 h 647700"/>
                <a:gd name="connsiteX27" fmla="*/ 19050 w 762000"/>
                <a:gd name="connsiteY27" fmla="*/ 152400 h 647700"/>
                <a:gd name="connsiteX28" fmla="*/ 38100 w 762000"/>
                <a:gd name="connsiteY28" fmla="*/ 133350 h 647700"/>
                <a:gd name="connsiteX29" fmla="*/ 314325 w 762000"/>
                <a:gd name="connsiteY29" fmla="*/ 133350 h 647700"/>
                <a:gd name="connsiteX30" fmla="*/ 314325 w 762000"/>
                <a:gd name="connsiteY30" fmla="*/ 142875 h 647700"/>
                <a:gd name="connsiteX31" fmla="*/ 352425 w 762000"/>
                <a:gd name="connsiteY31" fmla="*/ 180975 h 647700"/>
                <a:gd name="connsiteX32" fmla="*/ 409575 w 762000"/>
                <a:gd name="connsiteY32" fmla="*/ 180975 h 647700"/>
                <a:gd name="connsiteX33" fmla="*/ 447675 w 762000"/>
                <a:gd name="connsiteY33" fmla="*/ 142875 h 647700"/>
                <a:gd name="connsiteX34" fmla="*/ 447675 w 762000"/>
                <a:gd name="connsiteY34" fmla="*/ 133350 h 647700"/>
                <a:gd name="connsiteX35" fmla="*/ 723900 w 762000"/>
                <a:gd name="connsiteY35" fmla="*/ 133350 h 647700"/>
                <a:gd name="connsiteX36" fmla="*/ 742950 w 762000"/>
                <a:gd name="connsiteY36" fmla="*/ 152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2000" h="647700">
                  <a:moveTo>
                    <a:pt x="723900" y="114300"/>
                  </a:moveTo>
                  <a:lnTo>
                    <a:pt x="447675" y="114300"/>
                  </a:lnTo>
                  <a:lnTo>
                    <a:pt x="447675" y="38100"/>
                  </a:lnTo>
                  <a:cubicBezTo>
                    <a:pt x="447675" y="17058"/>
                    <a:pt x="430617" y="0"/>
                    <a:pt x="409575" y="0"/>
                  </a:cubicBezTo>
                  <a:lnTo>
                    <a:pt x="352425" y="0"/>
                  </a:lnTo>
                  <a:cubicBezTo>
                    <a:pt x="331383" y="0"/>
                    <a:pt x="314325" y="17058"/>
                    <a:pt x="314325" y="38100"/>
                  </a:cubicBezTo>
                  <a:lnTo>
                    <a:pt x="314325" y="114300"/>
                  </a:lnTo>
                  <a:lnTo>
                    <a:pt x="38100" y="114300"/>
                  </a:lnTo>
                  <a:cubicBezTo>
                    <a:pt x="17058" y="114300"/>
                    <a:pt x="0" y="131358"/>
                    <a:pt x="0" y="152400"/>
                  </a:cubicBezTo>
                  <a:lnTo>
                    <a:pt x="0" y="609600"/>
                  </a:lnTo>
                  <a:cubicBezTo>
                    <a:pt x="0" y="630642"/>
                    <a:pt x="17058" y="647700"/>
                    <a:pt x="38100" y="647700"/>
                  </a:cubicBezTo>
                  <a:lnTo>
                    <a:pt x="723900" y="647700"/>
                  </a:lnTo>
                  <a:cubicBezTo>
                    <a:pt x="744942" y="647700"/>
                    <a:pt x="762000" y="630642"/>
                    <a:pt x="762000" y="609600"/>
                  </a:cubicBezTo>
                  <a:lnTo>
                    <a:pt x="762000" y="152400"/>
                  </a:lnTo>
                  <a:cubicBezTo>
                    <a:pt x="762000" y="131358"/>
                    <a:pt x="744942" y="114300"/>
                    <a:pt x="723900" y="114300"/>
                  </a:cubicBezTo>
                  <a:close/>
                  <a:moveTo>
                    <a:pt x="333375" y="38100"/>
                  </a:moveTo>
                  <a:cubicBezTo>
                    <a:pt x="333375" y="27579"/>
                    <a:pt x="341904" y="19050"/>
                    <a:pt x="352425" y="19050"/>
                  </a:cubicBezTo>
                  <a:lnTo>
                    <a:pt x="409575" y="19050"/>
                  </a:lnTo>
                  <a:cubicBezTo>
                    <a:pt x="420096" y="19050"/>
                    <a:pt x="428625" y="27579"/>
                    <a:pt x="428625" y="38100"/>
                  </a:cubicBezTo>
                  <a:lnTo>
                    <a:pt x="428625" y="142875"/>
                  </a:lnTo>
                  <a:cubicBezTo>
                    <a:pt x="428625" y="153396"/>
                    <a:pt x="420096" y="161925"/>
                    <a:pt x="409575" y="161925"/>
                  </a:cubicBezTo>
                  <a:lnTo>
                    <a:pt x="352425" y="161925"/>
                  </a:lnTo>
                  <a:cubicBezTo>
                    <a:pt x="341904" y="161925"/>
                    <a:pt x="333375" y="153396"/>
                    <a:pt x="333375" y="142875"/>
                  </a:cubicBezTo>
                  <a:close/>
                  <a:moveTo>
                    <a:pt x="742950" y="609600"/>
                  </a:moveTo>
                  <a:cubicBezTo>
                    <a:pt x="742950" y="620121"/>
                    <a:pt x="734421" y="628650"/>
                    <a:pt x="723900" y="628650"/>
                  </a:cubicBezTo>
                  <a:lnTo>
                    <a:pt x="38100" y="628650"/>
                  </a:lnTo>
                  <a:cubicBezTo>
                    <a:pt x="27579" y="628650"/>
                    <a:pt x="19050" y="620121"/>
                    <a:pt x="19050" y="609600"/>
                  </a:cubicBezTo>
                  <a:lnTo>
                    <a:pt x="19050" y="152400"/>
                  </a:lnTo>
                  <a:cubicBezTo>
                    <a:pt x="19050" y="141879"/>
                    <a:pt x="27579" y="133350"/>
                    <a:pt x="38100" y="133350"/>
                  </a:cubicBezTo>
                  <a:lnTo>
                    <a:pt x="314325" y="133350"/>
                  </a:lnTo>
                  <a:lnTo>
                    <a:pt x="314325" y="142875"/>
                  </a:lnTo>
                  <a:cubicBezTo>
                    <a:pt x="314325" y="163917"/>
                    <a:pt x="331383" y="180975"/>
                    <a:pt x="352425" y="180975"/>
                  </a:cubicBezTo>
                  <a:lnTo>
                    <a:pt x="409575" y="180975"/>
                  </a:lnTo>
                  <a:cubicBezTo>
                    <a:pt x="430617" y="180975"/>
                    <a:pt x="447675" y="163917"/>
                    <a:pt x="447675" y="142875"/>
                  </a:cubicBezTo>
                  <a:lnTo>
                    <a:pt x="447675" y="133350"/>
                  </a:lnTo>
                  <a:lnTo>
                    <a:pt x="723900" y="133350"/>
                  </a:lnTo>
                  <a:cubicBezTo>
                    <a:pt x="734421" y="133350"/>
                    <a:pt x="742950" y="141879"/>
                    <a:pt x="742950" y="152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pic>
          <p:nvPicPr>
            <p:cNvPr id="7" name="Grafik 6" descr="Benutzer mit einfarbiger Füllung">
              <a:extLst>
                <a:ext uri="{FF2B5EF4-FFF2-40B4-BE49-F238E27FC236}">
                  <a16:creationId xmlns:a16="http://schemas.microsoft.com/office/drawing/2014/main" id="{BF6F3570-54DA-90CF-8BAF-DB7694BB6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000" y="4740805"/>
              <a:ext cx="460101" cy="460101"/>
            </a:xfrm>
            <a:prstGeom prst="rect">
              <a:avLst/>
            </a:prstGeom>
          </p:spPr>
        </p:pic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2B8FC739-AE58-1ABF-E05E-74C3F0F0A00A}"/>
                </a:ext>
              </a:extLst>
            </p:cNvPr>
            <p:cNvSpPr/>
            <p:nvPr/>
          </p:nvSpPr>
          <p:spPr>
            <a:xfrm>
              <a:off x="10820433" y="4803962"/>
              <a:ext cx="157679" cy="157679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6EFECDB5-E683-14EF-C74C-2B23B4B9F75A}"/>
                </a:ext>
              </a:extLst>
            </p:cNvPr>
            <p:cNvSpPr/>
            <p:nvPr/>
          </p:nvSpPr>
          <p:spPr>
            <a:xfrm>
              <a:off x="10739299" y="4966984"/>
              <a:ext cx="325909" cy="161935"/>
            </a:xfrm>
            <a:custGeom>
              <a:avLst/>
              <a:gdLst>
                <a:gd name="connsiteX0" fmla="*/ 287026 w 304800"/>
                <a:gd name="connsiteY0" fmla="*/ 45006 h 151447"/>
                <a:gd name="connsiteX1" fmla="*/ 214074 w 304800"/>
                <a:gd name="connsiteY1" fmla="*/ 9306 h 151447"/>
                <a:gd name="connsiteX2" fmla="*/ 152400 w 304800"/>
                <a:gd name="connsiteY2" fmla="*/ 0 h 151447"/>
                <a:gd name="connsiteX3" fmla="*/ 90849 w 304800"/>
                <a:gd name="connsiteY3" fmla="*/ 9296 h 151447"/>
                <a:gd name="connsiteX4" fmla="*/ 17859 w 304800"/>
                <a:gd name="connsiteY4" fmla="*/ 44958 h 151447"/>
                <a:gd name="connsiteX5" fmla="*/ 0 w 304800"/>
                <a:gd name="connsiteY5" fmla="*/ 80963 h 151447"/>
                <a:gd name="connsiteX6" fmla="*/ 0 w 304800"/>
                <a:gd name="connsiteY6" fmla="*/ 151448 h 151447"/>
                <a:gd name="connsiteX7" fmla="*/ 304800 w 304800"/>
                <a:gd name="connsiteY7" fmla="*/ 151448 h 151447"/>
                <a:gd name="connsiteX8" fmla="*/ 304800 w 304800"/>
                <a:gd name="connsiteY8" fmla="*/ 80963 h 151447"/>
                <a:gd name="connsiteX9" fmla="*/ 287026 w 304800"/>
                <a:gd name="connsiteY9" fmla="*/ 45006 h 151447"/>
                <a:gd name="connsiteX10" fmla="*/ 285750 w 304800"/>
                <a:gd name="connsiteY10" fmla="*/ 132398 h 151447"/>
                <a:gd name="connsiteX11" fmla="*/ 19050 w 304800"/>
                <a:gd name="connsiteY11" fmla="*/ 132398 h 151447"/>
                <a:gd name="connsiteX12" fmla="*/ 19050 w 304800"/>
                <a:gd name="connsiteY12" fmla="*/ 80963 h 151447"/>
                <a:gd name="connsiteX13" fmla="*/ 29413 w 304800"/>
                <a:gd name="connsiteY13" fmla="*/ 60084 h 151447"/>
                <a:gd name="connsiteX14" fmla="*/ 95964 w 304800"/>
                <a:gd name="connsiteY14" fmla="*/ 27623 h 151447"/>
                <a:gd name="connsiteX15" fmla="*/ 152400 w 304800"/>
                <a:gd name="connsiteY15" fmla="*/ 19050 h 151447"/>
                <a:gd name="connsiteX16" fmla="*/ 208721 w 304800"/>
                <a:gd name="connsiteY16" fmla="*/ 27623 h 151447"/>
                <a:gd name="connsiteX17" fmla="*/ 275034 w 304800"/>
                <a:gd name="connsiteY17" fmla="*/ 59836 h 151447"/>
                <a:gd name="connsiteX18" fmla="*/ 285750 w 304800"/>
                <a:gd name="connsiteY18" fmla="*/ 80963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151447">
                  <a:moveTo>
                    <a:pt x="287026" y="45006"/>
                  </a:moveTo>
                  <a:cubicBezTo>
                    <a:pt x="265371" y="28298"/>
                    <a:pt x="240555" y="16153"/>
                    <a:pt x="214074" y="9306"/>
                  </a:cubicBezTo>
                  <a:cubicBezTo>
                    <a:pt x="194088" y="3179"/>
                    <a:pt x="173305" y="44"/>
                    <a:pt x="152400" y="0"/>
                  </a:cubicBezTo>
                  <a:cubicBezTo>
                    <a:pt x="131560" y="341"/>
                    <a:pt x="110861" y="3467"/>
                    <a:pt x="90849" y="9296"/>
                  </a:cubicBezTo>
                  <a:cubicBezTo>
                    <a:pt x="64652" y="16905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51448"/>
                  </a:lnTo>
                  <a:lnTo>
                    <a:pt x="304800" y="151448"/>
                  </a:lnTo>
                  <a:lnTo>
                    <a:pt x="304800" y="80963"/>
                  </a:lnTo>
                  <a:cubicBezTo>
                    <a:pt x="304577" y="66916"/>
                    <a:pt x="298051" y="53713"/>
                    <a:pt x="287026" y="45006"/>
                  </a:cubicBezTo>
                  <a:close/>
                  <a:moveTo>
                    <a:pt x="285750" y="132398"/>
                  </a:moveTo>
                  <a:lnTo>
                    <a:pt x="19050" y="132398"/>
                  </a:lnTo>
                  <a:lnTo>
                    <a:pt x="19050" y="80963"/>
                  </a:lnTo>
                  <a:cubicBezTo>
                    <a:pt x="19231" y="72809"/>
                    <a:pt x="23029" y="65159"/>
                    <a:pt x="29413" y="60084"/>
                  </a:cubicBezTo>
                  <a:cubicBezTo>
                    <a:pt x="49617" y="45603"/>
                    <a:pt x="72115" y="34628"/>
                    <a:pt x="95964" y="27623"/>
                  </a:cubicBezTo>
                  <a:cubicBezTo>
                    <a:pt x="114312" y="22270"/>
                    <a:pt x="133291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32773" y="33777"/>
                    <a:pt x="255330" y="44734"/>
                    <a:pt x="275034" y="59836"/>
                  </a:cubicBezTo>
                  <a:cubicBezTo>
                    <a:pt x="281598" y="64912"/>
                    <a:pt x="285532" y="72668"/>
                    <a:pt x="285750" y="80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2466691-CAAC-C924-6A88-A50F3EB67247}"/>
              </a:ext>
            </a:extLst>
          </p:cNvPr>
          <p:cNvGrpSpPr/>
          <p:nvPr/>
        </p:nvGrpSpPr>
        <p:grpSpPr>
          <a:xfrm rot="466269">
            <a:off x="7516534" y="4202371"/>
            <a:ext cx="1823736" cy="1823736"/>
            <a:chOff x="7554702" y="3849670"/>
            <a:chExt cx="1545576" cy="154557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ABF1E1-090F-5080-9601-34B25407C1CF}"/>
                </a:ext>
              </a:extLst>
            </p:cNvPr>
            <p:cNvSpPr/>
            <p:nvPr/>
          </p:nvSpPr>
          <p:spPr>
            <a:xfrm>
              <a:off x="7581892" y="3876860"/>
              <a:ext cx="1491196" cy="1491196"/>
            </a:xfrm>
            <a:prstGeom prst="ellipse">
              <a:avLst/>
            </a:prstGeom>
            <a:solidFill>
              <a:srgbClr val="E8E2DB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19" name="Grafik 17" descr="Erdkugel: Afrika und Europa mit einfarbiger Füllung">
              <a:extLst>
                <a:ext uri="{FF2B5EF4-FFF2-40B4-BE49-F238E27FC236}">
                  <a16:creationId xmlns:a16="http://schemas.microsoft.com/office/drawing/2014/main" id="{AB2BECFB-B9DA-332F-6A07-9F9C35628462}"/>
                </a:ext>
              </a:extLst>
            </p:cNvPr>
            <p:cNvGrpSpPr/>
            <p:nvPr/>
          </p:nvGrpSpPr>
          <p:grpSpPr>
            <a:xfrm>
              <a:off x="7554702" y="3849670"/>
              <a:ext cx="1545576" cy="1545576"/>
              <a:chOff x="7532102" y="3676329"/>
              <a:chExt cx="1545576" cy="1545576"/>
            </a:xfrm>
            <a:solidFill>
              <a:srgbClr val="000000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E7DE838D-8E55-5B9E-5143-432F01468AAC}"/>
                  </a:ext>
                </a:extLst>
              </p:cNvPr>
              <p:cNvSpPr/>
              <p:nvPr/>
            </p:nvSpPr>
            <p:spPr>
              <a:xfrm>
                <a:off x="7532102" y="3676329"/>
                <a:ext cx="1545576" cy="1545576"/>
              </a:xfrm>
              <a:custGeom>
                <a:avLst/>
                <a:gdLst>
                  <a:gd name="connsiteX0" fmla="*/ 772788 w 1545576"/>
                  <a:gd name="connsiteY0" fmla="*/ 0 h 1545576"/>
                  <a:gd name="connsiteX1" fmla="*/ 0 w 1545576"/>
                  <a:gd name="connsiteY1" fmla="*/ 772788 h 1545576"/>
                  <a:gd name="connsiteX2" fmla="*/ 772788 w 1545576"/>
                  <a:gd name="connsiteY2" fmla="*/ 1545576 h 1545576"/>
                  <a:gd name="connsiteX3" fmla="*/ 1545576 w 1545576"/>
                  <a:gd name="connsiteY3" fmla="*/ 772788 h 1545576"/>
                  <a:gd name="connsiteX4" fmla="*/ 772788 w 1545576"/>
                  <a:gd name="connsiteY4" fmla="*/ 0 h 1545576"/>
                  <a:gd name="connsiteX5" fmla="*/ 772788 w 1545576"/>
                  <a:gd name="connsiteY5" fmla="*/ 1464230 h 1545576"/>
                  <a:gd name="connsiteX6" fmla="*/ 81346 w 1545576"/>
                  <a:gd name="connsiteY6" fmla="*/ 772788 h 1545576"/>
                  <a:gd name="connsiteX7" fmla="*/ 772788 w 1545576"/>
                  <a:gd name="connsiteY7" fmla="*/ 81346 h 1545576"/>
                  <a:gd name="connsiteX8" fmla="*/ 1051399 w 1545576"/>
                  <a:gd name="connsiteY8" fmla="*/ 140322 h 1545576"/>
                  <a:gd name="connsiteX9" fmla="*/ 986322 w 1545576"/>
                  <a:gd name="connsiteY9" fmla="*/ 193197 h 1545576"/>
                  <a:gd name="connsiteX10" fmla="*/ 959884 w 1545576"/>
                  <a:gd name="connsiteY10" fmla="*/ 203365 h 1545576"/>
                  <a:gd name="connsiteX11" fmla="*/ 921245 w 1545576"/>
                  <a:gd name="connsiteY11" fmla="*/ 203365 h 1545576"/>
                  <a:gd name="connsiteX12" fmla="*/ 907009 w 1545576"/>
                  <a:gd name="connsiteY12" fmla="*/ 201332 h 1545576"/>
                  <a:gd name="connsiteX13" fmla="*/ 750418 w 1545576"/>
                  <a:gd name="connsiteY13" fmla="*/ 142356 h 1545576"/>
                  <a:gd name="connsiteX14" fmla="*/ 567389 w 1545576"/>
                  <a:gd name="connsiteY14" fmla="*/ 203365 h 1545576"/>
                  <a:gd name="connsiteX15" fmla="*/ 585692 w 1545576"/>
                  <a:gd name="connsiteY15" fmla="*/ 264375 h 1545576"/>
                  <a:gd name="connsiteX16" fmla="*/ 589759 w 1545576"/>
                  <a:gd name="connsiteY16" fmla="*/ 264375 h 1545576"/>
                  <a:gd name="connsiteX17" fmla="*/ 646702 w 1545576"/>
                  <a:gd name="connsiteY17" fmla="*/ 264375 h 1545576"/>
                  <a:gd name="connsiteX18" fmla="*/ 681274 w 1545576"/>
                  <a:gd name="connsiteY18" fmla="*/ 246072 h 1545576"/>
                  <a:gd name="connsiteX19" fmla="*/ 703644 w 1545576"/>
                  <a:gd name="connsiteY19" fmla="*/ 211500 h 1545576"/>
                  <a:gd name="connsiteX20" fmla="*/ 719913 w 1545576"/>
                  <a:gd name="connsiteY20" fmla="*/ 203365 h 1545576"/>
                  <a:gd name="connsiteX21" fmla="*/ 752452 w 1545576"/>
                  <a:gd name="connsiteY21" fmla="*/ 203365 h 1545576"/>
                  <a:gd name="connsiteX22" fmla="*/ 709745 w 1545576"/>
                  <a:gd name="connsiteY22" fmla="*/ 274543 h 1545576"/>
                  <a:gd name="connsiteX23" fmla="*/ 656870 w 1545576"/>
                  <a:gd name="connsiteY23" fmla="*/ 305048 h 1545576"/>
                  <a:gd name="connsiteX24" fmla="*/ 601961 w 1545576"/>
                  <a:gd name="connsiteY24" fmla="*/ 305048 h 1545576"/>
                  <a:gd name="connsiteX25" fmla="*/ 579591 w 1545576"/>
                  <a:gd name="connsiteY25" fmla="*/ 311149 h 1545576"/>
                  <a:gd name="connsiteX26" fmla="*/ 528750 w 1545576"/>
                  <a:gd name="connsiteY26" fmla="*/ 345721 h 1545576"/>
                  <a:gd name="connsiteX27" fmla="*/ 488077 w 1545576"/>
                  <a:gd name="connsiteY27" fmla="*/ 345721 h 1545576"/>
                  <a:gd name="connsiteX28" fmla="*/ 467740 w 1545576"/>
                  <a:gd name="connsiteY28" fmla="*/ 366058 h 1545576"/>
                  <a:gd name="connsiteX29" fmla="*/ 467740 w 1545576"/>
                  <a:gd name="connsiteY29" fmla="*/ 386394 h 1545576"/>
                  <a:gd name="connsiteX30" fmla="*/ 447404 w 1545576"/>
                  <a:gd name="connsiteY30" fmla="*/ 406731 h 1545576"/>
                  <a:gd name="connsiteX31" fmla="*/ 429101 w 1545576"/>
                  <a:gd name="connsiteY31" fmla="*/ 406731 h 1545576"/>
                  <a:gd name="connsiteX32" fmla="*/ 394529 w 1545576"/>
                  <a:gd name="connsiteY32" fmla="*/ 425034 h 1545576"/>
                  <a:gd name="connsiteX33" fmla="*/ 370125 w 1545576"/>
                  <a:gd name="connsiteY33" fmla="*/ 463673 h 1545576"/>
                  <a:gd name="connsiteX34" fmla="*/ 366058 w 1545576"/>
                  <a:gd name="connsiteY34" fmla="*/ 475875 h 1545576"/>
                  <a:gd name="connsiteX35" fmla="*/ 366058 w 1545576"/>
                  <a:gd name="connsiteY35" fmla="*/ 488077 h 1545576"/>
                  <a:gd name="connsiteX36" fmla="*/ 386394 w 1545576"/>
                  <a:gd name="connsiteY36" fmla="*/ 508413 h 1545576"/>
                  <a:gd name="connsiteX37" fmla="*/ 459606 w 1545576"/>
                  <a:gd name="connsiteY37" fmla="*/ 508413 h 1545576"/>
                  <a:gd name="connsiteX38" fmla="*/ 473841 w 1545576"/>
                  <a:gd name="connsiteY38" fmla="*/ 502312 h 1545576"/>
                  <a:gd name="connsiteX39" fmla="*/ 536884 w 1545576"/>
                  <a:gd name="connsiteY39" fmla="*/ 439269 h 1545576"/>
                  <a:gd name="connsiteX40" fmla="*/ 565356 w 1545576"/>
                  <a:gd name="connsiteY40" fmla="*/ 427067 h 1545576"/>
                  <a:gd name="connsiteX41" fmla="*/ 573490 w 1545576"/>
                  <a:gd name="connsiteY41" fmla="*/ 427067 h 1545576"/>
                  <a:gd name="connsiteX42" fmla="*/ 593827 w 1545576"/>
                  <a:gd name="connsiteY42" fmla="*/ 443336 h 1545576"/>
                  <a:gd name="connsiteX43" fmla="*/ 606029 w 1545576"/>
                  <a:gd name="connsiteY43" fmla="*/ 494178 h 1545576"/>
                  <a:gd name="connsiteX44" fmla="*/ 626365 w 1545576"/>
                  <a:gd name="connsiteY44" fmla="*/ 510447 h 1545576"/>
                  <a:gd name="connsiteX45" fmla="*/ 630433 w 1545576"/>
                  <a:gd name="connsiteY45" fmla="*/ 510447 h 1545576"/>
                  <a:gd name="connsiteX46" fmla="*/ 650769 w 1545576"/>
                  <a:gd name="connsiteY46" fmla="*/ 490110 h 1545576"/>
                  <a:gd name="connsiteX47" fmla="*/ 650769 w 1545576"/>
                  <a:gd name="connsiteY47" fmla="*/ 437235 h 1545576"/>
                  <a:gd name="connsiteX48" fmla="*/ 656870 w 1545576"/>
                  <a:gd name="connsiteY48" fmla="*/ 423000 h 1545576"/>
                  <a:gd name="connsiteX49" fmla="*/ 671106 w 1545576"/>
                  <a:gd name="connsiteY49" fmla="*/ 406731 h 1545576"/>
                  <a:gd name="connsiteX50" fmla="*/ 687375 w 1545576"/>
                  <a:gd name="connsiteY50" fmla="*/ 453505 h 1545576"/>
                  <a:gd name="connsiteX51" fmla="*/ 705678 w 1545576"/>
                  <a:gd name="connsiteY51" fmla="*/ 467740 h 1545576"/>
                  <a:gd name="connsiteX52" fmla="*/ 723981 w 1545576"/>
                  <a:gd name="connsiteY52" fmla="*/ 467740 h 1545576"/>
                  <a:gd name="connsiteX53" fmla="*/ 738216 w 1545576"/>
                  <a:gd name="connsiteY53" fmla="*/ 461639 h 1545576"/>
                  <a:gd name="connsiteX54" fmla="*/ 746351 w 1545576"/>
                  <a:gd name="connsiteY54" fmla="*/ 453505 h 1545576"/>
                  <a:gd name="connsiteX55" fmla="*/ 760586 w 1545576"/>
                  <a:gd name="connsiteY55" fmla="*/ 447404 h 1545576"/>
                  <a:gd name="connsiteX56" fmla="*/ 772788 w 1545576"/>
                  <a:gd name="connsiteY56" fmla="*/ 447404 h 1545576"/>
                  <a:gd name="connsiteX57" fmla="*/ 793125 w 1545576"/>
                  <a:gd name="connsiteY57" fmla="*/ 467740 h 1545576"/>
                  <a:gd name="connsiteX58" fmla="*/ 793125 w 1545576"/>
                  <a:gd name="connsiteY58" fmla="*/ 488077 h 1545576"/>
                  <a:gd name="connsiteX59" fmla="*/ 813461 w 1545576"/>
                  <a:gd name="connsiteY59" fmla="*/ 508413 h 1545576"/>
                  <a:gd name="connsiteX60" fmla="*/ 886673 w 1545576"/>
                  <a:gd name="connsiteY60" fmla="*/ 508413 h 1545576"/>
                  <a:gd name="connsiteX61" fmla="*/ 904976 w 1545576"/>
                  <a:gd name="connsiteY61" fmla="*/ 534851 h 1545576"/>
                  <a:gd name="connsiteX62" fmla="*/ 898875 w 1545576"/>
                  <a:gd name="connsiteY62" fmla="*/ 553154 h 1545576"/>
                  <a:gd name="connsiteX63" fmla="*/ 876504 w 1545576"/>
                  <a:gd name="connsiteY63" fmla="*/ 567389 h 1545576"/>
                  <a:gd name="connsiteX64" fmla="*/ 778889 w 1545576"/>
                  <a:gd name="connsiteY64" fmla="*/ 551120 h 1545576"/>
                  <a:gd name="connsiteX65" fmla="*/ 764654 w 1545576"/>
                  <a:gd name="connsiteY65" fmla="*/ 551120 h 1545576"/>
                  <a:gd name="connsiteX66" fmla="*/ 681274 w 1545576"/>
                  <a:gd name="connsiteY66" fmla="*/ 567389 h 1545576"/>
                  <a:gd name="connsiteX67" fmla="*/ 658904 w 1545576"/>
                  <a:gd name="connsiteY67" fmla="*/ 565356 h 1545576"/>
                  <a:gd name="connsiteX68" fmla="*/ 528750 w 1545576"/>
                  <a:gd name="connsiteY68" fmla="*/ 528750 h 1545576"/>
                  <a:gd name="connsiteX69" fmla="*/ 284711 w 1545576"/>
                  <a:gd name="connsiteY69" fmla="*/ 752452 h 1545576"/>
                  <a:gd name="connsiteX70" fmla="*/ 406731 w 1545576"/>
                  <a:gd name="connsiteY70" fmla="*/ 894807 h 1545576"/>
                  <a:gd name="connsiteX71" fmla="*/ 610096 w 1545576"/>
                  <a:gd name="connsiteY71" fmla="*/ 1057500 h 1545576"/>
                  <a:gd name="connsiteX72" fmla="*/ 610096 w 1545576"/>
                  <a:gd name="connsiteY72" fmla="*/ 1183586 h 1545576"/>
                  <a:gd name="connsiteX73" fmla="*/ 634500 w 1545576"/>
                  <a:gd name="connsiteY73" fmla="*/ 1248663 h 1545576"/>
                  <a:gd name="connsiteX74" fmla="*/ 693476 w 1545576"/>
                  <a:gd name="connsiteY74" fmla="*/ 1319841 h 1545576"/>
                  <a:gd name="connsiteX75" fmla="*/ 740250 w 1545576"/>
                  <a:gd name="connsiteY75" fmla="*/ 1342211 h 1545576"/>
                  <a:gd name="connsiteX76" fmla="*/ 789057 w 1545576"/>
                  <a:gd name="connsiteY76" fmla="*/ 1342211 h 1545576"/>
                  <a:gd name="connsiteX77" fmla="*/ 831764 w 1545576"/>
                  <a:gd name="connsiteY77" fmla="*/ 1323908 h 1545576"/>
                  <a:gd name="connsiteX78" fmla="*/ 880572 w 1545576"/>
                  <a:gd name="connsiteY78" fmla="*/ 1275101 h 1545576"/>
                  <a:gd name="connsiteX79" fmla="*/ 902942 w 1545576"/>
                  <a:gd name="connsiteY79" fmla="*/ 1242562 h 1545576"/>
                  <a:gd name="connsiteX80" fmla="*/ 943615 w 1545576"/>
                  <a:gd name="connsiteY80" fmla="*/ 1159182 h 1545576"/>
                  <a:gd name="connsiteX81" fmla="*/ 953783 w 1545576"/>
                  <a:gd name="connsiteY81" fmla="*/ 1114442 h 1545576"/>
                  <a:gd name="connsiteX82" fmla="*/ 953783 w 1545576"/>
                  <a:gd name="connsiteY82" fmla="*/ 1020894 h 1545576"/>
                  <a:gd name="connsiteX83" fmla="*/ 972086 w 1545576"/>
                  <a:gd name="connsiteY83" fmla="*/ 978187 h 1545576"/>
                  <a:gd name="connsiteX84" fmla="*/ 1079870 w 1545576"/>
                  <a:gd name="connsiteY84" fmla="*/ 870404 h 1545576"/>
                  <a:gd name="connsiteX85" fmla="*/ 1077836 w 1545576"/>
                  <a:gd name="connsiteY85" fmla="*/ 839899 h 1545576"/>
                  <a:gd name="connsiteX86" fmla="*/ 888706 w 1545576"/>
                  <a:gd name="connsiteY86" fmla="*/ 640601 h 1545576"/>
                  <a:gd name="connsiteX87" fmla="*/ 907009 w 1545576"/>
                  <a:gd name="connsiteY87" fmla="*/ 610096 h 1545576"/>
                  <a:gd name="connsiteX88" fmla="*/ 915144 w 1545576"/>
                  <a:gd name="connsiteY88" fmla="*/ 610096 h 1545576"/>
                  <a:gd name="connsiteX89" fmla="*/ 1031062 w 1545576"/>
                  <a:gd name="connsiteY89" fmla="*/ 760586 h 1545576"/>
                  <a:gd name="connsiteX90" fmla="*/ 1090038 w 1545576"/>
                  <a:gd name="connsiteY90" fmla="*/ 766687 h 1545576"/>
                  <a:gd name="connsiteX91" fmla="*/ 1157149 w 1545576"/>
                  <a:gd name="connsiteY91" fmla="*/ 709745 h 1545576"/>
                  <a:gd name="connsiteX92" fmla="*/ 1155115 w 1545576"/>
                  <a:gd name="connsiteY92" fmla="*/ 677207 h 1545576"/>
                  <a:gd name="connsiteX93" fmla="*/ 1094105 w 1545576"/>
                  <a:gd name="connsiteY93" fmla="*/ 640601 h 1545576"/>
                  <a:gd name="connsiteX94" fmla="*/ 1085971 w 1545576"/>
                  <a:gd name="connsiteY94" fmla="*/ 614163 h 1545576"/>
                  <a:gd name="connsiteX95" fmla="*/ 1088004 w 1545576"/>
                  <a:gd name="connsiteY95" fmla="*/ 610096 h 1545576"/>
                  <a:gd name="connsiteX96" fmla="*/ 1116476 w 1545576"/>
                  <a:gd name="connsiteY96" fmla="*/ 601961 h 1545576"/>
                  <a:gd name="connsiteX97" fmla="*/ 1189687 w 1545576"/>
                  <a:gd name="connsiteY97" fmla="*/ 646702 h 1545576"/>
                  <a:gd name="connsiteX98" fmla="*/ 1210024 w 1545576"/>
                  <a:gd name="connsiteY98" fmla="*/ 652803 h 1545576"/>
                  <a:gd name="connsiteX99" fmla="*/ 1232394 w 1545576"/>
                  <a:gd name="connsiteY99" fmla="*/ 652803 h 1545576"/>
                  <a:gd name="connsiteX100" fmla="*/ 1269000 w 1545576"/>
                  <a:gd name="connsiteY100" fmla="*/ 677207 h 1545576"/>
                  <a:gd name="connsiteX101" fmla="*/ 1327976 w 1545576"/>
                  <a:gd name="connsiteY101" fmla="*/ 811428 h 1545576"/>
                  <a:gd name="connsiteX102" fmla="*/ 1364581 w 1545576"/>
                  <a:gd name="connsiteY102" fmla="*/ 835831 h 1545576"/>
                  <a:gd name="connsiteX103" fmla="*/ 1364581 w 1545576"/>
                  <a:gd name="connsiteY103" fmla="*/ 835831 h 1545576"/>
                  <a:gd name="connsiteX104" fmla="*/ 1399153 w 1545576"/>
                  <a:gd name="connsiteY104" fmla="*/ 801259 h 1545576"/>
                  <a:gd name="connsiteX105" fmla="*/ 1399153 w 1545576"/>
                  <a:gd name="connsiteY105" fmla="*/ 744317 h 1545576"/>
                  <a:gd name="connsiteX106" fmla="*/ 1407288 w 1545576"/>
                  <a:gd name="connsiteY106" fmla="*/ 728048 h 1545576"/>
                  <a:gd name="connsiteX107" fmla="*/ 1454062 w 1545576"/>
                  <a:gd name="connsiteY107" fmla="*/ 691442 h 1545576"/>
                  <a:gd name="connsiteX108" fmla="*/ 1460163 w 1545576"/>
                  <a:gd name="connsiteY108" fmla="*/ 774822 h 1545576"/>
                  <a:gd name="connsiteX109" fmla="*/ 772788 w 1545576"/>
                  <a:gd name="connsiteY109" fmla="*/ 1464230 h 154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545576" h="1545576">
                    <a:moveTo>
                      <a:pt x="772788" y="0"/>
                    </a:moveTo>
                    <a:cubicBezTo>
                      <a:pt x="345721" y="0"/>
                      <a:pt x="0" y="345721"/>
                      <a:pt x="0" y="772788"/>
                    </a:cubicBezTo>
                    <a:cubicBezTo>
                      <a:pt x="0" y="1199855"/>
                      <a:pt x="345721" y="1545576"/>
                      <a:pt x="772788" y="1545576"/>
                    </a:cubicBezTo>
                    <a:cubicBezTo>
                      <a:pt x="1199855" y="1545576"/>
                      <a:pt x="1545576" y="1199855"/>
                      <a:pt x="1545576" y="772788"/>
                    </a:cubicBezTo>
                    <a:cubicBezTo>
                      <a:pt x="1545576" y="345721"/>
                      <a:pt x="1199855" y="0"/>
                      <a:pt x="772788" y="0"/>
                    </a:cubicBezTo>
                    <a:close/>
                    <a:moveTo>
                      <a:pt x="772788" y="1464230"/>
                    </a:moveTo>
                    <a:cubicBezTo>
                      <a:pt x="392495" y="1464230"/>
                      <a:pt x="81346" y="1153081"/>
                      <a:pt x="81346" y="772788"/>
                    </a:cubicBezTo>
                    <a:cubicBezTo>
                      <a:pt x="81346" y="392495"/>
                      <a:pt x="392495" y="81346"/>
                      <a:pt x="772788" y="81346"/>
                    </a:cubicBezTo>
                    <a:cubicBezTo>
                      <a:pt x="872437" y="81346"/>
                      <a:pt x="965985" y="101683"/>
                      <a:pt x="1051399" y="140322"/>
                    </a:cubicBezTo>
                    <a:lnTo>
                      <a:pt x="986322" y="193197"/>
                    </a:lnTo>
                    <a:cubicBezTo>
                      <a:pt x="978187" y="199298"/>
                      <a:pt x="970053" y="203365"/>
                      <a:pt x="959884" y="203365"/>
                    </a:cubicBezTo>
                    <a:lnTo>
                      <a:pt x="921245" y="203365"/>
                    </a:lnTo>
                    <a:cubicBezTo>
                      <a:pt x="917178" y="203365"/>
                      <a:pt x="911077" y="203365"/>
                      <a:pt x="907009" y="201332"/>
                    </a:cubicBezTo>
                    <a:cubicBezTo>
                      <a:pt x="907009" y="201332"/>
                      <a:pt x="807360" y="142356"/>
                      <a:pt x="750418" y="142356"/>
                    </a:cubicBezTo>
                    <a:cubicBezTo>
                      <a:pt x="695509" y="142356"/>
                      <a:pt x="606029" y="176928"/>
                      <a:pt x="567389" y="203365"/>
                    </a:cubicBezTo>
                    <a:cubicBezTo>
                      <a:pt x="508413" y="242005"/>
                      <a:pt x="571457" y="260308"/>
                      <a:pt x="585692" y="264375"/>
                    </a:cubicBezTo>
                    <a:cubicBezTo>
                      <a:pt x="587726" y="264375"/>
                      <a:pt x="589759" y="264375"/>
                      <a:pt x="589759" y="264375"/>
                    </a:cubicBezTo>
                    <a:lnTo>
                      <a:pt x="646702" y="264375"/>
                    </a:lnTo>
                    <a:cubicBezTo>
                      <a:pt x="660937" y="264375"/>
                      <a:pt x="673139" y="258274"/>
                      <a:pt x="681274" y="246072"/>
                    </a:cubicBezTo>
                    <a:lnTo>
                      <a:pt x="703644" y="211500"/>
                    </a:lnTo>
                    <a:cubicBezTo>
                      <a:pt x="707711" y="205399"/>
                      <a:pt x="713812" y="203365"/>
                      <a:pt x="719913" y="203365"/>
                    </a:cubicBezTo>
                    <a:lnTo>
                      <a:pt x="752452" y="203365"/>
                    </a:lnTo>
                    <a:lnTo>
                      <a:pt x="709745" y="274543"/>
                    </a:lnTo>
                    <a:cubicBezTo>
                      <a:pt x="699577" y="292846"/>
                      <a:pt x="679240" y="305048"/>
                      <a:pt x="656870" y="305048"/>
                    </a:cubicBezTo>
                    <a:lnTo>
                      <a:pt x="601961" y="305048"/>
                    </a:lnTo>
                    <a:cubicBezTo>
                      <a:pt x="593827" y="305048"/>
                      <a:pt x="585692" y="307082"/>
                      <a:pt x="579591" y="311149"/>
                    </a:cubicBezTo>
                    <a:lnTo>
                      <a:pt x="528750" y="345721"/>
                    </a:lnTo>
                    <a:lnTo>
                      <a:pt x="488077" y="345721"/>
                    </a:lnTo>
                    <a:cubicBezTo>
                      <a:pt x="475875" y="345721"/>
                      <a:pt x="467740" y="353856"/>
                      <a:pt x="467740" y="366058"/>
                    </a:cubicBezTo>
                    <a:lnTo>
                      <a:pt x="467740" y="386394"/>
                    </a:lnTo>
                    <a:cubicBezTo>
                      <a:pt x="467740" y="398596"/>
                      <a:pt x="459606" y="406731"/>
                      <a:pt x="447404" y="406731"/>
                    </a:cubicBezTo>
                    <a:lnTo>
                      <a:pt x="429101" y="406731"/>
                    </a:lnTo>
                    <a:cubicBezTo>
                      <a:pt x="414865" y="406731"/>
                      <a:pt x="402663" y="412832"/>
                      <a:pt x="394529" y="425034"/>
                    </a:cubicBezTo>
                    <a:lnTo>
                      <a:pt x="370125" y="463673"/>
                    </a:lnTo>
                    <a:cubicBezTo>
                      <a:pt x="368091" y="467740"/>
                      <a:pt x="366058" y="471808"/>
                      <a:pt x="366058" y="475875"/>
                    </a:cubicBezTo>
                    <a:lnTo>
                      <a:pt x="366058" y="488077"/>
                    </a:lnTo>
                    <a:cubicBezTo>
                      <a:pt x="366058" y="500279"/>
                      <a:pt x="374192" y="508413"/>
                      <a:pt x="386394" y="508413"/>
                    </a:cubicBezTo>
                    <a:lnTo>
                      <a:pt x="459606" y="508413"/>
                    </a:lnTo>
                    <a:cubicBezTo>
                      <a:pt x="465707" y="508413"/>
                      <a:pt x="469774" y="506380"/>
                      <a:pt x="473841" y="502312"/>
                    </a:cubicBezTo>
                    <a:lnTo>
                      <a:pt x="536884" y="439269"/>
                    </a:lnTo>
                    <a:cubicBezTo>
                      <a:pt x="545019" y="431134"/>
                      <a:pt x="555187" y="427067"/>
                      <a:pt x="565356" y="427067"/>
                    </a:cubicBezTo>
                    <a:lnTo>
                      <a:pt x="573490" y="427067"/>
                    </a:lnTo>
                    <a:cubicBezTo>
                      <a:pt x="583658" y="427067"/>
                      <a:pt x="591793" y="433168"/>
                      <a:pt x="593827" y="443336"/>
                    </a:cubicBezTo>
                    <a:lnTo>
                      <a:pt x="606029" y="494178"/>
                    </a:lnTo>
                    <a:cubicBezTo>
                      <a:pt x="608062" y="502312"/>
                      <a:pt x="616197" y="510447"/>
                      <a:pt x="626365" y="510447"/>
                    </a:cubicBezTo>
                    <a:lnTo>
                      <a:pt x="630433" y="510447"/>
                    </a:lnTo>
                    <a:cubicBezTo>
                      <a:pt x="642634" y="510447"/>
                      <a:pt x="650769" y="502312"/>
                      <a:pt x="650769" y="490110"/>
                    </a:cubicBezTo>
                    <a:lnTo>
                      <a:pt x="650769" y="437235"/>
                    </a:lnTo>
                    <a:cubicBezTo>
                      <a:pt x="650769" y="431134"/>
                      <a:pt x="652803" y="427067"/>
                      <a:pt x="656870" y="423000"/>
                    </a:cubicBezTo>
                    <a:lnTo>
                      <a:pt x="671106" y="406731"/>
                    </a:lnTo>
                    <a:lnTo>
                      <a:pt x="687375" y="453505"/>
                    </a:lnTo>
                    <a:cubicBezTo>
                      <a:pt x="689408" y="461639"/>
                      <a:pt x="697543" y="467740"/>
                      <a:pt x="705678" y="467740"/>
                    </a:cubicBezTo>
                    <a:lnTo>
                      <a:pt x="723981" y="467740"/>
                    </a:lnTo>
                    <a:cubicBezTo>
                      <a:pt x="730082" y="467740"/>
                      <a:pt x="734149" y="465707"/>
                      <a:pt x="738216" y="461639"/>
                    </a:cubicBezTo>
                    <a:lnTo>
                      <a:pt x="746351" y="453505"/>
                    </a:lnTo>
                    <a:cubicBezTo>
                      <a:pt x="750418" y="449437"/>
                      <a:pt x="754485" y="447404"/>
                      <a:pt x="760586" y="447404"/>
                    </a:cubicBezTo>
                    <a:lnTo>
                      <a:pt x="772788" y="447404"/>
                    </a:lnTo>
                    <a:cubicBezTo>
                      <a:pt x="784990" y="447404"/>
                      <a:pt x="793125" y="455538"/>
                      <a:pt x="793125" y="467740"/>
                    </a:cubicBezTo>
                    <a:lnTo>
                      <a:pt x="793125" y="488077"/>
                    </a:lnTo>
                    <a:cubicBezTo>
                      <a:pt x="793125" y="500279"/>
                      <a:pt x="801259" y="508413"/>
                      <a:pt x="813461" y="508413"/>
                    </a:cubicBezTo>
                    <a:lnTo>
                      <a:pt x="886673" y="508413"/>
                    </a:lnTo>
                    <a:cubicBezTo>
                      <a:pt x="900908" y="508413"/>
                      <a:pt x="911077" y="522649"/>
                      <a:pt x="904976" y="534851"/>
                    </a:cubicBezTo>
                    <a:lnTo>
                      <a:pt x="898875" y="553154"/>
                    </a:lnTo>
                    <a:cubicBezTo>
                      <a:pt x="894807" y="563322"/>
                      <a:pt x="886673" y="569423"/>
                      <a:pt x="876504" y="567389"/>
                    </a:cubicBezTo>
                    <a:lnTo>
                      <a:pt x="778889" y="551120"/>
                    </a:lnTo>
                    <a:cubicBezTo>
                      <a:pt x="774822" y="551120"/>
                      <a:pt x="768721" y="551120"/>
                      <a:pt x="764654" y="551120"/>
                    </a:cubicBezTo>
                    <a:lnTo>
                      <a:pt x="681274" y="567389"/>
                    </a:lnTo>
                    <a:cubicBezTo>
                      <a:pt x="673139" y="569423"/>
                      <a:pt x="667038" y="567389"/>
                      <a:pt x="658904" y="565356"/>
                    </a:cubicBezTo>
                    <a:cubicBezTo>
                      <a:pt x="632466" y="555187"/>
                      <a:pt x="559255" y="528750"/>
                      <a:pt x="528750" y="528750"/>
                    </a:cubicBezTo>
                    <a:cubicBezTo>
                      <a:pt x="286745" y="528750"/>
                      <a:pt x="284711" y="691442"/>
                      <a:pt x="284711" y="752452"/>
                    </a:cubicBezTo>
                    <a:cubicBezTo>
                      <a:pt x="284711" y="833798"/>
                      <a:pt x="331485" y="894807"/>
                      <a:pt x="406731" y="894807"/>
                    </a:cubicBezTo>
                    <a:cubicBezTo>
                      <a:pt x="496211" y="894807"/>
                      <a:pt x="610096" y="890740"/>
                      <a:pt x="610096" y="1057500"/>
                    </a:cubicBezTo>
                    <a:lnTo>
                      <a:pt x="610096" y="1183586"/>
                    </a:lnTo>
                    <a:cubicBezTo>
                      <a:pt x="610096" y="1207990"/>
                      <a:pt x="618231" y="1230360"/>
                      <a:pt x="634500" y="1248663"/>
                    </a:cubicBezTo>
                    <a:lnTo>
                      <a:pt x="693476" y="1319841"/>
                    </a:lnTo>
                    <a:cubicBezTo>
                      <a:pt x="705678" y="1334076"/>
                      <a:pt x="721947" y="1342211"/>
                      <a:pt x="740250" y="1342211"/>
                    </a:cubicBezTo>
                    <a:lnTo>
                      <a:pt x="789057" y="1342211"/>
                    </a:lnTo>
                    <a:cubicBezTo>
                      <a:pt x="805327" y="1342211"/>
                      <a:pt x="821596" y="1336110"/>
                      <a:pt x="831764" y="1323908"/>
                    </a:cubicBezTo>
                    <a:lnTo>
                      <a:pt x="880572" y="1275101"/>
                    </a:lnTo>
                    <a:cubicBezTo>
                      <a:pt x="890740" y="1264932"/>
                      <a:pt x="896841" y="1254764"/>
                      <a:pt x="902942" y="1242562"/>
                    </a:cubicBezTo>
                    <a:lnTo>
                      <a:pt x="943615" y="1159182"/>
                    </a:lnTo>
                    <a:cubicBezTo>
                      <a:pt x="949716" y="1144947"/>
                      <a:pt x="953783" y="1128678"/>
                      <a:pt x="953783" y="1114442"/>
                    </a:cubicBezTo>
                    <a:lnTo>
                      <a:pt x="953783" y="1020894"/>
                    </a:lnTo>
                    <a:cubicBezTo>
                      <a:pt x="953783" y="1004625"/>
                      <a:pt x="959884" y="988355"/>
                      <a:pt x="972086" y="978187"/>
                    </a:cubicBezTo>
                    <a:lnTo>
                      <a:pt x="1079870" y="870404"/>
                    </a:lnTo>
                    <a:cubicBezTo>
                      <a:pt x="1088004" y="862269"/>
                      <a:pt x="1088004" y="846000"/>
                      <a:pt x="1077836" y="839899"/>
                    </a:cubicBezTo>
                    <a:cubicBezTo>
                      <a:pt x="1077836" y="839899"/>
                      <a:pt x="955817" y="770755"/>
                      <a:pt x="888706" y="640601"/>
                    </a:cubicBezTo>
                    <a:cubicBezTo>
                      <a:pt x="882606" y="626365"/>
                      <a:pt x="890740" y="610096"/>
                      <a:pt x="907009" y="610096"/>
                    </a:cubicBezTo>
                    <a:lnTo>
                      <a:pt x="915144" y="610096"/>
                    </a:lnTo>
                    <a:lnTo>
                      <a:pt x="1031062" y="760586"/>
                    </a:lnTo>
                    <a:cubicBezTo>
                      <a:pt x="1045298" y="778889"/>
                      <a:pt x="1071735" y="780923"/>
                      <a:pt x="1090038" y="766687"/>
                    </a:cubicBezTo>
                    <a:lnTo>
                      <a:pt x="1157149" y="709745"/>
                    </a:lnTo>
                    <a:cubicBezTo>
                      <a:pt x="1167317" y="701610"/>
                      <a:pt x="1167317" y="683307"/>
                      <a:pt x="1155115" y="677207"/>
                    </a:cubicBezTo>
                    <a:lnTo>
                      <a:pt x="1094105" y="640601"/>
                    </a:lnTo>
                    <a:cubicBezTo>
                      <a:pt x="1085971" y="634500"/>
                      <a:pt x="1081904" y="624332"/>
                      <a:pt x="1085971" y="614163"/>
                    </a:cubicBezTo>
                    <a:lnTo>
                      <a:pt x="1088004" y="610096"/>
                    </a:lnTo>
                    <a:cubicBezTo>
                      <a:pt x="1094105" y="599928"/>
                      <a:pt x="1106307" y="595860"/>
                      <a:pt x="1116476" y="601961"/>
                    </a:cubicBezTo>
                    <a:lnTo>
                      <a:pt x="1189687" y="646702"/>
                    </a:lnTo>
                    <a:cubicBezTo>
                      <a:pt x="1195788" y="650769"/>
                      <a:pt x="1203923" y="652803"/>
                      <a:pt x="1210024" y="652803"/>
                    </a:cubicBezTo>
                    <a:lnTo>
                      <a:pt x="1232394" y="652803"/>
                    </a:lnTo>
                    <a:cubicBezTo>
                      <a:pt x="1248663" y="652803"/>
                      <a:pt x="1262899" y="662971"/>
                      <a:pt x="1269000" y="677207"/>
                    </a:cubicBezTo>
                    <a:lnTo>
                      <a:pt x="1327976" y="811428"/>
                    </a:lnTo>
                    <a:cubicBezTo>
                      <a:pt x="1334076" y="825663"/>
                      <a:pt x="1348312" y="835831"/>
                      <a:pt x="1364581" y="835831"/>
                    </a:cubicBezTo>
                    <a:lnTo>
                      <a:pt x="1364581" y="835831"/>
                    </a:lnTo>
                    <a:cubicBezTo>
                      <a:pt x="1382884" y="835831"/>
                      <a:pt x="1399153" y="819562"/>
                      <a:pt x="1399153" y="801259"/>
                    </a:cubicBezTo>
                    <a:lnTo>
                      <a:pt x="1399153" y="744317"/>
                    </a:lnTo>
                    <a:cubicBezTo>
                      <a:pt x="1399153" y="738216"/>
                      <a:pt x="1401187" y="732115"/>
                      <a:pt x="1407288" y="728048"/>
                    </a:cubicBezTo>
                    <a:lnTo>
                      <a:pt x="1454062" y="691442"/>
                    </a:lnTo>
                    <a:cubicBezTo>
                      <a:pt x="1458129" y="717880"/>
                      <a:pt x="1460163" y="746351"/>
                      <a:pt x="1460163" y="774822"/>
                    </a:cubicBezTo>
                    <a:cubicBezTo>
                      <a:pt x="1464230" y="1153081"/>
                      <a:pt x="1153081" y="1464230"/>
                      <a:pt x="772788" y="1464230"/>
                    </a:cubicBezTo>
                    <a:close/>
                  </a:path>
                </a:pathLst>
              </a:custGeom>
              <a:solidFill>
                <a:srgbClr val="4C7936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277626E6-2788-F6BF-5D34-0539288C7275}"/>
                  </a:ext>
                </a:extLst>
              </p:cNvPr>
              <p:cNvSpPr/>
              <p:nvPr/>
            </p:nvSpPr>
            <p:spPr>
              <a:xfrm>
                <a:off x="7906294" y="3928502"/>
                <a:ext cx="93548" cy="113884"/>
              </a:xfrm>
              <a:custGeom>
                <a:avLst/>
                <a:gdLst>
                  <a:gd name="connsiteX0" fmla="*/ 32538 w 93548"/>
                  <a:gd name="connsiteY0" fmla="*/ 93548 h 113884"/>
                  <a:gd name="connsiteX1" fmla="*/ 32538 w 93548"/>
                  <a:gd name="connsiteY1" fmla="*/ 113885 h 113884"/>
                  <a:gd name="connsiteX2" fmla="*/ 52875 w 93548"/>
                  <a:gd name="connsiteY2" fmla="*/ 113885 h 113884"/>
                  <a:gd name="connsiteX3" fmla="*/ 73212 w 93548"/>
                  <a:gd name="connsiteY3" fmla="*/ 93548 h 113884"/>
                  <a:gd name="connsiteX4" fmla="*/ 73212 w 93548"/>
                  <a:gd name="connsiteY4" fmla="*/ 73212 h 113884"/>
                  <a:gd name="connsiteX5" fmla="*/ 93548 w 93548"/>
                  <a:gd name="connsiteY5" fmla="*/ 73212 h 113884"/>
                  <a:gd name="connsiteX6" fmla="*/ 93548 w 93548"/>
                  <a:gd name="connsiteY6" fmla="*/ 40673 h 113884"/>
                  <a:gd name="connsiteX7" fmla="*/ 87447 w 93548"/>
                  <a:gd name="connsiteY7" fmla="*/ 26438 h 113884"/>
                  <a:gd name="connsiteX8" fmla="*/ 67111 w 93548"/>
                  <a:gd name="connsiteY8" fmla="*/ 6101 h 113884"/>
                  <a:gd name="connsiteX9" fmla="*/ 38639 w 93548"/>
                  <a:gd name="connsiteY9" fmla="*/ 6101 h 113884"/>
                  <a:gd name="connsiteX10" fmla="*/ 6101 w 93548"/>
                  <a:gd name="connsiteY10" fmla="*/ 38639 h 113884"/>
                  <a:gd name="connsiteX11" fmla="*/ 6101 w 93548"/>
                  <a:gd name="connsiteY11" fmla="*/ 67111 h 113884"/>
                  <a:gd name="connsiteX12" fmla="*/ 32538 w 93548"/>
                  <a:gd name="connsiteY12" fmla="*/ 93548 h 1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548" h="113884">
                    <a:moveTo>
                      <a:pt x="32538" y="93548"/>
                    </a:moveTo>
                    <a:lnTo>
                      <a:pt x="32538" y="113885"/>
                    </a:lnTo>
                    <a:lnTo>
                      <a:pt x="52875" y="113885"/>
                    </a:lnTo>
                    <a:cubicBezTo>
                      <a:pt x="65077" y="113885"/>
                      <a:pt x="73212" y="105750"/>
                      <a:pt x="73212" y="93548"/>
                    </a:cubicBezTo>
                    <a:lnTo>
                      <a:pt x="73212" y="73212"/>
                    </a:lnTo>
                    <a:lnTo>
                      <a:pt x="93548" y="73212"/>
                    </a:lnTo>
                    <a:lnTo>
                      <a:pt x="93548" y="40673"/>
                    </a:lnTo>
                    <a:cubicBezTo>
                      <a:pt x="93548" y="34572"/>
                      <a:pt x="91514" y="30505"/>
                      <a:pt x="87447" y="26438"/>
                    </a:cubicBezTo>
                    <a:lnTo>
                      <a:pt x="67111" y="6101"/>
                    </a:lnTo>
                    <a:cubicBezTo>
                      <a:pt x="58976" y="-2034"/>
                      <a:pt x="46774" y="-2034"/>
                      <a:pt x="38639" y="6101"/>
                    </a:cubicBezTo>
                    <a:lnTo>
                      <a:pt x="6101" y="38639"/>
                    </a:lnTo>
                    <a:cubicBezTo>
                      <a:pt x="-2034" y="46774"/>
                      <a:pt x="-2034" y="58976"/>
                      <a:pt x="6101" y="67111"/>
                    </a:cubicBezTo>
                    <a:lnTo>
                      <a:pt x="32538" y="93548"/>
                    </a:lnTo>
                    <a:close/>
                  </a:path>
                </a:pathLst>
              </a:custGeom>
              <a:solidFill>
                <a:srgbClr val="009844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2E4DDC-C8EF-2AD9-7F62-813B5DBF98C6}"/>
                </a:ext>
              </a:extLst>
            </p:cNvPr>
            <p:cNvSpPr/>
            <p:nvPr/>
          </p:nvSpPr>
          <p:spPr>
            <a:xfrm>
              <a:off x="7554702" y="3849670"/>
              <a:ext cx="1545576" cy="154557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5DB3A8E-9EC8-BF38-8A76-3349A6D56E80}"/>
              </a:ext>
            </a:extLst>
          </p:cNvPr>
          <p:cNvGrpSpPr/>
          <p:nvPr/>
        </p:nvGrpSpPr>
        <p:grpSpPr>
          <a:xfrm rot="466269">
            <a:off x="9737911" y="2744529"/>
            <a:ext cx="2425627" cy="2425627"/>
            <a:chOff x="9614757" y="2727635"/>
            <a:chExt cx="2032617" cy="2032617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CF25972-F8ED-2C99-78AF-B3CBBF649F51}"/>
                </a:ext>
              </a:extLst>
            </p:cNvPr>
            <p:cNvSpPr/>
            <p:nvPr/>
          </p:nvSpPr>
          <p:spPr>
            <a:xfrm rot="16768777">
              <a:off x="10324872" y="2853782"/>
              <a:ext cx="771691" cy="859994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AEC04F01-CEE1-3E12-B472-F579BCF0ED68}"/>
                </a:ext>
              </a:extLst>
            </p:cNvPr>
            <p:cNvGrpSpPr/>
            <p:nvPr/>
          </p:nvGrpSpPr>
          <p:grpSpPr>
            <a:xfrm>
              <a:off x="9614757" y="2727635"/>
              <a:ext cx="2032617" cy="2032617"/>
              <a:chOff x="9272439" y="2412691"/>
              <a:chExt cx="2032617" cy="203261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F8319262-06D4-8BE4-0BE8-3734DEF8EB38}"/>
                  </a:ext>
                </a:extLst>
              </p:cNvPr>
              <p:cNvGrpSpPr/>
              <p:nvPr/>
            </p:nvGrpSpPr>
            <p:grpSpPr>
              <a:xfrm>
                <a:off x="9850056" y="3428999"/>
                <a:ext cx="817693" cy="293523"/>
                <a:chOff x="9850056" y="3428999"/>
                <a:chExt cx="817693" cy="293523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CBF7E74-6748-7DD5-E665-97F8EA42312E}"/>
                    </a:ext>
                  </a:extLst>
                </p:cNvPr>
                <p:cNvSpPr/>
                <p:nvPr/>
              </p:nvSpPr>
              <p:spPr>
                <a:xfrm>
                  <a:off x="10483973" y="3538746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7055F90-4B78-7E02-9CC9-E1FD268C1011}"/>
                    </a:ext>
                  </a:extLst>
                </p:cNvPr>
                <p:cNvSpPr/>
                <p:nvPr/>
              </p:nvSpPr>
              <p:spPr>
                <a:xfrm>
                  <a:off x="9850056" y="3428999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  <p:pic>
            <p:nvPicPr>
              <p:cNvPr id="39" name="Grafik 38" descr="Zug mit einfarbiger Füllung">
                <a:extLst>
                  <a:ext uri="{FF2B5EF4-FFF2-40B4-BE49-F238E27FC236}">
                    <a16:creationId xmlns:a16="http://schemas.microsoft.com/office/drawing/2014/main" id="{24E59F3A-4235-80F7-429B-6DDB601C3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92363">
                <a:off x="9272439" y="2412691"/>
                <a:ext cx="2032617" cy="20326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4147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3B1386-3A6F-2430-558C-64D50EA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cadre</a:t>
            </a:r>
            <a:r>
              <a:rPr lang="de-DE" dirty="0"/>
              <a:t> national de </a:t>
            </a:r>
            <a:r>
              <a:rPr lang="de-DE" dirty="0" err="1"/>
              <a:t>qualification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C51ACB-F294-104B-1C8D-C1F1879C67AE}"/>
              </a:ext>
            </a:extLst>
          </p:cNvPr>
          <p:cNvSpPr/>
          <p:nvPr/>
        </p:nvSpPr>
        <p:spPr>
          <a:xfrm>
            <a:off x="829734" y="3429000"/>
            <a:ext cx="3149599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000" b="1" dirty="0">
                <a:latin typeface="Helvetica" pitchFamily="2" charset="0"/>
              </a:rPr>
              <a:t>CEC</a:t>
            </a:r>
            <a:endParaRPr lang="de-GB" b="1" dirty="0"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D6BB59-EB23-37AA-A341-649B7F5BD373}"/>
              </a:ext>
            </a:extLst>
          </p:cNvPr>
          <p:cNvSpPr/>
          <p:nvPr/>
        </p:nvSpPr>
        <p:spPr>
          <a:xfrm>
            <a:off x="829734" y="4038600"/>
            <a:ext cx="3149599" cy="1796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Cadre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européen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certifications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l’éducation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et la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tout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au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long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vie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7FD742-98AF-A565-EC03-0D7EC2FA0BEF}"/>
              </a:ext>
            </a:extLst>
          </p:cNvPr>
          <p:cNvSpPr/>
          <p:nvPr/>
        </p:nvSpPr>
        <p:spPr>
          <a:xfrm>
            <a:off x="4521199" y="2780100"/>
            <a:ext cx="314959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Helvetica" pitchFamily="2" charset="0"/>
              </a:rPr>
              <a:t>CNC </a:t>
            </a:r>
            <a:r>
              <a:rPr lang="de-DE" sz="2000" b="1" dirty="0" err="1">
                <a:latin typeface="Helvetica" pitchFamily="2" charset="0"/>
              </a:rPr>
              <a:t>formation</a:t>
            </a:r>
            <a:endParaRPr lang="de-DE" sz="2000" b="1" dirty="0">
              <a:latin typeface="Helvetica" pitchFamily="2" charset="0"/>
            </a:endParaRPr>
          </a:p>
          <a:p>
            <a:pPr algn="ctr"/>
            <a:r>
              <a:rPr lang="de-DE" sz="2000" b="1" dirty="0" err="1">
                <a:latin typeface="Helvetica" pitchFamily="2" charset="0"/>
              </a:rPr>
              <a:t>professionnelle</a:t>
            </a:r>
            <a:endParaRPr lang="de-DE" sz="2000" b="1" dirty="0"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C76FAA-0868-2707-CF19-F8192AD15264}"/>
              </a:ext>
            </a:extLst>
          </p:cNvPr>
          <p:cNvSpPr/>
          <p:nvPr/>
        </p:nvSpPr>
        <p:spPr>
          <a:xfrm>
            <a:off x="7789331" y="2780100"/>
            <a:ext cx="3149599" cy="60960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000" b="1" dirty="0">
                <a:latin typeface="Helvetica" pitchFamily="2" charset="0"/>
              </a:rPr>
              <a:t>NQF-CH-HS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F1A91CC-3C49-4E3F-EF3A-970E1ECB4882}"/>
              </a:ext>
            </a:extLst>
          </p:cNvPr>
          <p:cNvSpPr/>
          <p:nvPr/>
        </p:nvSpPr>
        <p:spPr>
          <a:xfrm>
            <a:off x="4521199" y="3389700"/>
            <a:ext cx="3149599" cy="17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Cadre national des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certifications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de la Suisse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EA43F4-0841-0D62-AF2E-8E5537949D40}"/>
              </a:ext>
            </a:extLst>
          </p:cNvPr>
          <p:cNvSpPr/>
          <p:nvPr/>
        </p:nvSpPr>
        <p:spPr>
          <a:xfrm>
            <a:off x="7789331" y="3389700"/>
            <a:ext cx="3149599" cy="17960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Cadre de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qualifications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domaine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des</a:t>
            </a: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hautes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écoles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suisses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DAD6FC-5F1A-099B-0F4D-2AA844BC6CB7}"/>
              </a:ext>
            </a:extLst>
          </p:cNvPr>
          <p:cNvSpPr txBox="1"/>
          <p:nvPr/>
        </p:nvSpPr>
        <p:spPr>
          <a:xfrm>
            <a:off x="567266" y="2716275"/>
            <a:ext cx="367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Cadre </a:t>
            </a:r>
            <a:r>
              <a:rPr lang="de-DE" b="1" dirty="0" err="1">
                <a:effectLst/>
                <a:latin typeface="Helvetica" pitchFamily="2" charset="0"/>
              </a:rPr>
              <a:t>européen</a:t>
            </a:r>
            <a:r>
              <a:rPr lang="de-DE" b="1" dirty="0">
                <a:effectLst/>
                <a:latin typeface="Helvetica" pitchFamily="2" charset="0"/>
              </a:rPr>
              <a:t> des</a:t>
            </a:r>
          </a:p>
          <a:p>
            <a:pPr algn="ctr"/>
            <a:r>
              <a:rPr lang="de-DE" b="1" dirty="0" err="1">
                <a:effectLst/>
                <a:latin typeface="Helvetica" pitchFamily="2" charset="0"/>
              </a:rPr>
              <a:t>certifications</a:t>
            </a:r>
            <a:endParaRPr lang="de-DE" b="1" dirty="0">
              <a:effectLst/>
              <a:latin typeface="Helvetica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58C0CB-00EE-04A6-9626-FFFB8D2F5EA9}"/>
              </a:ext>
            </a:extLst>
          </p:cNvPr>
          <p:cNvSpPr txBox="1"/>
          <p:nvPr/>
        </p:nvSpPr>
        <p:spPr>
          <a:xfrm>
            <a:off x="5870804" y="2278344"/>
            <a:ext cx="383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Deux </a:t>
            </a:r>
            <a:r>
              <a:rPr lang="de-DE" b="1" dirty="0" err="1">
                <a:effectLst/>
                <a:latin typeface="Helvetica" pitchFamily="2" charset="0"/>
              </a:rPr>
              <a:t>volets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pour</a:t>
            </a:r>
            <a:r>
              <a:rPr lang="de-DE" b="1" dirty="0">
                <a:effectLst/>
                <a:latin typeface="Helvetica" pitchFamily="2" charset="0"/>
              </a:rPr>
              <a:t> la Suisse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D5FDB-80FA-AE77-BE89-BE27929E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628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851A-974C-347A-8DEB-1271019F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CNC et CEC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76CB9-724B-E948-00F3-2D45FBBC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862"/>
            <a:ext cx="7613073" cy="4351338"/>
          </a:xfrm>
        </p:spPr>
        <p:txBody>
          <a:bodyPr/>
          <a:lstStyle/>
          <a:p>
            <a:r>
              <a:rPr lang="de-DE" dirty="0">
                <a:effectLst/>
                <a:latin typeface="Helvetica" pitchFamily="2" charset="0"/>
              </a:rPr>
              <a:t>Le </a:t>
            </a:r>
            <a:r>
              <a:rPr lang="de-DE" dirty="0" err="1">
                <a:effectLst/>
                <a:latin typeface="Helvetica" pitchFamily="2" charset="0"/>
              </a:rPr>
              <a:t>cadre</a:t>
            </a:r>
            <a:r>
              <a:rPr lang="de-DE" dirty="0">
                <a:effectLst/>
                <a:latin typeface="Helvetica" pitchFamily="2" charset="0"/>
              </a:rPr>
              <a:t> national (</a:t>
            </a:r>
            <a:r>
              <a:rPr lang="de-DE" dirty="0" err="1">
                <a:effectLst/>
                <a:latin typeface="Helvetica" pitchFamily="2" charset="0"/>
              </a:rPr>
              <a:t>suisse</a:t>
            </a:r>
            <a:r>
              <a:rPr lang="de-DE" dirty="0">
                <a:effectLst/>
                <a:latin typeface="Helvetica" pitchFamily="2" charset="0"/>
              </a:rPr>
              <a:t>) des </a:t>
            </a:r>
            <a:r>
              <a:rPr lang="de-DE" dirty="0" err="1">
                <a:effectLst/>
                <a:latin typeface="Helvetica" pitchFamily="2" charset="0"/>
              </a:rPr>
              <a:t>certifications</a:t>
            </a:r>
            <a:r>
              <a:rPr lang="de-DE" dirty="0">
                <a:effectLst/>
                <a:latin typeface="Helvetica" pitchFamily="2" charset="0"/>
              </a:rPr>
              <a:t> (CNC-CH) </a:t>
            </a:r>
            <a:r>
              <a:rPr lang="de-DE" dirty="0" err="1">
                <a:effectLst/>
                <a:latin typeface="Helvetica" pitchFamily="2" charset="0"/>
              </a:rPr>
              <a:t>est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comparable</a:t>
            </a:r>
            <a:r>
              <a:rPr lang="de-DE" dirty="0">
                <a:effectLst/>
                <a:latin typeface="Helvetica" pitchFamily="2" charset="0"/>
              </a:rPr>
              <a:t> au </a:t>
            </a:r>
            <a:r>
              <a:rPr lang="de-DE" dirty="0" err="1">
                <a:effectLst/>
                <a:latin typeface="Helvetica" pitchFamily="2" charset="0"/>
              </a:rPr>
              <a:t>cadre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européen</a:t>
            </a:r>
            <a:r>
              <a:rPr lang="de-DE" dirty="0">
                <a:effectLst/>
                <a:latin typeface="Helvetica" pitchFamily="2" charset="0"/>
              </a:rPr>
              <a:t> des </a:t>
            </a:r>
            <a:r>
              <a:rPr lang="de-DE" dirty="0" err="1">
                <a:effectLst/>
                <a:latin typeface="Helvetica" pitchFamily="2" charset="0"/>
              </a:rPr>
              <a:t>certifications</a:t>
            </a:r>
            <a:r>
              <a:rPr lang="de-DE" dirty="0">
                <a:effectLst/>
                <a:latin typeface="Helvetica" pitchFamily="2" charset="0"/>
              </a:rPr>
              <a:t> (CEC).</a:t>
            </a:r>
          </a:p>
          <a:p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exigences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décrites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trame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huit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niveaux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  <a:p>
            <a:r>
              <a:rPr lang="de-DE" dirty="0" err="1">
                <a:effectLst/>
                <a:latin typeface="Helvetica" pitchFamily="2" charset="0"/>
              </a:rPr>
              <a:t>Chaque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niveau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distingue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trois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catégories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connaissances</a:t>
            </a:r>
            <a:r>
              <a:rPr lang="de-DE" dirty="0">
                <a:effectLst/>
                <a:latin typeface="Helvetica" pitchFamily="2" charset="0"/>
              </a:rPr>
              <a:t>, </a:t>
            </a: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aptitudes</a:t>
            </a:r>
            <a:r>
              <a:rPr lang="de-DE" dirty="0">
                <a:effectLst/>
                <a:latin typeface="Helvetica" pitchFamily="2" charset="0"/>
              </a:rPr>
              <a:t> 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et </a:t>
            </a:r>
            <a:r>
              <a:rPr lang="de-DE" dirty="0" err="1">
                <a:effectLst/>
                <a:latin typeface="Helvetica" pitchFamily="2" charset="0"/>
              </a:rPr>
              <a:t>compétences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transfert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  <a:p>
            <a:r>
              <a:rPr lang="de-DE" dirty="0" err="1">
                <a:effectLst/>
                <a:latin typeface="Helvetica" pitchFamily="2" charset="0"/>
              </a:rPr>
              <a:t>L’objectif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consiste</a:t>
            </a:r>
            <a:r>
              <a:rPr lang="de-DE" dirty="0">
                <a:effectLst/>
                <a:latin typeface="Helvetica" pitchFamily="2" charset="0"/>
              </a:rPr>
              <a:t> à rendre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certifications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comparables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et non à </a:t>
            </a:r>
            <a:r>
              <a:rPr lang="de-DE" dirty="0" err="1">
                <a:effectLst/>
                <a:latin typeface="Helvetica" pitchFamily="2" charset="0"/>
              </a:rPr>
              <a:t>harmoniser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contenus</a:t>
            </a:r>
            <a:r>
              <a:rPr lang="de-DE" dirty="0">
                <a:effectLst/>
                <a:latin typeface="Helvetica" pitchFamily="2" charset="0"/>
              </a:rPr>
              <a:t> des </a:t>
            </a:r>
            <a:r>
              <a:rPr lang="de-DE" dirty="0" err="1">
                <a:effectLst/>
                <a:latin typeface="Helvetica" pitchFamily="2" charset="0"/>
              </a:rPr>
              <a:t>formations</a:t>
            </a:r>
            <a:r>
              <a:rPr lang="de-DE" dirty="0">
                <a:effectLst/>
                <a:latin typeface="Helvetica" pitchFamily="2" charset="0"/>
              </a:rPr>
              <a:t> et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titres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délivrés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A882F1-1A6F-246F-BD9E-809EE121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61" y="1242116"/>
            <a:ext cx="1909618" cy="19096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595D44-66BA-DADF-21DB-9716695D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09" y="2952213"/>
            <a:ext cx="2630055" cy="2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0A0A8-2933-1A2B-CC91-AF61A018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Supplément</a:t>
            </a:r>
            <a:r>
              <a:rPr lang="de-DE" dirty="0"/>
              <a:t> </a:t>
            </a:r>
            <a:r>
              <a:rPr lang="de-DE" dirty="0" err="1"/>
              <a:t>descriptif</a:t>
            </a:r>
            <a:r>
              <a:rPr lang="de-DE" dirty="0"/>
              <a:t> du </a:t>
            </a:r>
            <a:r>
              <a:rPr lang="de-DE" dirty="0" err="1"/>
              <a:t>certificat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E86CC1-F9A1-0C2F-9003-923123660C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professionnelle</a:t>
            </a:r>
            <a:r>
              <a:rPr lang="de-DE" dirty="0"/>
              <a:t> initiale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097D3E2-38FC-1AF1-2964-73918A0E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94835"/>
              </p:ext>
            </p:extLst>
          </p:nvPr>
        </p:nvGraphicFramePr>
        <p:xfrm>
          <a:off x="779585" y="3152533"/>
          <a:ext cx="5081076" cy="258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09EA5CD8-B8DC-51DE-C75F-8D8AE459F3A4}"/>
              </a:ext>
            </a:extLst>
          </p:cNvPr>
          <p:cNvSpPr txBox="1">
            <a:spLocks/>
          </p:cNvSpPr>
          <p:nvPr/>
        </p:nvSpPr>
        <p:spPr>
          <a:xfrm>
            <a:off x="704388" y="2424499"/>
            <a:ext cx="8059738" cy="100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Les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suppléments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aux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titres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professionnels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:</a:t>
            </a:r>
            <a:b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</a:b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CFC et AFP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B02049-CBCE-DD39-25EF-A28064B1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55</a:t>
            </a:fld>
            <a:endParaRPr lang="de-CH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F1D5042B-FA6E-23C5-9838-C07DF1CA982F}"/>
              </a:ext>
            </a:extLst>
          </p:cNvPr>
          <p:cNvSpPr txBox="1">
            <a:spLocks/>
          </p:cNvSpPr>
          <p:nvPr/>
        </p:nvSpPr>
        <p:spPr>
          <a:xfrm>
            <a:off x="6237556" y="2424499"/>
            <a:ext cx="566137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Les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suppléments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aux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titres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ci-après: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brevet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fédéral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,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diplôme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fédéral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,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diplôme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d‘une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école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supérieure</a:t>
            </a: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95000ECB-8D4F-1587-AB75-B59AF7FB6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568714"/>
              </p:ext>
            </p:extLst>
          </p:nvPr>
        </p:nvGraphicFramePr>
        <p:xfrm>
          <a:off x="6329975" y="3152533"/>
          <a:ext cx="5081076" cy="258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85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9C5EB3F-2AC2-5428-0C0C-3E2AF951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6" y="2223674"/>
            <a:ext cx="3117851" cy="22776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52273-DD7A-9688-C30C-5F7019D1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02" y="2223674"/>
            <a:ext cx="3519488" cy="240964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974A10-5BD1-0A44-51BD-CFB41D26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32AD20-5735-0AE2-7FA9-CAC799F7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786274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troisième</a:t>
            </a:r>
            <a:r>
              <a:rPr lang="de-DE" dirty="0"/>
              <a:t> </a:t>
            </a:r>
            <a:r>
              <a:rPr lang="de-DE" dirty="0" err="1"/>
              <a:t>loi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de 1978</a:t>
            </a:r>
            <a:endParaRPr lang="de-GB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FFF359-D262-1307-DC31-C86C41416A6A}"/>
              </a:ext>
            </a:extLst>
          </p:cNvPr>
          <p:cNvGrpSpPr/>
          <p:nvPr/>
        </p:nvGrpSpPr>
        <p:grpSpPr>
          <a:xfrm>
            <a:off x="865996" y="3644613"/>
            <a:ext cx="6185630" cy="2794000"/>
            <a:chOff x="532131" y="3738625"/>
            <a:chExt cx="5060556" cy="228581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169F0B4-F00D-A537-50D6-AC7C008B2C7D}"/>
                </a:ext>
              </a:extLst>
            </p:cNvPr>
            <p:cNvGrpSpPr/>
            <p:nvPr/>
          </p:nvGrpSpPr>
          <p:grpSpPr>
            <a:xfrm>
              <a:off x="532131" y="3738625"/>
              <a:ext cx="5060556" cy="2285813"/>
              <a:chOff x="561513" y="3976866"/>
              <a:chExt cx="4207205" cy="1900361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D004C4A-78A0-C1BC-3CBC-4C8F5E9F0720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1978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Les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Chambres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fédérales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approuvent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loi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sur</a:t>
                </a:r>
                <a:r>
                  <a:rPr lang="de-DE" dirty="0">
                    <a:effectLst/>
                    <a:latin typeface="Helvetica" pitchFamily="2" charset="0"/>
                  </a:rPr>
                  <a:t> la</a:t>
                </a: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formation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professionnelle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révisée</a:t>
                </a:r>
                <a:r>
                  <a:rPr lang="de-DE" dirty="0">
                    <a:effectLst/>
                    <a:latin typeface="Helvetica" pitchFamily="2" charset="0"/>
                  </a:rPr>
                  <a:t>. Elle </a:t>
                </a:r>
                <a:r>
                  <a:rPr lang="de-DE" dirty="0" err="1">
                    <a:effectLst/>
                    <a:latin typeface="Helvetica" pitchFamily="2" charset="0"/>
                  </a:rPr>
                  <a:t>consolide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les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acquis</a:t>
                </a:r>
                <a:r>
                  <a:rPr lang="de-DE" dirty="0">
                    <a:effectLst/>
                    <a:latin typeface="Helvetica" pitchFamily="2" charset="0"/>
                  </a:rPr>
                  <a:t> et </a:t>
                </a:r>
                <a:r>
                  <a:rPr lang="de-DE" dirty="0" err="1">
                    <a:effectLst/>
                    <a:latin typeface="Helvetica" pitchFamily="2" charset="0"/>
                  </a:rPr>
                  <a:t>introduit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d’importantes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innovations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FD5FCF70-150D-AABC-3C62-8991746D0C2C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1980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La </a:t>
                </a:r>
                <a:r>
                  <a:rPr lang="de-DE" dirty="0" err="1">
                    <a:effectLst/>
                    <a:latin typeface="Helvetica" pitchFamily="2" charset="0"/>
                  </a:rPr>
                  <a:t>troisième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loi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fédérale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sur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>
                    <a:effectLst/>
                    <a:latin typeface="Helvetica" pitchFamily="2" charset="0"/>
                  </a:rPr>
                  <a:t>la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formation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professionnelle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>
                    <a:effectLst/>
                    <a:latin typeface="Helvetica" pitchFamily="2" charset="0"/>
                  </a:rPr>
                  <a:t>entre en </a:t>
                </a:r>
                <a:r>
                  <a:rPr lang="de-DE" dirty="0" err="1">
                    <a:effectLst/>
                    <a:latin typeface="Helvetica" pitchFamily="2" charset="0"/>
                  </a:rPr>
                  <a:t>vigueur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3E7404D4-1FC1-5FB0-EF76-57081A0A5F77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6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28A98-B926-1BD4-ABBF-76872284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6982"/>
            <a:ext cx="9144000" cy="2044035"/>
          </a:xfrm>
        </p:spPr>
        <p:txBody>
          <a:bodyPr>
            <a:normAutofit/>
          </a:bodyPr>
          <a:lstStyle/>
          <a:p>
            <a:r>
              <a:rPr lang="de-CH" dirty="0"/>
              <a:t>La </a:t>
            </a:r>
            <a:r>
              <a:rPr lang="de-CH" dirty="0" err="1"/>
              <a:t>loi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r>
              <a:rPr lang="de-CH" dirty="0"/>
              <a:t> en </a:t>
            </a:r>
            <a:r>
              <a:rPr lang="de-CH" dirty="0" err="1"/>
              <a:t>vigueur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17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843D3D6-9C3F-4531-FA5C-9FC3649A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7" y="2349500"/>
            <a:ext cx="2819400" cy="1917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D21E28-3480-4104-AA61-C3CDB479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0" y="2349500"/>
            <a:ext cx="3302000" cy="2159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E94DDD-3944-95CB-415D-28634808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713" y="2349500"/>
            <a:ext cx="3162300" cy="21082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12FA02-0322-2405-8AE4-D3EF94F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AE006A-267B-8E12-E46E-B51EFDF2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36150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quatrième</a:t>
            </a:r>
            <a:r>
              <a:rPr lang="de-DE" dirty="0"/>
              <a:t> </a:t>
            </a:r>
            <a:r>
              <a:rPr lang="de-DE" dirty="0" err="1"/>
              <a:t>loi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r>
              <a:rPr lang="de-DE" dirty="0"/>
              <a:t> de 2002</a:t>
            </a:r>
            <a:endParaRPr lang="de-GB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CBCA91-037D-24E1-3764-07CBC4C2CCF1}"/>
              </a:ext>
            </a:extLst>
          </p:cNvPr>
          <p:cNvGrpSpPr/>
          <p:nvPr/>
        </p:nvGrpSpPr>
        <p:grpSpPr>
          <a:xfrm>
            <a:off x="532131" y="4124074"/>
            <a:ext cx="11127737" cy="1900363"/>
            <a:chOff x="561513" y="3976864"/>
            <a:chExt cx="11127737" cy="190036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53B82C7-720F-69CA-C77C-4E7E0CEB3631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4589C13-E231-ADE6-AD8F-E05A68C09346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1997</a:t>
                </a:r>
              </a:p>
              <a:p>
                <a:r>
                  <a:rPr lang="de-DE" sz="1600" dirty="0">
                    <a:effectLst/>
                    <a:latin typeface="Helvetica" pitchFamily="2" charset="0"/>
                  </a:rPr>
                  <a:t>Le Conseil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fédéral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publie</a:t>
                </a:r>
                <a:r>
                  <a:rPr lang="de-DE" sz="1600" dirty="0">
                    <a:latin typeface="Helvetica" pitchFamily="2" charset="0"/>
                  </a:rPr>
                  <a:t> </a:t>
                </a:r>
                <a:r>
                  <a:rPr lang="de-DE" sz="1600" dirty="0">
                    <a:effectLst/>
                    <a:latin typeface="Helvetica" pitchFamily="2" charset="0"/>
                  </a:rPr>
                  <a:t>le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rapport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sur</a:t>
                </a:r>
                <a:r>
                  <a:rPr lang="de-DE" sz="1600" dirty="0">
                    <a:effectLst/>
                    <a:latin typeface="Helvetica" pitchFamily="2" charset="0"/>
                  </a:rPr>
                  <a:t> la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formation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professionnelle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A220EE2-5A6E-69FC-4A4A-E2300EDF5438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1999</a:t>
                </a: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L’article</a:t>
                </a:r>
                <a:r>
                  <a:rPr lang="de-DE" sz="1600" dirty="0">
                    <a:effectLst/>
                    <a:latin typeface="Helvetica" pitchFamily="2" charset="0"/>
                  </a:rPr>
                  <a:t> 63 de la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Constitution</a:t>
                </a:r>
                <a:r>
                  <a:rPr lang="de-DE" sz="1600" dirty="0"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fédérale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est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adopté</a:t>
                </a:r>
                <a:r>
                  <a:rPr lang="de-DE" sz="1600" dirty="0">
                    <a:effectLst/>
                    <a:latin typeface="Helvetica" pitchFamily="2" charset="0"/>
                  </a:rPr>
                  <a:t> en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votation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populaire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2017526-9412-6E3E-2E2D-F4B5B126CB2B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2002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Les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Chambres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Fédérales</a:t>
                </a:r>
                <a:r>
                  <a:rPr lang="de-DE" sz="1600" dirty="0"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adoptent</a:t>
                </a:r>
                <a:r>
                  <a:rPr lang="de-DE" sz="1600" dirty="0">
                    <a:effectLst/>
                    <a:latin typeface="Helvetica" pitchFamily="2" charset="0"/>
                  </a:rPr>
                  <a:t> la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loi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fédérale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révisée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20ECCC7-FFF8-CB5F-E27A-7B92C543B91E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2004</a:t>
                </a:r>
              </a:p>
              <a:p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La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quatrième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loi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fédérale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sur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la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formation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professionnelle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entre en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vigueur</a:t>
                </a:r>
                <a:r>
                  <a:rPr lang="de-DE" sz="1600" i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D1BC5F3-2A51-9C80-19EF-84988C7698A9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2005</a:t>
                </a:r>
              </a:p>
              <a:p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Les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premières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ordonnances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sur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la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formation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professionnelle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initiale (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OrFo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entrent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en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vigueur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47436083-17B8-8268-5308-A673BB2DD8D7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B27F3C1-D1DC-2156-61B3-85C888D2BCD7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6B67714E-4700-1DA8-E266-64EBB518EED0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760C6C1A-54C1-3263-B162-95B047008A8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01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CA1564-D5F4-3F10-B824-1028AED0BE0A}"/>
              </a:ext>
            </a:extLst>
          </p:cNvPr>
          <p:cNvGrpSpPr/>
          <p:nvPr/>
        </p:nvGrpSpPr>
        <p:grpSpPr>
          <a:xfrm>
            <a:off x="838200" y="2489653"/>
            <a:ext cx="10515600" cy="3770021"/>
            <a:chOff x="838200" y="2398213"/>
            <a:chExt cx="10515600" cy="3770021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1162FE9-EA3C-0F28-4784-1402B48F0E7C}"/>
                </a:ext>
              </a:extLst>
            </p:cNvPr>
            <p:cNvSpPr/>
            <p:nvPr/>
          </p:nvSpPr>
          <p:spPr>
            <a:xfrm>
              <a:off x="2962468" y="2398214"/>
              <a:ext cx="1222310" cy="2369975"/>
            </a:xfrm>
            <a:prstGeom prst="rect">
              <a:avLst/>
            </a:prstGeom>
            <a:solidFill>
              <a:srgbClr val="3A49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1978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F283E0-1BEC-F137-CA72-47C3529B2DCA}"/>
                </a:ext>
              </a:extLst>
            </p:cNvPr>
            <p:cNvSpPr/>
            <p:nvPr/>
          </p:nvSpPr>
          <p:spPr>
            <a:xfrm>
              <a:off x="1900334" y="2569275"/>
              <a:ext cx="1222310" cy="2369975"/>
            </a:xfrm>
            <a:prstGeom prst="rect">
              <a:avLst/>
            </a:prstGeom>
            <a:solidFill>
              <a:srgbClr val="3A49E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1963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FB220E7-8D2D-1284-6AB5-74E10E9F45AB}"/>
                </a:ext>
              </a:extLst>
            </p:cNvPr>
            <p:cNvSpPr/>
            <p:nvPr/>
          </p:nvSpPr>
          <p:spPr>
            <a:xfrm>
              <a:off x="838200" y="2740336"/>
              <a:ext cx="1222310" cy="2369975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1930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7211BC-5B32-FEA3-75AF-CFA7D81EF5FD}"/>
                </a:ext>
              </a:extLst>
            </p:cNvPr>
            <p:cNvSpPr/>
            <p:nvPr/>
          </p:nvSpPr>
          <p:spPr>
            <a:xfrm>
              <a:off x="838201" y="5329646"/>
              <a:ext cx="3346578" cy="317241"/>
            </a:xfrm>
            <a:prstGeom prst="rect">
              <a:avLst/>
            </a:prstGeom>
            <a:solidFill>
              <a:srgbClr val="E8E2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  <a:latin typeface="Helvetica" pitchFamily="2" charset="0"/>
                </a:rPr>
                <a:t>Art. 34ter de la </a:t>
              </a:r>
              <a:r>
                <a:rPr lang="de-CH" sz="1400" dirty="0" err="1">
                  <a:solidFill>
                    <a:schemeClr val="tx1"/>
                  </a:solidFill>
                  <a:latin typeface="Helvetica" pitchFamily="2" charset="0"/>
                </a:rPr>
                <a:t>Constitution</a:t>
              </a:r>
              <a:r>
                <a:rPr lang="de-CH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4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endParaRPr lang="de-CH" sz="14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A5A3A6-8CC8-1CAD-DCA7-A6D43C3B51A6}"/>
                </a:ext>
              </a:extLst>
            </p:cNvPr>
            <p:cNvSpPr/>
            <p:nvPr/>
          </p:nvSpPr>
          <p:spPr>
            <a:xfrm>
              <a:off x="838200" y="5850993"/>
              <a:ext cx="10515600" cy="317241"/>
            </a:xfrm>
            <a:prstGeom prst="rect">
              <a:avLst/>
            </a:prstGeom>
            <a:solidFill>
              <a:srgbClr val="3737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atin typeface="Helvetica" pitchFamily="2" charset="0"/>
                </a:rPr>
                <a:t>Industrie, </a:t>
              </a:r>
              <a:r>
                <a:rPr lang="de-CH" sz="1600" dirty="0" err="1">
                  <a:latin typeface="Helvetica" pitchFamily="2" charset="0"/>
                </a:rPr>
                <a:t>arts</a:t>
              </a:r>
              <a:r>
                <a:rPr lang="de-CH" sz="1600" dirty="0">
                  <a:latin typeface="Helvetica" pitchFamily="2" charset="0"/>
                </a:rPr>
                <a:t> et </a:t>
              </a:r>
              <a:r>
                <a:rPr lang="de-CH" sz="1600" dirty="0" err="1">
                  <a:latin typeface="Helvetica" pitchFamily="2" charset="0"/>
                </a:rPr>
                <a:t>métiers</a:t>
              </a:r>
              <a:r>
                <a:rPr lang="de-CH" sz="1600" dirty="0">
                  <a:latin typeface="Helvetica" pitchFamily="2" charset="0"/>
                </a:rPr>
                <a:t>, </a:t>
              </a:r>
              <a:r>
                <a:rPr lang="de-CH" sz="1600" dirty="0" err="1">
                  <a:latin typeface="Helvetica" pitchFamily="2" charset="0"/>
                </a:rPr>
                <a:t>commerce</a:t>
              </a:r>
              <a:r>
                <a:rPr lang="de-CH" sz="1600" dirty="0">
                  <a:latin typeface="Helvetica" pitchFamily="2" charset="0"/>
                </a:rPr>
                <a:t>, </a:t>
              </a:r>
              <a:r>
                <a:rPr lang="de-CH" sz="1600" dirty="0" err="1">
                  <a:latin typeface="Helvetica" pitchFamily="2" charset="0"/>
                </a:rPr>
                <a:t>agriculture</a:t>
              </a:r>
              <a:r>
                <a:rPr lang="de-CH" sz="1600" dirty="0">
                  <a:latin typeface="Helvetica" pitchFamily="2" charset="0"/>
                </a:rPr>
                <a:t> et </a:t>
              </a:r>
              <a:r>
                <a:rPr lang="de-CH" sz="1600" dirty="0" err="1">
                  <a:latin typeface="Helvetica" pitchFamily="2" charset="0"/>
                </a:rPr>
                <a:t>service</a:t>
              </a:r>
              <a:r>
                <a:rPr lang="de-CH" sz="1600" dirty="0">
                  <a:latin typeface="Helvetica" pitchFamily="2" charset="0"/>
                </a:rPr>
                <a:t> de </a:t>
              </a:r>
              <a:r>
                <a:rPr lang="de-CH" sz="1600" dirty="0" err="1">
                  <a:latin typeface="Helvetica" pitchFamily="2" charset="0"/>
                </a:rPr>
                <a:t>maison</a:t>
              </a:r>
              <a:endParaRPr lang="de-CH" sz="1600" dirty="0"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8655CF3-59F8-0AD7-642D-96B0081E8B1B}"/>
                </a:ext>
              </a:extLst>
            </p:cNvPr>
            <p:cNvSpPr/>
            <p:nvPr/>
          </p:nvSpPr>
          <p:spPr>
            <a:xfrm>
              <a:off x="4918789" y="5329646"/>
              <a:ext cx="6435010" cy="317241"/>
            </a:xfrm>
            <a:prstGeom prst="rect">
              <a:avLst/>
            </a:prstGeom>
            <a:solidFill>
              <a:srgbClr val="E8E2D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Art. 63 de la </a:t>
              </a:r>
              <a:r>
                <a:rPr lang="de-CH" sz="1600" dirty="0" err="1">
                  <a:solidFill>
                    <a:schemeClr val="tx1"/>
                  </a:solidFill>
                  <a:latin typeface="Helvetica" pitchFamily="2" charset="0"/>
                </a:rPr>
                <a:t>Constitution</a:t>
              </a:r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tx1"/>
                  </a:solidFill>
                  <a:latin typeface="Helvetica" pitchFamily="2" charset="0"/>
                </a:rPr>
                <a:t>fédérale</a:t>
              </a:r>
              <a:endParaRPr lang="de-CH" sz="16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E0844B8-DA5C-125F-5778-9BDDC7344576}"/>
                </a:ext>
              </a:extLst>
            </p:cNvPr>
            <p:cNvSpPr/>
            <p:nvPr/>
          </p:nvSpPr>
          <p:spPr>
            <a:xfrm>
              <a:off x="4918788" y="2398213"/>
              <a:ext cx="6435009" cy="2712098"/>
            </a:xfrm>
            <a:prstGeom prst="rect">
              <a:avLst/>
            </a:prstGeom>
            <a:solidFill>
              <a:srgbClr val="3A49E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B961C4-EDCB-BA0A-B516-110F883D61BA}"/>
                </a:ext>
              </a:extLst>
            </p:cNvPr>
            <p:cNvSpPr txBox="1"/>
            <p:nvPr/>
          </p:nvSpPr>
          <p:spPr>
            <a:xfrm>
              <a:off x="5253135" y="2740336"/>
              <a:ext cx="887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LFPr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2002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202F471-8146-A4F8-D4BB-9998AD9825F8}"/>
                </a:ext>
              </a:extLst>
            </p:cNvPr>
            <p:cNvSpPr txBox="1"/>
            <p:nvPr/>
          </p:nvSpPr>
          <p:spPr>
            <a:xfrm>
              <a:off x="7371184" y="2844586"/>
              <a:ext cx="3716695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Agriculture</a:t>
              </a: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 et </a:t>
              </a: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sylviculture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Santé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Social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Arts</a:t>
              </a:r>
            </a:p>
          </p:txBody>
        </p:sp>
        <p:sp>
          <p:nvSpPr>
            <p:cNvPr id="18" name="Geschweifte Klammer links 17">
              <a:extLst>
                <a:ext uri="{FF2B5EF4-FFF2-40B4-BE49-F238E27FC236}">
                  <a16:creationId xmlns:a16="http://schemas.microsoft.com/office/drawing/2014/main" id="{9DC7160A-F6EE-019D-64A2-6E66743F1EA8}"/>
                </a:ext>
              </a:extLst>
            </p:cNvPr>
            <p:cNvSpPr/>
            <p:nvPr/>
          </p:nvSpPr>
          <p:spPr>
            <a:xfrm>
              <a:off x="6764694" y="2736866"/>
              <a:ext cx="522514" cy="2031323"/>
            </a:xfrm>
            <a:prstGeom prst="leftBrace">
              <a:avLst/>
            </a:prstGeom>
            <a:ln>
              <a:solidFill>
                <a:srgbClr val="FF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bg1"/>
                </a:solidFill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6039FD2A-1EBF-1AF0-5E8B-9FECC001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 err="1"/>
              <a:t>L’intégration</a:t>
            </a:r>
            <a:r>
              <a:rPr lang="de-DE" dirty="0"/>
              <a:t> de </a:t>
            </a:r>
            <a:r>
              <a:rPr lang="de-DE" dirty="0" err="1"/>
              <a:t>tous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domaines</a:t>
            </a:r>
            <a:r>
              <a:rPr lang="de-DE" dirty="0"/>
              <a:t> de</a:t>
            </a:r>
            <a:br>
              <a:rPr lang="de-DE" dirty="0"/>
            </a:br>
            <a:r>
              <a:rPr lang="de-DE" dirty="0"/>
              <a:t>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4716720-9FBA-9B36-9F30-F1ED597B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49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2994</Words>
  <Application>Microsoft Office PowerPoint</Application>
  <PresentationFormat>Breitbild</PresentationFormat>
  <Paragraphs>901</Paragraphs>
  <Slides>55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55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2_Benutzerdefiniertes Design</vt:lpstr>
      <vt:lpstr>1_Benutzerdefiniertes Design</vt:lpstr>
      <vt:lpstr>Le système suisse de formation professionnelle</vt:lpstr>
      <vt:lpstr>Les jalons dans la perspective de la loi sur la formation professionnelle</vt:lpstr>
      <vt:lpstr>Les débuts au 19e siècle</vt:lpstr>
      <vt:lpstr>La première loi sur la formation professionnelle de 1930</vt:lpstr>
      <vt:lpstr>La deuxième loi sur la formation professionnelle de 1963</vt:lpstr>
      <vt:lpstr>La troisième loi sur la formation professionnelle de 1978</vt:lpstr>
      <vt:lpstr>La loi sur la formation professionnelle en vigueur</vt:lpstr>
      <vt:lpstr>La quatrième loi sur la formation professionnelle de 2002</vt:lpstr>
      <vt:lpstr>L’intégration de tous les domaines de la formation professionnelle</vt:lpstr>
      <vt:lpstr>La formation professionnelle initiale de deux ans avec attestation fédérale AFP</vt:lpstr>
      <vt:lpstr>L’évolution se poursuit</vt:lpstr>
      <vt:lpstr>La formation professionnelle dans le système éducatif suisse</vt:lpstr>
      <vt:lpstr>Le système éducatif suisse</vt:lpstr>
      <vt:lpstr>Le système éducatif suisse</vt:lpstr>
      <vt:lpstr>Le système éducatif suisse</vt:lpstr>
      <vt:lpstr>Le système éducatif suisse</vt:lpstr>
      <vt:lpstr>Le système éducatif suisse</vt:lpstr>
      <vt:lpstr>Le système de formation professionnelle</vt:lpstr>
      <vt:lpstr>La formation professionnelle initiale</vt:lpstr>
      <vt:lpstr>L’elaboration d’une ordonnance de formation</vt:lpstr>
      <vt:lpstr>La formation professionnelle et l’employabilité</vt:lpstr>
      <vt:lpstr>Les prescriptions relatives à la formation professionnelle</vt:lpstr>
      <vt:lpstr>Le modèle orienté vers les compétences opérationnelles</vt:lpstr>
      <vt:lpstr>Le modèle compétences-ressources (CoRe)</vt:lpstr>
      <vt:lpstr>Les compétences opérationnelles</vt:lpstr>
      <vt:lpstr>Les éléments de la formation professionnelle initiale</vt:lpstr>
      <vt:lpstr>Les commissions suisses DP&amp;Q</vt:lpstr>
      <vt:lpstr>Les organes responsables et les autorités</vt:lpstr>
      <vt:lpstr>La Confédération</vt:lpstr>
      <vt:lpstr>La législation fédérale</vt:lpstr>
      <vt:lpstr>La collaboration entre l’État et les OrTra</vt:lpstr>
      <vt:lpstr>PowerPoint-Präsentation</vt:lpstr>
      <vt:lpstr>La coordination de la formation professionnelle</vt:lpstr>
      <vt:lpstr>Les cantons</vt:lpstr>
      <vt:lpstr>La législation cantonale</vt:lpstr>
      <vt:lpstr>PowerPoint-Präsentation</vt:lpstr>
      <vt:lpstr>Les tâches des offices de la formation professionnelle</vt:lpstr>
      <vt:lpstr>La surveillance des apprentissages</vt:lpstr>
      <vt:lpstr>Le financement de la formation professionnelle</vt:lpstr>
      <vt:lpstr>Les prestations et les organes responsables</vt:lpstr>
      <vt:lpstr>Les prestations et les organes responsables</vt:lpstr>
      <vt:lpstr>Les dépenses des pouvoirs publics</vt:lpstr>
      <vt:lpstr>Les fonds en faveur de la formation professionnelle</vt:lpstr>
      <vt:lpstr>Les coûts de la formation professionnelle initiale</vt:lpstr>
      <vt:lpstr>Exemple de calcul des coûts d‘une entreprise formatrice</vt:lpstr>
      <vt:lpstr>Le financement des CIE</vt:lpstr>
      <vt:lpstr>Les subventions en faveur de projets de développement et de prestations particulières</vt:lpstr>
      <vt:lpstr>Les bourses et les prêts</vt:lpstr>
      <vt:lpstr>L'européanisation de la formation professionnelle</vt:lpstr>
      <vt:lpstr>Le processus de Copenhague</vt:lpstr>
      <vt:lpstr>Les instruments du processus de Copenhague</vt:lpstr>
      <vt:lpstr>L’Europass</vt:lpstr>
      <vt:lpstr>Le cadre national de qualification</vt:lpstr>
      <vt:lpstr>CNC et CEC</vt:lpstr>
      <vt:lpstr>Supplément descriptif du certificat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44</cp:revision>
  <dcterms:created xsi:type="dcterms:W3CDTF">2023-08-07T08:24:15Z</dcterms:created>
  <dcterms:modified xsi:type="dcterms:W3CDTF">2024-02-13T11:02:25Z</dcterms:modified>
</cp:coreProperties>
</file>