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4" r:id="rId3"/>
  </p:sldMasterIdLst>
  <p:notesMasterIdLst>
    <p:notesMasterId r:id="rId49"/>
  </p:notesMasterIdLst>
  <p:sldIdLst>
    <p:sldId id="308" r:id="rId4"/>
    <p:sldId id="309" r:id="rId5"/>
    <p:sldId id="299" r:id="rId6"/>
    <p:sldId id="259" r:id="rId7"/>
    <p:sldId id="260" r:id="rId8"/>
    <p:sldId id="293" r:id="rId9"/>
    <p:sldId id="310" r:id="rId10"/>
    <p:sldId id="294" r:id="rId11"/>
    <p:sldId id="263" r:id="rId12"/>
    <p:sldId id="264" r:id="rId13"/>
    <p:sldId id="265" r:id="rId14"/>
    <p:sldId id="311" r:id="rId15"/>
    <p:sldId id="266" r:id="rId16"/>
    <p:sldId id="267" r:id="rId17"/>
    <p:sldId id="268" r:id="rId18"/>
    <p:sldId id="269" r:id="rId19"/>
    <p:sldId id="270" r:id="rId20"/>
    <p:sldId id="271" r:id="rId21"/>
    <p:sldId id="312" r:id="rId22"/>
    <p:sldId id="300" r:id="rId23"/>
    <p:sldId id="313" r:id="rId24"/>
    <p:sldId id="301" r:id="rId25"/>
    <p:sldId id="274" r:id="rId26"/>
    <p:sldId id="275" r:id="rId27"/>
    <p:sldId id="276" r:id="rId28"/>
    <p:sldId id="277" r:id="rId29"/>
    <p:sldId id="278" r:id="rId30"/>
    <p:sldId id="314" r:id="rId31"/>
    <p:sldId id="298" r:id="rId32"/>
    <p:sldId id="315" r:id="rId33"/>
    <p:sldId id="295" r:id="rId34"/>
    <p:sldId id="296" r:id="rId35"/>
    <p:sldId id="297" r:id="rId36"/>
    <p:sldId id="283" r:id="rId37"/>
    <p:sldId id="284" r:id="rId38"/>
    <p:sldId id="303" r:id="rId39"/>
    <p:sldId id="304" r:id="rId40"/>
    <p:sldId id="316" r:id="rId41"/>
    <p:sldId id="306" r:id="rId42"/>
    <p:sldId id="307" r:id="rId43"/>
    <p:sldId id="289" r:id="rId44"/>
    <p:sldId id="290" r:id="rId45"/>
    <p:sldId id="291" r:id="rId46"/>
    <p:sldId id="317" r:id="rId47"/>
    <p:sldId id="302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FE"/>
    <a:srgbClr val="4C7936"/>
    <a:srgbClr val="C2DAB6"/>
    <a:srgbClr val="E9E2DC"/>
    <a:srgbClr val="A11731"/>
    <a:srgbClr val="DAA2AD"/>
    <a:srgbClr val="EBECF3"/>
    <a:srgbClr val="D9DBFC"/>
    <a:srgbClr val="B0B6F8"/>
    <a:srgbClr val="E9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5878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outlineViewPr>
    <p:cViewPr>
      <p:scale>
        <a:sx n="33" d="100"/>
        <a:sy n="33" d="100"/>
      </p:scale>
      <p:origin x="0" y="-116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26909-A025-734F-A138-57BFD2E295B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8997B15-0BF0-1E46-82B7-03B47B63C963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de-DE" sz="1600" b="1" i="0" dirty="0" err="1">
              <a:latin typeface="Helvetica" pitchFamily="2" charset="0"/>
            </a:rPr>
            <a:t>Techniques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1E606FA5-2E5C-F241-950B-C2B6DD3B04E1}" type="parTrans" cxnId="{8E9E9638-03F9-6548-9FAD-DA6B4BE0BE44}">
      <dgm:prSet/>
      <dgm:spPr/>
      <dgm:t>
        <a:bodyPr/>
        <a:lstStyle/>
        <a:p>
          <a:endParaRPr lang="de-DE"/>
        </a:p>
      </dgm:t>
    </dgm:pt>
    <dgm:pt modelId="{F299D0B8-22EA-2545-B108-C4984F1D4C6E}" type="sibTrans" cxnId="{8E9E9638-03F9-6548-9FAD-DA6B4BE0BE44}">
      <dgm:prSet/>
      <dgm:spPr/>
      <dgm:t>
        <a:bodyPr/>
        <a:lstStyle/>
        <a:p>
          <a:endParaRPr lang="de-DE"/>
        </a:p>
      </dgm:t>
    </dgm:pt>
    <dgm:pt modelId="{112DD9B1-63EC-824E-A60D-9BB16DC7BD58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 algn="l">
            <a:buNone/>
          </a:pPr>
          <a:r>
            <a:rPr lang="de-DE" sz="1400" b="0" i="0" dirty="0">
              <a:latin typeface="Helvetica" pitchFamily="2" charset="0"/>
            </a:rPr>
            <a:t>De </a:t>
          </a:r>
          <a:r>
            <a:rPr lang="de-DE" sz="1400" b="0" i="0" dirty="0" err="1">
              <a:latin typeface="Helvetica" pitchFamily="2" charset="0"/>
            </a:rPr>
            <a:t>quelles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techniques</a:t>
          </a:r>
          <a:r>
            <a:rPr lang="de-DE" sz="1400" b="0" i="0" dirty="0">
              <a:latin typeface="Helvetica" pitchFamily="2" charset="0"/>
            </a:rPr>
            <a:t> de </a:t>
          </a:r>
          <a:r>
            <a:rPr lang="de-DE" sz="1400" b="0" i="0" dirty="0" err="1">
              <a:latin typeface="Helvetica" pitchFamily="2" charset="0"/>
            </a:rPr>
            <a:t>travail</a:t>
          </a:r>
          <a:r>
            <a:rPr lang="de-DE" sz="1400" b="0" i="0" dirty="0">
              <a:latin typeface="Helvetica" pitchFamily="2" charset="0"/>
            </a:rPr>
            <a:t> et </a:t>
          </a:r>
          <a:r>
            <a:rPr lang="de-DE" sz="1400" b="0" i="0" dirty="0" err="1">
              <a:latin typeface="Helvetica" pitchFamily="2" charset="0"/>
            </a:rPr>
            <a:t>d’apprentissage</a:t>
          </a:r>
          <a:r>
            <a:rPr lang="de-DE" sz="1400" b="0" i="0" dirty="0">
              <a:latin typeface="Helvetica" pitchFamily="2" charset="0"/>
            </a:rPr>
            <a:t> la </a:t>
          </a:r>
          <a:r>
            <a:rPr lang="de-DE" sz="1400" b="0" i="0" dirty="0" err="1">
              <a:latin typeface="Helvetica" pitchFamily="2" charset="0"/>
            </a:rPr>
            <a:t>personne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former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3B49B179-9E78-184D-B5CA-15F776106C32}" type="parTrans" cxnId="{6ED159FD-C296-0F49-92DB-EA59B1F3D5E8}">
      <dgm:prSet/>
      <dgm:spPr/>
      <dgm:t>
        <a:bodyPr/>
        <a:lstStyle/>
        <a:p>
          <a:endParaRPr lang="de-DE"/>
        </a:p>
      </dgm:t>
    </dgm:pt>
    <dgm:pt modelId="{9DC06A05-3B3A-5B4A-80C4-ECDFA5841C6D}" type="sibTrans" cxnId="{6ED159FD-C296-0F49-92DB-EA59B1F3D5E8}">
      <dgm:prSet/>
      <dgm:spPr/>
      <dgm:t>
        <a:bodyPr/>
        <a:lstStyle/>
        <a:p>
          <a:endParaRPr lang="de-DE"/>
        </a:p>
      </dgm:t>
    </dgm:pt>
    <dgm:pt modelId="{81A3737A-9B4C-764D-9921-B5EC50340B94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sz="1600" b="1" i="0" dirty="0" err="1">
              <a:latin typeface="Helvetica" pitchFamily="2" charset="0"/>
            </a:rPr>
            <a:t>Professionnels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E31D3EA8-63AD-5142-8348-A45945B5D26F}" type="parTrans" cxnId="{66605314-0BCB-854B-9A4F-589A31636021}">
      <dgm:prSet/>
      <dgm:spPr/>
      <dgm:t>
        <a:bodyPr/>
        <a:lstStyle/>
        <a:p>
          <a:endParaRPr lang="de-DE"/>
        </a:p>
      </dgm:t>
    </dgm:pt>
    <dgm:pt modelId="{A232190D-B506-2143-8218-3C1E878B255C}" type="sibTrans" cxnId="{66605314-0BCB-854B-9A4F-589A31636021}">
      <dgm:prSet/>
      <dgm:spPr/>
      <dgm:t>
        <a:bodyPr/>
        <a:lstStyle/>
        <a:p>
          <a:endParaRPr lang="de-DE"/>
        </a:p>
      </dgm:t>
    </dgm:pt>
    <dgm:pt modelId="{3F065F22-2237-444A-9069-8C9612BD6734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 err="1">
              <a:latin typeface="Helvetica" pitchFamily="2" charset="0"/>
            </a:rPr>
            <a:t>Sur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quel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savoir</a:t>
          </a:r>
          <a:r>
            <a:rPr lang="de-DE" sz="1400" b="0" i="0" dirty="0">
              <a:latin typeface="Helvetica" pitchFamily="2" charset="0"/>
            </a:rPr>
            <a:t> le </a:t>
          </a:r>
          <a:r>
            <a:rPr lang="de-DE" sz="1400" b="0" i="0" dirty="0" err="1">
              <a:latin typeface="Helvetica" pitchFamily="2" charset="0"/>
            </a:rPr>
            <a:t>processus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d’apprentissage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peut-il</a:t>
          </a:r>
          <a:r>
            <a:rPr lang="de-DE" sz="1400" b="0" i="0" dirty="0">
              <a:latin typeface="Helvetica" pitchFamily="2" charset="0"/>
            </a:rPr>
            <a:t> se </a:t>
          </a:r>
          <a:r>
            <a:rPr lang="de-DE" sz="1400" b="0" i="0" dirty="0" err="1">
              <a:latin typeface="Helvetica" pitchFamily="2" charset="0"/>
            </a:rPr>
            <a:t>fonder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1114E877-A272-E243-B19E-80550AB5E833}" type="parTrans" cxnId="{CB225C4B-EA86-5846-AC99-0C92A26E4178}">
      <dgm:prSet/>
      <dgm:spPr/>
      <dgm:t>
        <a:bodyPr/>
        <a:lstStyle/>
        <a:p>
          <a:endParaRPr lang="de-DE"/>
        </a:p>
      </dgm:t>
    </dgm:pt>
    <dgm:pt modelId="{0B76A23D-1E28-0046-B24E-F2B85A5FDF59}" type="sibTrans" cxnId="{CB225C4B-EA86-5846-AC99-0C92A26E4178}">
      <dgm:prSet/>
      <dgm:spPr/>
      <dgm:t>
        <a:bodyPr/>
        <a:lstStyle/>
        <a:p>
          <a:endParaRPr lang="de-DE"/>
        </a:p>
      </dgm:t>
    </dgm:pt>
    <dgm:pt modelId="{A24695C5-ECA5-AA4E-A0CA-371F1F1DAFFE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de-DE" sz="1600" b="1" i="0" dirty="0" err="1">
              <a:latin typeface="Helvetica" pitchFamily="2" charset="0"/>
            </a:rPr>
            <a:t>Sociaux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B21C2913-D7A2-EC4B-B7C3-AD7F3A2D3402}" type="parTrans" cxnId="{CCFF6541-D07B-C94B-A0FE-97788E048794}">
      <dgm:prSet/>
      <dgm:spPr/>
      <dgm:t>
        <a:bodyPr/>
        <a:lstStyle/>
        <a:p>
          <a:endParaRPr lang="de-DE"/>
        </a:p>
      </dgm:t>
    </dgm:pt>
    <dgm:pt modelId="{EECF652D-D5D3-464D-9E3A-4A283ADDA039}" type="sibTrans" cxnId="{CCFF6541-D07B-C94B-A0FE-97788E048794}">
      <dgm:prSet/>
      <dgm:spPr/>
      <dgm:t>
        <a:bodyPr/>
        <a:lstStyle/>
        <a:p>
          <a:endParaRPr lang="de-DE"/>
        </a:p>
      </dgm:t>
    </dgm:pt>
    <dgm:pt modelId="{10B3156A-57EF-6D48-A87E-B3E5E8DB07C6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>
              <a:latin typeface="Helvetica" pitchFamily="2" charset="0"/>
            </a:rPr>
            <a:t>Comment la </a:t>
          </a:r>
          <a:r>
            <a:rPr lang="de-DE" sz="1400" b="0" i="0" dirty="0" err="1">
              <a:latin typeface="Helvetica" pitchFamily="2" charset="0"/>
            </a:rPr>
            <a:t>personne</a:t>
          </a:r>
          <a:r>
            <a:rPr lang="de-DE" sz="1400" b="0" i="0" dirty="0">
              <a:latin typeface="Helvetica" pitchFamily="2" charset="0"/>
            </a:rPr>
            <a:t> à </a:t>
          </a:r>
          <a:r>
            <a:rPr lang="de-DE" sz="1400" b="0" i="0" dirty="0" err="1">
              <a:latin typeface="Helvetica" pitchFamily="2" charset="0"/>
            </a:rPr>
            <a:t>former</a:t>
          </a:r>
          <a:r>
            <a:rPr lang="de-DE" sz="1400" b="0" i="0" dirty="0">
              <a:latin typeface="Helvetica" pitchFamily="2" charset="0"/>
            </a:rPr>
            <a:t> se </a:t>
          </a:r>
          <a:r>
            <a:rPr lang="de-DE" sz="1400" b="0" i="0" dirty="0" err="1">
              <a:latin typeface="Helvetica" pitchFamily="2" charset="0"/>
            </a:rPr>
            <a:t>comporte</a:t>
          </a:r>
          <a:r>
            <a:rPr lang="de-DE" sz="1400" b="0" i="0" dirty="0">
              <a:latin typeface="Helvetica" pitchFamily="2" charset="0"/>
            </a:rPr>
            <a:t>-t-elle à </a:t>
          </a:r>
          <a:r>
            <a:rPr lang="de-DE" sz="1400" b="0" i="0" dirty="0" err="1">
              <a:latin typeface="Helvetica" pitchFamily="2" charset="0"/>
            </a:rPr>
            <a:t>l’égard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d’autrui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0C4A9B52-EA46-B443-B58F-8778AFC338C2}" type="parTrans" cxnId="{63C7C57D-007B-B34D-87CE-CD42E37E8254}">
      <dgm:prSet/>
      <dgm:spPr/>
      <dgm:t>
        <a:bodyPr/>
        <a:lstStyle/>
        <a:p>
          <a:endParaRPr lang="de-DE"/>
        </a:p>
      </dgm:t>
    </dgm:pt>
    <dgm:pt modelId="{EAA120F5-9C30-124F-B5B0-FA949F3C809C}" type="sibTrans" cxnId="{63C7C57D-007B-B34D-87CE-CD42E37E8254}">
      <dgm:prSet/>
      <dgm:spPr/>
      <dgm:t>
        <a:bodyPr/>
        <a:lstStyle/>
        <a:p>
          <a:endParaRPr lang="de-DE"/>
        </a:p>
      </dgm:t>
    </dgm:pt>
    <dgm:pt modelId="{54FB6E2E-4C52-DC4E-820C-0A4F533B0B83}">
      <dgm:prSet custT="1"/>
      <dgm:spPr>
        <a:solidFill>
          <a:srgbClr val="B0B6F8"/>
        </a:solidFill>
        <a:ln>
          <a:noFill/>
        </a:ln>
      </dgm:spPr>
      <dgm:t>
        <a:bodyPr/>
        <a:lstStyle/>
        <a:p>
          <a:r>
            <a:rPr lang="de-DE" sz="1600" b="1" i="0" dirty="0" err="1">
              <a:solidFill>
                <a:schemeClr val="tx1"/>
              </a:solidFill>
              <a:latin typeface="Helvetica" pitchFamily="2" charset="0"/>
            </a:rPr>
            <a:t>Emotionnels</a:t>
          </a:r>
          <a:endParaRPr lang="de-DE" sz="2800" b="1" i="0" dirty="0">
            <a:solidFill>
              <a:schemeClr val="tx1"/>
            </a:solidFill>
            <a:latin typeface="Helvetica" pitchFamily="2" charset="0"/>
          </a:endParaRPr>
        </a:p>
      </dgm:t>
    </dgm:pt>
    <dgm:pt modelId="{4152C98E-3664-EF4D-ABC9-D7B7A5FB249A}" type="parTrans" cxnId="{AB03BD6A-4981-274E-9778-C0D9DF4B033D}">
      <dgm:prSet/>
      <dgm:spPr/>
      <dgm:t>
        <a:bodyPr/>
        <a:lstStyle/>
        <a:p>
          <a:endParaRPr lang="de-DE"/>
        </a:p>
      </dgm:t>
    </dgm:pt>
    <dgm:pt modelId="{7B0FE7DD-F63D-6240-85A8-5878E3A7097B}" type="sibTrans" cxnId="{AB03BD6A-4981-274E-9778-C0D9DF4B033D}">
      <dgm:prSet/>
      <dgm:spPr/>
      <dgm:t>
        <a:bodyPr/>
        <a:lstStyle/>
        <a:p>
          <a:endParaRPr lang="de-DE"/>
        </a:p>
      </dgm:t>
    </dgm:pt>
    <dgm:pt modelId="{E4BCD05F-6DBD-3A49-94F1-13657DB22159}">
      <dgm:prSet custT="1"/>
      <dgm:spPr>
        <a:solidFill>
          <a:srgbClr val="D9DBFC"/>
        </a:solidFill>
        <a:ln>
          <a:noFill/>
        </a:ln>
      </dgm:spPr>
      <dgm:t>
        <a:bodyPr/>
        <a:lstStyle/>
        <a:p>
          <a:r>
            <a:rPr lang="de-DE" sz="1600" b="1" i="0" dirty="0" err="1">
              <a:solidFill>
                <a:schemeClr val="tx1"/>
              </a:solidFill>
              <a:latin typeface="Helvetica" pitchFamily="2" charset="0"/>
            </a:rPr>
            <a:t>Culturels</a:t>
          </a:r>
          <a:endParaRPr lang="de-DE" sz="1600" b="1" i="0" dirty="0">
            <a:solidFill>
              <a:schemeClr val="tx1"/>
            </a:solidFill>
            <a:latin typeface="Helvetica" pitchFamily="2" charset="0"/>
          </a:endParaRPr>
        </a:p>
      </dgm:t>
    </dgm:pt>
    <dgm:pt modelId="{D82AD68D-3E53-5145-B1BF-8487D504FBF5}" type="parTrans" cxnId="{5C5E957B-384F-014F-8A2E-5A6E16CC5F94}">
      <dgm:prSet/>
      <dgm:spPr/>
      <dgm:t>
        <a:bodyPr/>
        <a:lstStyle/>
        <a:p>
          <a:endParaRPr lang="de-DE"/>
        </a:p>
      </dgm:t>
    </dgm:pt>
    <dgm:pt modelId="{E01C93B3-A037-8947-A714-754C07D11C9B}" type="sibTrans" cxnId="{5C5E957B-384F-014F-8A2E-5A6E16CC5F94}">
      <dgm:prSet/>
      <dgm:spPr/>
      <dgm:t>
        <a:bodyPr/>
        <a:lstStyle/>
        <a:p>
          <a:endParaRPr lang="de-DE"/>
        </a:p>
      </dgm:t>
    </dgm:pt>
    <dgm:pt modelId="{37CB58AA-F32E-C24F-A684-A8BBEC03728A}">
      <dgm:prSet custT="1"/>
      <dgm:spPr>
        <a:solidFill>
          <a:srgbClr val="EBECF3"/>
        </a:solidFill>
        <a:ln>
          <a:noFill/>
        </a:ln>
      </dgm:spPr>
      <dgm:t>
        <a:bodyPr/>
        <a:lstStyle/>
        <a:p>
          <a:r>
            <a:rPr lang="de-DE" sz="1600" b="1" i="0" dirty="0" err="1">
              <a:solidFill>
                <a:schemeClr val="tx1"/>
              </a:solidFill>
              <a:latin typeface="Helvetica" pitchFamily="2" charset="0"/>
            </a:rPr>
            <a:t>Individuels</a:t>
          </a:r>
          <a:endParaRPr lang="de-DE" sz="1600" b="1" i="0" baseline="0" dirty="0">
            <a:solidFill>
              <a:schemeClr val="tx1"/>
            </a:solidFill>
            <a:latin typeface="Helvetica" pitchFamily="2" charset="0"/>
          </a:endParaRPr>
        </a:p>
      </dgm:t>
    </dgm:pt>
    <dgm:pt modelId="{1FFEF14D-316A-724C-800B-39345E44E5E6}" type="parTrans" cxnId="{89361E61-6279-EC48-A62C-DEE447828810}">
      <dgm:prSet/>
      <dgm:spPr/>
      <dgm:t>
        <a:bodyPr/>
        <a:lstStyle/>
        <a:p>
          <a:endParaRPr lang="de-DE"/>
        </a:p>
      </dgm:t>
    </dgm:pt>
    <dgm:pt modelId="{C9F2980B-4775-5645-804B-0AF18B4DC2CC}" type="sibTrans" cxnId="{89361E61-6279-EC48-A62C-DEE447828810}">
      <dgm:prSet/>
      <dgm:spPr/>
      <dgm:t>
        <a:bodyPr/>
        <a:lstStyle/>
        <a:p>
          <a:endParaRPr lang="de-DE"/>
        </a:p>
      </dgm:t>
    </dgm:pt>
    <dgm:pt modelId="{CD9EDF57-1726-B448-B679-1E48BB6AADE8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248399"/>
        <a:lstStyle/>
        <a:p>
          <a:pPr>
            <a:lnSpc>
              <a:spcPct val="100000"/>
            </a:lnSpc>
            <a:buNone/>
          </a:pPr>
          <a:r>
            <a:rPr lang="de-DE" sz="1400" b="0" i="0" dirty="0">
              <a:latin typeface="Helvetica" pitchFamily="2" charset="0"/>
            </a:rPr>
            <a:t>Comment la </a:t>
          </a:r>
          <a:r>
            <a:rPr lang="de-DE" sz="1400" b="0" i="0" dirty="0" err="1">
              <a:latin typeface="Helvetica" pitchFamily="2" charset="0"/>
            </a:rPr>
            <a:t>personne</a:t>
          </a:r>
          <a:r>
            <a:rPr lang="de-DE" sz="1400" b="0" i="0" dirty="0">
              <a:latin typeface="Helvetica" pitchFamily="2" charset="0"/>
            </a:rPr>
            <a:t> à </a:t>
          </a:r>
          <a:r>
            <a:rPr lang="de-DE" sz="1400" b="0" i="0" dirty="0" err="1">
              <a:latin typeface="Helvetica" pitchFamily="2" charset="0"/>
            </a:rPr>
            <a:t>former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réagit</a:t>
          </a:r>
          <a:r>
            <a:rPr lang="de-DE" sz="1400" b="0" i="0" dirty="0">
              <a:latin typeface="Helvetica" pitchFamily="2" charset="0"/>
            </a:rPr>
            <a:t>-elle </a:t>
          </a:r>
          <a:r>
            <a:rPr lang="de-DE" sz="1400" b="0" i="0" dirty="0" err="1">
              <a:latin typeface="Helvetica" pitchFamily="2" charset="0"/>
            </a:rPr>
            <a:t>aux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instructions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81DFE164-F1CB-FF40-BA89-A993F0A494C6}" type="parTrans" cxnId="{3A7FB5E2-85DD-764A-B167-9EA5B2225749}">
      <dgm:prSet/>
      <dgm:spPr/>
      <dgm:t>
        <a:bodyPr/>
        <a:lstStyle/>
        <a:p>
          <a:endParaRPr lang="de-DE"/>
        </a:p>
      </dgm:t>
    </dgm:pt>
    <dgm:pt modelId="{06FE6382-7D48-BA45-9C57-90EA80CF1DC7}" type="sibTrans" cxnId="{3A7FB5E2-85DD-764A-B167-9EA5B2225749}">
      <dgm:prSet/>
      <dgm:spPr/>
      <dgm:t>
        <a:bodyPr/>
        <a:lstStyle/>
        <a:p>
          <a:endParaRPr lang="de-DE"/>
        </a:p>
      </dgm:t>
    </dgm:pt>
    <dgm:pt modelId="{AA15685D-7E5C-F143-8245-660A8302EE35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 algn="l"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>
              <a:latin typeface="Helvetica" pitchFamily="2" charset="0"/>
            </a:rPr>
            <a:t>De </a:t>
          </a:r>
          <a:r>
            <a:rPr lang="de-DE" sz="1400" b="0" i="0" dirty="0" err="1">
              <a:latin typeface="Helvetica" pitchFamily="2" charset="0"/>
            </a:rPr>
            <a:t>quel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contexte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culturel</a:t>
          </a:r>
          <a:r>
            <a:rPr lang="de-DE" sz="1400" b="0" i="0" dirty="0">
              <a:latin typeface="Helvetica" pitchFamily="2" charset="0"/>
            </a:rPr>
            <a:t> et </a:t>
          </a:r>
          <a:r>
            <a:rPr lang="de-DE" sz="1400" b="0" i="0" dirty="0" err="1">
              <a:latin typeface="Helvetica" pitchFamily="2" charset="0"/>
            </a:rPr>
            <a:t>linguistique</a:t>
          </a:r>
          <a:r>
            <a:rPr lang="de-DE" sz="1400" b="0" i="0" dirty="0">
              <a:latin typeface="Helvetica" pitchFamily="2" charset="0"/>
            </a:rPr>
            <a:t> la </a:t>
          </a:r>
          <a:r>
            <a:rPr lang="de-DE" sz="1400" b="0" i="0" dirty="0" err="1">
              <a:latin typeface="Helvetica" pitchFamily="2" charset="0"/>
            </a:rPr>
            <a:t>personne</a:t>
          </a:r>
          <a:r>
            <a:rPr lang="de-DE" sz="1400" b="0" i="0" dirty="0">
              <a:latin typeface="Helvetica" pitchFamily="2" charset="0"/>
            </a:rPr>
            <a:t> à </a:t>
          </a:r>
          <a:r>
            <a:rPr lang="de-DE" sz="1400" b="0" i="0" dirty="0" err="1">
              <a:latin typeface="Helvetica" pitchFamily="2" charset="0"/>
            </a:rPr>
            <a:t>former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est</a:t>
          </a:r>
          <a:r>
            <a:rPr lang="de-DE" sz="1400" b="0" i="0" dirty="0">
              <a:latin typeface="Helvetica" pitchFamily="2" charset="0"/>
            </a:rPr>
            <a:t>-elle </a:t>
          </a:r>
          <a:r>
            <a:rPr lang="de-DE" sz="1400" b="0" i="0" dirty="0" err="1">
              <a:latin typeface="Helvetica" pitchFamily="2" charset="0"/>
            </a:rPr>
            <a:t>issue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B6CF3812-B315-5645-9914-BBFABBE52442}" type="parTrans" cxnId="{5AAD8A21-863D-554A-A0E7-22AAB19923A6}">
      <dgm:prSet/>
      <dgm:spPr/>
      <dgm:t>
        <a:bodyPr/>
        <a:lstStyle/>
        <a:p>
          <a:endParaRPr lang="de-DE"/>
        </a:p>
      </dgm:t>
    </dgm:pt>
    <dgm:pt modelId="{1F93ECB4-8CA5-5C4B-ADF1-DB68A320BC6A}" type="sibTrans" cxnId="{5AAD8A21-863D-554A-A0E7-22AAB19923A6}">
      <dgm:prSet/>
      <dgm:spPr/>
      <dgm:t>
        <a:bodyPr/>
        <a:lstStyle/>
        <a:p>
          <a:endParaRPr lang="de-DE"/>
        </a:p>
      </dgm:t>
    </dgm:pt>
    <dgm:pt modelId="{A5D51CF7-6DC8-494D-929A-DB7324DAE5D4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>
              <a:latin typeface="Helvetica" pitchFamily="2" charset="0"/>
            </a:rPr>
            <a:t>La </a:t>
          </a:r>
          <a:r>
            <a:rPr lang="de-DE" sz="1400" b="0" i="0" dirty="0" err="1">
              <a:latin typeface="Helvetica" pitchFamily="2" charset="0"/>
            </a:rPr>
            <a:t>personne</a:t>
          </a:r>
          <a:r>
            <a:rPr lang="de-DE" sz="1400" b="0" i="0" dirty="0">
              <a:latin typeface="Helvetica" pitchFamily="2" charset="0"/>
            </a:rPr>
            <a:t> à </a:t>
          </a:r>
          <a:r>
            <a:rPr lang="de-DE" sz="1400" b="0" i="0" dirty="0" err="1">
              <a:latin typeface="Helvetica" pitchFamily="2" charset="0"/>
            </a:rPr>
            <a:t>former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satisfait</a:t>
          </a:r>
          <a:r>
            <a:rPr lang="de-DE" sz="1400" b="0" i="0" dirty="0">
              <a:latin typeface="Helvetica" pitchFamily="2" charset="0"/>
            </a:rPr>
            <a:t>-elle </a:t>
          </a:r>
          <a:r>
            <a:rPr lang="de-DE" sz="1400" b="0" i="0" dirty="0" err="1">
              <a:latin typeface="Helvetica" pitchFamily="2" charset="0"/>
            </a:rPr>
            <a:t>aux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exigences</a:t>
          </a:r>
          <a:r>
            <a:rPr lang="de-DE" sz="1400" b="0" i="0" dirty="0">
              <a:latin typeface="Helvetica" pitchFamily="2" charset="0"/>
            </a:rPr>
            <a:t> ?</a:t>
          </a:r>
          <a:endParaRPr lang="de-DE" sz="1400" b="0" i="0" baseline="0" dirty="0">
            <a:solidFill>
              <a:schemeClr val="tx1"/>
            </a:solidFill>
            <a:latin typeface="Helvetica" pitchFamily="2" charset="0"/>
          </a:endParaRPr>
        </a:p>
      </dgm:t>
    </dgm:pt>
    <dgm:pt modelId="{EF2323E0-ADBA-8C42-9765-9B9019AD23CB}" type="parTrans" cxnId="{D9C901EB-CC81-4D4E-8D4D-C1DF238D4506}">
      <dgm:prSet/>
      <dgm:spPr/>
      <dgm:t>
        <a:bodyPr/>
        <a:lstStyle/>
        <a:p>
          <a:endParaRPr lang="de-DE"/>
        </a:p>
      </dgm:t>
    </dgm:pt>
    <dgm:pt modelId="{25BBC873-7183-8F40-A0D2-1E9227D15EB3}" type="sibTrans" cxnId="{D9C901EB-CC81-4D4E-8D4D-C1DF238D4506}">
      <dgm:prSet/>
      <dgm:spPr/>
      <dgm:t>
        <a:bodyPr/>
        <a:lstStyle/>
        <a:p>
          <a:endParaRPr lang="de-DE"/>
        </a:p>
      </dgm:t>
    </dgm:pt>
    <dgm:pt modelId="{0F529044-AEC2-A742-A603-3B24E6D3DC01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 algn="l">
            <a:buNone/>
          </a:pPr>
          <a:r>
            <a:rPr lang="de-DE" sz="1400" b="0" i="0" dirty="0" err="1">
              <a:latin typeface="Helvetica" pitchFamily="2" charset="0"/>
            </a:rPr>
            <a:t>dispose</a:t>
          </a:r>
          <a:r>
            <a:rPr lang="de-DE" sz="1400" b="0" i="0" dirty="0">
              <a:latin typeface="Helvetica" pitchFamily="2" charset="0"/>
            </a:rPr>
            <a:t>-t-elle?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51633242-CD93-2C45-B8EB-CC791102CF12}" type="parTrans" cxnId="{CEAEAE66-08AB-D34A-A7B9-FFCBA6234A3F}">
      <dgm:prSet/>
      <dgm:spPr/>
      <dgm:t>
        <a:bodyPr/>
        <a:lstStyle/>
        <a:p>
          <a:endParaRPr lang="de-DE"/>
        </a:p>
      </dgm:t>
    </dgm:pt>
    <dgm:pt modelId="{DD68DF73-DEEC-F84F-AFA6-C2E589F69C5F}" type="sibTrans" cxnId="{CEAEAE66-08AB-D34A-A7B9-FFCBA6234A3F}">
      <dgm:prSet/>
      <dgm:spPr/>
      <dgm:t>
        <a:bodyPr/>
        <a:lstStyle/>
        <a:p>
          <a:endParaRPr lang="de-DE"/>
        </a:p>
      </dgm:t>
    </dgm:pt>
    <dgm:pt modelId="{CB39E362-7F18-DF49-8DC9-4B341898875E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 err="1">
              <a:latin typeface="Helvetica" pitchFamily="2" charset="0"/>
            </a:rPr>
            <a:t>Qu’est-ce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que</a:t>
          </a:r>
          <a:r>
            <a:rPr lang="de-DE" sz="1400" b="0" i="0" dirty="0">
              <a:latin typeface="Helvetica" pitchFamily="2" charset="0"/>
            </a:rPr>
            <a:t> la </a:t>
          </a:r>
          <a:r>
            <a:rPr lang="de-DE" sz="1400" b="0" i="0" dirty="0" err="1">
              <a:latin typeface="Helvetica" pitchFamily="2" charset="0"/>
            </a:rPr>
            <a:t>personne</a:t>
          </a:r>
          <a:r>
            <a:rPr lang="de-DE" sz="1400" b="0" i="0" dirty="0">
              <a:latin typeface="Helvetica" pitchFamily="2" charset="0"/>
            </a:rPr>
            <a:t> à </a:t>
          </a:r>
          <a:r>
            <a:rPr lang="de-DE" sz="1400" b="0" i="0" dirty="0" err="1">
              <a:latin typeface="Helvetica" pitchFamily="2" charset="0"/>
            </a:rPr>
            <a:t>former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connaît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déjà</a:t>
          </a:r>
          <a:r>
            <a:rPr lang="de-DE" sz="1400" b="0" i="0" dirty="0">
              <a:latin typeface="Helvetica" pitchFamily="2" charset="0"/>
            </a:rPr>
            <a:t> (</a:t>
          </a:r>
          <a:r>
            <a:rPr lang="de-DE" sz="1400" b="0" i="0" dirty="0" err="1">
              <a:latin typeface="Helvetica" pitchFamily="2" charset="0"/>
            </a:rPr>
            <a:t>processus</a:t>
          </a:r>
          <a:r>
            <a:rPr lang="de-DE" sz="1400" b="0" i="0" dirty="0">
              <a:latin typeface="Helvetica" pitchFamily="2" charset="0"/>
            </a:rPr>
            <a:t> de </a:t>
          </a:r>
          <a:r>
            <a:rPr lang="de-DE" sz="1400" b="0" i="0" dirty="0" err="1">
              <a:latin typeface="Helvetica" pitchFamily="2" charset="0"/>
            </a:rPr>
            <a:t>travail,notions</a:t>
          </a:r>
          <a:r>
            <a:rPr lang="de-DE" sz="1400" b="0" i="0" dirty="0">
              <a:latin typeface="Helvetica" pitchFamily="2" charset="0"/>
            </a:rPr>
            <a:t>)?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69B0C169-C41C-DA4F-B5F0-B87B3BDC5CF2}" type="parTrans" cxnId="{FCC6DD18-3030-2941-B909-DE7A74E996CA}">
      <dgm:prSet/>
      <dgm:spPr/>
      <dgm:t>
        <a:bodyPr/>
        <a:lstStyle/>
        <a:p>
          <a:endParaRPr lang="de-DE"/>
        </a:p>
      </dgm:t>
    </dgm:pt>
    <dgm:pt modelId="{653FCFB0-1676-1247-88C1-E0E79B158BF9}" type="sibTrans" cxnId="{FCC6DD18-3030-2941-B909-DE7A74E996CA}">
      <dgm:prSet/>
      <dgm:spPr/>
      <dgm:t>
        <a:bodyPr/>
        <a:lstStyle/>
        <a:p>
          <a:endParaRPr lang="de-DE"/>
        </a:p>
      </dgm:t>
    </dgm:pt>
    <dgm:pt modelId="{D438D78D-31EB-1644-B51D-F2F6D4AFFAD7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>
              <a:latin typeface="Helvetica" pitchFamily="2" charset="0"/>
            </a:rPr>
            <a:t>Comment </a:t>
          </a:r>
          <a:r>
            <a:rPr lang="de-DE" sz="1400" b="0" i="0" dirty="0" err="1">
              <a:latin typeface="Helvetica" pitchFamily="2" charset="0"/>
            </a:rPr>
            <a:t>qualifier</a:t>
          </a:r>
          <a:r>
            <a:rPr lang="de-DE" sz="1400" b="0" i="0" dirty="0">
              <a:latin typeface="Helvetica" pitchFamily="2" charset="0"/>
            </a:rPr>
            <a:t> le </a:t>
          </a:r>
          <a:r>
            <a:rPr lang="de-DE" sz="1400" b="0" i="0" dirty="0" err="1">
              <a:latin typeface="Helvetica" pitchFamily="2" charset="0"/>
            </a:rPr>
            <a:t>contact</a:t>
          </a:r>
          <a:r>
            <a:rPr lang="de-DE" sz="1400" b="0" i="0" dirty="0">
              <a:latin typeface="Helvetica" pitchFamily="2" charset="0"/>
            </a:rPr>
            <a:t> entre </a:t>
          </a:r>
          <a:r>
            <a:rPr lang="de-DE" sz="1400" b="0" i="0" dirty="0" err="1">
              <a:latin typeface="Helvetica" pitchFamily="2" charset="0"/>
            </a:rPr>
            <a:t>elle</a:t>
          </a:r>
          <a:r>
            <a:rPr lang="de-DE" sz="1400" b="0" i="0" dirty="0">
              <a:latin typeface="Helvetica" pitchFamily="2" charset="0"/>
            </a:rPr>
            <a:t> et le </a:t>
          </a:r>
          <a:r>
            <a:rPr lang="de-DE" sz="1400" b="0" i="0" dirty="0" err="1">
              <a:latin typeface="Helvetica" pitchFamily="2" charset="0"/>
            </a:rPr>
            <a:t>formateur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ou</a:t>
          </a:r>
          <a:r>
            <a:rPr lang="de-DE" sz="1400" b="0" i="0" dirty="0">
              <a:latin typeface="Helvetica" pitchFamily="2" charset="0"/>
            </a:rPr>
            <a:t> la </a:t>
          </a:r>
          <a:r>
            <a:rPr lang="de-DE" sz="1400" b="0" i="0" dirty="0" err="1">
              <a:latin typeface="Helvetica" pitchFamily="2" charset="0"/>
            </a:rPr>
            <a:t>formatrice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88FE0216-F606-4F4F-9FD6-E3F18DD8317C}" type="parTrans" cxnId="{64452AEE-44D1-BD4F-81CA-AC6CC0FF1B20}">
      <dgm:prSet/>
      <dgm:spPr/>
      <dgm:t>
        <a:bodyPr/>
        <a:lstStyle/>
        <a:p>
          <a:endParaRPr lang="de-DE"/>
        </a:p>
      </dgm:t>
    </dgm:pt>
    <dgm:pt modelId="{6FD3A03C-744A-4A42-965E-11193A268100}" type="sibTrans" cxnId="{64452AEE-44D1-BD4F-81CA-AC6CC0FF1B20}">
      <dgm:prSet/>
      <dgm:spPr/>
      <dgm:t>
        <a:bodyPr/>
        <a:lstStyle/>
        <a:p>
          <a:endParaRPr lang="de-DE"/>
        </a:p>
      </dgm:t>
    </dgm:pt>
    <dgm:pt modelId="{C7CF6F15-78CA-704D-9AAE-BFA434767F53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248399"/>
        <a:lstStyle/>
        <a:p>
          <a:pPr>
            <a:lnSpc>
              <a:spcPct val="100000"/>
            </a:lnSpc>
            <a:buNone/>
          </a:pPr>
          <a:r>
            <a:rPr lang="de-DE" sz="1400" b="0" i="0" dirty="0">
              <a:latin typeface="Helvetica" pitchFamily="2" charset="0"/>
            </a:rPr>
            <a:t>Est-elle </a:t>
          </a:r>
          <a:r>
            <a:rPr lang="de-DE" sz="1400" b="0" i="0" dirty="0" err="1">
              <a:latin typeface="Helvetica" pitchFamily="2" charset="0"/>
            </a:rPr>
            <a:t>prête</a:t>
          </a:r>
          <a:r>
            <a:rPr lang="de-DE" sz="1400" b="0" i="0" dirty="0">
              <a:latin typeface="Helvetica" pitchFamily="2" charset="0"/>
            </a:rPr>
            <a:t> à </a:t>
          </a:r>
          <a:r>
            <a:rPr lang="de-DE" sz="1400" b="0" i="0" dirty="0" err="1">
              <a:latin typeface="Helvetica" pitchFamily="2" charset="0"/>
            </a:rPr>
            <a:t>entrer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dans</a:t>
          </a:r>
          <a:r>
            <a:rPr lang="de-DE" sz="1400" b="0" i="0" dirty="0">
              <a:latin typeface="Helvetica" pitchFamily="2" charset="0"/>
            </a:rPr>
            <a:t> le </a:t>
          </a:r>
          <a:r>
            <a:rPr lang="de-DE" sz="1400" b="0" i="0" dirty="0" err="1">
              <a:latin typeface="Helvetica" pitchFamily="2" charset="0"/>
            </a:rPr>
            <a:t>processus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d’apprentissage</a:t>
          </a:r>
          <a:r>
            <a:rPr lang="de-DE" sz="1400" b="0" i="0" dirty="0">
              <a:latin typeface="Helvetica" pitchFamily="2" charset="0"/>
            </a:rPr>
            <a:t>? Est-elle </a:t>
          </a:r>
          <a:r>
            <a:rPr lang="de-DE" sz="1400" b="0" i="0" dirty="0" err="1">
              <a:latin typeface="Helvetica" pitchFamily="2" charset="0"/>
            </a:rPr>
            <a:t>motivée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954778A1-026A-324B-84F5-1885B75834B3}" type="parTrans" cxnId="{3CC8E223-7D09-394D-B8AE-AA26DCD8D259}">
      <dgm:prSet/>
      <dgm:spPr/>
      <dgm:t>
        <a:bodyPr/>
        <a:lstStyle/>
        <a:p>
          <a:endParaRPr lang="de-DE"/>
        </a:p>
      </dgm:t>
    </dgm:pt>
    <dgm:pt modelId="{93557607-F434-F441-98DE-985AECDF8220}" type="sibTrans" cxnId="{3CC8E223-7D09-394D-B8AE-AA26DCD8D259}">
      <dgm:prSet/>
      <dgm:spPr/>
      <dgm:t>
        <a:bodyPr/>
        <a:lstStyle/>
        <a:p>
          <a:endParaRPr lang="de-DE"/>
        </a:p>
      </dgm:t>
    </dgm:pt>
    <dgm:pt modelId="{BF59C730-6A03-4648-B0D1-ABEE09F0E4B7}">
      <dgm:prSet custT="1"/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 lIns="108000" rIns="144000"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de-DE" sz="1400" b="0" i="0" dirty="0">
              <a:latin typeface="Helvetica" pitchFamily="2" charset="0"/>
            </a:rPr>
            <a:t>Est-elle </a:t>
          </a:r>
          <a:r>
            <a:rPr lang="de-DE" sz="1400" b="0" i="0" dirty="0" err="1">
              <a:latin typeface="Helvetica" pitchFamily="2" charset="0"/>
            </a:rPr>
            <a:t>dépassée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ou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les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choses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sont-elles</a:t>
          </a:r>
          <a:r>
            <a:rPr lang="de-DE" sz="1400" b="0" i="0" dirty="0">
              <a:latin typeface="Helvetica" pitchFamily="2" charset="0"/>
            </a:rPr>
            <a:t> au contraire </a:t>
          </a:r>
          <a:r>
            <a:rPr lang="de-DE" sz="1400" b="0" i="0" dirty="0" err="1">
              <a:latin typeface="Helvetica" pitchFamily="2" charset="0"/>
            </a:rPr>
            <a:t>trop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faciles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pour</a:t>
          </a:r>
          <a:r>
            <a:rPr lang="de-DE" sz="1400" b="0" i="0" dirty="0">
              <a:latin typeface="Helvetica" pitchFamily="2" charset="0"/>
            </a:rPr>
            <a:t> </a:t>
          </a:r>
          <a:r>
            <a:rPr lang="de-DE" sz="1400" b="0" i="0" dirty="0" err="1">
              <a:latin typeface="Helvetica" pitchFamily="2" charset="0"/>
            </a:rPr>
            <a:t>elle</a:t>
          </a:r>
          <a:r>
            <a:rPr lang="de-DE" sz="1400" b="0" i="0" dirty="0">
              <a:latin typeface="Helvetica" pitchFamily="2" charset="0"/>
            </a:rPr>
            <a:t>?</a:t>
          </a:r>
          <a:endParaRPr lang="de-DE" sz="1400" b="0" i="0" baseline="0" dirty="0">
            <a:solidFill>
              <a:schemeClr val="tx1"/>
            </a:solidFill>
            <a:latin typeface="Helvetica" pitchFamily="2" charset="0"/>
          </a:endParaRPr>
        </a:p>
      </dgm:t>
    </dgm:pt>
    <dgm:pt modelId="{F4491513-66FF-764D-8CAD-D10730E59F78}" type="parTrans" cxnId="{5103FA02-8E9E-DC45-98B4-02C268B33564}">
      <dgm:prSet/>
      <dgm:spPr/>
      <dgm:t>
        <a:bodyPr/>
        <a:lstStyle/>
        <a:p>
          <a:endParaRPr lang="de-DE"/>
        </a:p>
      </dgm:t>
    </dgm:pt>
    <dgm:pt modelId="{75E6A142-435F-4341-9758-DE8A543B109F}" type="sibTrans" cxnId="{5103FA02-8E9E-DC45-98B4-02C268B33564}">
      <dgm:prSet/>
      <dgm:spPr/>
      <dgm:t>
        <a:bodyPr/>
        <a:lstStyle/>
        <a:p>
          <a:endParaRPr lang="de-DE"/>
        </a:p>
      </dgm:t>
    </dgm:pt>
    <dgm:pt modelId="{BDE803B6-D74C-DA46-ACDA-E6AC5419DF22}" type="pres">
      <dgm:prSet presAssocID="{04C26909-A025-734F-A138-57BFD2E295BB}" presName="Name0" presStyleCnt="0">
        <dgm:presLayoutVars>
          <dgm:dir/>
          <dgm:animLvl val="lvl"/>
          <dgm:resizeHandles val="exact"/>
        </dgm:presLayoutVars>
      </dgm:prSet>
      <dgm:spPr/>
    </dgm:pt>
    <dgm:pt modelId="{803A2490-C3BA-3C46-AED1-F405E57B44A2}" type="pres">
      <dgm:prSet presAssocID="{08997B15-0BF0-1E46-82B7-03B47B63C963}" presName="linNode" presStyleCnt="0"/>
      <dgm:spPr/>
    </dgm:pt>
    <dgm:pt modelId="{C2C0A9CC-3370-6840-81E7-014E53424D76}" type="pres">
      <dgm:prSet presAssocID="{08997B15-0BF0-1E46-82B7-03B47B63C963}" presName="parentText" presStyleLbl="node1" presStyleIdx="0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8FF0C6C-4856-0543-A8DA-222A072B76FB}" type="pres">
      <dgm:prSet presAssocID="{08997B15-0BF0-1E46-82B7-03B47B63C963}" presName="descendantText" presStyleLbl="alignAccFollow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CD760CCB-6650-4B44-BBBC-13990C26184D}" type="pres">
      <dgm:prSet presAssocID="{F299D0B8-22EA-2545-B108-C4984F1D4C6E}" presName="sp" presStyleCnt="0"/>
      <dgm:spPr/>
    </dgm:pt>
    <dgm:pt modelId="{A5ADF48D-DA7C-C148-A3D6-CD8286513764}" type="pres">
      <dgm:prSet presAssocID="{81A3737A-9B4C-764D-9921-B5EC50340B94}" presName="linNode" presStyleCnt="0"/>
      <dgm:spPr/>
    </dgm:pt>
    <dgm:pt modelId="{67136C26-918B-4D48-B861-CA10593C1A06}" type="pres">
      <dgm:prSet presAssocID="{81A3737A-9B4C-764D-9921-B5EC50340B94}" presName="parentText" presStyleLbl="node1" presStyleIdx="1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EB5C6D8-DC78-ED42-A4C4-B674D7FBD59D}" type="pres">
      <dgm:prSet presAssocID="{81A3737A-9B4C-764D-9921-B5EC50340B94}" presName="descendantText" presStyleLbl="alignAccFollow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141F7D72-3FE2-CB46-8B05-0FA402086AEE}" type="pres">
      <dgm:prSet presAssocID="{A232190D-B506-2143-8218-3C1E878B255C}" presName="sp" presStyleCnt="0"/>
      <dgm:spPr/>
    </dgm:pt>
    <dgm:pt modelId="{CF9585D5-A3AB-0046-B90B-E27A5C737C79}" type="pres">
      <dgm:prSet presAssocID="{A24695C5-ECA5-AA4E-A0CA-371F1F1DAFFE}" presName="linNode" presStyleCnt="0"/>
      <dgm:spPr/>
    </dgm:pt>
    <dgm:pt modelId="{ED9E0738-1993-F848-B6FA-05100BA26CEB}" type="pres">
      <dgm:prSet presAssocID="{A24695C5-ECA5-AA4E-A0CA-371F1F1DAFFE}" presName="parentText" presStyleLbl="node1" presStyleIdx="2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9783B061-4529-2048-B0CC-6B6B8166FE78}" type="pres">
      <dgm:prSet presAssocID="{A24695C5-ECA5-AA4E-A0CA-371F1F1DAFFE}" presName="descendantText" presStyleLbl="alignAccFollow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0DDC3F3F-B7B2-1942-B1D4-44A639F07AA2}" type="pres">
      <dgm:prSet presAssocID="{EECF652D-D5D3-464D-9E3A-4A283ADDA039}" presName="sp" presStyleCnt="0"/>
      <dgm:spPr/>
    </dgm:pt>
    <dgm:pt modelId="{2D0E65F0-F1B5-154D-9659-C706433AE9C3}" type="pres">
      <dgm:prSet presAssocID="{54FB6E2E-4C52-DC4E-820C-0A4F533B0B83}" presName="linNode" presStyleCnt="0"/>
      <dgm:spPr/>
    </dgm:pt>
    <dgm:pt modelId="{99804DCF-EC22-1D45-873E-E4CE3A6F9EB1}" type="pres">
      <dgm:prSet presAssocID="{54FB6E2E-4C52-DC4E-820C-0A4F533B0B83}" presName="parentText" presStyleLbl="node1" presStyleIdx="3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C658FF4F-DE28-0544-AE79-39D85CEFE984}" type="pres">
      <dgm:prSet presAssocID="{54FB6E2E-4C52-DC4E-820C-0A4F533B0B83}" presName="descendantText" presStyleLbl="alignAccFollow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99F3892-3185-4649-B55B-726BB5434628}" type="pres">
      <dgm:prSet presAssocID="{7B0FE7DD-F63D-6240-85A8-5878E3A7097B}" presName="sp" presStyleCnt="0"/>
      <dgm:spPr/>
    </dgm:pt>
    <dgm:pt modelId="{D58B5306-EAA1-E840-BE09-A358FAAEDE61}" type="pres">
      <dgm:prSet presAssocID="{E4BCD05F-6DBD-3A49-94F1-13657DB22159}" presName="linNode" presStyleCnt="0"/>
      <dgm:spPr/>
    </dgm:pt>
    <dgm:pt modelId="{4338D97C-6018-F844-9EAB-44A8EAD7160B}" type="pres">
      <dgm:prSet presAssocID="{E4BCD05F-6DBD-3A49-94F1-13657DB22159}" presName="parentText" presStyleLbl="node1" presStyleIdx="4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45F95DF7-4716-3040-9C61-76083EE8EC37}" type="pres">
      <dgm:prSet presAssocID="{E4BCD05F-6DBD-3A49-94F1-13657DB22159}" presName="descendantText" presStyleLbl="alignAccFollow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8FD0B18E-BC4F-9E47-8D86-4491905949C6}" type="pres">
      <dgm:prSet presAssocID="{E01C93B3-A037-8947-A714-754C07D11C9B}" presName="sp" presStyleCnt="0"/>
      <dgm:spPr/>
    </dgm:pt>
    <dgm:pt modelId="{C67CE343-C2E1-C74D-9415-9735EB1E79C5}" type="pres">
      <dgm:prSet presAssocID="{37CB58AA-F32E-C24F-A684-A8BBEC03728A}" presName="linNode" presStyleCnt="0"/>
      <dgm:spPr/>
    </dgm:pt>
    <dgm:pt modelId="{BC40B4C6-1AE6-1D45-AA73-F4DF17DF3CB1}" type="pres">
      <dgm:prSet presAssocID="{37CB58AA-F32E-C24F-A684-A8BBEC03728A}" presName="parentText" presStyleLbl="node1" presStyleIdx="5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B39D7CE4-D7FA-6749-8B9B-E11DE8B50566}" type="pres">
      <dgm:prSet presAssocID="{37CB58AA-F32E-C24F-A684-A8BBEC03728A}" presName="descendantText" presStyleLbl="alignAccFollow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5103FA02-8E9E-DC45-98B4-02C268B33564}" srcId="{37CB58AA-F32E-C24F-A684-A8BBEC03728A}" destId="{BF59C730-6A03-4648-B0D1-ABEE09F0E4B7}" srcOrd="1" destOrd="0" parTransId="{F4491513-66FF-764D-8CAD-D10730E59F78}" sibTransId="{75E6A142-435F-4341-9758-DE8A543B109F}"/>
    <dgm:cxn modelId="{EA456A13-7699-D446-8C73-53886F9C011A}" type="presOf" srcId="{10B3156A-57EF-6D48-A87E-B3E5E8DB07C6}" destId="{9783B061-4529-2048-B0CC-6B6B8166FE78}" srcOrd="0" destOrd="0" presId="urn:microsoft.com/office/officeart/2005/8/layout/vList5"/>
    <dgm:cxn modelId="{66605314-0BCB-854B-9A4F-589A31636021}" srcId="{04C26909-A025-734F-A138-57BFD2E295BB}" destId="{81A3737A-9B4C-764D-9921-B5EC50340B94}" srcOrd="1" destOrd="0" parTransId="{E31D3EA8-63AD-5142-8348-A45945B5D26F}" sibTransId="{A232190D-B506-2143-8218-3C1E878B255C}"/>
    <dgm:cxn modelId="{FCC6DD18-3030-2941-B909-DE7A74E996CA}" srcId="{81A3737A-9B4C-764D-9921-B5EC50340B94}" destId="{CB39E362-7F18-DF49-8DC9-4B341898875E}" srcOrd="1" destOrd="0" parTransId="{69B0C169-C41C-DA4F-B5F0-B87B3BDC5CF2}" sibTransId="{653FCFB0-1676-1247-88C1-E0E79B158BF9}"/>
    <dgm:cxn modelId="{5AAD8A21-863D-554A-A0E7-22AAB19923A6}" srcId="{E4BCD05F-6DBD-3A49-94F1-13657DB22159}" destId="{AA15685D-7E5C-F143-8245-660A8302EE35}" srcOrd="0" destOrd="0" parTransId="{B6CF3812-B315-5645-9914-BBFABBE52442}" sibTransId="{1F93ECB4-8CA5-5C4B-ADF1-DB68A320BC6A}"/>
    <dgm:cxn modelId="{3CC8E223-7D09-394D-B8AE-AA26DCD8D259}" srcId="{54FB6E2E-4C52-DC4E-820C-0A4F533B0B83}" destId="{C7CF6F15-78CA-704D-9AAE-BFA434767F53}" srcOrd="1" destOrd="0" parTransId="{954778A1-026A-324B-84F5-1885B75834B3}" sibTransId="{93557607-F434-F441-98DE-985AECDF8220}"/>
    <dgm:cxn modelId="{8F4D5F24-293D-7E41-B801-521774857672}" type="presOf" srcId="{0F529044-AEC2-A742-A603-3B24E6D3DC01}" destId="{78FF0C6C-4856-0543-A8DA-222A072B76FB}" srcOrd="0" destOrd="1" presId="urn:microsoft.com/office/officeart/2005/8/layout/vList5"/>
    <dgm:cxn modelId="{7573FA26-AB0B-BF43-BBFB-EC71A0F54D97}" type="presOf" srcId="{3F065F22-2237-444A-9069-8C9612BD6734}" destId="{6EB5C6D8-DC78-ED42-A4C4-B674D7FBD59D}" srcOrd="0" destOrd="0" presId="urn:microsoft.com/office/officeart/2005/8/layout/vList5"/>
    <dgm:cxn modelId="{B9CC7F38-3ABA-4046-8F33-C27CE4B85D3F}" type="presOf" srcId="{A24695C5-ECA5-AA4E-A0CA-371F1F1DAFFE}" destId="{ED9E0738-1993-F848-B6FA-05100BA26CEB}" srcOrd="0" destOrd="0" presId="urn:microsoft.com/office/officeart/2005/8/layout/vList5"/>
    <dgm:cxn modelId="{8E9E9638-03F9-6548-9FAD-DA6B4BE0BE44}" srcId="{04C26909-A025-734F-A138-57BFD2E295BB}" destId="{08997B15-0BF0-1E46-82B7-03B47B63C963}" srcOrd="0" destOrd="0" parTransId="{1E606FA5-2E5C-F241-950B-C2B6DD3B04E1}" sibTransId="{F299D0B8-22EA-2545-B108-C4984F1D4C6E}"/>
    <dgm:cxn modelId="{89361E61-6279-EC48-A62C-DEE447828810}" srcId="{04C26909-A025-734F-A138-57BFD2E295BB}" destId="{37CB58AA-F32E-C24F-A684-A8BBEC03728A}" srcOrd="5" destOrd="0" parTransId="{1FFEF14D-316A-724C-800B-39345E44E5E6}" sibTransId="{C9F2980B-4775-5645-804B-0AF18B4DC2CC}"/>
    <dgm:cxn modelId="{CCFF6541-D07B-C94B-A0FE-97788E048794}" srcId="{04C26909-A025-734F-A138-57BFD2E295BB}" destId="{A24695C5-ECA5-AA4E-A0CA-371F1F1DAFFE}" srcOrd="2" destOrd="0" parTransId="{B21C2913-D7A2-EC4B-B7C3-AD7F3A2D3402}" sibTransId="{EECF652D-D5D3-464D-9E3A-4A283ADDA039}"/>
    <dgm:cxn modelId="{AAF23E43-8336-B746-BAA1-A19D10D77054}" type="presOf" srcId="{04C26909-A025-734F-A138-57BFD2E295BB}" destId="{BDE803B6-D74C-DA46-ACDA-E6AC5419DF22}" srcOrd="0" destOrd="0" presId="urn:microsoft.com/office/officeart/2005/8/layout/vList5"/>
    <dgm:cxn modelId="{CEAEAE66-08AB-D34A-A7B9-FFCBA6234A3F}" srcId="{08997B15-0BF0-1E46-82B7-03B47B63C963}" destId="{0F529044-AEC2-A742-A603-3B24E6D3DC01}" srcOrd="1" destOrd="0" parTransId="{51633242-CD93-2C45-B8EB-CC791102CF12}" sibTransId="{DD68DF73-DEEC-F84F-AFA6-C2E589F69C5F}"/>
    <dgm:cxn modelId="{1DF4BC6A-F3E2-0C43-8A3D-2A9F631E2D17}" type="presOf" srcId="{BF59C730-6A03-4648-B0D1-ABEE09F0E4B7}" destId="{B39D7CE4-D7FA-6749-8B9B-E11DE8B50566}" srcOrd="0" destOrd="1" presId="urn:microsoft.com/office/officeart/2005/8/layout/vList5"/>
    <dgm:cxn modelId="{AB03BD6A-4981-274E-9778-C0D9DF4B033D}" srcId="{04C26909-A025-734F-A138-57BFD2E295BB}" destId="{54FB6E2E-4C52-DC4E-820C-0A4F533B0B83}" srcOrd="3" destOrd="0" parTransId="{4152C98E-3664-EF4D-ABC9-D7B7A5FB249A}" sibTransId="{7B0FE7DD-F63D-6240-85A8-5878E3A7097B}"/>
    <dgm:cxn modelId="{CB225C4B-EA86-5846-AC99-0C92A26E4178}" srcId="{81A3737A-9B4C-764D-9921-B5EC50340B94}" destId="{3F065F22-2237-444A-9069-8C9612BD6734}" srcOrd="0" destOrd="0" parTransId="{1114E877-A272-E243-B19E-80550AB5E833}" sibTransId="{0B76A23D-1E28-0046-B24E-F2B85A5FDF59}"/>
    <dgm:cxn modelId="{39FFF86F-8B32-0A4D-B5A6-477135B7A637}" type="presOf" srcId="{D438D78D-31EB-1644-B51D-F2F6D4AFFAD7}" destId="{9783B061-4529-2048-B0CC-6B6B8166FE78}" srcOrd="0" destOrd="1" presId="urn:microsoft.com/office/officeart/2005/8/layout/vList5"/>
    <dgm:cxn modelId="{F5E8DF78-2459-644E-B0DF-E85596A53B6F}" type="presOf" srcId="{54FB6E2E-4C52-DC4E-820C-0A4F533B0B83}" destId="{99804DCF-EC22-1D45-873E-E4CE3A6F9EB1}" srcOrd="0" destOrd="0" presId="urn:microsoft.com/office/officeart/2005/8/layout/vList5"/>
    <dgm:cxn modelId="{5C5E957B-384F-014F-8A2E-5A6E16CC5F94}" srcId="{04C26909-A025-734F-A138-57BFD2E295BB}" destId="{E4BCD05F-6DBD-3A49-94F1-13657DB22159}" srcOrd="4" destOrd="0" parTransId="{D82AD68D-3E53-5145-B1BF-8487D504FBF5}" sibTransId="{E01C93B3-A037-8947-A714-754C07D11C9B}"/>
    <dgm:cxn modelId="{63C7C57D-007B-B34D-87CE-CD42E37E8254}" srcId="{A24695C5-ECA5-AA4E-A0CA-371F1F1DAFFE}" destId="{10B3156A-57EF-6D48-A87E-B3E5E8DB07C6}" srcOrd="0" destOrd="0" parTransId="{0C4A9B52-EA46-B443-B58F-8778AFC338C2}" sibTransId="{EAA120F5-9C30-124F-B5B0-FA949F3C809C}"/>
    <dgm:cxn modelId="{EE8BAA84-63F0-CD49-B2E1-39B34156E05C}" type="presOf" srcId="{112DD9B1-63EC-824E-A60D-9BB16DC7BD58}" destId="{78FF0C6C-4856-0543-A8DA-222A072B76FB}" srcOrd="0" destOrd="0" presId="urn:microsoft.com/office/officeart/2005/8/layout/vList5"/>
    <dgm:cxn modelId="{F078D584-BDD4-1743-9DDD-8196C155B569}" type="presOf" srcId="{A5D51CF7-6DC8-494D-929A-DB7324DAE5D4}" destId="{B39D7CE4-D7FA-6749-8B9B-E11DE8B50566}" srcOrd="0" destOrd="0" presId="urn:microsoft.com/office/officeart/2005/8/layout/vList5"/>
    <dgm:cxn modelId="{99634D85-DC0A-3749-A925-CDC7E6BDAF60}" type="presOf" srcId="{37CB58AA-F32E-C24F-A684-A8BBEC03728A}" destId="{BC40B4C6-1AE6-1D45-AA73-F4DF17DF3CB1}" srcOrd="0" destOrd="0" presId="urn:microsoft.com/office/officeart/2005/8/layout/vList5"/>
    <dgm:cxn modelId="{2621B29A-2093-5544-B8D6-18227CA45E85}" type="presOf" srcId="{08997B15-0BF0-1E46-82B7-03B47B63C963}" destId="{C2C0A9CC-3370-6840-81E7-014E53424D76}" srcOrd="0" destOrd="0" presId="urn:microsoft.com/office/officeart/2005/8/layout/vList5"/>
    <dgm:cxn modelId="{AADFE5BC-49B7-174E-B1EC-97B8447F7BE2}" type="presOf" srcId="{C7CF6F15-78CA-704D-9AAE-BFA434767F53}" destId="{C658FF4F-DE28-0544-AE79-39D85CEFE984}" srcOrd="0" destOrd="1" presId="urn:microsoft.com/office/officeart/2005/8/layout/vList5"/>
    <dgm:cxn modelId="{7E233ADE-D5C7-7140-BE61-787EE2483C95}" type="presOf" srcId="{81A3737A-9B4C-764D-9921-B5EC50340B94}" destId="{67136C26-918B-4D48-B861-CA10593C1A06}" srcOrd="0" destOrd="0" presId="urn:microsoft.com/office/officeart/2005/8/layout/vList5"/>
    <dgm:cxn modelId="{188139DF-DB39-C742-919C-A879DB1066D3}" type="presOf" srcId="{CD9EDF57-1726-B448-B679-1E48BB6AADE8}" destId="{C658FF4F-DE28-0544-AE79-39D85CEFE984}" srcOrd="0" destOrd="0" presId="urn:microsoft.com/office/officeart/2005/8/layout/vList5"/>
    <dgm:cxn modelId="{3A7FB5E2-85DD-764A-B167-9EA5B2225749}" srcId="{54FB6E2E-4C52-DC4E-820C-0A4F533B0B83}" destId="{CD9EDF57-1726-B448-B679-1E48BB6AADE8}" srcOrd="0" destOrd="0" parTransId="{81DFE164-F1CB-FF40-BA89-A993F0A494C6}" sibTransId="{06FE6382-7D48-BA45-9C57-90EA80CF1DC7}"/>
    <dgm:cxn modelId="{D9C901EB-CC81-4D4E-8D4D-C1DF238D4506}" srcId="{37CB58AA-F32E-C24F-A684-A8BBEC03728A}" destId="{A5D51CF7-6DC8-494D-929A-DB7324DAE5D4}" srcOrd="0" destOrd="0" parTransId="{EF2323E0-ADBA-8C42-9765-9B9019AD23CB}" sibTransId="{25BBC873-7183-8F40-A0D2-1E9227D15EB3}"/>
    <dgm:cxn modelId="{64452AEE-44D1-BD4F-81CA-AC6CC0FF1B20}" srcId="{A24695C5-ECA5-AA4E-A0CA-371F1F1DAFFE}" destId="{D438D78D-31EB-1644-B51D-F2F6D4AFFAD7}" srcOrd="1" destOrd="0" parTransId="{88FE0216-F606-4F4F-9FD6-E3F18DD8317C}" sibTransId="{6FD3A03C-744A-4A42-965E-11193A268100}"/>
    <dgm:cxn modelId="{74BEDEF2-8A64-E240-A9BB-EF00BBB89FCE}" type="presOf" srcId="{E4BCD05F-6DBD-3A49-94F1-13657DB22159}" destId="{4338D97C-6018-F844-9EAB-44A8EAD7160B}" srcOrd="0" destOrd="0" presId="urn:microsoft.com/office/officeart/2005/8/layout/vList5"/>
    <dgm:cxn modelId="{6737A9FA-595D-5B4A-A79F-31B2376B574C}" type="presOf" srcId="{CB39E362-7F18-DF49-8DC9-4B341898875E}" destId="{6EB5C6D8-DC78-ED42-A4C4-B674D7FBD59D}" srcOrd="0" destOrd="1" presId="urn:microsoft.com/office/officeart/2005/8/layout/vList5"/>
    <dgm:cxn modelId="{6ED159FD-C296-0F49-92DB-EA59B1F3D5E8}" srcId="{08997B15-0BF0-1E46-82B7-03B47B63C963}" destId="{112DD9B1-63EC-824E-A60D-9BB16DC7BD58}" srcOrd="0" destOrd="0" parTransId="{3B49B179-9E78-184D-B5CA-15F776106C32}" sibTransId="{9DC06A05-3B3A-5B4A-80C4-ECDFA5841C6D}"/>
    <dgm:cxn modelId="{9C7050FE-F662-7A48-903C-8085EAAA3013}" type="presOf" srcId="{AA15685D-7E5C-F143-8245-660A8302EE35}" destId="{45F95DF7-4716-3040-9C61-76083EE8EC37}" srcOrd="0" destOrd="0" presId="urn:microsoft.com/office/officeart/2005/8/layout/vList5"/>
    <dgm:cxn modelId="{7E22699B-457B-4B44-9A9E-16B341A4F4EF}" type="presParOf" srcId="{BDE803B6-D74C-DA46-ACDA-E6AC5419DF22}" destId="{803A2490-C3BA-3C46-AED1-F405E57B44A2}" srcOrd="0" destOrd="0" presId="urn:microsoft.com/office/officeart/2005/8/layout/vList5"/>
    <dgm:cxn modelId="{44435521-38BB-7B44-A980-F18654B6A287}" type="presParOf" srcId="{803A2490-C3BA-3C46-AED1-F405E57B44A2}" destId="{C2C0A9CC-3370-6840-81E7-014E53424D76}" srcOrd="0" destOrd="0" presId="urn:microsoft.com/office/officeart/2005/8/layout/vList5"/>
    <dgm:cxn modelId="{F6235FB8-5260-DB44-A84D-075537C81A82}" type="presParOf" srcId="{803A2490-C3BA-3C46-AED1-F405E57B44A2}" destId="{78FF0C6C-4856-0543-A8DA-222A072B76FB}" srcOrd="1" destOrd="0" presId="urn:microsoft.com/office/officeart/2005/8/layout/vList5"/>
    <dgm:cxn modelId="{5BEBA047-7726-EE40-854D-6A92A1732CAE}" type="presParOf" srcId="{BDE803B6-D74C-DA46-ACDA-E6AC5419DF22}" destId="{CD760CCB-6650-4B44-BBBC-13990C26184D}" srcOrd="1" destOrd="0" presId="urn:microsoft.com/office/officeart/2005/8/layout/vList5"/>
    <dgm:cxn modelId="{14A350E2-6F42-C44B-B0DD-ED76C8ABA5ED}" type="presParOf" srcId="{BDE803B6-D74C-DA46-ACDA-E6AC5419DF22}" destId="{A5ADF48D-DA7C-C148-A3D6-CD8286513764}" srcOrd="2" destOrd="0" presId="urn:microsoft.com/office/officeart/2005/8/layout/vList5"/>
    <dgm:cxn modelId="{D9C7AC79-A7FA-F249-AC0C-18967A450AB7}" type="presParOf" srcId="{A5ADF48D-DA7C-C148-A3D6-CD8286513764}" destId="{67136C26-918B-4D48-B861-CA10593C1A06}" srcOrd="0" destOrd="0" presId="urn:microsoft.com/office/officeart/2005/8/layout/vList5"/>
    <dgm:cxn modelId="{062E6D88-CD70-D443-8EC0-EAC35A3674BC}" type="presParOf" srcId="{A5ADF48D-DA7C-C148-A3D6-CD8286513764}" destId="{6EB5C6D8-DC78-ED42-A4C4-B674D7FBD59D}" srcOrd="1" destOrd="0" presId="urn:microsoft.com/office/officeart/2005/8/layout/vList5"/>
    <dgm:cxn modelId="{B41A8DAE-C911-4E45-BCE6-FF9CD95B3A9D}" type="presParOf" srcId="{BDE803B6-D74C-DA46-ACDA-E6AC5419DF22}" destId="{141F7D72-3FE2-CB46-8B05-0FA402086AEE}" srcOrd="3" destOrd="0" presId="urn:microsoft.com/office/officeart/2005/8/layout/vList5"/>
    <dgm:cxn modelId="{2B6E3E86-BA1B-FA4C-B7B5-BF15175094E9}" type="presParOf" srcId="{BDE803B6-D74C-DA46-ACDA-E6AC5419DF22}" destId="{CF9585D5-A3AB-0046-B90B-E27A5C737C79}" srcOrd="4" destOrd="0" presId="urn:microsoft.com/office/officeart/2005/8/layout/vList5"/>
    <dgm:cxn modelId="{324F9064-8D76-0845-858B-9AB59AAF2A76}" type="presParOf" srcId="{CF9585D5-A3AB-0046-B90B-E27A5C737C79}" destId="{ED9E0738-1993-F848-B6FA-05100BA26CEB}" srcOrd="0" destOrd="0" presId="urn:microsoft.com/office/officeart/2005/8/layout/vList5"/>
    <dgm:cxn modelId="{2BC367D7-4A9D-8244-B965-15E0867063A6}" type="presParOf" srcId="{CF9585D5-A3AB-0046-B90B-E27A5C737C79}" destId="{9783B061-4529-2048-B0CC-6B6B8166FE78}" srcOrd="1" destOrd="0" presId="urn:microsoft.com/office/officeart/2005/8/layout/vList5"/>
    <dgm:cxn modelId="{A64CCE1C-3E37-FE43-ADF1-2A26F4F00647}" type="presParOf" srcId="{BDE803B6-D74C-DA46-ACDA-E6AC5419DF22}" destId="{0DDC3F3F-B7B2-1942-B1D4-44A639F07AA2}" srcOrd="5" destOrd="0" presId="urn:microsoft.com/office/officeart/2005/8/layout/vList5"/>
    <dgm:cxn modelId="{35646A14-4252-2745-A493-D41DBA760CE4}" type="presParOf" srcId="{BDE803B6-D74C-DA46-ACDA-E6AC5419DF22}" destId="{2D0E65F0-F1B5-154D-9659-C706433AE9C3}" srcOrd="6" destOrd="0" presId="urn:microsoft.com/office/officeart/2005/8/layout/vList5"/>
    <dgm:cxn modelId="{93189C1A-0C8D-CA4A-87A1-67DC712B719E}" type="presParOf" srcId="{2D0E65F0-F1B5-154D-9659-C706433AE9C3}" destId="{99804DCF-EC22-1D45-873E-E4CE3A6F9EB1}" srcOrd="0" destOrd="0" presId="urn:microsoft.com/office/officeart/2005/8/layout/vList5"/>
    <dgm:cxn modelId="{133513AA-C97A-004A-8D66-9280645C74AB}" type="presParOf" srcId="{2D0E65F0-F1B5-154D-9659-C706433AE9C3}" destId="{C658FF4F-DE28-0544-AE79-39D85CEFE984}" srcOrd="1" destOrd="0" presId="urn:microsoft.com/office/officeart/2005/8/layout/vList5"/>
    <dgm:cxn modelId="{16FEBD11-7364-444B-9A27-1396F4A25AFA}" type="presParOf" srcId="{BDE803B6-D74C-DA46-ACDA-E6AC5419DF22}" destId="{399F3892-3185-4649-B55B-726BB5434628}" srcOrd="7" destOrd="0" presId="urn:microsoft.com/office/officeart/2005/8/layout/vList5"/>
    <dgm:cxn modelId="{3F6B0725-1F73-4F49-A5ED-E7E86F4CBB66}" type="presParOf" srcId="{BDE803B6-D74C-DA46-ACDA-E6AC5419DF22}" destId="{D58B5306-EAA1-E840-BE09-A358FAAEDE61}" srcOrd="8" destOrd="0" presId="urn:microsoft.com/office/officeart/2005/8/layout/vList5"/>
    <dgm:cxn modelId="{BBA914E6-7199-5B48-8AFB-3B81B712E749}" type="presParOf" srcId="{D58B5306-EAA1-E840-BE09-A358FAAEDE61}" destId="{4338D97C-6018-F844-9EAB-44A8EAD7160B}" srcOrd="0" destOrd="0" presId="urn:microsoft.com/office/officeart/2005/8/layout/vList5"/>
    <dgm:cxn modelId="{69F688AA-C2A9-5B41-85D8-F49411B13966}" type="presParOf" srcId="{D58B5306-EAA1-E840-BE09-A358FAAEDE61}" destId="{45F95DF7-4716-3040-9C61-76083EE8EC37}" srcOrd="1" destOrd="0" presId="urn:microsoft.com/office/officeart/2005/8/layout/vList5"/>
    <dgm:cxn modelId="{1F2FC5FA-53F7-A04C-B085-FB6339547276}" type="presParOf" srcId="{BDE803B6-D74C-DA46-ACDA-E6AC5419DF22}" destId="{8FD0B18E-BC4F-9E47-8D86-4491905949C6}" srcOrd="9" destOrd="0" presId="urn:microsoft.com/office/officeart/2005/8/layout/vList5"/>
    <dgm:cxn modelId="{6B746FFA-FB6F-2640-AF67-53ED96CC294B}" type="presParOf" srcId="{BDE803B6-D74C-DA46-ACDA-E6AC5419DF22}" destId="{C67CE343-C2E1-C74D-9415-9735EB1E79C5}" srcOrd="10" destOrd="0" presId="urn:microsoft.com/office/officeart/2005/8/layout/vList5"/>
    <dgm:cxn modelId="{CD22C7AD-EC2A-3143-A1B3-1FDB13AA99F7}" type="presParOf" srcId="{C67CE343-C2E1-C74D-9415-9735EB1E79C5}" destId="{BC40B4C6-1AE6-1D45-AA73-F4DF17DF3CB1}" srcOrd="0" destOrd="0" presId="urn:microsoft.com/office/officeart/2005/8/layout/vList5"/>
    <dgm:cxn modelId="{A58294F4-3641-2449-B7CD-7396A9EF33F1}" type="presParOf" srcId="{C67CE343-C2E1-C74D-9415-9735EB1E79C5}" destId="{B39D7CE4-D7FA-6749-8B9B-E11DE8B505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F0C6C-4856-0543-A8DA-222A072B76FB}">
      <dsp:nvSpPr>
        <dsp:cNvPr id="0" name=""/>
        <dsp:cNvSpPr/>
      </dsp:nvSpPr>
      <dsp:spPr>
        <a:xfrm rot="5400000">
          <a:off x="6698490" y="-2948663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latin typeface="Helvetica" pitchFamily="2" charset="0"/>
            </a:rPr>
            <a:t>De </a:t>
          </a:r>
          <a:r>
            <a:rPr lang="de-DE" sz="1400" b="0" i="0" kern="1200" dirty="0" err="1">
              <a:latin typeface="Helvetica" pitchFamily="2" charset="0"/>
            </a:rPr>
            <a:t>quelles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techniques</a:t>
          </a:r>
          <a:r>
            <a:rPr lang="de-DE" sz="1400" b="0" i="0" kern="1200" dirty="0">
              <a:latin typeface="Helvetica" pitchFamily="2" charset="0"/>
            </a:rPr>
            <a:t> de </a:t>
          </a:r>
          <a:r>
            <a:rPr lang="de-DE" sz="1400" b="0" i="0" kern="1200" dirty="0" err="1">
              <a:latin typeface="Helvetica" pitchFamily="2" charset="0"/>
            </a:rPr>
            <a:t>travail</a:t>
          </a:r>
          <a:r>
            <a:rPr lang="de-DE" sz="1400" b="0" i="0" kern="1200" dirty="0">
              <a:latin typeface="Helvetica" pitchFamily="2" charset="0"/>
            </a:rPr>
            <a:t> et </a:t>
          </a:r>
          <a:r>
            <a:rPr lang="de-DE" sz="1400" b="0" i="0" kern="1200" dirty="0" err="1">
              <a:latin typeface="Helvetica" pitchFamily="2" charset="0"/>
            </a:rPr>
            <a:t>d’apprentissage</a:t>
          </a:r>
          <a:r>
            <a:rPr lang="de-DE" sz="1400" b="0" i="0" kern="1200" dirty="0">
              <a:latin typeface="Helvetica" pitchFamily="2" charset="0"/>
            </a:rPr>
            <a:t> la </a:t>
          </a:r>
          <a:r>
            <a:rPr lang="de-DE" sz="1400" b="0" i="0" kern="1200" dirty="0" err="1">
              <a:latin typeface="Helvetica" pitchFamily="2" charset="0"/>
            </a:rPr>
            <a:t>personne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former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 err="1">
              <a:latin typeface="Helvetica" pitchFamily="2" charset="0"/>
            </a:rPr>
            <a:t>dispose</a:t>
          </a:r>
          <a:r>
            <a:rPr lang="de-DE" sz="1400" b="0" i="0" kern="1200" dirty="0">
              <a:latin typeface="Helvetica" pitchFamily="2" charset="0"/>
            </a:rPr>
            <a:t>-t-elle?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683774" y="66053"/>
        <a:ext cx="6548932" cy="519500"/>
      </dsp:txXfrm>
    </dsp:sp>
    <dsp:sp modelId="{C2C0A9CC-3370-6840-81E7-014E53424D76}">
      <dsp:nvSpPr>
        <dsp:cNvPr id="0" name=""/>
        <dsp:cNvSpPr/>
      </dsp:nvSpPr>
      <dsp:spPr>
        <a:xfrm>
          <a:off x="0" y="1115"/>
          <a:ext cx="3683774" cy="649375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latin typeface="Helvetica" pitchFamily="2" charset="0"/>
            </a:rPr>
            <a:t>Techniques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1115"/>
        <a:ext cx="3683774" cy="649375"/>
      </dsp:txXfrm>
    </dsp:sp>
    <dsp:sp modelId="{6EB5C6D8-DC78-ED42-A4C4-B674D7FBD59D}">
      <dsp:nvSpPr>
        <dsp:cNvPr id="0" name=""/>
        <dsp:cNvSpPr/>
      </dsp:nvSpPr>
      <dsp:spPr>
        <a:xfrm rot="5400000">
          <a:off x="6698490" y="-2266819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 err="1">
              <a:latin typeface="Helvetica" pitchFamily="2" charset="0"/>
            </a:rPr>
            <a:t>Sur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quel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savoir</a:t>
          </a:r>
          <a:r>
            <a:rPr lang="de-DE" sz="1400" b="0" i="0" kern="1200" dirty="0">
              <a:latin typeface="Helvetica" pitchFamily="2" charset="0"/>
            </a:rPr>
            <a:t> le </a:t>
          </a:r>
          <a:r>
            <a:rPr lang="de-DE" sz="1400" b="0" i="0" kern="1200" dirty="0" err="1">
              <a:latin typeface="Helvetica" pitchFamily="2" charset="0"/>
            </a:rPr>
            <a:t>processus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d’apprentissage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peut-il</a:t>
          </a:r>
          <a:r>
            <a:rPr lang="de-DE" sz="1400" b="0" i="0" kern="1200" dirty="0">
              <a:latin typeface="Helvetica" pitchFamily="2" charset="0"/>
            </a:rPr>
            <a:t> se </a:t>
          </a:r>
          <a:r>
            <a:rPr lang="de-DE" sz="1400" b="0" i="0" kern="1200" dirty="0" err="1">
              <a:latin typeface="Helvetica" pitchFamily="2" charset="0"/>
            </a:rPr>
            <a:t>fonder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 err="1">
              <a:latin typeface="Helvetica" pitchFamily="2" charset="0"/>
            </a:rPr>
            <a:t>Qu’est-ce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que</a:t>
          </a:r>
          <a:r>
            <a:rPr lang="de-DE" sz="1400" b="0" i="0" kern="1200" dirty="0">
              <a:latin typeface="Helvetica" pitchFamily="2" charset="0"/>
            </a:rPr>
            <a:t> la </a:t>
          </a:r>
          <a:r>
            <a:rPr lang="de-DE" sz="1400" b="0" i="0" kern="1200" dirty="0" err="1">
              <a:latin typeface="Helvetica" pitchFamily="2" charset="0"/>
            </a:rPr>
            <a:t>personne</a:t>
          </a:r>
          <a:r>
            <a:rPr lang="de-DE" sz="1400" b="0" i="0" kern="1200" dirty="0">
              <a:latin typeface="Helvetica" pitchFamily="2" charset="0"/>
            </a:rPr>
            <a:t> à </a:t>
          </a:r>
          <a:r>
            <a:rPr lang="de-DE" sz="1400" b="0" i="0" kern="1200" dirty="0" err="1">
              <a:latin typeface="Helvetica" pitchFamily="2" charset="0"/>
            </a:rPr>
            <a:t>former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connaît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déjà</a:t>
          </a:r>
          <a:r>
            <a:rPr lang="de-DE" sz="1400" b="0" i="0" kern="1200" dirty="0">
              <a:latin typeface="Helvetica" pitchFamily="2" charset="0"/>
            </a:rPr>
            <a:t> (</a:t>
          </a:r>
          <a:r>
            <a:rPr lang="de-DE" sz="1400" b="0" i="0" kern="1200" dirty="0" err="1">
              <a:latin typeface="Helvetica" pitchFamily="2" charset="0"/>
            </a:rPr>
            <a:t>processus</a:t>
          </a:r>
          <a:r>
            <a:rPr lang="de-DE" sz="1400" b="0" i="0" kern="1200" dirty="0">
              <a:latin typeface="Helvetica" pitchFamily="2" charset="0"/>
            </a:rPr>
            <a:t> de </a:t>
          </a:r>
          <a:r>
            <a:rPr lang="de-DE" sz="1400" b="0" i="0" kern="1200" dirty="0" err="1">
              <a:latin typeface="Helvetica" pitchFamily="2" charset="0"/>
            </a:rPr>
            <a:t>travail,notions</a:t>
          </a:r>
          <a:r>
            <a:rPr lang="de-DE" sz="1400" b="0" i="0" kern="1200" dirty="0">
              <a:latin typeface="Helvetica" pitchFamily="2" charset="0"/>
            </a:rPr>
            <a:t>)?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683774" y="747897"/>
        <a:ext cx="6548932" cy="519500"/>
      </dsp:txXfrm>
    </dsp:sp>
    <dsp:sp modelId="{67136C26-918B-4D48-B861-CA10593C1A06}">
      <dsp:nvSpPr>
        <dsp:cNvPr id="0" name=""/>
        <dsp:cNvSpPr/>
      </dsp:nvSpPr>
      <dsp:spPr>
        <a:xfrm>
          <a:off x="0" y="682959"/>
          <a:ext cx="3683774" cy="64937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latin typeface="Helvetica" pitchFamily="2" charset="0"/>
            </a:rPr>
            <a:t>Professionnels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682959"/>
        <a:ext cx="3683774" cy="649375"/>
      </dsp:txXfrm>
    </dsp:sp>
    <dsp:sp modelId="{9783B061-4529-2048-B0CC-6B6B8166FE78}">
      <dsp:nvSpPr>
        <dsp:cNvPr id="0" name=""/>
        <dsp:cNvSpPr/>
      </dsp:nvSpPr>
      <dsp:spPr>
        <a:xfrm rot="5400000">
          <a:off x="6698490" y="-1584975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>
              <a:latin typeface="Helvetica" pitchFamily="2" charset="0"/>
            </a:rPr>
            <a:t>Comment la </a:t>
          </a:r>
          <a:r>
            <a:rPr lang="de-DE" sz="1400" b="0" i="0" kern="1200" dirty="0" err="1">
              <a:latin typeface="Helvetica" pitchFamily="2" charset="0"/>
            </a:rPr>
            <a:t>personne</a:t>
          </a:r>
          <a:r>
            <a:rPr lang="de-DE" sz="1400" b="0" i="0" kern="1200" dirty="0">
              <a:latin typeface="Helvetica" pitchFamily="2" charset="0"/>
            </a:rPr>
            <a:t> à </a:t>
          </a:r>
          <a:r>
            <a:rPr lang="de-DE" sz="1400" b="0" i="0" kern="1200" dirty="0" err="1">
              <a:latin typeface="Helvetica" pitchFamily="2" charset="0"/>
            </a:rPr>
            <a:t>former</a:t>
          </a:r>
          <a:r>
            <a:rPr lang="de-DE" sz="1400" b="0" i="0" kern="1200" dirty="0">
              <a:latin typeface="Helvetica" pitchFamily="2" charset="0"/>
            </a:rPr>
            <a:t> se </a:t>
          </a:r>
          <a:r>
            <a:rPr lang="de-DE" sz="1400" b="0" i="0" kern="1200" dirty="0" err="1">
              <a:latin typeface="Helvetica" pitchFamily="2" charset="0"/>
            </a:rPr>
            <a:t>comporte</a:t>
          </a:r>
          <a:r>
            <a:rPr lang="de-DE" sz="1400" b="0" i="0" kern="1200" dirty="0">
              <a:latin typeface="Helvetica" pitchFamily="2" charset="0"/>
            </a:rPr>
            <a:t>-t-elle à </a:t>
          </a:r>
          <a:r>
            <a:rPr lang="de-DE" sz="1400" b="0" i="0" kern="1200" dirty="0" err="1">
              <a:latin typeface="Helvetica" pitchFamily="2" charset="0"/>
            </a:rPr>
            <a:t>l’égard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d’autrui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>
              <a:latin typeface="Helvetica" pitchFamily="2" charset="0"/>
            </a:rPr>
            <a:t>Comment </a:t>
          </a:r>
          <a:r>
            <a:rPr lang="de-DE" sz="1400" b="0" i="0" kern="1200" dirty="0" err="1">
              <a:latin typeface="Helvetica" pitchFamily="2" charset="0"/>
            </a:rPr>
            <a:t>qualifier</a:t>
          </a:r>
          <a:r>
            <a:rPr lang="de-DE" sz="1400" b="0" i="0" kern="1200" dirty="0">
              <a:latin typeface="Helvetica" pitchFamily="2" charset="0"/>
            </a:rPr>
            <a:t> le </a:t>
          </a:r>
          <a:r>
            <a:rPr lang="de-DE" sz="1400" b="0" i="0" kern="1200" dirty="0" err="1">
              <a:latin typeface="Helvetica" pitchFamily="2" charset="0"/>
            </a:rPr>
            <a:t>contact</a:t>
          </a:r>
          <a:r>
            <a:rPr lang="de-DE" sz="1400" b="0" i="0" kern="1200" dirty="0">
              <a:latin typeface="Helvetica" pitchFamily="2" charset="0"/>
            </a:rPr>
            <a:t> entre </a:t>
          </a:r>
          <a:r>
            <a:rPr lang="de-DE" sz="1400" b="0" i="0" kern="1200" dirty="0" err="1">
              <a:latin typeface="Helvetica" pitchFamily="2" charset="0"/>
            </a:rPr>
            <a:t>elle</a:t>
          </a:r>
          <a:r>
            <a:rPr lang="de-DE" sz="1400" b="0" i="0" kern="1200" dirty="0">
              <a:latin typeface="Helvetica" pitchFamily="2" charset="0"/>
            </a:rPr>
            <a:t> et le </a:t>
          </a:r>
          <a:r>
            <a:rPr lang="de-DE" sz="1400" b="0" i="0" kern="1200" dirty="0" err="1">
              <a:latin typeface="Helvetica" pitchFamily="2" charset="0"/>
            </a:rPr>
            <a:t>formateur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ou</a:t>
          </a:r>
          <a:r>
            <a:rPr lang="de-DE" sz="1400" b="0" i="0" kern="1200" dirty="0">
              <a:latin typeface="Helvetica" pitchFamily="2" charset="0"/>
            </a:rPr>
            <a:t> la </a:t>
          </a:r>
          <a:r>
            <a:rPr lang="de-DE" sz="1400" b="0" i="0" kern="1200" dirty="0" err="1">
              <a:latin typeface="Helvetica" pitchFamily="2" charset="0"/>
            </a:rPr>
            <a:t>formatrice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683774" y="1429741"/>
        <a:ext cx="6548932" cy="519500"/>
      </dsp:txXfrm>
    </dsp:sp>
    <dsp:sp modelId="{ED9E0738-1993-F848-B6FA-05100BA26CEB}">
      <dsp:nvSpPr>
        <dsp:cNvPr id="0" name=""/>
        <dsp:cNvSpPr/>
      </dsp:nvSpPr>
      <dsp:spPr>
        <a:xfrm>
          <a:off x="0" y="1364803"/>
          <a:ext cx="3683774" cy="649375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latin typeface="Helvetica" pitchFamily="2" charset="0"/>
            </a:rPr>
            <a:t>Sociaux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1364803"/>
        <a:ext cx="3683774" cy="649375"/>
      </dsp:txXfrm>
    </dsp:sp>
    <dsp:sp modelId="{C658FF4F-DE28-0544-AE79-39D85CEFE984}">
      <dsp:nvSpPr>
        <dsp:cNvPr id="0" name=""/>
        <dsp:cNvSpPr/>
      </dsp:nvSpPr>
      <dsp:spPr>
        <a:xfrm rot="5400000">
          <a:off x="6698490" y="-903131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248399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latin typeface="Helvetica" pitchFamily="2" charset="0"/>
            </a:rPr>
            <a:t>Comment la </a:t>
          </a:r>
          <a:r>
            <a:rPr lang="de-DE" sz="1400" b="0" i="0" kern="1200" dirty="0" err="1">
              <a:latin typeface="Helvetica" pitchFamily="2" charset="0"/>
            </a:rPr>
            <a:t>personne</a:t>
          </a:r>
          <a:r>
            <a:rPr lang="de-DE" sz="1400" b="0" i="0" kern="1200" dirty="0">
              <a:latin typeface="Helvetica" pitchFamily="2" charset="0"/>
            </a:rPr>
            <a:t> à </a:t>
          </a:r>
          <a:r>
            <a:rPr lang="de-DE" sz="1400" b="0" i="0" kern="1200" dirty="0" err="1">
              <a:latin typeface="Helvetica" pitchFamily="2" charset="0"/>
            </a:rPr>
            <a:t>former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réagit</a:t>
          </a:r>
          <a:r>
            <a:rPr lang="de-DE" sz="1400" b="0" i="0" kern="1200" dirty="0">
              <a:latin typeface="Helvetica" pitchFamily="2" charset="0"/>
            </a:rPr>
            <a:t>-elle </a:t>
          </a:r>
          <a:r>
            <a:rPr lang="de-DE" sz="1400" b="0" i="0" kern="1200" dirty="0" err="1">
              <a:latin typeface="Helvetica" pitchFamily="2" charset="0"/>
            </a:rPr>
            <a:t>aux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instructions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latin typeface="Helvetica" pitchFamily="2" charset="0"/>
            </a:rPr>
            <a:t>Est-elle </a:t>
          </a:r>
          <a:r>
            <a:rPr lang="de-DE" sz="1400" b="0" i="0" kern="1200" dirty="0" err="1">
              <a:latin typeface="Helvetica" pitchFamily="2" charset="0"/>
            </a:rPr>
            <a:t>prête</a:t>
          </a:r>
          <a:r>
            <a:rPr lang="de-DE" sz="1400" b="0" i="0" kern="1200" dirty="0">
              <a:latin typeface="Helvetica" pitchFamily="2" charset="0"/>
            </a:rPr>
            <a:t> à </a:t>
          </a:r>
          <a:r>
            <a:rPr lang="de-DE" sz="1400" b="0" i="0" kern="1200" dirty="0" err="1">
              <a:latin typeface="Helvetica" pitchFamily="2" charset="0"/>
            </a:rPr>
            <a:t>entrer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dans</a:t>
          </a:r>
          <a:r>
            <a:rPr lang="de-DE" sz="1400" b="0" i="0" kern="1200" dirty="0">
              <a:latin typeface="Helvetica" pitchFamily="2" charset="0"/>
            </a:rPr>
            <a:t> le </a:t>
          </a:r>
          <a:r>
            <a:rPr lang="de-DE" sz="1400" b="0" i="0" kern="1200" dirty="0" err="1">
              <a:latin typeface="Helvetica" pitchFamily="2" charset="0"/>
            </a:rPr>
            <a:t>processus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d’apprentissage</a:t>
          </a:r>
          <a:r>
            <a:rPr lang="de-DE" sz="1400" b="0" i="0" kern="1200" dirty="0">
              <a:latin typeface="Helvetica" pitchFamily="2" charset="0"/>
            </a:rPr>
            <a:t>? Est-elle </a:t>
          </a:r>
          <a:r>
            <a:rPr lang="de-DE" sz="1400" b="0" i="0" kern="1200" dirty="0" err="1">
              <a:latin typeface="Helvetica" pitchFamily="2" charset="0"/>
            </a:rPr>
            <a:t>motivée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683774" y="2111585"/>
        <a:ext cx="6548932" cy="519500"/>
      </dsp:txXfrm>
    </dsp:sp>
    <dsp:sp modelId="{99804DCF-EC22-1D45-873E-E4CE3A6F9EB1}">
      <dsp:nvSpPr>
        <dsp:cNvPr id="0" name=""/>
        <dsp:cNvSpPr/>
      </dsp:nvSpPr>
      <dsp:spPr>
        <a:xfrm>
          <a:off x="0" y="2046646"/>
          <a:ext cx="3683774" cy="649375"/>
        </a:xfrm>
        <a:prstGeom prst="rect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solidFill>
                <a:schemeClr val="tx1"/>
              </a:solidFill>
              <a:latin typeface="Helvetica" pitchFamily="2" charset="0"/>
            </a:rPr>
            <a:t>Emotionnels</a:t>
          </a:r>
          <a:endParaRPr lang="de-DE" sz="2800" b="1" i="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0" y="2046646"/>
        <a:ext cx="3683774" cy="649375"/>
      </dsp:txXfrm>
    </dsp:sp>
    <dsp:sp modelId="{45F95DF7-4716-3040-9C61-76083EE8EC37}">
      <dsp:nvSpPr>
        <dsp:cNvPr id="0" name=""/>
        <dsp:cNvSpPr/>
      </dsp:nvSpPr>
      <dsp:spPr>
        <a:xfrm rot="5400000">
          <a:off x="6698490" y="-221287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>
              <a:latin typeface="Helvetica" pitchFamily="2" charset="0"/>
            </a:rPr>
            <a:t>De </a:t>
          </a:r>
          <a:r>
            <a:rPr lang="de-DE" sz="1400" b="0" i="0" kern="1200" dirty="0" err="1">
              <a:latin typeface="Helvetica" pitchFamily="2" charset="0"/>
            </a:rPr>
            <a:t>quel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contexte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culturel</a:t>
          </a:r>
          <a:r>
            <a:rPr lang="de-DE" sz="1400" b="0" i="0" kern="1200" dirty="0">
              <a:latin typeface="Helvetica" pitchFamily="2" charset="0"/>
            </a:rPr>
            <a:t> et </a:t>
          </a:r>
          <a:r>
            <a:rPr lang="de-DE" sz="1400" b="0" i="0" kern="1200" dirty="0" err="1">
              <a:latin typeface="Helvetica" pitchFamily="2" charset="0"/>
            </a:rPr>
            <a:t>linguistique</a:t>
          </a:r>
          <a:r>
            <a:rPr lang="de-DE" sz="1400" b="0" i="0" kern="1200" dirty="0">
              <a:latin typeface="Helvetica" pitchFamily="2" charset="0"/>
            </a:rPr>
            <a:t> la </a:t>
          </a:r>
          <a:r>
            <a:rPr lang="de-DE" sz="1400" b="0" i="0" kern="1200" dirty="0" err="1">
              <a:latin typeface="Helvetica" pitchFamily="2" charset="0"/>
            </a:rPr>
            <a:t>personne</a:t>
          </a:r>
          <a:r>
            <a:rPr lang="de-DE" sz="1400" b="0" i="0" kern="1200" dirty="0">
              <a:latin typeface="Helvetica" pitchFamily="2" charset="0"/>
            </a:rPr>
            <a:t> à </a:t>
          </a:r>
          <a:r>
            <a:rPr lang="de-DE" sz="1400" b="0" i="0" kern="1200" dirty="0" err="1">
              <a:latin typeface="Helvetica" pitchFamily="2" charset="0"/>
            </a:rPr>
            <a:t>former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est</a:t>
          </a:r>
          <a:r>
            <a:rPr lang="de-DE" sz="1400" b="0" i="0" kern="1200" dirty="0">
              <a:latin typeface="Helvetica" pitchFamily="2" charset="0"/>
            </a:rPr>
            <a:t>-elle </a:t>
          </a:r>
          <a:r>
            <a:rPr lang="de-DE" sz="1400" b="0" i="0" kern="1200" dirty="0" err="1">
              <a:latin typeface="Helvetica" pitchFamily="2" charset="0"/>
            </a:rPr>
            <a:t>issue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683774" y="2793429"/>
        <a:ext cx="6548932" cy="519500"/>
      </dsp:txXfrm>
    </dsp:sp>
    <dsp:sp modelId="{4338D97C-6018-F844-9EAB-44A8EAD7160B}">
      <dsp:nvSpPr>
        <dsp:cNvPr id="0" name=""/>
        <dsp:cNvSpPr/>
      </dsp:nvSpPr>
      <dsp:spPr>
        <a:xfrm>
          <a:off x="0" y="2728490"/>
          <a:ext cx="3683774" cy="649375"/>
        </a:xfrm>
        <a:prstGeom prst="rect">
          <a:avLst/>
        </a:prstGeom>
        <a:solidFill>
          <a:srgbClr val="D9DBF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solidFill>
                <a:schemeClr val="tx1"/>
              </a:solidFill>
              <a:latin typeface="Helvetica" pitchFamily="2" charset="0"/>
            </a:rPr>
            <a:t>Culturels</a:t>
          </a:r>
          <a:endParaRPr lang="de-DE" sz="1600" b="1" i="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0" y="2728490"/>
        <a:ext cx="3683774" cy="649375"/>
      </dsp:txXfrm>
    </dsp:sp>
    <dsp:sp modelId="{B39D7CE4-D7FA-6749-8B9B-E11DE8B50566}">
      <dsp:nvSpPr>
        <dsp:cNvPr id="0" name=""/>
        <dsp:cNvSpPr/>
      </dsp:nvSpPr>
      <dsp:spPr>
        <a:xfrm rot="5400000">
          <a:off x="6698490" y="460555"/>
          <a:ext cx="519500" cy="6548932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44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>
              <a:latin typeface="Helvetica" pitchFamily="2" charset="0"/>
            </a:rPr>
            <a:t>La </a:t>
          </a:r>
          <a:r>
            <a:rPr lang="de-DE" sz="1400" b="0" i="0" kern="1200" dirty="0" err="1">
              <a:latin typeface="Helvetica" pitchFamily="2" charset="0"/>
            </a:rPr>
            <a:t>personne</a:t>
          </a:r>
          <a:r>
            <a:rPr lang="de-DE" sz="1400" b="0" i="0" kern="1200" dirty="0">
              <a:latin typeface="Helvetica" pitchFamily="2" charset="0"/>
            </a:rPr>
            <a:t> à </a:t>
          </a:r>
          <a:r>
            <a:rPr lang="de-DE" sz="1400" b="0" i="0" kern="1200" dirty="0" err="1">
              <a:latin typeface="Helvetica" pitchFamily="2" charset="0"/>
            </a:rPr>
            <a:t>former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satisfait</a:t>
          </a:r>
          <a:r>
            <a:rPr lang="de-DE" sz="1400" b="0" i="0" kern="1200" dirty="0">
              <a:latin typeface="Helvetica" pitchFamily="2" charset="0"/>
            </a:rPr>
            <a:t>-elle </a:t>
          </a:r>
          <a:r>
            <a:rPr lang="de-DE" sz="1400" b="0" i="0" kern="1200" dirty="0" err="1">
              <a:latin typeface="Helvetica" pitchFamily="2" charset="0"/>
            </a:rPr>
            <a:t>aux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exigences</a:t>
          </a:r>
          <a:r>
            <a:rPr lang="de-DE" sz="1400" b="0" i="0" kern="1200" dirty="0">
              <a:latin typeface="Helvetica" pitchFamily="2" charset="0"/>
            </a:rPr>
            <a:t> ?</a:t>
          </a:r>
          <a:endParaRPr lang="de-DE" sz="1400" b="0" i="0" kern="1200" baseline="0" dirty="0">
            <a:solidFill>
              <a:schemeClr val="tx1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400" b="0" i="0" kern="1200" dirty="0">
              <a:latin typeface="Helvetica" pitchFamily="2" charset="0"/>
            </a:rPr>
            <a:t>Est-elle </a:t>
          </a:r>
          <a:r>
            <a:rPr lang="de-DE" sz="1400" b="0" i="0" kern="1200" dirty="0" err="1">
              <a:latin typeface="Helvetica" pitchFamily="2" charset="0"/>
            </a:rPr>
            <a:t>dépassée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ou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les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choses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sont-elles</a:t>
          </a:r>
          <a:r>
            <a:rPr lang="de-DE" sz="1400" b="0" i="0" kern="1200" dirty="0">
              <a:latin typeface="Helvetica" pitchFamily="2" charset="0"/>
            </a:rPr>
            <a:t> au contraire </a:t>
          </a:r>
          <a:r>
            <a:rPr lang="de-DE" sz="1400" b="0" i="0" kern="1200" dirty="0" err="1">
              <a:latin typeface="Helvetica" pitchFamily="2" charset="0"/>
            </a:rPr>
            <a:t>trop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faciles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pour</a:t>
          </a:r>
          <a:r>
            <a:rPr lang="de-DE" sz="1400" b="0" i="0" kern="1200" dirty="0">
              <a:latin typeface="Helvetica" pitchFamily="2" charset="0"/>
            </a:rPr>
            <a:t> </a:t>
          </a:r>
          <a:r>
            <a:rPr lang="de-DE" sz="1400" b="0" i="0" kern="1200" dirty="0" err="1">
              <a:latin typeface="Helvetica" pitchFamily="2" charset="0"/>
            </a:rPr>
            <a:t>elle</a:t>
          </a:r>
          <a:r>
            <a:rPr lang="de-DE" sz="1400" b="0" i="0" kern="1200" dirty="0">
              <a:latin typeface="Helvetica" pitchFamily="2" charset="0"/>
            </a:rPr>
            <a:t>?</a:t>
          </a:r>
          <a:endParaRPr lang="de-DE" sz="1400" b="0" i="0" kern="1200" baseline="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683774" y="3475271"/>
        <a:ext cx="6548932" cy="519500"/>
      </dsp:txXfrm>
    </dsp:sp>
    <dsp:sp modelId="{BC40B4C6-1AE6-1D45-AA73-F4DF17DF3CB1}">
      <dsp:nvSpPr>
        <dsp:cNvPr id="0" name=""/>
        <dsp:cNvSpPr/>
      </dsp:nvSpPr>
      <dsp:spPr>
        <a:xfrm>
          <a:off x="0" y="3410334"/>
          <a:ext cx="3683774" cy="649375"/>
        </a:xfrm>
        <a:prstGeom prst="rect">
          <a:avLst/>
        </a:prstGeom>
        <a:solidFill>
          <a:srgbClr val="EBEC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solidFill>
                <a:schemeClr val="tx1"/>
              </a:solidFill>
              <a:latin typeface="Helvetica" pitchFamily="2" charset="0"/>
            </a:rPr>
            <a:t>Individuels</a:t>
          </a:r>
          <a:endParaRPr lang="de-DE" sz="1600" b="1" i="0" kern="1200" baseline="0" dirty="0">
            <a:solidFill>
              <a:schemeClr val="tx1"/>
            </a:solidFill>
            <a:latin typeface="Helvetica" pitchFamily="2" charset="0"/>
          </a:endParaRPr>
        </a:p>
      </dsp:txBody>
      <dsp:txXfrm>
        <a:off x="0" y="3410334"/>
        <a:ext cx="3683774" cy="64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199F-95FC-D648-8D89-10DDA9DE118B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DCE9-8122-E84F-95C1-14571F75BB5E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51900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B4E60-F357-50C1-06C2-B33570B3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68C34F-BD81-47C5-0C06-AC17C257D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E56BF-4139-D2C4-4F8F-2445FE3D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BB0-DCED-0745-9611-E7FF57157D9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418E63-A0F6-DAEE-F543-0C419C6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4233E-D9D5-AE41-676D-5EF71B96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087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516D5-0836-0B6E-0E5A-CB82CDA3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1CC41B-39F3-74AE-6A50-03A22DBC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3F3F-6A5A-CDA2-3D14-8E4DA121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F7B6-F326-1D41-ADF0-12762C93A7E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0AFE53-786C-76A8-3510-13159646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61F89-D96C-0453-80E9-6A246BC7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3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7E8819-6D8A-EB61-5DB7-0E7D35751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48C0BF-9D37-066C-2096-6F65ECFA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235E4-5B29-9CC3-C5CE-9DFB4FBB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523B-F3F3-8B4A-BDDF-8FE93A12258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3A1688-14DF-FBA3-B7B6-99611EA5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675C0-BDC2-837E-9495-B8451A85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44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C2F80-15D5-E655-CA69-D3893ACB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57FABC-A699-A089-1177-03C447A0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9288-88E3-C045-86D2-12C7BE4B340B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3D0DDC-DABE-4A13-FA34-5767E244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20574-6D27-5B26-84DA-A7FB7EE5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827B35-E4B4-1AB0-326B-6447C8043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574065"/>
            <a:ext cx="7905750" cy="29384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BA1BA65-15E5-B37C-5136-BF2CE2F2D9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4850" y="1868488"/>
            <a:ext cx="8059738" cy="495889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08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9BE79-2647-2044-9F46-F3C0D6BB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FAD5F0-3E98-EA5D-4277-98E3D46B0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75982-AD1A-F89C-B3E8-369E636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9E3DE-E705-998E-1DAB-B61AAF01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FFF0C-67D6-79F6-E3A0-F9F08B1B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75183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2745-60E7-ECA6-63E2-BA315A5D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DB9000-9043-8563-374D-E15BC83B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28EFBD-3988-007E-AC51-2CB1C701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F1BA7-31F9-7686-630B-A778C478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2A582A-22F2-6218-03CF-AA5EB9C3A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1713"/>
            <a:ext cx="10515600" cy="361632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1pPr>
            <a:lvl2pPr marL="685800" indent="-22860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buFont typeface="Wingdings" pitchFamily="2" charset="2"/>
              <a:buChar char="§"/>
              <a:defRPr sz="1400" b="0" i="0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17744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D5722-E02B-1094-C7AA-3296A4667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3D037B-9A3F-AB0B-1F26-8B768BE27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EF2A31-8CFD-D81B-A94A-11BA985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4791D-A643-5521-3887-E46EB8F1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76626-F160-4AAC-5056-BC27A0B5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64007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80DBE-6185-6D4F-AF6C-127F1AF1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A47BC-4789-34DA-F379-FBC41C6D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20212-459B-3204-FBF5-02AE356D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BD486-0CAD-C2CC-C7B2-55DAC9CD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B11A7-AE80-D3B9-061E-B0DEB37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99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A9B5F-F579-95CF-E1EB-BBBF3236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8F2E0-CFA8-DEAE-1537-6B5B6671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7C-D38A-0C4D-8B31-736F682B5992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007F9-6DF0-8DA9-6C6F-BA19BE31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AA674-CEC2-C286-BF8E-B084968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A10071-B42B-C0EA-3F7C-EEF11AEC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62511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2763A-0EFB-E921-B232-6BD3859C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8CD9AD-1FB6-690D-60C0-7627E040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47FD5-4F16-AE6C-2D14-35BD56D2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00F-BF63-7849-AAB5-FE7A1C8FB47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2E3FAF-84B0-89D9-161D-215FF7B0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ED89B-701F-ECB5-A384-EA24D7C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1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74763-F9B5-8BC4-7584-56B5CD8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A633E-A470-C57E-4594-B881AAB31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3C387D-5976-5702-353E-DF38A237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B285CD-245F-1F31-06A6-856AE9A6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CC-0450-6D46-87D3-88BC004015A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FE92DB-3E63-2348-AD12-3153C862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E1C023-126C-4F32-B7D9-3AAD721A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6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A7912-74E9-25E8-3EFB-6707A278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B1AEFD-D834-65D2-87D5-AAE1E8636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0CB803-AB8A-F498-20F0-CAE7765BD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7401F5-6D89-4978-FAE2-E29DFD0B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755B32-988A-F1A4-5516-91230185D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8CE3DE-E1CF-B843-F423-10263E2B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365-6578-2547-88F9-06CA734326F3}" type="datetime1">
              <a:rPr lang="de-DE" smtClean="0"/>
              <a:t>13.02.2024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3147E9-F90C-A8F9-FAB3-A70E7B4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34432F-9F1B-73D6-A293-1097A01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6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FF28-AC18-DCFB-8242-6F5C488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2ADCF0-41BC-F567-57EA-B6239C8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EE8C-2ED4-1C4B-81BE-4FB64A66D132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BF390A-1F47-EDEC-9F49-390AEC12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8BD998-5D22-487B-BC57-90F60B55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15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41E6FB-1D75-3D47-214F-ED14591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7889-401B-754D-80C8-AB4C7ADDA4DF}" type="datetime1">
              <a:rPr lang="de-DE" smtClean="0"/>
              <a:t>13.02.2024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DCA695-5CC0-BACB-87A2-9F96CD58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54B23-6549-68CE-108C-3F51B114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87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2B355-F026-EA68-EB8F-6595D8FD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8965FE-ED88-BC4F-AD79-9F31414B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CF603-B130-0B29-9E2E-A5C1439F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5B1451-2C17-3CD5-2C76-2A9CB3A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14C-9F72-3548-A049-B2FA54EA30B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29CE9-77F2-31FB-D34E-92B52670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AA71C9-BC54-2476-4F88-2D6CC680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24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57004-D0EE-5F82-7057-ABC909D9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08AA21-A560-B0FC-CAF7-A59F59981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95039E-E7B1-83E3-004E-803E9D24F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DF966A-773E-5DC3-AC3C-75A108E7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346-C8C2-0C46-935E-1B77D42167DF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20660-BB05-A6C3-CFB4-8DC7DA64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B01320-FE59-4A01-FBB7-76773BAC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51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24BF4-72CE-9F6A-DA40-765E1223215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DC2C9C-EE3B-EE0A-27D4-186DF79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9B90E8-B12B-BD0C-1B5D-5D8F2BF8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88" y="2186186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40500-5809-87FF-735B-EFD1C8E6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B232-4627-AD49-997A-33B33AF7A15E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63CFB-0449-D3FB-F5E8-5ED2B7767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5BC2EE-242A-79C4-40E1-315DDA540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BBE031B-B954-DF54-7EA0-8DCE6F488EE0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EB4505-BBD2-EC85-6799-849B39B27D87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</a:t>
            </a:r>
            <a:r>
              <a:rPr lang="de-CH" sz="1200" b="0" i="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documentation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F6BF3F1-D6BB-B08A-6BE1-3F97EBC0D9F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382" y="99627"/>
            <a:ext cx="1615763" cy="3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73737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75A743-67CA-BD5B-8098-359078B1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A490FE-57F8-1665-9206-5A3A4DB3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8CE52A-F98F-5B85-220A-CC1AEDF03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E8223C-4F38-1B5E-161D-FF03B8A8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B7C6F-7006-54A1-F7EB-D28B6D5C4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46DFE2-A68F-DC68-29CC-350FF343F63C}"/>
              </a:ext>
            </a:extLst>
          </p:cNvPr>
          <p:cNvSpPr/>
          <p:nvPr userDrawn="1"/>
        </p:nvSpPr>
        <p:spPr>
          <a:xfrm>
            <a:off x="0" y="0"/>
            <a:ext cx="12192000" cy="6810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9579F3-21A2-3F67-BB1E-86AFD3F3C203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</a:t>
            </a:r>
            <a:r>
              <a:rPr lang="de-CH" sz="1200" b="0" i="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documentation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3711CC-FE01-C634-C16F-F4D442B8801F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EDB8135-EF26-3A33-AD2B-72C3408B5A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bg1"/>
                </a:solidFill>
              </a:rPr>
              <a:pPr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A50E0DA-E557-3594-9F8D-8FFA994F91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382" y="99627"/>
            <a:ext cx="1615763" cy="3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D4FBF9E-6E64-A3DF-CB55-DB71286E404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02CEFB-6466-D1C4-F791-65B4BDD7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871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A41C3-5104-FEC0-77D0-E50CDBB4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216" y="2331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C6836-0F3A-A5E8-BBF6-82BB34AA2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0F3D86-BEBC-A84C-AC48-7191B1AB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0AB034-5287-6BCB-4205-BA3EE7A6B18F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chemeClr val="tx1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tx1"/>
                </a:solidFill>
                <a:latin typeface="Helvetica Light" panose="020B0403020202020204" pitchFamily="34" charset="0"/>
              </a:rPr>
              <a:t>SDBB | dokumentation | berufsbildung.ch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FF4A098-FA79-EE59-90F6-48D96A853D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4BE2E4-7D86-80D3-8527-78D3C21F9097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1D3DBE-DF70-461F-FBCC-2DEFC7C398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382" y="99627"/>
            <a:ext cx="1615763" cy="3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A9DEF-FB2A-3095-D1C4-CD7AF4567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processus</a:t>
            </a:r>
            <a:r>
              <a:rPr lang="de-CH" dirty="0"/>
              <a:t> </a:t>
            </a:r>
            <a:r>
              <a:rPr lang="de-CH" dirty="0" err="1"/>
              <a:t>d’apprentissage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l’entreprise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202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2515A5-9316-FC7D-7552-56BEE885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10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DDEF6D-DF27-7A55-6C30-73F9D378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218545" cy="1325563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modification</a:t>
            </a:r>
            <a:r>
              <a:rPr lang="de-DE" dirty="0"/>
              <a:t> du </a:t>
            </a:r>
            <a:r>
              <a:rPr lang="de-DE" dirty="0" err="1"/>
              <a:t>contrat</a:t>
            </a:r>
            <a:r>
              <a:rPr lang="de-DE" dirty="0"/>
              <a:t> </a:t>
            </a:r>
            <a:r>
              <a:rPr lang="de-DE" dirty="0" err="1"/>
              <a:t>d’apprentissage</a:t>
            </a:r>
            <a:endParaRPr lang="de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B928CC8-1DFF-18C1-F871-6A03AB99CFAB}"/>
              </a:ext>
            </a:extLst>
          </p:cNvPr>
          <p:cNvSpPr/>
          <p:nvPr/>
        </p:nvSpPr>
        <p:spPr>
          <a:xfrm>
            <a:off x="704388" y="2159126"/>
            <a:ext cx="10036400" cy="8433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DE" sz="2400" b="1" dirty="0">
                <a:solidFill>
                  <a:schemeClr val="bg1"/>
                </a:solidFill>
                <a:latin typeface="Helvetica" pitchFamily="2" charset="0"/>
              </a:rPr>
              <a:t>Par </a:t>
            </a:r>
            <a:r>
              <a:rPr lang="de-DE" sz="2400" b="1" dirty="0" err="1">
                <a:solidFill>
                  <a:schemeClr val="bg1"/>
                </a:solidFill>
                <a:latin typeface="Helvetica" pitchFamily="2" charset="0"/>
              </a:rPr>
              <a:t>les</a:t>
            </a:r>
            <a:r>
              <a:rPr lang="de-DE" sz="24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Helvetica" pitchFamily="2" charset="0"/>
              </a:rPr>
              <a:t>parties</a:t>
            </a:r>
            <a:r>
              <a:rPr lang="de-DE" sz="24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Helvetica" pitchFamily="2" charset="0"/>
              </a:rPr>
              <a:t>contractantes</a:t>
            </a:r>
            <a:endParaRPr lang="de-DE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7084948-B327-BD71-5F66-9488343CA55B}"/>
              </a:ext>
            </a:extLst>
          </p:cNvPr>
          <p:cNvSpPr/>
          <p:nvPr/>
        </p:nvSpPr>
        <p:spPr>
          <a:xfrm>
            <a:off x="704388" y="3002507"/>
            <a:ext cx="10036400" cy="2710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Par </a:t>
            </a:r>
            <a:r>
              <a:rPr lang="de-CH" b="1" dirty="0" err="1">
                <a:solidFill>
                  <a:schemeClr val="bg2"/>
                </a:solidFill>
                <a:latin typeface="Helvetica" pitchFamily="2" charset="0"/>
              </a:rPr>
              <a:t>consentement</a:t>
            </a:r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 </a:t>
            </a:r>
            <a:r>
              <a:rPr lang="de-CH" b="1" dirty="0" err="1">
                <a:solidFill>
                  <a:schemeClr val="bg2"/>
                </a:solidFill>
                <a:latin typeface="Helvetica" pitchFamily="2" charset="0"/>
              </a:rPr>
              <a:t>mutuel</a:t>
            </a:r>
            <a:endParaRPr lang="de-CH" b="1" dirty="0">
              <a:solidFill>
                <a:schemeClr val="bg2"/>
              </a:solidFill>
              <a:latin typeface="Helvetica" pitchFamily="2" charset="0"/>
            </a:endParaRP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La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personne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en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n’est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pas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à la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hauteur</a:t>
            </a:r>
            <a:r>
              <a:rPr lang="de-DE" sz="16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aptitudes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physiques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ou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intellectuelles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état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santé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Passage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d’une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trois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ou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quatre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ans à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une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initiale de deux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La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personne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en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a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beaucoup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facilité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aptitudes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intellectuelles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Passage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d’une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deux ans à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une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initiale de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trois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ou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quatre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ans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Passage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dans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une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classe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préparation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à la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maturité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intégrée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8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BEB689-9D11-C1DD-4095-D3B3E64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11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358D2-39D7-C591-7C84-280996E5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01551"/>
            <a:ext cx="10403879" cy="1325563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résiliation</a:t>
            </a:r>
            <a:r>
              <a:rPr lang="de-DE" dirty="0"/>
              <a:t> du </a:t>
            </a:r>
            <a:r>
              <a:rPr lang="de-DE" dirty="0" err="1"/>
              <a:t>contrat</a:t>
            </a:r>
            <a:r>
              <a:rPr lang="de-DE" dirty="0"/>
              <a:t> </a:t>
            </a:r>
            <a:r>
              <a:rPr lang="de-DE" dirty="0" err="1"/>
              <a:t>d’apprentissage</a:t>
            </a:r>
            <a:endParaRPr lang="de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653BCE-4F14-EC5A-B18A-AFF46D52B917}"/>
              </a:ext>
            </a:extLst>
          </p:cNvPr>
          <p:cNvSpPr/>
          <p:nvPr/>
        </p:nvSpPr>
        <p:spPr>
          <a:xfrm>
            <a:off x="799923" y="1654158"/>
            <a:ext cx="4386227" cy="8433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DE" sz="2000" b="1" dirty="0">
                <a:solidFill>
                  <a:schemeClr val="bg1"/>
                </a:solidFill>
                <a:latin typeface="Helvetica" pitchFamily="2" charset="0"/>
              </a:rPr>
              <a:t>Par 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les</a:t>
            </a:r>
            <a:r>
              <a:rPr lang="de-DE" sz="2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parties</a:t>
            </a:r>
            <a:r>
              <a:rPr lang="de-DE" sz="2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contractantes</a:t>
            </a:r>
            <a:endParaRPr lang="de-DE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90FCE2-1089-09C3-F324-8CFCE1367A3B}"/>
              </a:ext>
            </a:extLst>
          </p:cNvPr>
          <p:cNvSpPr/>
          <p:nvPr/>
        </p:nvSpPr>
        <p:spPr>
          <a:xfrm>
            <a:off x="799923" y="2497539"/>
            <a:ext cx="4386227" cy="38963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t"/>
          <a:lstStyle/>
          <a:p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Par </a:t>
            </a:r>
            <a:r>
              <a:rPr lang="de-CH" b="1" dirty="0" err="1">
                <a:solidFill>
                  <a:schemeClr val="bg2"/>
                </a:solidFill>
                <a:latin typeface="Helvetica" pitchFamily="2" charset="0"/>
              </a:rPr>
              <a:t>consentement</a:t>
            </a:r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 </a:t>
            </a:r>
            <a:r>
              <a:rPr lang="de-CH" b="1" dirty="0" err="1">
                <a:solidFill>
                  <a:schemeClr val="bg2"/>
                </a:solidFill>
                <a:latin typeface="Helvetica" pitchFamily="2" charset="0"/>
              </a:rPr>
              <a:t>mutuel</a:t>
            </a:r>
            <a:endParaRPr lang="de-CH" b="1" dirty="0">
              <a:solidFill>
                <a:schemeClr val="bg2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CH" sz="1600" dirty="0">
                <a:solidFill>
                  <a:schemeClr val="tx1"/>
                </a:solidFill>
                <a:latin typeface="Helvetica" pitchFamily="2" charset="0"/>
              </a:rPr>
              <a:t>Avant et </a:t>
            </a:r>
            <a:r>
              <a:rPr lang="de-CH" sz="1600" dirty="0" err="1">
                <a:solidFill>
                  <a:schemeClr val="tx1"/>
                </a:solidFill>
                <a:latin typeface="Helvetica" pitchFamily="2" charset="0"/>
              </a:rPr>
              <a:t>pendant</a:t>
            </a:r>
            <a:r>
              <a:rPr lang="de-CH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Helvetica" pitchFamily="2" charset="0"/>
              </a:rPr>
              <a:t>l’apprentissage</a:t>
            </a:r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Par </a:t>
            </a:r>
            <a:r>
              <a:rPr lang="de-CH" b="1" dirty="0" err="1">
                <a:solidFill>
                  <a:schemeClr val="bg2"/>
                </a:solidFill>
                <a:latin typeface="Helvetica" pitchFamily="2" charset="0"/>
              </a:rPr>
              <a:t>une</a:t>
            </a:r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 des </a:t>
            </a:r>
            <a:r>
              <a:rPr lang="de-CH" b="1" dirty="0" err="1">
                <a:solidFill>
                  <a:schemeClr val="bg2"/>
                </a:solidFill>
                <a:latin typeface="Helvetica" pitchFamily="2" charset="0"/>
              </a:rPr>
              <a:t>parties</a:t>
            </a:r>
            <a:endParaRPr lang="de-CH" b="1" dirty="0">
              <a:solidFill>
                <a:schemeClr val="bg2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Pendant le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temps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d’essai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Formatrice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/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formateur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pas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apte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capacités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qualités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personnelles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en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pas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apte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aptitudes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physiques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ou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intellectuelles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Santé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ou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moralité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la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personne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en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compromise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Poursuite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achèvement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la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dans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conditions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essentiellement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différentes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Faillite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l’entreprise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formatrice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CH" sz="1600" b="1" dirty="0">
              <a:solidFill>
                <a:schemeClr val="bg2"/>
              </a:solidFill>
              <a:latin typeface="Helvetica" pitchFamily="2" charset="0"/>
            </a:endParaRP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4E811C5-768A-69FB-1F42-83C95B19D803}"/>
              </a:ext>
            </a:extLst>
          </p:cNvPr>
          <p:cNvSpPr/>
          <p:nvPr/>
        </p:nvSpPr>
        <p:spPr>
          <a:xfrm>
            <a:off x="5442436" y="1654157"/>
            <a:ext cx="4386227" cy="843381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D’office</a:t>
            </a:r>
            <a:r>
              <a:rPr lang="de-DE" sz="2000" b="1" dirty="0">
                <a:solidFill>
                  <a:schemeClr val="bg1"/>
                </a:solidFill>
                <a:latin typeface="Helvetica" pitchFamily="2" charset="0"/>
              </a:rPr>
              <a:t>, par 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l’autorité</a:t>
            </a:r>
            <a:r>
              <a:rPr lang="de-DE" sz="2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Helvetica" pitchFamily="2" charset="0"/>
              </a:rPr>
              <a:t>cantonale</a:t>
            </a:r>
            <a:endParaRPr lang="de-DE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580EA0D-EB04-79F1-E7B9-1A1D65F071EC}"/>
              </a:ext>
            </a:extLst>
          </p:cNvPr>
          <p:cNvSpPr/>
          <p:nvPr/>
        </p:nvSpPr>
        <p:spPr>
          <a:xfrm>
            <a:off x="5442436" y="2497539"/>
            <a:ext cx="4386227" cy="3896389"/>
          </a:xfrm>
          <a:prstGeom prst="rect">
            <a:avLst/>
          </a:prstGeom>
          <a:solidFill>
            <a:srgbClr val="C2DA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t"/>
          <a:lstStyle/>
          <a:p>
            <a:r>
              <a:rPr lang="de-CH" b="1" dirty="0" err="1">
                <a:solidFill>
                  <a:srgbClr val="4C7936"/>
                </a:solidFill>
                <a:latin typeface="Helvetica" pitchFamily="2" charset="0"/>
              </a:rPr>
              <a:t>Révocation</a:t>
            </a:r>
            <a:r>
              <a:rPr lang="de-CH" b="1" dirty="0">
                <a:solidFill>
                  <a:srgbClr val="4C7936"/>
                </a:solidFill>
                <a:latin typeface="Helvetica" pitchFamily="2" charset="0"/>
              </a:rPr>
              <a:t> de </a:t>
            </a:r>
            <a:r>
              <a:rPr lang="de-CH" b="1" dirty="0" err="1">
                <a:solidFill>
                  <a:srgbClr val="4C7936"/>
                </a:solidFill>
                <a:latin typeface="Helvetica" pitchFamily="2" charset="0"/>
              </a:rPr>
              <a:t>l’autorisation</a:t>
            </a:r>
            <a:r>
              <a:rPr lang="de-CH" b="1" dirty="0">
                <a:solidFill>
                  <a:srgbClr val="4C7936"/>
                </a:solidFill>
                <a:latin typeface="Helvetica" pitchFamily="2" charset="0"/>
              </a:rPr>
              <a:t> de</a:t>
            </a:r>
          </a:p>
          <a:p>
            <a:r>
              <a:rPr lang="de-CH" b="1" dirty="0" err="1">
                <a:solidFill>
                  <a:srgbClr val="4C7936"/>
                </a:solidFill>
                <a:latin typeface="Helvetica" pitchFamily="2" charset="0"/>
              </a:rPr>
              <a:t>former</a:t>
            </a:r>
            <a:endParaRPr lang="de-CH" b="1" dirty="0">
              <a:solidFill>
                <a:srgbClr val="4C7936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Succès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la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initiale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compromis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Aucune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garantie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respect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dispositions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légales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CH" sz="1600" b="1" dirty="0">
              <a:solidFill>
                <a:schemeClr val="bg2"/>
              </a:solidFill>
              <a:latin typeface="Helvetica" pitchFamily="2" charset="0"/>
            </a:endParaRP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CH" sz="16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2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5598D-FFCF-0FE9-68B3-23B26856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7910"/>
            <a:ext cx="9144000" cy="1162179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L’insertion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l’entreprise</a:t>
            </a:r>
            <a:r>
              <a:rPr lang="de-CH" dirty="0"/>
              <a:t> </a:t>
            </a:r>
            <a:r>
              <a:rPr lang="de-CH" dirty="0" err="1"/>
              <a:t>formatrice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90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4B04FF-3035-AC02-0542-77E0708F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A69F2E2-3981-DA41-8097-C74970A4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97085"/>
            <a:ext cx="10515600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d’information</a:t>
            </a:r>
            <a:r>
              <a:rPr lang="de-DE" dirty="0"/>
              <a:t> au sein de </a:t>
            </a:r>
            <a:r>
              <a:rPr lang="de-DE" dirty="0" err="1"/>
              <a:t>l’entreprise</a:t>
            </a:r>
            <a:endParaRPr lang="de-GB" dirty="0"/>
          </a:p>
        </p:txBody>
      </p:sp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BF86CB21-72F0-4681-0BC2-6AAAA1F96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940597"/>
              </p:ext>
            </p:extLst>
          </p:nvPr>
        </p:nvGraphicFramePr>
        <p:xfrm>
          <a:off x="808855" y="2409872"/>
          <a:ext cx="9125369" cy="405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37">
                  <a:extLst>
                    <a:ext uri="{9D8B030D-6E8A-4147-A177-3AD203B41FA5}">
                      <a16:colId xmlns:a16="http://schemas.microsoft.com/office/drawing/2014/main" val="3478117411"/>
                    </a:ext>
                  </a:extLst>
                </a:gridCol>
                <a:gridCol w="1364258">
                  <a:extLst>
                    <a:ext uri="{9D8B030D-6E8A-4147-A177-3AD203B41FA5}">
                      <a16:colId xmlns:a16="http://schemas.microsoft.com/office/drawing/2014/main" val="1446710431"/>
                    </a:ext>
                  </a:extLst>
                </a:gridCol>
                <a:gridCol w="1364258">
                  <a:extLst>
                    <a:ext uri="{9D8B030D-6E8A-4147-A177-3AD203B41FA5}">
                      <a16:colId xmlns:a16="http://schemas.microsoft.com/office/drawing/2014/main" val="1497012977"/>
                    </a:ext>
                  </a:extLst>
                </a:gridCol>
                <a:gridCol w="1364258">
                  <a:extLst>
                    <a:ext uri="{9D8B030D-6E8A-4147-A177-3AD203B41FA5}">
                      <a16:colId xmlns:a16="http://schemas.microsoft.com/office/drawing/2014/main" val="199603634"/>
                    </a:ext>
                  </a:extLst>
                </a:gridCol>
                <a:gridCol w="1364258">
                  <a:extLst>
                    <a:ext uri="{9D8B030D-6E8A-4147-A177-3AD203B41FA5}">
                      <a16:colId xmlns:a16="http://schemas.microsoft.com/office/drawing/2014/main" val="3145852324"/>
                    </a:ext>
                  </a:extLst>
                </a:gridCol>
              </a:tblGrid>
              <a:tr h="487697">
                <a:tc>
                  <a:txBody>
                    <a:bodyPr/>
                    <a:lstStyle/>
                    <a:p>
                      <a:endParaRPr lang="de-GB" sz="15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tous</a:t>
                      </a: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les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collaborateurs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directeur</a:t>
                      </a: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/</a:t>
                      </a:r>
                    </a:p>
                    <a:p>
                      <a:pPr algn="ct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directrice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formateur</a:t>
                      </a:r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/</a:t>
                      </a:r>
                    </a:p>
                    <a:p>
                      <a:pPr algn="ct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formatrice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personne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de-DE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en </a:t>
                      </a:r>
                      <a:r>
                        <a:rPr lang="de-DE" sz="13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formation</a:t>
                      </a:r>
                      <a:endParaRPr lang="de-DE" sz="13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5200"/>
                  </a:ext>
                </a:extLst>
              </a:tr>
              <a:tr h="693043">
                <a:tc>
                  <a:txBody>
                    <a:bodyPr/>
                    <a:lstStyle/>
                    <a:p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Décision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former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apprentis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(avant le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début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la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professionnelle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initiale)</a:t>
                      </a:r>
                    </a:p>
                  </a:txBody>
                  <a:tcPr marL="77005" marR="77005" marT="38502" marB="38502">
                    <a:lnT w="12700" cmpd="sng">
                      <a:noFill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cible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responsable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69031"/>
                  </a:ext>
                </a:extLst>
              </a:tr>
              <a:tr h="693043">
                <a:tc>
                  <a:txBody>
                    <a:bodyPr/>
                    <a:lstStyle/>
                    <a:p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Présenter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nouvelle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personne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(au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début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la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professionnelle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initiale)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cible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responsable</a:t>
                      </a:r>
                    </a:p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responsable</a:t>
                      </a:r>
                    </a:p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37359"/>
                  </a:ext>
                </a:extLst>
              </a:tr>
              <a:tr h="487697">
                <a:tc>
                  <a:txBody>
                    <a:bodyPr/>
                    <a:lstStyle/>
                    <a:p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Définir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objectifs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la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tous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trois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mois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responsable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responsable</a:t>
                      </a:r>
                    </a:p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cible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principale</a:t>
                      </a:r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574661"/>
                  </a:ext>
                </a:extLst>
              </a:tr>
              <a:tr h="693043">
                <a:tc>
                  <a:txBody>
                    <a:bodyPr/>
                    <a:lstStyle/>
                    <a:p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Evaluer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régulièrement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prestations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</a:t>
                      </a:r>
                    </a:p>
                    <a:p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la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personne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en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tous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trois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mois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responsable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responsable</a:t>
                      </a:r>
                    </a:p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cible</a:t>
                      </a:r>
                      <a:r>
                        <a:rPr lang="de-DE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3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principale</a:t>
                      </a:r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194953"/>
                  </a:ext>
                </a:extLst>
              </a:tr>
              <a:tr h="693043">
                <a:tc>
                  <a:txBody>
                    <a:bodyPr/>
                    <a:lstStyle/>
                    <a:p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Donner des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informations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générales</a:t>
                      </a:r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sur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1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la marche de </a:t>
                      </a:r>
                      <a:r>
                        <a:rPr lang="de-DE" sz="1300" b="1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l’entreprise</a:t>
                      </a:r>
                      <a:endParaRPr lang="de-DE" sz="1300" b="1" i="0" kern="1200" dirty="0"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tous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six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00" b="0" i="0" kern="1200" dirty="0" err="1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mois</a:t>
                      </a: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cible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responsable</a:t>
                      </a:r>
                    </a:p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47419"/>
                  </a:ext>
                </a:extLst>
              </a:tr>
              <a:tr h="312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i="0" kern="1200" dirty="0">
                          <a:solidFill>
                            <a:schemeClr val="bg2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etc.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…</a:t>
                      </a:r>
                    </a:p>
                  </a:txBody>
                  <a:tcPr marL="77005" marR="77005" marT="38502" marB="38502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345284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55194F4-CCC9-5DD4-5538-6A59F152721C}"/>
              </a:ext>
            </a:extLst>
          </p:cNvPr>
          <p:cNvSpPr txBox="1"/>
          <p:nvPr/>
        </p:nvSpPr>
        <p:spPr>
          <a:xfrm>
            <a:off x="754263" y="1925467"/>
            <a:ext cx="7402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b="1" dirty="0">
                <a:latin typeface="Helvetica" pitchFamily="2" charset="0"/>
              </a:rPr>
              <a:t>Formation </a:t>
            </a:r>
            <a:r>
              <a:rPr lang="de-DE" sz="1600" b="1" dirty="0" err="1">
                <a:latin typeface="Helvetica" pitchFamily="2" charset="0"/>
              </a:rPr>
              <a:t>professionnelle</a:t>
            </a:r>
            <a:r>
              <a:rPr lang="de-DE" sz="1600" b="1" dirty="0">
                <a:latin typeface="Helvetica" pitchFamily="2" charset="0"/>
              </a:rPr>
              <a:t> initiale </a:t>
            </a:r>
            <a:r>
              <a:rPr lang="de-DE" sz="1600" b="1" dirty="0" err="1">
                <a:latin typeface="Helvetica" pitchFamily="2" charset="0"/>
              </a:rPr>
              <a:t>dans</a:t>
            </a:r>
            <a:r>
              <a:rPr lang="de-DE" sz="1600" b="1" dirty="0">
                <a:latin typeface="Helvetica" pitchFamily="2" charset="0"/>
              </a:rPr>
              <a:t> </a:t>
            </a:r>
            <a:r>
              <a:rPr lang="de-DE" sz="1600" b="1" dirty="0" err="1">
                <a:latin typeface="Helvetica" pitchFamily="2" charset="0"/>
              </a:rPr>
              <a:t>l’entreprise</a:t>
            </a:r>
            <a:r>
              <a:rPr lang="de-DE" sz="1600" b="1" dirty="0">
                <a:latin typeface="Helvetica" pitchFamily="2" charset="0"/>
              </a:rPr>
              <a:t>: </a:t>
            </a:r>
            <a:r>
              <a:rPr lang="de-DE" sz="1600" b="1" dirty="0" err="1">
                <a:latin typeface="Helvetica" pitchFamily="2" charset="0"/>
              </a:rPr>
              <a:t>planifier</a:t>
            </a:r>
            <a:r>
              <a:rPr lang="de-DE" sz="1600" b="1" dirty="0">
                <a:latin typeface="Helvetica" pitchFamily="2" charset="0"/>
              </a:rPr>
              <a:t> </a:t>
            </a:r>
            <a:r>
              <a:rPr lang="de-DE" sz="1600" b="1" dirty="0" err="1">
                <a:latin typeface="Helvetica" pitchFamily="2" charset="0"/>
              </a:rPr>
              <a:t>l’information</a:t>
            </a:r>
            <a:endParaRPr lang="de-DE" sz="16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4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85CCAD2-9066-8754-7B06-B7E77C149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17321"/>
              </p:ext>
            </p:extLst>
          </p:nvPr>
        </p:nvGraphicFramePr>
        <p:xfrm>
          <a:off x="813570" y="1956283"/>
          <a:ext cx="10802697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8919">
                  <a:extLst>
                    <a:ext uri="{9D8B030D-6E8A-4147-A177-3AD203B41FA5}">
                      <a16:colId xmlns:a16="http://schemas.microsoft.com/office/drawing/2014/main" val="759742215"/>
                    </a:ext>
                  </a:extLst>
                </a:gridCol>
                <a:gridCol w="1614311">
                  <a:extLst>
                    <a:ext uri="{9D8B030D-6E8A-4147-A177-3AD203B41FA5}">
                      <a16:colId xmlns:a16="http://schemas.microsoft.com/office/drawing/2014/main" val="2380517833"/>
                    </a:ext>
                  </a:extLst>
                </a:gridCol>
                <a:gridCol w="1659467">
                  <a:extLst>
                    <a:ext uri="{9D8B030D-6E8A-4147-A177-3AD203B41FA5}">
                      <a16:colId xmlns:a16="http://schemas.microsoft.com/office/drawing/2014/main" val="1350368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Actions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Formateur</a:t>
                      </a:r>
                    </a:p>
                    <a:p>
                      <a:r>
                        <a:rPr lang="de-DE" sz="16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Formatrice</a:t>
                      </a:r>
                      <a:endParaRPr lang="de-DE" sz="16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Personne</a:t>
                      </a:r>
                      <a:r>
                        <a:rPr lang="de-DE" sz="16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en</a:t>
                      </a:r>
                    </a:p>
                    <a:p>
                      <a:r>
                        <a:rPr lang="de-DE" sz="16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formation</a:t>
                      </a:r>
                      <a:endParaRPr lang="de-DE" sz="16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7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Planifier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méthodiquement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temps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d’essai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5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Définir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objectifs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du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temps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d’essai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0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Fixer des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objectifs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quotidiens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hebdomadaires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réalistes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vérifiables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54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Evaluer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régulièrement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réalisation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objectifs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en fixer de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nouveaux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Sonder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degré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satisfaction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en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posant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questions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5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Aborder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sans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tarder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points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critiques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53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Procéder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à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évaluation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approfondie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avant la fin du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temps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d’essai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0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Parler de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l’évaluation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au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cours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d’un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entretien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7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Transmettre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résultat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l’entretien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à la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représentation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légale</a:t>
                      </a:r>
                      <a:endParaRPr lang="de-DE" sz="18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6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6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117921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F06E912-ED8E-F3E9-F4FE-5D003671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6D4A8F-0E10-B407-45F5-AEFBA37A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préparation</a:t>
            </a:r>
            <a:r>
              <a:rPr lang="de-DE" dirty="0"/>
              <a:t> et le </a:t>
            </a:r>
            <a:r>
              <a:rPr lang="de-DE" dirty="0" err="1"/>
              <a:t>déroulement</a:t>
            </a:r>
            <a:r>
              <a:rPr lang="de-DE" dirty="0"/>
              <a:t> du </a:t>
            </a:r>
            <a:r>
              <a:rPr lang="de-DE" dirty="0" err="1"/>
              <a:t>temps</a:t>
            </a:r>
            <a:r>
              <a:rPr lang="de-DE" dirty="0"/>
              <a:t> </a:t>
            </a:r>
            <a:r>
              <a:rPr lang="de-DE" dirty="0" err="1"/>
              <a:t>d’essai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0166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ACBC7669-8D59-D248-7418-BF39C8B79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633221"/>
              </p:ext>
            </p:extLst>
          </p:nvPr>
        </p:nvGraphicFramePr>
        <p:xfrm>
          <a:off x="5501736" y="753841"/>
          <a:ext cx="6579529" cy="5885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034">
                  <a:extLst>
                    <a:ext uri="{9D8B030D-6E8A-4147-A177-3AD203B41FA5}">
                      <a16:colId xmlns:a16="http://schemas.microsoft.com/office/drawing/2014/main" val="562527166"/>
                    </a:ext>
                  </a:extLst>
                </a:gridCol>
                <a:gridCol w="6046495">
                  <a:extLst>
                    <a:ext uri="{9D8B030D-6E8A-4147-A177-3AD203B41FA5}">
                      <a16:colId xmlns:a16="http://schemas.microsoft.com/office/drawing/2014/main" val="3397768949"/>
                    </a:ext>
                  </a:extLst>
                </a:gridCol>
              </a:tblGrid>
              <a:tr h="860553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08:00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Accueil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salutations</a:t>
                      </a:r>
                      <a:endParaRPr lang="de-DE" sz="13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Déplacement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au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vestiaire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changement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d’habits</a:t>
                      </a:r>
                      <a:endParaRPr lang="de-DE" sz="13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Présentation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aux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collaborateurs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du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département</a:t>
                      </a:r>
                      <a:endParaRPr lang="de-DE" sz="13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Présentation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l’équipement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de la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place</a:t>
                      </a:r>
                      <a:r>
                        <a:rPr lang="de-DE" sz="1300" b="0" kern="120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de-DE" sz="1300" b="0" kern="1200" dirty="0" err="1">
                          <a:solidFill>
                            <a:schemeClr val="tx1"/>
                          </a:solidFill>
                          <a:effectLst/>
                        </a:rPr>
                        <a:t>travail</a:t>
                      </a:r>
                      <a:endParaRPr lang="de-DE" sz="13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7921674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08:20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Salutations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du responsable des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ressources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humaines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7650055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08:30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Introduction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à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un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travail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simple</a:t>
                      </a: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1267705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09:00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Pause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39001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09:15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Exécution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indépendante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d’un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travail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prescrit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8846804"/>
                  </a:ext>
                </a:extLst>
              </a:tr>
              <a:tr h="466862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11:00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Informations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sur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l’enregistrement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des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temps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travail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 des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absences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pour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cause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maladie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sur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l’école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professionnelle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les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règles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en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vigueur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lorsque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les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cours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n’ont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pas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lieu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les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prescriptions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concernant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le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journal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travail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–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Regard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rétrospectif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sur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la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matinée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5260032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12:00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Pause de midi</a:t>
                      </a: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0172156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13:15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Familiarisation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avec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les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outils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et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instruments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travail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485509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13:45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Exécution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indépendante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d’un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travail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prescrit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1336009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15:15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Pause</a:t>
                      </a:r>
                      <a:endParaRPr lang="de-DE" sz="13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649586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15:30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Exécution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indépendante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d’un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travail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prescrit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8263981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15:45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Tour de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présentation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dans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un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autre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département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28307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16:15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Ordre et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propreté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à la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place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travail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5826260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16:30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Instructions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pour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le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nettoyage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des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outils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 des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instruments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et de la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place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de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travail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51694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16:45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Rétrospective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entretien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d’évaluation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et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remise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du dossier de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formation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574305"/>
                  </a:ext>
                </a:extLst>
              </a:tr>
              <a:tr h="296754">
                <a:tc>
                  <a:txBody>
                    <a:bodyPr/>
                    <a:lstStyle/>
                    <a:p>
                      <a:r>
                        <a:rPr lang="de-GB" sz="1300" b="1" dirty="0">
                          <a:solidFill>
                            <a:schemeClr val="bg2"/>
                          </a:solidFill>
                        </a:rPr>
                        <a:t>17:15</a:t>
                      </a:r>
                      <a:endParaRPr lang="de-GB" sz="1300" b="1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Fin de la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première</a:t>
                      </a:r>
                      <a:r>
                        <a:rPr lang="de-DE" sz="13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300" b="0" kern="1200" dirty="0" err="1">
                          <a:solidFill>
                            <a:schemeClr val="dk1"/>
                          </a:solidFill>
                          <a:effectLst/>
                        </a:rPr>
                        <a:t>journée</a:t>
                      </a:r>
                      <a:endParaRPr lang="de-DE" sz="13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73172" marR="73172" marT="36586" marB="36586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8965708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8A3C09-FE41-A767-B42A-D6ACC6FC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74E8C9E-88FF-5FA0-7611-7DCD0C2F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65" y="2131281"/>
            <a:ext cx="4426288" cy="2595437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premier</a:t>
            </a:r>
            <a:r>
              <a:rPr lang="de-DE" dirty="0"/>
              <a:t> jour de la </a:t>
            </a:r>
            <a:r>
              <a:rPr lang="de-DE" dirty="0" err="1"/>
              <a:t>formation</a:t>
            </a:r>
            <a:r>
              <a:rPr lang="de-DE" dirty="0"/>
              <a:t> – exemple de </a:t>
            </a:r>
            <a:r>
              <a:rPr lang="de-DE" dirty="0" err="1"/>
              <a:t>programme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46849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0677D-4BDA-117C-3CCE-32D1ED67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1244805" cy="1325563"/>
          </a:xfrm>
        </p:spPr>
        <p:txBody>
          <a:bodyPr/>
          <a:lstStyle/>
          <a:p>
            <a:r>
              <a:rPr lang="de-DE" dirty="0" err="1"/>
              <a:t>Travaux</a:t>
            </a:r>
            <a:r>
              <a:rPr lang="de-DE" dirty="0"/>
              <a:t> </a:t>
            </a:r>
            <a:r>
              <a:rPr lang="de-DE" dirty="0" err="1"/>
              <a:t>dangereux</a:t>
            </a:r>
            <a:r>
              <a:rPr lang="de-DE" dirty="0"/>
              <a:t> – </a:t>
            </a:r>
            <a:r>
              <a:rPr lang="de-DE" dirty="0" err="1"/>
              <a:t>mesures</a:t>
            </a:r>
            <a:r>
              <a:rPr lang="de-DE" dirty="0"/>
              <a:t> </a:t>
            </a:r>
            <a:r>
              <a:rPr lang="de-DE" dirty="0" err="1"/>
              <a:t>d’accompagnement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2ED19C-41C2-696B-4906-2A6E154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16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F928AE-5DC0-6656-0247-4D069E5D7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49" y="2574065"/>
            <a:ext cx="11376415" cy="29384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Ordonnance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sur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protection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des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jeunes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travailleurs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OLT 5, art. 4,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adaptation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juin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2014</a:t>
            </a: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Travaux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dangereux</a:t>
            </a:r>
            <a:r>
              <a:rPr lang="de-DE" dirty="0">
                <a:effectLst/>
                <a:latin typeface="Helvetica" pitchFamily="2" charset="0"/>
              </a:rPr>
              <a:t> en </a:t>
            </a:r>
            <a:r>
              <a:rPr lang="de-DE" dirty="0" err="1">
                <a:effectLst/>
                <a:latin typeface="Helvetica" pitchFamily="2" charset="0"/>
              </a:rPr>
              <a:t>principe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autorisés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dès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l’âge</a:t>
            </a:r>
            <a:r>
              <a:rPr lang="de-DE" dirty="0">
                <a:effectLst/>
                <a:latin typeface="Helvetica" pitchFamily="2" charset="0"/>
              </a:rPr>
              <a:t> de 18 ans</a:t>
            </a: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Dérogation</a:t>
            </a:r>
            <a:r>
              <a:rPr lang="de-DE" dirty="0">
                <a:effectLst/>
                <a:latin typeface="Helvetica" pitchFamily="2" charset="0"/>
              </a:rPr>
              <a:t> à </a:t>
            </a:r>
            <a:r>
              <a:rPr lang="de-DE" dirty="0" err="1">
                <a:effectLst/>
                <a:latin typeface="Helvetica" pitchFamily="2" charset="0"/>
              </a:rPr>
              <a:t>l’interdiction</a:t>
            </a:r>
            <a:r>
              <a:rPr lang="de-DE" dirty="0">
                <a:effectLst/>
                <a:latin typeface="Helvetica" pitchFamily="2" charset="0"/>
              </a:rPr>
              <a:t>: </a:t>
            </a:r>
            <a:r>
              <a:rPr lang="de-DE" dirty="0" err="1">
                <a:effectLst/>
                <a:latin typeface="Helvetica" pitchFamily="2" charset="0"/>
              </a:rPr>
              <a:t>dès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l’âge</a:t>
            </a:r>
            <a:r>
              <a:rPr lang="de-DE" dirty="0">
                <a:effectLst/>
                <a:latin typeface="Helvetica" pitchFamily="2" charset="0"/>
              </a:rPr>
              <a:t> de 15 ans si </a:t>
            </a:r>
            <a:r>
              <a:rPr lang="de-DE" dirty="0" err="1">
                <a:effectLst/>
                <a:latin typeface="Helvetica" pitchFamily="2" charset="0"/>
              </a:rPr>
              <a:t>travaux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prévus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dans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l’ordonnance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 (</a:t>
            </a:r>
            <a:r>
              <a:rPr lang="de-DE" dirty="0" err="1">
                <a:effectLst/>
                <a:latin typeface="Helvetica" pitchFamily="2" charset="0"/>
              </a:rPr>
              <a:t>auparavant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dès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l’âge</a:t>
            </a:r>
            <a:r>
              <a:rPr lang="de-DE" dirty="0">
                <a:effectLst/>
                <a:latin typeface="Helvetica" pitchFamily="2" charset="0"/>
              </a:rPr>
              <a:t> de 16 ans)</a:t>
            </a: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Conditions</a:t>
            </a:r>
            <a:r>
              <a:rPr lang="de-DE" dirty="0">
                <a:effectLst/>
                <a:latin typeface="Helvetica" pitchFamily="2" charset="0"/>
              </a:rPr>
              <a:t>: </a:t>
            </a:r>
            <a:r>
              <a:rPr lang="de-DE" dirty="0" err="1">
                <a:effectLst/>
                <a:latin typeface="Helvetica" pitchFamily="2" charset="0"/>
              </a:rPr>
              <a:t>mesures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d’accompagnement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pour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apprentis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exposés</a:t>
            </a:r>
            <a:r>
              <a:rPr lang="de-DE" dirty="0">
                <a:effectLst/>
                <a:latin typeface="Helvetica" pitchFamily="2" charset="0"/>
              </a:rPr>
              <a:t> à des </a:t>
            </a:r>
            <a:r>
              <a:rPr lang="de-DE" dirty="0" err="1">
                <a:effectLst/>
                <a:latin typeface="Helvetica" pitchFamily="2" charset="0"/>
              </a:rPr>
              <a:t>travaux</a:t>
            </a:r>
            <a:r>
              <a:rPr lang="de-DE" dirty="0"/>
              <a:t> </a:t>
            </a:r>
            <a:r>
              <a:rPr lang="de-DE" dirty="0" err="1">
                <a:effectLst/>
                <a:latin typeface="Helvetica" pitchFamily="2" charset="0"/>
              </a:rPr>
              <a:t>dangereux</a:t>
            </a:r>
            <a:r>
              <a:rPr lang="de-DE" dirty="0">
                <a:effectLst/>
                <a:latin typeface="Helvetica" pitchFamily="2" charset="0"/>
              </a:rPr>
              <a:t>, en </a:t>
            </a:r>
            <a:r>
              <a:rPr lang="de-DE" dirty="0" err="1">
                <a:effectLst/>
                <a:latin typeface="Helvetica" pitchFamily="2" charset="0"/>
              </a:rPr>
              <a:t>complément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celles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qui</a:t>
            </a:r>
            <a:r>
              <a:rPr lang="de-DE" dirty="0"/>
              <a:t> </a:t>
            </a:r>
            <a:r>
              <a:rPr lang="de-DE" dirty="0" err="1">
                <a:effectLst/>
                <a:latin typeface="Helvetica" pitchFamily="2" charset="0"/>
              </a:rPr>
              <a:t>ciblent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l’ensemble</a:t>
            </a:r>
            <a:r>
              <a:rPr lang="de-DE" dirty="0">
                <a:effectLst/>
                <a:latin typeface="Helvetica" pitchFamily="2" charset="0"/>
              </a:rPr>
              <a:t> des </a:t>
            </a:r>
            <a:r>
              <a:rPr lang="de-DE" dirty="0" err="1">
                <a:effectLst/>
                <a:latin typeface="Helvetica" pitchFamily="2" charset="0"/>
              </a:rPr>
              <a:t>collaborateurs</a:t>
            </a:r>
            <a:endParaRPr lang="de-DE" dirty="0">
              <a:effectLst/>
              <a:latin typeface="Helvetica" pitchFamily="2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506FAA-7398-0D67-8AFC-E9A408BA89D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Bases </a:t>
            </a:r>
            <a:r>
              <a:rPr lang="de-DE" dirty="0" err="1"/>
              <a:t>légales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5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6743875-D67D-0365-0E33-A7F141FDA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88" y="2110656"/>
            <a:ext cx="7772400" cy="22115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F0677D-4BDA-117C-3CCE-32D1ED67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99572"/>
            <a:ext cx="11244805" cy="1325563"/>
          </a:xfrm>
        </p:spPr>
        <p:txBody>
          <a:bodyPr/>
          <a:lstStyle/>
          <a:p>
            <a:r>
              <a:rPr lang="de-DE" dirty="0" err="1"/>
              <a:t>Travaux</a:t>
            </a:r>
            <a:r>
              <a:rPr lang="de-DE" dirty="0"/>
              <a:t> </a:t>
            </a:r>
            <a:r>
              <a:rPr lang="de-DE" dirty="0" err="1"/>
              <a:t>dangereux</a:t>
            </a:r>
            <a:r>
              <a:rPr lang="de-DE" dirty="0"/>
              <a:t> – </a:t>
            </a:r>
            <a:r>
              <a:rPr lang="de-DE" dirty="0" err="1"/>
              <a:t>mesures</a:t>
            </a:r>
            <a:r>
              <a:rPr lang="de-DE" dirty="0"/>
              <a:t> </a:t>
            </a:r>
            <a:r>
              <a:rPr lang="de-DE" dirty="0" err="1"/>
              <a:t>d’accompagnement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2ED19C-41C2-696B-4906-2A6E154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17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F928AE-5DC0-6656-0247-4D069E5D7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49" y="4493624"/>
            <a:ext cx="8633215" cy="1862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mesures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d‘accompagnement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figurent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dans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l‘annexe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2 au plan de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Instruction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et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personnes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en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Consignes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par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qui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et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quand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Surveillance 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par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un-e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spécialiste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/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formateur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/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trice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GB" dirty="0">
              <a:solidFill>
                <a:schemeClr val="tx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506FAA-7398-0D67-8AFC-E9A408BA89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734497"/>
            <a:ext cx="8059738" cy="495889"/>
          </a:xfrm>
        </p:spPr>
        <p:txBody>
          <a:bodyPr/>
          <a:lstStyle/>
          <a:p>
            <a:r>
              <a:rPr lang="de-DE" dirty="0"/>
              <a:t>Mise en </a:t>
            </a:r>
            <a:r>
              <a:rPr lang="de-DE" dirty="0" err="1"/>
              <a:t>oeuvre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entreprises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73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0677D-4BDA-117C-3CCE-32D1ED67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96403"/>
            <a:ext cx="11244805" cy="1325563"/>
          </a:xfrm>
        </p:spPr>
        <p:txBody>
          <a:bodyPr/>
          <a:lstStyle/>
          <a:p>
            <a:r>
              <a:rPr lang="de-DE" dirty="0" err="1"/>
              <a:t>Travaux</a:t>
            </a:r>
            <a:r>
              <a:rPr lang="de-DE" dirty="0"/>
              <a:t> </a:t>
            </a:r>
            <a:r>
              <a:rPr lang="de-DE" dirty="0" err="1"/>
              <a:t>dangereux</a:t>
            </a:r>
            <a:r>
              <a:rPr lang="de-DE" dirty="0"/>
              <a:t> – </a:t>
            </a:r>
            <a:r>
              <a:rPr lang="de-DE" dirty="0" err="1"/>
              <a:t>mesures</a:t>
            </a:r>
            <a:r>
              <a:rPr lang="de-DE" dirty="0"/>
              <a:t> </a:t>
            </a:r>
            <a:r>
              <a:rPr lang="de-DE" dirty="0" err="1"/>
              <a:t>d’accompagnement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2ED19C-41C2-696B-4906-2A6E154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18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F928AE-5DC0-6656-0247-4D069E5D7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338838"/>
            <a:ext cx="7905750" cy="39181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Remplacement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l’autorisation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former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existante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Contact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avec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l’inspection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cantonale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du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travail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/ la SUVA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Déclaration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entreprise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formatrice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Mise en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oeuvre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mesures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d’accompagnement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>
              <a:lnSpc>
                <a:spcPct val="110000"/>
              </a:lnSpc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Nouvelle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autorisation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former</a:t>
            </a:r>
            <a:r>
              <a:rPr lang="de-DE" b="1" dirty="0">
                <a:solidFill>
                  <a:schemeClr val="tx1"/>
                </a:solidFill>
                <a:effectLst/>
                <a:latin typeface="Helvetica" pitchFamily="2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Contact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avec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l’inspection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cantonale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du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travail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/ la SUVA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Déclaration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entreprise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formatrice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Contrôle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sur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place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surveillance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apprentissages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)</a:t>
            </a:r>
          </a:p>
          <a:p>
            <a:pPr>
              <a:lnSpc>
                <a:spcPct val="110000"/>
              </a:lnSpc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dirty="0" err="1">
                <a:effectLst/>
                <a:latin typeface="Helvetica" pitchFamily="2" charset="0"/>
              </a:rPr>
              <a:t>Seules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personnes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âgées</a:t>
            </a:r>
            <a:r>
              <a:rPr lang="de-DE" dirty="0">
                <a:effectLst/>
                <a:latin typeface="Helvetica" pitchFamily="2" charset="0"/>
              </a:rPr>
              <a:t> de 18 ans et plus </a:t>
            </a:r>
            <a:r>
              <a:rPr lang="de-DE" dirty="0" err="1">
                <a:effectLst/>
                <a:latin typeface="Helvetica" pitchFamily="2" charset="0"/>
              </a:rPr>
              <a:t>peuvent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être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formées</a:t>
            </a:r>
            <a:r>
              <a:rPr lang="de-DE" dirty="0">
                <a:effectLst/>
                <a:latin typeface="Helvetica" pitchFamily="2" charset="0"/>
              </a:rPr>
              <a:t> si </a:t>
            </a:r>
            <a:r>
              <a:rPr lang="de-DE" dirty="0" err="1">
                <a:effectLst/>
                <a:latin typeface="Helvetica" pitchFamily="2" charset="0"/>
              </a:rPr>
              <a:t>les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mesures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d’accompagnement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ne </a:t>
            </a:r>
            <a:r>
              <a:rPr lang="de-DE" dirty="0" err="1">
                <a:effectLst/>
                <a:latin typeface="Helvetica" pitchFamily="2" charset="0"/>
              </a:rPr>
              <a:t>sont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pas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mises</a:t>
            </a:r>
            <a:r>
              <a:rPr lang="de-DE" dirty="0">
                <a:effectLst/>
                <a:latin typeface="Helvetica" pitchFamily="2" charset="0"/>
              </a:rPr>
              <a:t> en </a:t>
            </a:r>
            <a:r>
              <a:rPr lang="de-DE" dirty="0" err="1">
                <a:effectLst/>
                <a:latin typeface="Helvetica" pitchFamily="2" charset="0"/>
              </a:rPr>
              <a:t>oeuvre</a:t>
            </a:r>
            <a:r>
              <a:rPr lang="de-DE" dirty="0">
                <a:effectLst/>
                <a:latin typeface="Helvetica" pitchFamily="2" charset="0"/>
              </a:rPr>
              <a:t>.</a:t>
            </a:r>
          </a:p>
          <a:p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GB" dirty="0">
              <a:solidFill>
                <a:schemeClr val="tx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506FAA-7398-0D67-8AFC-E9A408BA89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731328"/>
            <a:ext cx="8059738" cy="495889"/>
          </a:xfrm>
        </p:spPr>
        <p:txBody>
          <a:bodyPr>
            <a:normAutofit fontScale="92500"/>
          </a:bodyPr>
          <a:lstStyle/>
          <a:p>
            <a:r>
              <a:rPr lang="de-DE" dirty="0"/>
              <a:t>Nouvelle </a:t>
            </a:r>
            <a:r>
              <a:rPr lang="de-DE" dirty="0" err="1"/>
              <a:t>autorisation</a:t>
            </a:r>
            <a:r>
              <a:rPr lang="de-DE" dirty="0"/>
              <a:t> de </a:t>
            </a:r>
            <a:r>
              <a:rPr lang="de-DE" dirty="0" err="1"/>
              <a:t>former</a:t>
            </a:r>
            <a:r>
              <a:rPr lang="de-DE" dirty="0"/>
              <a:t> </a:t>
            </a:r>
            <a:r>
              <a:rPr lang="de-DE" dirty="0" err="1"/>
              <a:t>délivrée</a:t>
            </a:r>
            <a:r>
              <a:rPr lang="de-DE" dirty="0"/>
              <a:t> par </a:t>
            </a:r>
            <a:r>
              <a:rPr lang="de-DE" dirty="0" err="1"/>
              <a:t>l’office</a:t>
            </a:r>
            <a:r>
              <a:rPr lang="de-DE" dirty="0"/>
              <a:t> de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professionnelle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8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5598D-FFCF-0FE9-68B3-23B26856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7910"/>
            <a:ext cx="9144000" cy="1162179"/>
          </a:xfrm>
        </p:spPr>
        <p:txBody>
          <a:bodyPr>
            <a:normAutofit/>
          </a:bodyPr>
          <a:lstStyle/>
          <a:p>
            <a:r>
              <a:rPr lang="de-CH" dirty="0"/>
              <a:t>La </a:t>
            </a:r>
            <a:r>
              <a:rPr lang="de-CH" dirty="0" err="1"/>
              <a:t>QualiCarte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227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5598D-FFCF-0FE9-68B3-23B26856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7910"/>
            <a:ext cx="9144000" cy="1162179"/>
          </a:xfrm>
        </p:spPr>
        <p:txBody>
          <a:bodyPr/>
          <a:lstStyle/>
          <a:p>
            <a:r>
              <a:rPr lang="de-CH" dirty="0"/>
              <a:t>La </a:t>
            </a:r>
            <a:r>
              <a:rPr lang="de-CH" dirty="0" err="1"/>
              <a:t>sélection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791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33F73A8-AE38-DBD5-273E-2B99A53F4E05}"/>
              </a:ext>
            </a:extLst>
          </p:cNvPr>
          <p:cNvSpPr txBox="1">
            <a:spLocks/>
          </p:cNvSpPr>
          <p:nvPr/>
        </p:nvSpPr>
        <p:spPr>
          <a:xfrm>
            <a:off x="-1256502" y="2223272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e-DE" dirty="0"/>
              <a:t>La </a:t>
            </a:r>
            <a:r>
              <a:rPr lang="de-DE" dirty="0" err="1"/>
              <a:t>QualiCarte</a:t>
            </a:r>
            <a:endParaRPr lang="de-DE" dirty="0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A4CF1E9D-B273-A2AB-F677-939D9050778A}"/>
              </a:ext>
            </a:extLst>
          </p:cNvPr>
          <p:cNvSpPr txBox="1">
            <a:spLocks/>
          </p:cNvSpPr>
          <p:nvPr/>
        </p:nvSpPr>
        <p:spPr>
          <a:xfrm>
            <a:off x="373521" y="3503116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700" dirty="0" err="1">
                <a:solidFill>
                  <a:schemeClr val="bg1"/>
                </a:solidFill>
                <a:latin typeface="Helvetica" pitchFamily="2" charset="0"/>
              </a:rPr>
              <a:t>Développement</a:t>
            </a:r>
            <a:r>
              <a:rPr lang="de-DE" sz="1700" dirty="0">
                <a:solidFill>
                  <a:schemeClr val="bg1"/>
                </a:solidFill>
                <a:latin typeface="Helvetica" pitchFamily="2" charset="0"/>
              </a:rPr>
              <a:t> de la </a:t>
            </a:r>
            <a:r>
              <a:rPr lang="de-DE" sz="1700" dirty="0" err="1">
                <a:solidFill>
                  <a:schemeClr val="bg1"/>
                </a:solidFill>
                <a:latin typeface="Helvetica" pitchFamily="2" charset="0"/>
              </a:rPr>
              <a:t>qualité</a:t>
            </a:r>
            <a:r>
              <a:rPr lang="de-DE" sz="17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latin typeface="Helvetica" pitchFamily="2" charset="0"/>
              </a:rPr>
              <a:t>dans</a:t>
            </a:r>
            <a:r>
              <a:rPr lang="de-DE" sz="17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latin typeface="Helvetica" pitchFamily="2" charset="0"/>
              </a:rPr>
              <a:t>l’entreprise</a:t>
            </a:r>
            <a:r>
              <a:rPr lang="de-DE" sz="17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latin typeface="Helvetica" pitchFamily="2" charset="0"/>
              </a:rPr>
              <a:t>formatrice</a:t>
            </a:r>
            <a:endParaRPr lang="de-DE" sz="17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3" name="Grafik 2" descr="Ein Bild, das Text, Screenshot, Kreis, Schrift enthält.&#10;&#10;Automatisch generierte Beschreibung">
            <a:extLst>
              <a:ext uri="{FF2B5EF4-FFF2-40B4-BE49-F238E27FC236}">
                <a16:creationId xmlns:a16="http://schemas.microsoft.com/office/drawing/2014/main" id="{F1100019-E9D7-5D58-2BCE-78EE2D2CC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12" y="920750"/>
            <a:ext cx="63881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9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5598D-FFCF-0FE9-68B3-23B26856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9457"/>
            <a:ext cx="9144000" cy="2659085"/>
          </a:xfrm>
        </p:spPr>
        <p:txBody>
          <a:bodyPr>
            <a:normAutofit/>
          </a:bodyPr>
          <a:lstStyle/>
          <a:p>
            <a:r>
              <a:rPr lang="de-CH" dirty="0" err="1"/>
              <a:t>Les</a:t>
            </a:r>
            <a:r>
              <a:rPr lang="de-CH" dirty="0"/>
              <a:t> multiples </a:t>
            </a:r>
            <a:r>
              <a:rPr lang="de-CH" dirty="0" err="1"/>
              <a:t>fonctions</a:t>
            </a:r>
            <a:r>
              <a:rPr lang="de-CH" dirty="0"/>
              <a:t> des </a:t>
            </a:r>
            <a:r>
              <a:rPr lang="de-CH" dirty="0" err="1"/>
              <a:t>formateurs</a:t>
            </a:r>
            <a:r>
              <a:rPr lang="de-CH" dirty="0"/>
              <a:t>/</a:t>
            </a:r>
            <a:r>
              <a:rPr lang="de-CH" dirty="0" err="1"/>
              <a:t>trices</a:t>
            </a:r>
            <a:r>
              <a:rPr lang="de-CH" dirty="0"/>
              <a:t> en </a:t>
            </a:r>
            <a:r>
              <a:rPr lang="de-CH" dirty="0" err="1"/>
              <a:t>entreprise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789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543D3-B30F-064E-0716-C7A4E53D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294" y="2667218"/>
            <a:ext cx="10515600" cy="1523561"/>
          </a:xfrm>
        </p:spPr>
        <p:txBody>
          <a:bodyPr anchor="t">
            <a:normAutofit fontScale="90000"/>
          </a:bodyPr>
          <a:lstStyle/>
          <a:p>
            <a:pPr algn="r"/>
            <a:r>
              <a:rPr lang="de-DE" sz="6000" dirty="0"/>
              <a:t>La </a:t>
            </a:r>
            <a:r>
              <a:rPr lang="de-DE" sz="6000" dirty="0" err="1"/>
              <a:t>planification</a:t>
            </a:r>
            <a:r>
              <a:rPr lang="de-DE" sz="6000" dirty="0"/>
              <a:t> </a:t>
            </a:r>
            <a:br>
              <a:rPr lang="de-DE" sz="6000" dirty="0"/>
            </a:br>
            <a:r>
              <a:rPr lang="de-DE" sz="6000" dirty="0" err="1"/>
              <a:t>d’un</a:t>
            </a:r>
            <a:r>
              <a:rPr lang="de-DE" sz="6000" dirty="0"/>
              <a:t> </a:t>
            </a:r>
            <a:r>
              <a:rPr lang="de-DE" sz="6000" dirty="0" err="1"/>
              <a:t>projet</a:t>
            </a:r>
            <a:br>
              <a:rPr lang="de-DE" sz="6000" dirty="0"/>
            </a:br>
            <a:endParaRPr lang="de-GB" sz="60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43F9439-B76F-28C3-C692-7C19B41E7F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010" y="610194"/>
            <a:ext cx="5651735" cy="5637607"/>
          </a:xfrm>
        </p:spPr>
      </p:pic>
    </p:spTree>
    <p:extLst>
      <p:ext uri="{BB962C8B-B14F-4D97-AF65-F5344CB8AC3E}">
        <p14:creationId xmlns:p14="http://schemas.microsoft.com/office/powerpoint/2010/main" val="415920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8D0D9-843C-B32E-B0BA-A7BA2050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2433763"/>
            <a:ext cx="8060789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planification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d’un</a:t>
            </a:r>
            <a:r>
              <a:rPr lang="de-DE" dirty="0"/>
              <a:t> </a:t>
            </a:r>
            <a:r>
              <a:rPr lang="de-DE" dirty="0" err="1"/>
              <a:t>projet</a:t>
            </a: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DCB2BC-6D33-2EA3-CDBD-B84677B7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23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DE215D6-8DB2-E940-5B05-439730127B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3646270"/>
            <a:ext cx="8059738" cy="495889"/>
          </a:xfrm>
        </p:spPr>
        <p:txBody>
          <a:bodyPr/>
          <a:lstStyle/>
          <a:p>
            <a:r>
              <a:rPr lang="de-DE" dirty="0"/>
              <a:t>au </a:t>
            </a:r>
            <a:r>
              <a:rPr lang="de-DE" dirty="0" err="1"/>
              <a:t>moyen</a:t>
            </a:r>
            <a:r>
              <a:rPr lang="de-DE" dirty="0"/>
              <a:t> de la </a:t>
            </a:r>
            <a:r>
              <a:rPr lang="de-DE" dirty="0" err="1"/>
              <a:t>méthode</a:t>
            </a:r>
            <a:r>
              <a:rPr lang="de-DE" dirty="0"/>
              <a:t> des </a:t>
            </a:r>
            <a:r>
              <a:rPr lang="de-DE" dirty="0" err="1"/>
              <a:t>six</a:t>
            </a:r>
            <a:r>
              <a:rPr lang="de-DE" dirty="0"/>
              <a:t> </a:t>
            </a:r>
            <a:r>
              <a:rPr lang="de-DE" dirty="0" err="1"/>
              <a:t>étapes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556AEC-7505-45F8-7877-5DC45BDDC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719" y="1160978"/>
            <a:ext cx="7772399" cy="49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4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A7051-549C-7F11-6177-9F314AF4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méthode</a:t>
            </a:r>
            <a:r>
              <a:rPr lang="de-DE" dirty="0"/>
              <a:t> </a:t>
            </a:r>
            <a:r>
              <a:rPr lang="de-DE" dirty="0" err="1"/>
              <a:t>d’instruction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BCBD76-6CA3-23A7-7E2B-B987A04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5B3A945-2DE5-94FA-5C95-68B00D02C7A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Transmission de </a:t>
            </a:r>
            <a:r>
              <a:rPr lang="de-DE" dirty="0" err="1"/>
              <a:t>connaissances</a:t>
            </a:r>
            <a:r>
              <a:rPr lang="de-DE" dirty="0"/>
              <a:t> et de </a:t>
            </a:r>
            <a:r>
              <a:rPr lang="de-DE" dirty="0" err="1"/>
              <a:t>savoir-faire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2B76DF4F-E8E9-B0F6-C957-9030109A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17938"/>
              </p:ext>
            </p:extLst>
          </p:nvPr>
        </p:nvGraphicFramePr>
        <p:xfrm>
          <a:off x="830169" y="2409533"/>
          <a:ext cx="8561834" cy="347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3362917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3362917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</a:tblGrid>
              <a:tr h="629367"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Personne</a:t>
                      </a:r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en </a:t>
                      </a: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formation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 anchor="ctr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Formateur / </a:t>
                      </a: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formatrice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CH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1. </a:t>
                      </a:r>
                      <a:r>
                        <a:rPr lang="de-CH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Démontrer</a:t>
                      </a:r>
                      <a:endParaRPr lang="de-CH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regarde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observe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prend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éventuellement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notes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pose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questions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montre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comment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procéder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explique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2.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Imiter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imite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qu’elle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vu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apporte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si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nécessaire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soutien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3. </a:t>
                      </a: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Contrôler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écoute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contrôle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qui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été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fait,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félicite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et /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ou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attire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l’attention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sur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défauts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4. Corriger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remédie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aux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défauts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apporte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si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nécessaire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soutien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30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61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EE1FC-CF6C-E0C3-D176-7BC827EB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348654"/>
            <a:ext cx="11148945" cy="1325563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méthode</a:t>
            </a:r>
            <a:r>
              <a:rPr lang="de-DE" dirty="0"/>
              <a:t> des </a:t>
            </a:r>
            <a:r>
              <a:rPr lang="de-DE" dirty="0" err="1"/>
              <a:t>six</a:t>
            </a:r>
            <a:r>
              <a:rPr lang="de-DE" dirty="0"/>
              <a:t> </a:t>
            </a:r>
            <a:r>
              <a:rPr lang="de-DE" dirty="0" err="1"/>
              <a:t>étapes</a:t>
            </a:r>
            <a:r>
              <a:rPr lang="de-DE" dirty="0"/>
              <a:t> (</a:t>
            </a:r>
            <a:r>
              <a:rPr lang="de-DE" dirty="0" err="1"/>
              <a:t>apprentissage</a:t>
            </a:r>
            <a:r>
              <a:rPr lang="de-DE" dirty="0"/>
              <a:t> autonome)</a:t>
            </a: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4C88C5-92D2-E29B-6A90-3E7E2164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25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913016E-5F74-80F0-BDCD-777A657E5F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272189"/>
            <a:ext cx="8059738" cy="495889"/>
          </a:xfrm>
        </p:spPr>
        <p:txBody>
          <a:bodyPr/>
          <a:lstStyle/>
          <a:p>
            <a:r>
              <a:rPr lang="de-DE" dirty="0"/>
              <a:t>Transmission de </a:t>
            </a:r>
            <a:r>
              <a:rPr lang="de-DE" dirty="0" err="1"/>
              <a:t>connaissances</a:t>
            </a:r>
            <a:r>
              <a:rPr lang="de-DE" dirty="0"/>
              <a:t> et de </a:t>
            </a:r>
            <a:r>
              <a:rPr lang="de-DE" dirty="0" err="1"/>
              <a:t>savoir-faire</a:t>
            </a:r>
            <a:endParaRPr lang="de-DE" dirty="0"/>
          </a:p>
        </p:txBody>
      </p:sp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49AA2D60-DDCA-4EC9-032A-65C4BBB71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54015"/>
              </p:ext>
            </p:extLst>
          </p:nvPr>
        </p:nvGraphicFramePr>
        <p:xfrm>
          <a:off x="864812" y="1752594"/>
          <a:ext cx="9791900" cy="457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462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4126219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4126219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</a:tblGrid>
              <a:tr h="563783">
                <a:tc>
                  <a:txBody>
                    <a:bodyPr/>
                    <a:lstStyle/>
                    <a:p>
                      <a:endParaRPr lang="de-GB" sz="12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Personne</a:t>
                      </a:r>
                      <a:r>
                        <a:rPr lang="de-DE" sz="12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en </a:t>
                      </a:r>
                      <a:r>
                        <a:rPr lang="de-DE" sz="12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formation</a:t>
                      </a:r>
                      <a:endParaRPr lang="de-DE" sz="12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 anchor="ctr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Formateur / </a:t>
                      </a:r>
                      <a:r>
                        <a:rPr lang="de-DE" sz="12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formatrice</a:t>
                      </a:r>
                      <a:endParaRPr lang="de-DE" sz="12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728412">
                <a:tc>
                  <a:txBody>
                    <a:bodyPr/>
                    <a:lstStyle/>
                    <a:p>
                      <a:r>
                        <a:rPr lang="de-CH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1 </a:t>
                      </a:r>
                      <a:r>
                        <a:rPr lang="de-CH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S’informer</a:t>
                      </a:r>
                      <a:endParaRPr lang="de-CH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écoute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pose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questions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se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procure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informations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utiles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dans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contexte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présente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travail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achevé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explique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problématique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exigences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conditions-cadres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728412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2 </a:t>
                      </a:r>
                      <a:r>
                        <a:rPr lang="de-DE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Planifier</a:t>
                      </a:r>
                      <a:endParaRPr lang="de-DE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réfléchit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aux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solutions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possibles et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planifie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étapes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travail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évalue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temps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matériel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nécessaires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apporte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si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nécessaire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son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soutien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mais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ne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facilite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pas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tâche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728412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 </a:t>
                      </a:r>
                      <a:r>
                        <a:rPr lang="de-DE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Décider</a:t>
                      </a:r>
                      <a:endParaRPr lang="de-DE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propose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manière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procéder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qui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lui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paraît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meilleure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justifie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son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choix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examine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planification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propose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son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assistance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donne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feu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vert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pour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suite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travaux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  <a:tr h="548225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4 </a:t>
                      </a:r>
                      <a:r>
                        <a:rPr lang="de-DE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Réaliser</a:t>
                      </a:r>
                      <a:endParaRPr lang="de-DE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réalise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tâche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conformément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au plan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définitif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apporte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si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nécessaire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son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soutien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30719"/>
                  </a:ext>
                </a:extLst>
              </a:tr>
              <a:tr h="728412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5 </a:t>
                      </a:r>
                      <a:r>
                        <a:rPr lang="de-DE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Contrôler</a:t>
                      </a:r>
                      <a:endParaRPr lang="de-DE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contrôlent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si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résultat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correspond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aux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exigences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notent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aspects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positifs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écarts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lacunes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(auto-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contrôle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contrôle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par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tierce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personne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) et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échangent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leurs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impressions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7965" marR="77965" marT="38983" marB="38983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77931"/>
                  </a:ext>
                </a:extLst>
              </a:tr>
              <a:tr h="548225">
                <a:tc>
                  <a:txBody>
                    <a:bodyPr/>
                    <a:lstStyle/>
                    <a:p>
                      <a:r>
                        <a:rPr lang="de-DE" sz="12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6 </a:t>
                      </a:r>
                      <a:r>
                        <a:rPr lang="de-DE" sz="12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Évaluer</a:t>
                      </a:r>
                      <a:endParaRPr lang="de-DE" sz="12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73120" marR="73120" marT="36561" marB="36561">
                    <a:solidFill>
                      <a:srgbClr val="E9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analysent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processus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émettent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propositions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sur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manière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mieux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procéder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prochaine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fois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échangent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leurs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impressions</a:t>
                      </a:r>
                      <a:r>
                        <a:rPr lang="de-DE" sz="14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7965" marR="77965" marT="38983" marB="38983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90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271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BB090-0C4B-CCD1-9969-CE2BD61F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ressources</a:t>
            </a:r>
            <a:r>
              <a:rPr lang="de-DE" dirty="0"/>
              <a:t> </a:t>
            </a:r>
            <a:r>
              <a:rPr lang="de-DE" dirty="0" err="1"/>
              <a:t>nécessaires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situations</a:t>
            </a:r>
            <a:r>
              <a:rPr lang="de-DE" dirty="0"/>
              <a:t> </a:t>
            </a:r>
            <a:r>
              <a:rPr lang="de-DE" dirty="0" err="1"/>
              <a:t>d’action</a:t>
            </a: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7A169E-928C-35BE-4145-2B628188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26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9718F33-2AD2-7435-1BF0-1867F920CE6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2046107"/>
            <a:ext cx="8059738" cy="495889"/>
          </a:xfrm>
        </p:spPr>
        <p:txBody>
          <a:bodyPr/>
          <a:lstStyle/>
          <a:p>
            <a:r>
              <a:rPr lang="de-DE" dirty="0"/>
              <a:t>Exemple </a:t>
            </a:r>
            <a:r>
              <a:rPr lang="de-DE" dirty="0" err="1"/>
              <a:t>fondé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modèle</a:t>
            </a:r>
            <a:r>
              <a:rPr lang="de-DE" dirty="0"/>
              <a:t> </a:t>
            </a:r>
            <a:r>
              <a:rPr lang="de-DE" dirty="0" err="1"/>
              <a:t>CoRe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4325FA0C-1A91-4A31-D61F-19694DBAF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23790"/>
              </p:ext>
            </p:extLst>
          </p:nvPr>
        </p:nvGraphicFramePr>
        <p:xfrm>
          <a:off x="804024" y="3021203"/>
          <a:ext cx="8843583" cy="3355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940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2368011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2501316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  <a:gridCol w="2501316">
                  <a:extLst>
                    <a:ext uri="{9D8B030D-6E8A-4147-A177-3AD203B41FA5}">
                      <a16:colId xmlns:a16="http://schemas.microsoft.com/office/drawing/2014/main" val="323248874"/>
                    </a:ext>
                  </a:extLst>
                </a:gridCol>
              </a:tblGrid>
              <a:tr h="629367"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Ecole</a:t>
                      </a:r>
                    </a:p>
                  </a:txBody>
                  <a:tcPr marL="81626" marR="81626" marT="40814" marB="40814" anchor="ctr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Entreprise</a:t>
                      </a:r>
                    </a:p>
                    <a:p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(</a:t>
                      </a: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responsabilité</a:t>
                      </a:r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principale</a:t>
                      </a:r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)</a:t>
                      </a:r>
                    </a:p>
                  </a:txBody>
                  <a:tcPr marL="81626" marR="81626" marT="40814" marB="4081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Cours </a:t>
                      </a:r>
                      <a:r>
                        <a:rPr lang="de-DE" sz="14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interentreprises</a:t>
                      </a:r>
                      <a:endParaRPr lang="de-DE" sz="14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Connaissances</a:t>
                      </a:r>
                      <a:endParaRPr lang="de-CH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GB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Techniques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vente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connaissances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linguistiques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Réglementations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internes façon de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tenir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caisse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recommandations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supplémentaires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Aptitudes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Aptitude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à 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communication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aisance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linguistique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Aptitude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à 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communication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gestion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du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temps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aisance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linguistique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2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 err="1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Comportements</a:t>
                      </a:r>
                      <a:endParaRPr lang="de-DE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GB" sz="1400" b="0" i="0" dirty="0">
                        <a:solidFill>
                          <a:schemeClr val="bg2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Sens des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responsabilités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fiabilité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application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 anchor="ctr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… kontrolliert das fertige Werk, lobt</a:t>
                      </a:r>
                    </a:p>
                    <a:p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und / oder weist auf Mängel hin.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9C81342-7680-1BDD-8CD8-94F3F980A612}"/>
              </a:ext>
            </a:extLst>
          </p:cNvPr>
          <p:cNvSpPr txBox="1"/>
          <p:nvPr/>
        </p:nvSpPr>
        <p:spPr>
          <a:xfrm>
            <a:off x="704388" y="2547723"/>
            <a:ext cx="4572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GB" sz="1600" b="1" dirty="0">
                <a:latin typeface="Helvetica" pitchFamily="2" charset="0"/>
              </a:rPr>
              <a:t>Situation „Abschluss der Verkaufshandlung“</a:t>
            </a:r>
          </a:p>
        </p:txBody>
      </p:sp>
    </p:spTree>
    <p:extLst>
      <p:ext uri="{BB962C8B-B14F-4D97-AF65-F5344CB8AC3E}">
        <p14:creationId xmlns:p14="http://schemas.microsoft.com/office/powerpoint/2010/main" val="1958929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A75170-BCD0-E119-7975-1DB55000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27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BDE8DA-C3E0-2785-7A7C-A7A1E811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00532"/>
            <a:ext cx="8060789" cy="1325563"/>
          </a:xfrm>
        </p:spPr>
        <p:txBody>
          <a:bodyPr/>
          <a:lstStyle/>
          <a:p>
            <a:r>
              <a:rPr lang="de-DE" dirty="0" err="1"/>
              <a:t>L’adolescence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F7BCE9-212C-89FC-8D45-F6E688CDB6D9}"/>
              </a:ext>
            </a:extLst>
          </p:cNvPr>
          <p:cNvSpPr/>
          <p:nvPr/>
        </p:nvSpPr>
        <p:spPr>
          <a:xfrm>
            <a:off x="2671346" y="4820763"/>
            <a:ext cx="7525596" cy="7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Phase du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développement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marquée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par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l’ensemble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transformations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qui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aboutissent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à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l’acquisition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caractères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sexuels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secondaires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pilosité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voix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…) et de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fonction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reproduction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0696D8E-D24F-6192-3DCE-7E13A5B37AFB}"/>
              </a:ext>
            </a:extLst>
          </p:cNvPr>
          <p:cNvSpPr/>
          <p:nvPr/>
        </p:nvSpPr>
        <p:spPr>
          <a:xfrm>
            <a:off x="816642" y="1545218"/>
            <a:ext cx="1854708" cy="730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latin typeface="Helvetica" pitchFamily="2" charset="0"/>
              </a:rPr>
              <a:t>Adolescence</a:t>
            </a:r>
            <a:endParaRPr lang="de-DE" sz="16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B662035-609C-6386-F2F0-975B1363F1F7}"/>
              </a:ext>
            </a:extLst>
          </p:cNvPr>
          <p:cNvSpPr/>
          <p:nvPr/>
        </p:nvSpPr>
        <p:spPr>
          <a:xfrm>
            <a:off x="816642" y="2360249"/>
            <a:ext cx="1854708" cy="7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Identification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EDA40E3-ABF1-5C04-1FEA-418942A3CA6E}"/>
              </a:ext>
            </a:extLst>
          </p:cNvPr>
          <p:cNvSpPr/>
          <p:nvPr/>
        </p:nvSpPr>
        <p:spPr>
          <a:xfrm>
            <a:off x="816642" y="3178571"/>
            <a:ext cx="1854708" cy="730629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Maturité</a:t>
            </a:r>
            <a:r>
              <a:rPr lang="de-DE" sz="16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civique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9A0D6F2-93DC-4203-CD31-981E74C6EFF4}"/>
              </a:ext>
            </a:extLst>
          </p:cNvPr>
          <p:cNvSpPr/>
          <p:nvPr/>
        </p:nvSpPr>
        <p:spPr>
          <a:xfrm>
            <a:off x="816638" y="4006579"/>
            <a:ext cx="1854708" cy="730629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Maturité</a:t>
            </a:r>
            <a:r>
              <a:rPr lang="de-DE" sz="16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sexuelle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22B6FB-0070-BA0E-0DAA-14190FC12EA3}"/>
              </a:ext>
            </a:extLst>
          </p:cNvPr>
          <p:cNvSpPr/>
          <p:nvPr/>
        </p:nvSpPr>
        <p:spPr>
          <a:xfrm>
            <a:off x="816638" y="4820762"/>
            <a:ext cx="1854708" cy="7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 err="1">
                <a:solidFill>
                  <a:schemeClr val="tx1"/>
                </a:solidFill>
                <a:effectLst/>
                <a:latin typeface="Helvetica" pitchFamily="2" charset="0"/>
              </a:rPr>
              <a:t>Puberté</a:t>
            </a:r>
            <a:endParaRPr lang="de-DE" sz="1600" b="1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40B9092-7F6D-EB00-82F7-9D10181BF062}"/>
              </a:ext>
            </a:extLst>
          </p:cNvPr>
          <p:cNvSpPr/>
          <p:nvPr/>
        </p:nvSpPr>
        <p:spPr>
          <a:xfrm>
            <a:off x="2671350" y="1545218"/>
            <a:ext cx="7525592" cy="730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Période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de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vie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entre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l’enfance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et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l’âge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adulte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pendant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laquelle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se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produit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puberté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 Elle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s’étend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sur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une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longue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période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(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approximativement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de 12 à 18 ans)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caractérisée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par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d’importants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changements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physiques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et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psychologiques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C8FA472-033B-C143-E355-87BB0CA6733D}"/>
              </a:ext>
            </a:extLst>
          </p:cNvPr>
          <p:cNvSpPr/>
          <p:nvPr/>
        </p:nvSpPr>
        <p:spPr>
          <a:xfrm>
            <a:off x="2671352" y="2360249"/>
            <a:ext cx="7525592" cy="7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Assimilation, par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un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jeune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, des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manières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d’être, de se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comporter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d’adultes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ou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d’aînés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 Ce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processus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influence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grandement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personnalité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en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construction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6C9EF10-0A6A-37BE-D575-1B93FFC9515A}"/>
              </a:ext>
            </a:extLst>
          </p:cNvPr>
          <p:cNvSpPr/>
          <p:nvPr/>
        </p:nvSpPr>
        <p:spPr>
          <a:xfrm>
            <a:off x="2671354" y="3183202"/>
            <a:ext cx="7525592" cy="730629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Exercice des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droits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civiques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Dès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18 ans en Suisse.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61EF390-D413-8370-571A-4B4851410B04}"/>
              </a:ext>
            </a:extLst>
          </p:cNvPr>
          <p:cNvSpPr/>
          <p:nvPr/>
        </p:nvSpPr>
        <p:spPr>
          <a:xfrm>
            <a:off x="2671349" y="4002441"/>
            <a:ext cx="7525593" cy="730629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Moment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où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organes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génitaux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sont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aptes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à la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reproduction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 Il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varie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selon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époques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et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individus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avec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une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précocité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plus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grande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pour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filles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que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pour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les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garçons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E182AB13-259D-A91F-0AEF-DAA991CA3AEE}"/>
              </a:ext>
            </a:extLst>
          </p:cNvPr>
          <p:cNvSpPr/>
          <p:nvPr/>
        </p:nvSpPr>
        <p:spPr>
          <a:xfrm>
            <a:off x="816637" y="5734927"/>
            <a:ext cx="3478271" cy="72043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b="1" dirty="0" err="1">
                <a:latin typeface="Helvetica" pitchFamily="2" charset="0"/>
              </a:rPr>
              <a:t>Quasiment</a:t>
            </a:r>
            <a:r>
              <a:rPr lang="de-DE" sz="1400" b="1" dirty="0">
                <a:latin typeface="Helvetica" pitchFamily="2" charset="0"/>
              </a:rPr>
              <a:t> adulte</a:t>
            </a:r>
          </a:p>
          <a:p>
            <a:r>
              <a:rPr lang="de-DE" sz="1400" dirty="0">
                <a:latin typeface="Helvetica" pitchFamily="2" charset="0"/>
              </a:rPr>
              <a:t>des </a:t>
            </a:r>
            <a:r>
              <a:rPr lang="de-DE" sz="1400" dirty="0" err="1">
                <a:latin typeface="Helvetica" pitchFamily="2" charset="0"/>
              </a:rPr>
              <a:t>points</a:t>
            </a:r>
            <a:r>
              <a:rPr lang="de-DE" sz="1400" dirty="0">
                <a:latin typeface="Helvetica" pitchFamily="2" charset="0"/>
              </a:rPr>
              <a:t> de </a:t>
            </a:r>
            <a:r>
              <a:rPr lang="de-DE" sz="1400" dirty="0" err="1">
                <a:latin typeface="Helvetica" pitchFamily="2" charset="0"/>
              </a:rPr>
              <a:t>vue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sexuel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ou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intellectuel</a:t>
            </a:r>
            <a:r>
              <a:rPr lang="de-DE" sz="1400" dirty="0">
                <a:latin typeface="Helvetica" pitchFamily="2" charset="0"/>
              </a:rPr>
              <a:t>: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8D447F5-B50A-369F-96EF-0C02DBA1AAD4}"/>
              </a:ext>
            </a:extLst>
          </p:cNvPr>
          <p:cNvSpPr/>
          <p:nvPr/>
        </p:nvSpPr>
        <p:spPr>
          <a:xfrm>
            <a:off x="4579436" y="5737147"/>
            <a:ext cx="1854708" cy="7182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L’adolescent</a:t>
            </a:r>
            <a:r>
              <a:rPr lang="de-DE" sz="1600" b="1" dirty="0">
                <a:solidFill>
                  <a:schemeClr val="bg1"/>
                </a:solidFill>
                <a:effectLst/>
                <a:latin typeface="Helvetica" pitchFamily="2" charset="0"/>
              </a:rPr>
              <a:t>:</a:t>
            </a:r>
          </a:p>
          <a:p>
            <a:pPr algn="ctr"/>
            <a:r>
              <a:rPr lang="de-DE" sz="16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opposition</a:t>
            </a:r>
            <a:endParaRPr lang="de-DE" sz="1600" b="1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sp>
        <p:nvSpPr>
          <p:cNvPr id="17" name="Richtungspfeil 16">
            <a:extLst>
              <a:ext uri="{FF2B5EF4-FFF2-40B4-BE49-F238E27FC236}">
                <a16:creationId xmlns:a16="http://schemas.microsoft.com/office/drawing/2014/main" id="{E41FCA0C-F454-90C6-ACBF-DB4CB1CAF3FC}"/>
              </a:ext>
            </a:extLst>
          </p:cNvPr>
          <p:cNvSpPr/>
          <p:nvPr/>
        </p:nvSpPr>
        <p:spPr>
          <a:xfrm flipH="1">
            <a:off x="6718670" y="5742518"/>
            <a:ext cx="3478272" cy="72043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r>
              <a:rPr lang="de-DE" sz="1400" b="1" dirty="0" err="1">
                <a:solidFill>
                  <a:schemeClr val="bg1"/>
                </a:solidFill>
                <a:latin typeface="Helvetica" pitchFamily="2" charset="0"/>
              </a:rPr>
              <a:t>Encore</a:t>
            </a:r>
            <a:r>
              <a:rPr lang="de-DE" sz="14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1400" b="1" dirty="0" err="1">
                <a:solidFill>
                  <a:schemeClr val="bg1"/>
                </a:solidFill>
                <a:latin typeface="Helvetica" pitchFamily="2" charset="0"/>
              </a:rPr>
              <a:t>proche</a:t>
            </a:r>
            <a:r>
              <a:rPr lang="de-DE" sz="1400" b="1" dirty="0">
                <a:solidFill>
                  <a:schemeClr val="bg1"/>
                </a:solidFill>
                <a:latin typeface="Helvetica" pitchFamily="2" charset="0"/>
              </a:rPr>
              <a:t> de </a:t>
            </a:r>
            <a:r>
              <a:rPr lang="de-DE" sz="1400" b="1" dirty="0" err="1">
                <a:solidFill>
                  <a:schemeClr val="bg1"/>
                </a:solidFill>
                <a:latin typeface="Helvetica" pitchFamily="2" charset="0"/>
              </a:rPr>
              <a:t>l’enfance</a:t>
            </a:r>
            <a:endParaRPr lang="de-DE" sz="1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Helvetica" pitchFamily="2" charset="0"/>
              </a:rPr>
              <a:t>des </a:t>
            </a:r>
            <a:r>
              <a:rPr lang="de-DE" sz="1400" dirty="0" err="1">
                <a:solidFill>
                  <a:schemeClr val="bg1"/>
                </a:solidFill>
                <a:latin typeface="Helvetica" pitchFamily="2" charset="0"/>
              </a:rPr>
              <a:t>points</a:t>
            </a:r>
            <a:r>
              <a:rPr lang="de-DE" sz="1400" dirty="0">
                <a:solidFill>
                  <a:schemeClr val="bg1"/>
                </a:solidFill>
                <a:latin typeface="Helvetica" pitchFamily="2" charset="0"/>
              </a:rPr>
              <a:t> de </a:t>
            </a:r>
            <a:r>
              <a:rPr lang="de-DE" sz="1400" dirty="0" err="1">
                <a:solidFill>
                  <a:schemeClr val="bg1"/>
                </a:solidFill>
                <a:latin typeface="Helvetica" pitchFamily="2" charset="0"/>
              </a:rPr>
              <a:t>vue</a:t>
            </a:r>
            <a:r>
              <a:rPr lang="de-DE" sz="14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Helvetica" pitchFamily="2" charset="0"/>
              </a:rPr>
              <a:t>affectif</a:t>
            </a:r>
            <a:r>
              <a:rPr lang="de-DE" sz="1400" dirty="0">
                <a:solidFill>
                  <a:schemeClr val="bg1"/>
                </a:solidFill>
                <a:latin typeface="Helvetica" pitchFamily="2" charset="0"/>
              </a:rPr>
              <a:t> et social</a:t>
            </a:r>
          </a:p>
        </p:txBody>
      </p:sp>
    </p:spTree>
    <p:extLst>
      <p:ext uri="{BB962C8B-B14F-4D97-AF65-F5344CB8AC3E}">
        <p14:creationId xmlns:p14="http://schemas.microsoft.com/office/powerpoint/2010/main" val="113675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5598D-FFCF-0FE9-68B3-23B26856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9457"/>
            <a:ext cx="9144000" cy="2659085"/>
          </a:xfrm>
        </p:spPr>
        <p:txBody>
          <a:bodyPr>
            <a:normAutofit/>
          </a:bodyPr>
          <a:lstStyle/>
          <a:p>
            <a:r>
              <a:rPr lang="de-CH" dirty="0"/>
              <a:t>La </a:t>
            </a:r>
            <a:r>
              <a:rPr lang="de-CH" dirty="0" err="1"/>
              <a:t>planification</a:t>
            </a:r>
            <a:r>
              <a:rPr lang="de-CH" dirty="0"/>
              <a:t> de la </a:t>
            </a:r>
            <a:r>
              <a:rPr lang="de-CH" dirty="0" err="1"/>
              <a:t>formation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l’entreprise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0814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F50FB83-5601-7235-5ED4-D8D62C0B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077403"/>
            <a:ext cx="8059739" cy="1325563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planification</a:t>
            </a:r>
            <a:r>
              <a:rPr lang="de-DE" dirty="0"/>
              <a:t> de la </a:t>
            </a:r>
            <a:r>
              <a:rPr lang="de-DE" dirty="0" err="1"/>
              <a:t>formation</a:t>
            </a:r>
            <a:r>
              <a:rPr lang="de-DE" dirty="0"/>
              <a:t> initiale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l’entreprise</a:t>
            </a:r>
            <a:endParaRPr lang="de-GB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CBCBD78D-F68C-8A42-04BF-5383E91A4314}"/>
              </a:ext>
            </a:extLst>
          </p:cNvPr>
          <p:cNvSpPr txBox="1">
            <a:spLocks/>
          </p:cNvSpPr>
          <p:nvPr/>
        </p:nvSpPr>
        <p:spPr>
          <a:xfrm>
            <a:off x="704388" y="3058545"/>
            <a:ext cx="6336030" cy="29384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dirty="0"/>
              <a:t>Le CSFO </a:t>
            </a:r>
            <a:r>
              <a:rPr lang="de-DE" dirty="0" err="1"/>
              <a:t>offre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r>
              <a:rPr lang="de-DE" dirty="0"/>
              <a:t> du </a:t>
            </a:r>
            <a:r>
              <a:rPr lang="de-DE" dirty="0" err="1"/>
              <a:t>monde</a:t>
            </a:r>
            <a:r>
              <a:rPr lang="de-DE" dirty="0"/>
              <a:t> du </a:t>
            </a:r>
            <a:r>
              <a:rPr lang="de-DE" dirty="0" err="1"/>
              <a:t>travail</a:t>
            </a:r>
            <a:r>
              <a:rPr lang="de-DE" dirty="0"/>
              <a:t> et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associations</a:t>
            </a:r>
            <a:r>
              <a:rPr lang="de-DE" dirty="0"/>
              <a:t> </a:t>
            </a:r>
            <a:r>
              <a:rPr lang="de-DE" dirty="0" err="1"/>
              <a:t>professionnelles</a:t>
            </a:r>
            <a:r>
              <a:rPr lang="de-DE" dirty="0"/>
              <a:t> des </a:t>
            </a:r>
            <a:r>
              <a:rPr lang="de-DE" dirty="0" err="1"/>
              <a:t>modèles</a:t>
            </a:r>
            <a:r>
              <a:rPr lang="de-DE" dirty="0"/>
              <a:t> à </a:t>
            </a:r>
            <a:r>
              <a:rPr lang="de-DE" dirty="0" err="1"/>
              <a:t>l’aide</a:t>
            </a:r>
            <a:r>
              <a:rPr lang="de-DE" dirty="0"/>
              <a:t> </a:t>
            </a:r>
            <a:r>
              <a:rPr lang="de-DE" dirty="0" err="1"/>
              <a:t>desquels</a:t>
            </a:r>
            <a:r>
              <a:rPr lang="de-DE" dirty="0"/>
              <a:t> </a:t>
            </a:r>
            <a:r>
              <a:rPr lang="de-DE" dirty="0" err="1"/>
              <a:t>elles</a:t>
            </a:r>
            <a:r>
              <a:rPr lang="de-DE" dirty="0"/>
              <a:t> </a:t>
            </a:r>
            <a:r>
              <a:rPr lang="de-DE" dirty="0" err="1"/>
              <a:t>peuvent</a:t>
            </a:r>
            <a:r>
              <a:rPr lang="de-DE" dirty="0"/>
              <a:t> </a:t>
            </a:r>
            <a:r>
              <a:rPr lang="de-DE" dirty="0" err="1"/>
              <a:t>constituer</a:t>
            </a:r>
            <a:r>
              <a:rPr lang="de-DE" dirty="0"/>
              <a:t>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grand</a:t>
            </a:r>
            <a:r>
              <a:rPr lang="de-DE" dirty="0"/>
              <a:t> </a:t>
            </a:r>
            <a:r>
              <a:rPr lang="de-DE" dirty="0" err="1"/>
              <a:t>effort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Formation </a:t>
            </a:r>
            <a:r>
              <a:rPr lang="de-DE" dirty="0" err="1"/>
              <a:t>professionnelle</a:t>
            </a:r>
            <a:r>
              <a:rPr lang="de-DE" dirty="0"/>
              <a:t> initiale </a:t>
            </a:r>
            <a:r>
              <a:rPr lang="de-DE" dirty="0" err="1"/>
              <a:t>spécifique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apprentis</a:t>
            </a:r>
            <a:r>
              <a:rPr lang="de-DE" dirty="0"/>
              <a:t> de </a:t>
            </a:r>
            <a:r>
              <a:rPr lang="de-DE" dirty="0" err="1"/>
              <a:t>leur</a:t>
            </a:r>
            <a:r>
              <a:rPr lang="de-DE" dirty="0"/>
              <a:t> </a:t>
            </a:r>
            <a:r>
              <a:rPr lang="de-DE" dirty="0" err="1"/>
              <a:t>domaine</a:t>
            </a:r>
            <a:r>
              <a:rPr lang="de-DE" dirty="0"/>
              <a:t> </a:t>
            </a:r>
            <a:r>
              <a:rPr lang="de-DE" dirty="0" err="1"/>
              <a:t>d’activité</a:t>
            </a:r>
            <a:r>
              <a:rPr lang="de-DE" dirty="0"/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dirty="0" err="1"/>
              <a:t>Tous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modèles</a:t>
            </a:r>
            <a:r>
              <a:rPr lang="de-DE" dirty="0"/>
              <a:t>, </a:t>
            </a:r>
            <a:r>
              <a:rPr lang="de-DE" dirty="0" err="1"/>
              <a:t>exemples</a:t>
            </a:r>
            <a:r>
              <a:rPr lang="de-DE" dirty="0"/>
              <a:t> et </a:t>
            </a:r>
            <a:r>
              <a:rPr lang="de-DE" dirty="0" err="1"/>
              <a:t>graphiques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mis</a:t>
            </a:r>
            <a:r>
              <a:rPr lang="de-DE" dirty="0"/>
              <a:t> </a:t>
            </a:r>
            <a:r>
              <a:rPr lang="de-DE" dirty="0" err="1"/>
              <a:t>gratuitement</a:t>
            </a:r>
            <a:r>
              <a:rPr lang="de-DE" dirty="0"/>
              <a:t> à </a:t>
            </a:r>
            <a:r>
              <a:rPr lang="de-DE" dirty="0" err="1"/>
              <a:t>leur</a:t>
            </a:r>
            <a:r>
              <a:rPr lang="de-DE" dirty="0"/>
              <a:t> </a:t>
            </a:r>
            <a:r>
              <a:rPr lang="de-DE" dirty="0" err="1"/>
              <a:t>disposition</a:t>
            </a:r>
            <a:r>
              <a:rPr lang="de-DE" dirty="0"/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peuvent</a:t>
            </a:r>
            <a:r>
              <a:rPr lang="de-DE" dirty="0"/>
              <a:t> </a:t>
            </a:r>
            <a:r>
              <a:rPr lang="de-DE" dirty="0" err="1"/>
              <a:t>être</a:t>
            </a:r>
            <a:r>
              <a:rPr lang="de-DE" dirty="0"/>
              <a:t> </a:t>
            </a:r>
            <a:r>
              <a:rPr lang="de-DE" dirty="0" err="1"/>
              <a:t>adaptés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besoins</a:t>
            </a:r>
            <a:r>
              <a:rPr lang="de-DE" dirty="0"/>
              <a:t> de </a:t>
            </a:r>
            <a:r>
              <a:rPr lang="de-DE" dirty="0" err="1"/>
              <a:t>chaque</a:t>
            </a:r>
            <a:r>
              <a:rPr lang="de-DE" dirty="0"/>
              <a:t> </a:t>
            </a:r>
            <a:r>
              <a:rPr lang="de-DE" dirty="0" err="1"/>
              <a:t>OrTra</a:t>
            </a:r>
            <a:r>
              <a:rPr lang="de-DE" dirty="0"/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b="1" dirty="0" err="1"/>
              <a:t>www.ortra.formationprof.ch</a:t>
            </a:r>
            <a:endParaRPr lang="de-DE" b="1" dirty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de-GB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618EECE3-D860-2E3B-F511-0609B59C1495}"/>
              </a:ext>
            </a:extLst>
          </p:cNvPr>
          <p:cNvSpPr txBox="1">
            <a:spLocks/>
          </p:cNvSpPr>
          <p:nvPr/>
        </p:nvSpPr>
        <p:spPr>
          <a:xfrm>
            <a:off x="704850" y="2322016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Profession XY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BFAF59-A45B-7CAA-C90B-E04C6710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22" y="820710"/>
            <a:ext cx="4051309" cy="57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B7549E2-0307-9FA4-9717-4AFEB4B6A5C5}"/>
              </a:ext>
            </a:extLst>
          </p:cNvPr>
          <p:cNvSpPr txBox="1">
            <a:spLocks/>
          </p:cNvSpPr>
          <p:nvPr/>
        </p:nvSpPr>
        <p:spPr>
          <a:xfrm>
            <a:off x="-1239558" y="988706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La </a:t>
            </a:r>
            <a:r>
              <a:rPr lang="de-DE" dirty="0" err="1"/>
              <a:t>sélection</a:t>
            </a:r>
            <a:endParaRPr lang="de-DE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83594E38-03F4-E2FA-944D-DE24B2B62B02}"/>
              </a:ext>
            </a:extLst>
          </p:cNvPr>
          <p:cNvSpPr txBox="1">
            <a:spLocks/>
          </p:cNvSpPr>
          <p:nvPr/>
        </p:nvSpPr>
        <p:spPr>
          <a:xfrm>
            <a:off x="704851" y="2238069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>
                <a:solidFill>
                  <a:schemeClr val="bg1"/>
                </a:solidFill>
              </a:rPr>
              <a:t>L’importance</a:t>
            </a:r>
            <a:r>
              <a:rPr lang="de-DE" dirty="0">
                <a:solidFill>
                  <a:schemeClr val="bg1"/>
                </a:solidFill>
              </a:rPr>
              <a:t> de la </a:t>
            </a:r>
            <a:r>
              <a:rPr lang="de-DE" dirty="0" err="1">
                <a:solidFill>
                  <a:schemeClr val="bg1"/>
                </a:solidFill>
              </a:rPr>
              <a:t>sélection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jeunes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296FF3B-9F2C-F2B7-4DFF-853958B02674}"/>
              </a:ext>
            </a:extLst>
          </p:cNvPr>
          <p:cNvSpPr txBox="1">
            <a:spLocks/>
          </p:cNvSpPr>
          <p:nvPr/>
        </p:nvSpPr>
        <p:spPr>
          <a:xfrm>
            <a:off x="720090" y="2991792"/>
            <a:ext cx="8591550" cy="29384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b="1" dirty="0" err="1">
                <a:solidFill>
                  <a:schemeClr val="bg1"/>
                </a:solidFill>
              </a:rPr>
              <a:t>Dès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que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les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jeunes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ont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envoyé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leur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première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candidature</a:t>
            </a:r>
            <a:r>
              <a:rPr lang="de-DE" b="1" dirty="0">
                <a:solidFill>
                  <a:schemeClr val="bg1"/>
                </a:solidFill>
              </a:rPr>
              <a:t>, </a:t>
            </a:r>
            <a:r>
              <a:rPr lang="de-DE" b="1" dirty="0" err="1">
                <a:solidFill>
                  <a:schemeClr val="bg1"/>
                </a:solidFill>
              </a:rPr>
              <a:t>ils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vivent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une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nouvelle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situation</a:t>
            </a:r>
            <a:r>
              <a:rPr lang="de-DE" b="1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Ils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évoluent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dorénavant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dans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le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monde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économique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des adultes et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découvrent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la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concurrence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qui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y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règne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Les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réponses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négatives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les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déçoivent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. La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pression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augmente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Plus la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recherche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d’une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place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d’apprentissage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dure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et plus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les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chances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trouver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une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place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vacante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diminuent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Pour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toutes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ces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raisons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,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il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donc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extrêmement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important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que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les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entreprises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formatrices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donnentaux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jeunes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un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retour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sur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leur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candidature</a:t>
            </a:r>
            <a:r>
              <a:rPr lang="de-DE" dirty="0">
                <a:solidFill>
                  <a:schemeClr val="bg1"/>
                </a:solidFill>
                <a:latin typeface="Helvetica Light" panose="020B0403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de-GB" dirty="0">
              <a:solidFill>
                <a:schemeClr val="bg1"/>
              </a:solidFill>
            </a:endParaRPr>
          </a:p>
        </p:txBody>
      </p:sp>
      <p:pic>
        <p:nvPicPr>
          <p:cNvPr id="10" name="Grafik 9" descr="Wegweiser Silhouette">
            <a:extLst>
              <a:ext uri="{FF2B5EF4-FFF2-40B4-BE49-F238E27FC236}">
                <a16:creationId xmlns:a16="http://schemas.microsoft.com/office/drawing/2014/main" id="{F1F51B08-0B34-6957-0D05-43F5F8DB6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5056" y="3922379"/>
            <a:ext cx="1586854" cy="1586854"/>
          </a:xfrm>
          <a:prstGeom prst="rect">
            <a:avLst/>
          </a:prstGeom>
        </p:spPr>
      </p:pic>
      <p:pic>
        <p:nvPicPr>
          <p:cNvPr id="12" name="Grafik 11" descr="Zielgruppe Silhouette">
            <a:extLst>
              <a:ext uri="{FF2B5EF4-FFF2-40B4-BE49-F238E27FC236}">
                <a16:creationId xmlns:a16="http://schemas.microsoft.com/office/drawing/2014/main" id="{F42BF17D-15ED-8BDE-D20F-7382639BF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96730">
            <a:off x="3923513" y="141782"/>
            <a:ext cx="1904735" cy="1904735"/>
          </a:xfrm>
          <a:prstGeom prst="rect">
            <a:avLst/>
          </a:prstGeom>
        </p:spPr>
      </p:pic>
      <p:pic>
        <p:nvPicPr>
          <p:cNvPr id="14" name="Grafik 13" descr="Fragezeichen Silhouette">
            <a:extLst>
              <a:ext uri="{FF2B5EF4-FFF2-40B4-BE49-F238E27FC236}">
                <a16:creationId xmlns:a16="http://schemas.microsoft.com/office/drawing/2014/main" id="{59417E6F-6444-40FD-DDEA-B8AF9CB2A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1283" y="31746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0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5598D-FFCF-0FE9-68B3-23B26856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6637"/>
            <a:ext cx="9144000" cy="1924726"/>
          </a:xfrm>
        </p:spPr>
        <p:txBody>
          <a:bodyPr>
            <a:normAutofit/>
          </a:bodyPr>
          <a:lstStyle/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rapports</a:t>
            </a:r>
            <a:r>
              <a:rPr lang="de-CH" dirty="0"/>
              <a:t> de </a:t>
            </a:r>
            <a:r>
              <a:rPr lang="de-CH" dirty="0" err="1"/>
              <a:t>formation</a:t>
            </a:r>
            <a:r>
              <a:rPr lang="de-CH" dirty="0"/>
              <a:t> et </a:t>
            </a:r>
            <a:r>
              <a:rPr lang="de-CH" dirty="0" err="1"/>
              <a:t>d’apprentissage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1129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E2E6E-5190-6D83-6D4A-E65EBEE4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rapport</a:t>
            </a:r>
            <a:r>
              <a:rPr lang="de-DE" dirty="0"/>
              <a:t> de </a:t>
            </a:r>
            <a:r>
              <a:rPr lang="de-DE" dirty="0" err="1"/>
              <a:t>formation</a:t>
            </a:r>
            <a:endParaRPr lang="de-GB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3FBAFB8A-5E22-DEB2-3524-C3663C06E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6" y="2196925"/>
            <a:ext cx="10515600" cy="406082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Compétences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professionnelles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Compétences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méthodologiques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Compétences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sociales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Compétences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personnelles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Dossier de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Prestations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à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l’école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professionnelle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et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aux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cours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interentreprises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Appréciation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formation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par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l’apprenti-e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Contrôle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objectifs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fixés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pour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le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semestre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écoulé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Objectifs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pour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le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prochain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semestre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Convention au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sujet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des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cours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facultatifs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et des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cours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d’appui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Divers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Date et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signature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GB" dirty="0">
              <a:solidFill>
                <a:schemeClr val="tx1"/>
              </a:solidFill>
            </a:endParaRPr>
          </a:p>
        </p:txBody>
      </p:sp>
      <p:pic>
        <p:nvPicPr>
          <p:cNvPr id="18" name="Grafik 17" descr="Dokument Silhouette">
            <a:extLst>
              <a:ext uri="{FF2B5EF4-FFF2-40B4-BE49-F238E27FC236}">
                <a16:creationId xmlns:a16="http://schemas.microsoft.com/office/drawing/2014/main" id="{FDE643D7-20A0-EDFC-38DF-021FF1A71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3948" y="2505293"/>
            <a:ext cx="2960062" cy="2960062"/>
          </a:xfrm>
          <a:prstGeom prst="rect">
            <a:avLst/>
          </a:prstGeom>
        </p:spPr>
      </p:pic>
      <p:pic>
        <p:nvPicPr>
          <p:cNvPr id="20" name="Grafik 19" descr="Stern für Bewertung Silhouette">
            <a:extLst>
              <a:ext uri="{FF2B5EF4-FFF2-40B4-BE49-F238E27FC236}">
                <a16:creationId xmlns:a16="http://schemas.microsoft.com/office/drawing/2014/main" id="{D7DBFF86-89B0-79A8-3E24-9FC2B16A4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8768" y="1576846"/>
            <a:ext cx="1442952" cy="14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5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6D489-CAC5-50E2-C8E8-042A2565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 dossier de </a:t>
            </a:r>
            <a:r>
              <a:rPr lang="de-DE" dirty="0" err="1"/>
              <a:t>formation</a:t>
            </a:r>
            <a:endParaRPr lang="de-GB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EB61A1C-80ED-2A59-712D-F62DB67C7BF2}"/>
              </a:ext>
            </a:extLst>
          </p:cNvPr>
          <p:cNvSpPr txBox="1">
            <a:spLocks/>
          </p:cNvSpPr>
          <p:nvPr/>
        </p:nvSpPr>
        <p:spPr>
          <a:xfrm>
            <a:off x="781050" y="1868488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Moyen</a:t>
            </a:r>
            <a:r>
              <a:rPr lang="de-DE" dirty="0"/>
              <a:t> </a:t>
            </a:r>
            <a:r>
              <a:rPr lang="de-DE" dirty="0" err="1"/>
              <a:t>d’assurer</a:t>
            </a:r>
            <a:r>
              <a:rPr lang="de-DE" dirty="0"/>
              <a:t> la </a:t>
            </a:r>
            <a:r>
              <a:rPr lang="de-DE" dirty="0" err="1"/>
              <a:t>qualité</a:t>
            </a:r>
            <a:r>
              <a:rPr lang="de-DE" dirty="0"/>
              <a:t> de la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l’entreprise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53C122FA-E585-D3F5-D833-1B921635DF86}"/>
              </a:ext>
            </a:extLst>
          </p:cNvPr>
          <p:cNvSpPr txBox="1">
            <a:spLocks/>
          </p:cNvSpPr>
          <p:nvPr/>
        </p:nvSpPr>
        <p:spPr>
          <a:xfrm>
            <a:off x="781050" y="2536265"/>
            <a:ext cx="7905750" cy="369520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b="1" dirty="0" err="1"/>
              <a:t>Objectif</a:t>
            </a:r>
            <a:br>
              <a:rPr lang="de-DE" dirty="0"/>
            </a:br>
            <a:r>
              <a:rPr lang="de-DE" dirty="0" err="1"/>
              <a:t>Mettre</a:t>
            </a:r>
            <a:r>
              <a:rPr lang="de-DE" dirty="0"/>
              <a:t> en </a:t>
            </a:r>
            <a:r>
              <a:rPr lang="de-DE" dirty="0" err="1"/>
              <a:t>évidence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travaux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processus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l’entreprise</a:t>
            </a:r>
            <a:r>
              <a:rPr lang="de-DE" dirty="0"/>
              <a:t> </a:t>
            </a:r>
            <a:r>
              <a:rPr lang="de-DE" dirty="0" err="1"/>
              <a:t>formatrice</a:t>
            </a:r>
            <a:r>
              <a:rPr lang="de-DE" dirty="0"/>
              <a:t>,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documenter</a:t>
            </a:r>
            <a:r>
              <a:rPr lang="de-DE" dirty="0"/>
              <a:t> et en </a:t>
            </a:r>
            <a:r>
              <a:rPr lang="de-DE" dirty="0" err="1"/>
              <a:t>donner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reflet</a:t>
            </a: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b="1" dirty="0" err="1"/>
              <a:t>Contenu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La </a:t>
            </a:r>
            <a:r>
              <a:rPr lang="de-DE" dirty="0" err="1"/>
              <a:t>personne</a:t>
            </a:r>
            <a:r>
              <a:rPr lang="de-DE" dirty="0"/>
              <a:t> en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consigne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le dossier de </a:t>
            </a:r>
            <a:r>
              <a:rPr lang="de-DE" dirty="0" err="1"/>
              <a:t>formation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tous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travaux</a:t>
            </a:r>
            <a:r>
              <a:rPr lang="de-DE" dirty="0"/>
              <a:t> </a:t>
            </a:r>
            <a:r>
              <a:rPr lang="de-DE" dirty="0" err="1"/>
              <a:t>importants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compétences</a:t>
            </a:r>
            <a:r>
              <a:rPr lang="de-DE" dirty="0"/>
              <a:t> </a:t>
            </a:r>
            <a:r>
              <a:rPr lang="de-DE" dirty="0" err="1"/>
              <a:t>acquises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err="1"/>
              <a:t>l’expérience</a:t>
            </a:r>
            <a:r>
              <a:rPr lang="de-DE" dirty="0"/>
              <a:t> </a:t>
            </a:r>
            <a:r>
              <a:rPr lang="de-DE" dirty="0" err="1"/>
              <a:t>acquise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l’entreprise</a:t>
            </a:r>
            <a:r>
              <a:rPr lang="de-DE" dirty="0"/>
              <a:t> </a:t>
            </a:r>
            <a:r>
              <a:rPr lang="de-DE" dirty="0" err="1"/>
              <a:t>formatrice</a:t>
            </a: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Formateur/</a:t>
            </a:r>
            <a:r>
              <a:rPr lang="de-DE" b="1" dirty="0" err="1"/>
              <a:t>trice</a:t>
            </a:r>
            <a:br>
              <a:rPr lang="de-DE" dirty="0"/>
            </a:br>
            <a:r>
              <a:rPr lang="de-DE" dirty="0" err="1"/>
              <a:t>Appuie</a:t>
            </a:r>
            <a:r>
              <a:rPr lang="de-DE" dirty="0"/>
              <a:t> la </a:t>
            </a:r>
            <a:r>
              <a:rPr lang="de-DE" dirty="0" err="1"/>
              <a:t>personne</a:t>
            </a:r>
            <a:r>
              <a:rPr lang="de-DE" dirty="0"/>
              <a:t> en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la </a:t>
            </a:r>
            <a:r>
              <a:rPr lang="de-DE" dirty="0" err="1"/>
              <a:t>tenue</a:t>
            </a:r>
            <a:r>
              <a:rPr lang="de-DE" dirty="0"/>
              <a:t> du dossier de </a:t>
            </a:r>
            <a:r>
              <a:rPr lang="de-DE" dirty="0" err="1"/>
              <a:t>formation</a:t>
            </a:r>
            <a:r>
              <a:rPr lang="de-DE" dirty="0"/>
              <a:t> et </a:t>
            </a:r>
            <a:r>
              <a:rPr lang="de-DE" dirty="0" err="1"/>
              <a:t>exerce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contrôle</a:t>
            </a:r>
            <a:r>
              <a:rPr lang="de-DE" dirty="0"/>
              <a:t> </a:t>
            </a:r>
            <a:r>
              <a:rPr lang="de-DE" dirty="0" err="1"/>
              <a:t>périodique</a:t>
            </a: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Base</a:t>
            </a:r>
            <a:br>
              <a:rPr lang="de-DE" dirty="0"/>
            </a:br>
            <a:r>
              <a:rPr lang="de-DE" dirty="0" err="1"/>
              <a:t>Ordonnance</a:t>
            </a:r>
            <a:r>
              <a:rPr lang="de-DE" dirty="0"/>
              <a:t> de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la </a:t>
            </a:r>
            <a:r>
              <a:rPr lang="de-DE" dirty="0" err="1"/>
              <a:t>profession</a:t>
            </a:r>
            <a:r>
              <a:rPr lang="de-DE" dirty="0"/>
              <a:t> </a:t>
            </a:r>
            <a:r>
              <a:rPr lang="de-DE" dirty="0" err="1"/>
              <a:t>considérée</a:t>
            </a:r>
            <a:endParaRPr lang="de-DE" dirty="0"/>
          </a:p>
          <a:p>
            <a:pPr marL="0" indent="0">
              <a:lnSpc>
                <a:spcPct val="120000"/>
              </a:lnSpc>
              <a:buNone/>
            </a:pPr>
            <a:endParaRPr lang="de-GB" dirty="0"/>
          </a:p>
        </p:txBody>
      </p:sp>
      <p:pic>
        <p:nvPicPr>
          <p:cNvPr id="6" name="Grafik 5" descr="Schreibmaschine Silhouette">
            <a:extLst>
              <a:ext uri="{FF2B5EF4-FFF2-40B4-BE49-F238E27FC236}">
                <a16:creationId xmlns:a16="http://schemas.microsoft.com/office/drawing/2014/main" id="{4BC66A34-35F4-252B-AE64-64530C31F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61119">
            <a:off x="8847348" y="2571265"/>
            <a:ext cx="2723748" cy="27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0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068C6-80FE-E8AA-4D7B-1324F95F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rapport</a:t>
            </a:r>
            <a:r>
              <a:rPr lang="de-DE" dirty="0"/>
              <a:t> </a:t>
            </a:r>
            <a:r>
              <a:rPr lang="de-DE" dirty="0" err="1"/>
              <a:t>d’apprentissage</a:t>
            </a:r>
            <a:endParaRPr lang="de-GB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A692C02A-FD0F-A8C1-FCF0-5AB2194FDA91}"/>
              </a:ext>
            </a:extLst>
          </p:cNvPr>
          <p:cNvSpPr txBox="1">
            <a:spLocks/>
          </p:cNvSpPr>
          <p:nvPr/>
        </p:nvSpPr>
        <p:spPr>
          <a:xfrm>
            <a:off x="781050" y="1868488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Elément</a:t>
            </a:r>
            <a:r>
              <a:rPr lang="de-DE" dirty="0"/>
              <a:t> du dossier de </a:t>
            </a:r>
            <a:r>
              <a:rPr lang="de-DE" dirty="0" err="1"/>
              <a:t>formation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9785D8A3-7F0B-C680-9015-83051FF65B82}"/>
              </a:ext>
            </a:extLst>
          </p:cNvPr>
          <p:cNvSpPr txBox="1">
            <a:spLocks/>
          </p:cNvSpPr>
          <p:nvPr/>
        </p:nvSpPr>
        <p:spPr>
          <a:xfrm>
            <a:off x="781050" y="2574065"/>
            <a:ext cx="7429308" cy="2938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b="1" dirty="0" err="1"/>
              <a:t>Les</a:t>
            </a:r>
            <a:r>
              <a:rPr lang="de-DE" b="1" dirty="0"/>
              <a:t> </a:t>
            </a:r>
            <a:r>
              <a:rPr lang="de-DE" b="1" dirty="0" err="1"/>
              <a:t>rapports</a:t>
            </a:r>
            <a:r>
              <a:rPr lang="de-DE" b="1" dirty="0"/>
              <a:t> </a:t>
            </a:r>
            <a:r>
              <a:rPr lang="de-DE" b="1" dirty="0" err="1"/>
              <a:t>d’apprentissage</a:t>
            </a:r>
            <a:r>
              <a:rPr lang="de-DE" b="1" dirty="0"/>
              <a:t> </a:t>
            </a:r>
            <a:r>
              <a:rPr lang="de-DE" b="1" dirty="0" err="1"/>
              <a:t>aident</a:t>
            </a:r>
            <a:r>
              <a:rPr lang="de-DE" b="1" dirty="0"/>
              <a:t> </a:t>
            </a:r>
            <a:r>
              <a:rPr lang="de-DE" b="1" dirty="0" err="1"/>
              <a:t>les</a:t>
            </a:r>
            <a:r>
              <a:rPr lang="de-DE" b="1" dirty="0"/>
              <a:t> </a:t>
            </a:r>
            <a:r>
              <a:rPr lang="de-DE" b="1" dirty="0" err="1"/>
              <a:t>personnes</a:t>
            </a:r>
            <a:r>
              <a:rPr lang="de-DE" b="1" dirty="0"/>
              <a:t> en </a:t>
            </a:r>
            <a:r>
              <a:rPr lang="de-DE" b="1" dirty="0" err="1"/>
              <a:t>formation</a:t>
            </a:r>
            <a:r>
              <a:rPr lang="de-DE" b="1" dirty="0"/>
              <a:t> à</a:t>
            </a:r>
          </a:p>
          <a:p>
            <a:pPr>
              <a:lnSpc>
                <a:spcPct val="100000"/>
              </a:lnSpc>
            </a:pPr>
            <a:r>
              <a:rPr lang="de-DE" dirty="0" err="1"/>
              <a:t>réfléchir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travaux</a:t>
            </a:r>
            <a:r>
              <a:rPr lang="de-DE" dirty="0"/>
              <a:t> </a:t>
            </a:r>
            <a:r>
              <a:rPr lang="de-DE" dirty="0" err="1"/>
              <a:t>accomplis</a:t>
            </a:r>
            <a:r>
              <a:rPr lang="de-DE" dirty="0"/>
              <a:t> et à </a:t>
            </a:r>
            <a:r>
              <a:rPr lang="de-DE" dirty="0" err="1"/>
              <a:t>l’expérience</a:t>
            </a:r>
            <a:r>
              <a:rPr lang="de-DE" dirty="0"/>
              <a:t> </a:t>
            </a:r>
            <a:r>
              <a:rPr lang="de-DE" dirty="0" err="1"/>
              <a:t>ainsi</a:t>
            </a:r>
            <a:r>
              <a:rPr lang="de-DE" dirty="0"/>
              <a:t> </a:t>
            </a:r>
            <a:r>
              <a:rPr lang="de-DE" dirty="0" err="1"/>
              <a:t>acquise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err="1"/>
              <a:t>décrire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travaux</a:t>
            </a:r>
            <a:r>
              <a:rPr lang="de-DE" dirty="0"/>
              <a:t> </a:t>
            </a:r>
            <a:r>
              <a:rPr lang="de-DE" dirty="0" err="1"/>
              <a:t>accomplis</a:t>
            </a:r>
            <a:r>
              <a:rPr lang="de-DE" dirty="0"/>
              <a:t> (</a:t>
            </a:r>
            <a:r>
              <a:rPr lang="de-DE" dirty="0" err="1"/>
              <a:t>déroulement</a:t>
            </a:r>
            <a:r>
              <a:rPr lang="de-DE" dirty="0"/>
              <a:t> et </a:t>
            </a:r>
            <a:r>
              <a:rPr lang="de-DE" dirty="0" err="1"/>
              <a:t>exécution</a:t>
            </a:r>
            <a:r>
              <a:rPr lang="de-DE" dirty="0"/>
              <a:t>)</a:t>
            </a:r>
          </a:p>
          <a:p>
            <a:pPr>
              <a:lnSpc>
                <a:spcPct val="100000"/>
              </a:lnSpc>
            </a:pPr>
            <a:r>
              <a:rPr lang="de-DE" dirty="0" err="1"/>
              <a:t>reconnaitre</a:t>
            </a:r>
            <a:r>
              <a:rPr lang="de-DE" dirty="0"/>
              <a:t> </a:t>
            </a:r>
            <a:r>
              <a:rPr lang="de-DE" dirty="0" err="1"/>
              <a:t>leurs</a:t>
            </a:r>
            <a:r>
              <a:rPr lang="de-DE" dirty="0"/>
              <a:t> </a:t>
            </a:r>
            <a:r>
              <a:rPr lang="de-DE" dirty="0" err="1"/>
              <a:t>progrès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err="1"/>
              <a:t>reconnaître</a:t>
            </a:r>
            <a:r>
              <a:rPr lang="de-DE" dirty="0"/>
              <a:t> </a:t>
            </a:r>
            <a:r>
              <a:rPr lang="de-DE" dirty="0" err="1"/>
              <a:t>leurs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faibles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err="1"/>
              <a:t>connaître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compétences</a:t>
            </a:r>
            <a:r>
              <a:rPr lang="de-DE" dirty="0"/>
              <a:t> </a:t>
            </a:r>
            <a:r>
              <a:rPr lang="de-DE" dirty="0" err="1"/>
              <a:t>opérationnelles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leur</a:t>
            </a:r>
            <a:r>
              <a:rPr lang="de-DE" dirty="0"/>
              <a:t> </a:t>
            </a:r>
            <a:r>
              <a:rPr lang="de-DE" dirty="0" err="1"/>
              <a:t>profession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relier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travaux</a:t>
            </a:r>
            <a:r>
              <a:rPr lang="de-DE" dirty="0"/>
              <a:t> </a:t>
            </a:r>
            <a:r>
              <a:rPr lang="de-DE" dirty="0" err="1"/>
              <a:t>quotidiens</a:t>
            </a:r>
            <a:endParaRPr lang="de-DE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de-DE" b="1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de-DE" b="1" dirty="0"/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de-GB" b="1" dirty="0"/>
          </a:p>
        </p:txBody>
      </p:sp>
      <p:pic>
        <p:nvPicPr>
          <p:cNvPr id="7" name="Grafik 6" descr="Gehirn im Kopf Silhouette">
            <a:extLst>
              <a:ext uri="{FF2B5EF4-FFF2-40B4-BE49-F238E27FC236}">
                <a16:creationId xmlns:a16="http://schemas.microsoft.com/office/drawing/2014/main" id="{4765FB9E-AC8C-A3F7-024A-8CBF5126B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8013" y="2541409"/>
            <a:ext cx="2087011" cy="2087011"/>
          </a:xfrm>
          <a:prstGeom prst="rect">
            <a:avLst/>
          </a:prstGeom>
        </p:spPr>
      </p:pic>
      <p:pic>
        <p:nvPicPr>
          <p:cNvPr id="11" name="Grafik 10" descr="Daumen runter Silhouette">
            <a:extLst>
              <a:ext uri="{FF2B5EF4-FFF2-40B4-BE49-F238E27FC236}">
                <a16:creationId xmlns:a16="http://schemas.microsoft.com/office/drawing/2014/main" id="{C85DD12A-655A-DF8D-4F46-131567EC8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8948" y="4084839"/>
            <a:ext cx="1290935" cy="1290935"/>
          </a:xfrm>
          <a:prstGeom prst="rect">
            <a:avLst/>
          </a:prstGeom>
        </p:spPr>
      </p:pic>
      <p:pic>
        <p:nvPicPr>
          <p:cNvPr id="13" name="Grafik 12" descr="Daumen hoch-Zeichen Silhouette">
            <a:extLst>
              <a:ext uri="{FF2B5EF4-FFF2-40B4-BE49-F238E27FC236}">
                <a16:creationId xmlns:a16="http://schemas.microsoft.com/office/drawing/2014/main" id="{7F0696C7-4C74-6989-BB2B-18F25C50B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210358" y="3388956"/>
            <a:ext cx="1290935" cy="12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23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2A235A2-EE0F-8E8A-314A-D2128EFE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03204-90BD-B5FA-8725-2ECA77D5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871509"/>
            <a:ext cx="3548957" cy="3114982"/>
          </a:xfrm>
        </p:spPr>
        <p:txBody>
          <a:bodyPr>
            <a:normAutofit/>
          </a:bodyPr>
          <a:lstStyle/>
          <a:p>
            <a:r>
              <a:rPr lang="de-DE" sz="3200" dirty="0">
                <a:effectLst/>
              </a:rPr>
              <a:t>Le </a:t>
            </a:r>
            <a:r>
              <a:rPr lang="de-DE" sz="3200" dirty="0" err="1">
                <a:effectLst/>
              </a:rPr>
              <a:t>formulaire</a:t>
            </a:r>
            <a:r>
              <a:rPr lang="de-DE" sz="3200" dirty="0">
                <a:effectLst/>
              </a:rPr>
              <a:t> „Vue</a:t>
            </a:r>
            <a:r>
              <a:rPr lang="de-DE" sz="3200" dirty="0"/>
              <a:t> </a:t>
            </a:r>
            <a:r>
              <a:rPr lang="de-DE" sz="3200" dirty="0" err="1">
                <a:effectLst/>
              </a:rPr>
              <a:t>d’ensemble</a:t>
            </a:r>
            <a:r>
              <a:rPr lang="de-DE" sz="3200" dirty="0">
                <a:effectLst/>
              </a:rPr>
              <a:t> </a:t>
            </a:r>
            <a:br>
              <a:rPr lang="de-DE" sz="3200" dirty="0">
                <a:effectLst/>
              </a:rPr>
            </a:br>
            <a:r>
              <a:rPr lang="de-DE" sz="3200" dirty="0">
                <a:effectLst/>
              </a:rPr>
              <a:t>des </a:t>
            </a:r>
            <a:r>
              <a:rPr lang="de-DE" sz="3200" dirty="0" err="1">
                <a:effectLst/>
              </a:rPr>
              <a:t>rapports</a:t>
            </a:r>
            <a:r>
              <a:rPr lang="de-DE" sz="3200" dirty="0">
                <a:effectLst/>
              </a:rPr>
              <a:t> </a:t>
            </a:r>
            <a:r>
              <a:rPr lang="de-DE" sz="3200" dirty="0" err="1">
                <a:effectLst/>
              </a:rPr>
              <a:t>d’apprentissage</a:t>
            </a:r>
            <a:r>
              <a:rPr lang="de-DE" sz="3200" dirty="0">
                <a:effectLst/>
              </a:rPr>
              <a:t>“</a:t>
            </a:r>
          </a:p>
        </p:txBody>
      </p:sp>
      <p:pic>
        <p:nvPicPr>
          <p:cNvPr id="12" name="Inhaltsplatzhalter 11" descr="Ein Bild, das Text, Dokument, Handschrift, Papierprodukt enthält.&#10;&#10;Automatisch generierte Beschreibung">
            <a:extLst>
              <a:ext uri="{FF2B5EF4-FFF2-40B4-BE49-F238E27FC236}">
                <a16:creationId xmlns:a16="http://schemas.microsoft.com/office/drawing/2014/main" id="{C65076BA-F664-E203-C268-E4C3FCCDF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5" y="786926"/>
            <a:ext cx="7446526" cy="5569424"/>
          </a:xfrm>
        </p:spPr>
      </p:pic>
    </p:spTree>
    <p:extLst>
      <p:ext uri="{BB962C8B-B14F-4D97-AF65-F5344CB8AC3E}">
        <p14:creationId xmlns:p14="http://schemas.microsoft.com/office/powerpoint/2010/main" val="3387337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D26AB6-6146-4C4C-0B91-24348D55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249C38-6EC1-3101-0920-1244D46F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L’utilisation</a:t>
            </a:r>
            <a:r>
              <a:rPr lang="de-DE" dirty="0"/>
              <a:t> du </a:t>
            </a:r>
            <a:r>
              <a:rPr lang="de-DE" dirty="0" err="1"/>
              <a:t>feedback</a:t>
            </a:r>
            <a:endParaRPr lang="de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74B7B1-4ADB-D340-FB01-D863ABA9492D}"/>
              </a:ext>
            </a:extLst>
          </p:cNvPr>
          <p:cNvSpPr/>
          <p:nvPr/>
        </p:nvSpPr>
        <p:spPr>
          <a:xfrm>
            <a:off x="811068" y="2186186"/>
            <a:ext cx="3063240" cy="1645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latin typeface="Helvetica" pitchFamily="2" charset="0"/>
              </a:rPr>
              <a:t>Emetteur</a:t>
            </a:r>
            <a:endParaRPr lang="de-DE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8B7A5E-25C6-D34B-D86C-C046D8211A66}"/>
              </a:ext>
            </a:extLst>
          </p:cNvPr>
          <p:cNvSpPr/>
          <p:nvPr/>
        </p:nvSpPr>
        <p:spPr>
          <a:xfrm>
            <a:off x="7150908" y="2177812"/>
            <a:ext cx="3063240" cy="1645920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latin typeface="Helvetica" pitchFamily="2" charset="0"/>
              </a:rPr>
              <a:t>Récepteur</a:t>
            </a:r>
            <a:endParaRPr lang="de-DE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D2C3C63-F0BE-36ED-F33F-3B1ADC23A75D}"/>
              </a:ext>
            </a:extLst>
          </p:cNvPr>
          <p:cNvSpPr/>
          <p:nvPr/>
        </p:nvSpPr>
        <p:spPr>
          <a:xfrm>
            <a:off x="3874308" y="4655760"/>
            <a:ext cx="3063240" cy="1645920"/>
          </a:xfrm>
          <a:prstGeom prst="rect">
            <a:avLst/>
          </a:prstGeom>
          <a:solidFill>
            <a:srgbClr val="A117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2400" b="1" dirty="0">
                <a:solidFill>
                  <a:schemeClr val="bg1"/>
                </a:solidFill>
                <a:latin typeface="Helvetica" pitchFamily="2" charset="0"/>
              </a:rPr>
              <a:t>Feedback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48DBEC2-7222-C0F5-5A0B-8001E7FD0A40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3874308" y="3000772"/>
            <a:ext cx="3276600" cy="8374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>
            <a:extLst>
              <a:ext uri="{FF2B5EF4-FFF2-40B4-BE49-F238E27FC236}">
                <a16:creationId xmlns:a16="http://schemas.microsoft.com/office/drawing/2014/main" id="{7679DD52-D032-210C-F599-DE6DA64CE682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6982544" y="3778736"/>
            <a:ext cx="1654988" cy="1744980"/>
          </a:xfrm>
          <a:prstGeom prst="bentConnector2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>
            <a:extLst>
              <a:ext uri="{FF2B5EF4-FFF2-40B4-BE49-F238E27FC236}">
                <a16:creationId xmlns:a16="http://schemas.microsoft.com/office/drawing/2014/main" id="{439BBD8E-9DB0-77AD-7694-AD0D4BF9F7A4}"/>
              </a:ext>
            </a:extLst>
          </p:cNvPr>
          <p:cNvCxnSpPr>
            <a:stCxn id="7" idx="1"/>
            <a:endCxn id="5" idx="2"/>
          </p:cNvCxnSpPr>
          <p:nvPr/>
        </p:nvCxnSpPr>
        <p:spPr>
          <a:xfrm rot="10800000">
            <a:off x="2342688" y="3832106"/>
            <a:ext cx="1531620" cy="1646614"/>
          </a:xfrm>
          <a:prstGeom prst="bentConnector2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8FBAB4F5-E601-2697-5F69-682F20F2C0D5}"/>
              </a:ext>
            </a:extLst>
          </p:cNvPr>
          <p:cNvSpPr/>
          <p:nvPr/>
        </p:nvSpPr>
        <p:spPr>
          <a:xfrm>
            <a:off x="4087668" y="2357186"/>
            <a:ext cx="1251188" cy="125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500" dirty="0" err="1">
                <a:solidFill>
                  <a:schemeClr val="tx1"/>
                </a:solidFill>
                <a:latin typeface="Helvetica" pitchFamily="2" charset="0"/>
              </a:rPr>
              <a:t>Informations</a:t>
            </a:r>
            <a:endParaRPr lang="de-DE" sz="1500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r>
              <a:rPr lang="de-DE" sz="1500" dirty="0" err="1">
                <a:solidFill>
                  <a:schemeClr val="tx1"/>
                </a:solidFill>
                <a:latin typeface="Helvetica" pitchFamily="2" charset="0"/>
              </a:rPr>
              <a:t>transmises</a:t>
            </a:r>
            <a:endParaRPr lang="de-DE" sz="15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20" name="Grafik 19" descr="Lippen Silhouette">
            <a:extLst>
              <a:ext uri="{FF2B5EF4-FFF2-40B4-BE49-F238E27FC236}">
                <a16:creationId xmlns:a16="http://schemas.microsoft.com/office/drawing/2014/main" id="{E60AB919-867B-B1FC-3CE1-CF22B1D53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062" y="2264139"/>
            <a:ext cx="914400" cy="9144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546F90AD-7B1F-10A4-78A7-CD034E17F2B7}"/>
              </a:ext>
            </a:extLst>
          </p:cNvPr>
          <p:cNvSpPr/>
          <p:nvPr/>
        </p:nvSpPr>
        <p:spPr>
          <a:xfrm>
            <a:off x="5507250" y="2357186"/>
            <a:ext cx="1251188" cy="125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500" dirty="0" err="1">
                <a:solidFill>
                  <a:schemeClr val="tx1"/>
                </a:solidFill>
                <a:latin typeface="Helvetica" pitchFamily="2" charset="0"/>
              </a:rPr>
              <a:t>Informations</a:t>
            </a:r>
            <a:endParaRPr lang="de-DE" sz="1500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r>
              <a:rPr lang="de-DE" sz="1500" dirty="0" err="1">
                <a:solidFill>
                  <a:schemeClr val="tx1"/>
                </a:solidFill>
                <a:latin typeface="Helvetica" pitchFamily="2" charset="0"/>
              </a:rPr>
              <a:t>reçues</a:t>
            </a:r>
            <a:endParaRPr lang="de-DE" sz="15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18" name="Grafik 17" descr="Ohr Silhouette">
            <a:extLst>
              <a:ext uri="{FF2B5EF4-FFF2-40B4-BE49-F238E27FC236}">
                <a16:creationId xmlns:a16="http://schemas.microsoft.com/office/drawing/2014/main" id="{9938E049-658E-5497-F413-7EF70617F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5300" y="2313795"/>
            <a:ext cx="815088" cy="8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0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7A437-F460-AD01-46D0-B44FE3BA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Quelques</a:t>
            </a:r>
            <a:r>
              <a:rPr lang="de-DE" dirty="0"/>
              <a:t> </a:t>
            </a:r>
            <a:r>
              <a:rPr lang="de-DE" dirty="0" err="1"/>
              <a:t>règles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feed-back</a:t>
            </a:r>
            <a:r>
              <a:rPr lang="de-DE" dirty="0"/>
              <a:t> </a:t>
            </a:r>
            <a:r>
              <a:rPr lang="de-DE" dirty="0" err="1"/>
              <a:t>constructif</a:t>
            </a:r>
            <a:endParaRPr lang="de-GB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189E113-986F-1439-CFE5-BF1482F500E9}"/>
              </a:ext>
            </a:extLst>
          </p:cNvPr>
          <p:cNvSpPr txBox="1">
            <a:spLocks/>
          </p:cNvSpPr>
          <p:nvPr/>
        </p:nvSpPr>
        <p:spPr>
          <a:xfrm>
            <a:off x="759809" y="1963613"/>
            <a:ext cx="10171430" cy="4060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sz="1600" b="1" dirty="0"/>
              <a:t>Si je </a:t>
            </a:r>
            <a:r>
              <a:rPr lang="de-DE" sz="1600" b="1" dirty="0" err="1"/>
              <a:t>donne</a:t>
            </a:r>
            <a:r>
              <a:rPr lang="de-DE" sz="1600" b="1" dirty="0"/>
              <a:t> </a:t>
            </a:r>
            <a:r>
              <a:rPr lang="de-DE" sz="1600" b="1" dirty="0" err="1"/>
              <a:t>un</a:t>
            </a:r>
            <a:r>
              <a:rPr lang="de-DE" sz="1600" b="1" dirty="0"/>
              <a:t> </a:t>
            </a:r>
            <a:r>
              <a:rPr lang="de-DE" sz="1600" b="1" dirty="0" err="1"/>
              <a:t>feedback</a:t>
            </a:r>
            <a:r>
              <a:rPr lang="de-DE" sz="1600" b="1" dirty="0"/>
              <a:t> à </a:t>
            </a:r>
            <a:r>
              <a:rPr lang="de-DE" sz="1600" b="1" dirty="0" err="1"/>
              <a:t>une</a:t>
            </a:r>
            <a:r>
              <a:rPr lang="de-DE" sz="1600" b="1" dirty="0"/>
              <a:t> </a:t>
            </a:r>
            <a:r>
              <a:rPr lang="de-DE" sz="1600" b="1" dirty="0" err="1"/>
              <a:t>personne</a:t>
            </a:r>
            <a:r>
              <a:rPr lang="de-DE" sz="1600" b="1" dirty="0"/>
              <a:t>, je </a:t>
            </a:r>
            <a:r>
              <a:rPr lang="de-DE" sz="1600" b="1" dirty="0" err="1"/>
              <a:t>m’assure</a:t>
            </a:r>
            <a:r>
              <a:rPr lang="de-DE" sz="1600" b="1" dirty="0"/>
              <a:t> </a:t>
            </a:r>
            <a:r>
              <a:rPr lang="de-DE" sz="1600" b="1" dirty="0" err="1"/>
              <a:t>qu’il</a:t>
            </a:r>
            <a:r>
              <a:rPr lang="de-DE" sz="1600" b="1" dirty="0"/>
              <a:t> </a:t>
            </a:r>
            <a:r>
              <a:rPr lang="de-DE" sz="1600" b="1" dirty="0" err="1"/>
              <a:t>soit</a:t>
            </a:r>
            <a:r>
              <a:rPr lang="de-DE" sz="1600" b="1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Positif</a:t>
            </a:r>
            <a:r>
              <a:rPr lang="de-DE" sz="1600" b="1" dirty="0">
                <a:solidFill>
                  <a:srgbClr val="4C7936"/>
                </a:solidFill>
              </a:rPr>
              <a:t>		</a:t>
            </a:r>
            <a:r>
              <a:rPr lang="de-DE" sz="1600" dirty="0"/>
              <a:t>Je </a:t>
            </a:r>
            <a:r>
              <a:rPr lang="de-DE" sz="1600" dirty="0" err="1"/>
              <a:t>cite</a:t>
            </a:r>
            <a:r>
              <a:rPr lang="de-DE" sz="1600" dirty="0"/>
              <a:t> </a:t>
            </a:r>
            <a:r>
              <a:rPr lang="de-DE" sz="1600" dirty="0" err="1"/>
              <a:t>dans</a:t>
            </a:r>
            <a:r>
              <a:rPr lang="de-DE" sz="1600" dirty="0"/>
              <a:t> </a:t>
            </a:r>
            <a:r>
              <a:rPr lang="de-DE" sz="1600" dirty="0" err="1"/>
              <a:t>mon</a:t>
            </a:r>
            <a:r>
              <a:rPr lang="de-DE" sz="1600" dirty="0"/>
              <a:t> </a:t>
            </a:r>
            <a:r>
              <a:rPr lang="de-DE" sz="1600" dirty="0" err="1"/>
              <a:t>feedback</a:t>
            </a:r>
            <a:r>
              <a:rPr lang="de-DE" sz="1600" dirty="0"/>
              <a:t> </a:t>
            </a:r>
            <a:r>
              <a:rPr lang="de-DE" sz="1600" dirty="0" err="1"/>
              <a:t>les</a:t>
            </a:r>
            <a:r>
              <a:rPr lang="de-DE" sz="1600" dirty="0"/>
              <a:t> </a:t>
            </a:r>
            <a:r>
              <a:rPr lang="de-DE" sz="1600" dirty="0" err="1"/>
              <a:t>points</a:t>
            </a:r>
            <a:r>
              <a:rPr lang="de-DE" sz="1600" dirty="0"/>
              <a:t> </a:t>
            </a:r>
            <a:r>
              <a:rPr lang="de-DE" sz="1600" dirty="0" err="1"/>
              <a:t>positifs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j’ai</a:t>
            </a:r>
            <a:r>
              <a:rPr lang="de-DE" sz="1600" dirty="0"/>
              <a:t> </a:t>
            </a:r>
            <a:r>
              <a:rPr lang="de-DE" sz="1600" dirty="0" err="1"/>
              <a:t>observés</a:t>
            </a:r>
            <a:r>
              <a:rPr lang="de-DE" sz="1600" dirty="0"/>
              <a:t>. Dans </a:t>
            </a:r>
            <a:r>
              <a:rPr lang="de-DE" sz="1600" dirty="0" err="1"/>
              <a:t>un</a:t>
            </a:r>
            <a:r>
              <a:rPr lang="de-DE" sz="1600" dirty="0"/>
              <a:t> </a:t>
            </a:r>
            <a:r>
              <a:rPr lang="de-DE" sz="1600" dirty="0" err="1"/>
              <a:t>deuxième</a:t>
            </a:r>
            <a:r>
              <a:rPr lang="de-DE" sz="1600" dirty="0"/>
              <a:t> </a:t>
            </a:r>
            <a:r>
              <a:rPr lang="de-DE" sz="1600" dirty="0" err="1"/>
              <a:t>temps</a:t>
            </a:r>
            <a:r>
              <a:rPr lang="de-DE" sz="1600" dirty="0"/>
              <a:t>, 		je </a:t>
            </a:r>
            <a:r>
              <a:rPr lang="de-DE" sz="1600" dirty="0" err="1"/>
              <a:t>formule</a:t>
            </a:r>
            <a:r>
              <a:rPr lang="de-DE" sz="1600" dirty="0"/>
              <a:t> </a:t>
            </a:r>
            <a:r>
              <a:rPr lang="de-DE" sz="1600" dirty="0" err="1"/>
              <a:t>les</a:t>
            </a:r>
            <a:r>
              <a:rPr lang="de-DE" sz="1600" dirty="0"/>
              <a:t> </a:t>
            </a:r>
            <a:r>
              <a:rPr lang="de-DE" sz="1600" dirty="0" err="1"/>
              <a:t>critiques</a:t>
            </a:r>
            <a:r>
              <a:rPr lang="de-DE" sz="1600" dirty="0"/>
              <a:t>. </a:t>
            </a:r>
            <a:r>
              <a:rPr lang="de-DE" sz="1600" dirty="0" err="1"/>
              <a:t>Elles</a:t>
            </a:r>
            <a:r>
              <a:rPr lang="de-DE" sz="1600" dirty="0"/>
              <a:t> </a:t>
            </a:r>
            <a:r>
              <a:rPr lang="de-DE" sz="1600" dirty="0" err="1"/>
              <a:t>pourront</a:t>
            </a:r>
            <a:r>
              <a:rPr lang="de-DE" sz="1600" dirty="0"/>
              <a:t> </a:t>
            </a:r>
            <a:r>
              <a:rPr lang="de-DE" sz="1600" dirty="0" err="1"/>
              <a:t>ainsi</a:t>
            </a:r>
            <a:r>
              <a:rPr lang="de-DE" sz="1600" dirty="0"/>
              <a:t> </a:t>
            </a:r>
            <a:r>
              <a:rPr lang="de-DE" sz="1600" dirty="0" err="1"/>
              <a:t>être</a:t>
            </a:r>
            <a:r>
              <a:rPr lang="de-DE" sz="1600" dirty="0"/>
              <a:t> mieux </a:t>
            </a:r>
            <a:r>
              <a:rPr lang="de-DE" sz="1600" dirty="0" err="1"/>
              <a:t>acceptées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Exact</a:t>
            </a:r>
            <a:r>
              <a:rPr lang="de-DE" sz="1600" b="1" dirty="0"/>
              <a:t>		</a:t>
            </a:r>
            <a:r>
              <a:rPr lang="de-DE" sz="1600" dirty="0"/>
              <a:t>Je </a:t>
            </a:r>
            <a:r>
              <a:rPr lang="de-DE" sz="1600" dirty="0" err="1"/>
              <a:t>décris</a:t>
            </a:r>
            <a:r>
              <a:rPr lang="de-DE" sz="1600" dirty="0"/>
              <a:t> le plus </a:t>
            </a:r>
            <a:r>
              <a:rPr lang="de-DE" sz="1600" dirty="0" err="1"/>
              <a:t>exactement</a:t>
            </a:r>
            <a:r>
              <a:rPr lang="de-DE" sz="1600" dirty="0"/>
              <a:t> possible </a:t>
            </a:r>
            <a:r>
              <a:rPr lang="de-DE" sz="1600" dirty="0" err="1"/>
              <a:t>ce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</a:t>
            </a:r>
            <a:r>
              <a:rPr lang="de-DE" sz="1600" dirty="0" err="1"/>
              <a:t>j’ai</a:t>
            </a:r>
            <a:r>
              <a:rPr lang="de-DE" sz="1600" dirty="0"/>
              <a:t> </a:t>
            </a:r>
            <a:r>
              <a:rPr lang="de-DE" sz="1600" dirty="0" err="1"/>
              <a:t>observé</a:t>
            </a:r>
            <a:r>
              <a:rPr lang="de-DE" sz="1600" dirty="0"/>
              <a:t> </a:t>
            </a:r>
            <a:r>
              <a:rPr lang="de-DE" sz="1600" dirty="0" err="1"/>
              <a:t>dans</a:t>
            </a:r>
            <a:r>
              <a:rPr lang="de-DE" sz="1600" dirty="0"/>
              <a:t> </a:t>
            </a:r>
            <a:r>
              <a:rPr lang="de-DE" sz="1600" dirty="0" err="1"/>
              <a:t>une</a:t>
            </a:r>
            <a:r>
              <a:rPr lang="de-DE" sz="1600" dirty="0"/>
              <a:t> </a:t>
            </a:r>
            <a:r>
              <a:rPr lang="de-DE" sz="1600" dirty="0" err="1"/>
              <a:t>situation</a:t>
            </a:r>
            <a:r>
              <a:rPr lang="de-DE" sz="1600" dirty="0"/>
              <a:t> </a:t>
            </a:r>
            <a:r>
              <a:rPr lang="de-DE" sz="1600" dirty="0" err="1"/>
              <a:t>particulière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Honnête</a:t>
            </a:r>
            <a:r>
              <a:rPr lang="de-DE" sz="1600" b="1" dirty="0"/>
              <a:t>		</a:t>
            </a:r>
            <a:r>
              <a:rPr lang="de-DE" sz="1600" dirty="0"/>
              <a:t>Je ne </a:t>
            </a:r>
            <a:r>
              <a:rPr lang="de-DE" sz="1600" dirty="0" err="1"/>
              <a:t>dis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des </a:t>
            </a:r>
            <a:r>
              <a:rPr lang="de-DE" sz="1600" dirty="0" err="1"/>
              <a:t>choses</a:t>
            </a:r>
            <a:r>
              <a:rPr lang="de-DE" sz="1600" dirty="0"/>
              <a:t> </a:t>
            </a:r>
            <a:r>
              <a:rPr lang="de-DE" sz="1600" dirty="0" err="1"/>
              <a:t>vraies</a:t>
            </a:r>
            <a:r>
              <a:rPr lang="de-DE" sz="1600" dirty="0"/>
              <a:t> </a:t>
            </a:r>
            <a:r>
              <a:rPr lang="de-DE" sz="1600" dirty="0" err="1"/>
              <a:t>mais</a:t>
            </a:r>
            <a:r>
              <a:rPr lang="de-DE" sz="1600" dirty="0"/>
              <a:t> je ne </a:t>
            </a:r>
            <a:r>
              <a:rPr lang="de-DE" sz="1600" dirty="0" err="1"/>
              <a:t>dis</a:t>
            </a:r>
            <a:r>
              <a:rPr lang="de-DE" sz="1600" dirty="0"/>
              <a:t> </a:t>
            </a:r>
            <a:r>
              <a:rPr lang="de-DE" sz="1600" dirty="0" err="1"/>
              <a:t>pas</a:t>
            </a:r>
            <a:r>
              <a:rPr lang="de-DE" sz="1600" dirty="0"/>
              <a:t> </a:t>
            </a:r>
            <a:r>
              <a:rPr lang="de-DE" sz="1600" dirty="0" err="1"/>
              <a:t>nécessairement</a:t>
            </a:r>
            <a:r>
              <a:rPr lang="de-DE" sz="1600" dirty="0"/>
              <a:t> </a:t>
            </a:r>
            <a:r>
              <a:rPr lang="de-DE" sz="1600" dirty="0" err="1"/>
              <a:t>toutes</a:t>
            </a:r>
            <a:r>
              <a:rPr lang="de-DE" sz="1600" dirty="0"/>
              <a:t> </a:t>
            </a:r>
            <a:r>
              <a:rPr lang="de-DE" sz="1600" dirty="0" err="1"/>
              <a:t>les</a:t>
            </a:r>
            <a:r>
              <a:rPr lang="de-DE" sz="1600" dirty="0"/>
              <a:t> </a:t>
            </a:r>
            <a:r>
              <a:rPr lang="de-DE" sz="1600" dirty="0" err="1"/>
              <a:t>choses</a:t>
            </a:r>
            <a:r>
              <a:rPr lang="de-DE" sz="1600" dirty="0"/>
              <a:t> </a:t>
            </a:r>
            <a:r>
              <a:rPr lang="de-DE" sz="1600" dirty="0" err="1"/>
              <a:t>vraies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Constructif</a:t>
            </a:r>
            <a:r>
              <a:rPr lang="de-DE" sz="1600" b="1" dirty="0"/>
              <a:t>	</a:t>
            </a:r>
            <a:r>
              <a:rPr lang="de-DE" sz="1600" dirty="0"/>
              <a:t>Je </a:t>
            </a:r>
            <a:r>
              <a:rPr lang="de-DE" sz="1600" dirty="0" err="1"/>
              <a:t>montre</a:t>
            </a:r>
            <a:r>
              <a:rPr lang="de-DE" sz="1600" dirty="0"/>
              <a:t> </a:t>
            </a:r>
            <a:r>
              <a:rPr lang="de-DE" sz="1600" dirty="0" err="1"/>
              <a:t>les</a:t>
            </a:r>
            <a:r>
              <a:rPr lang="de-DE" sz="1600" dirty="0"/>
              <a:t> </a:t>
            </a:r>
            <a:r>
              <a:rPr lang="de-DE" sz="1600" dirty="0" err="1"/>
              <a:t>pistes</a:t>
            </a:r>
            <a:r>
              <a:rPr lang="de-DE" sz="1600" dirty="0"/>
              <a:t> </a:t>
            </a:r>
            <a:r>
              <a:rPr lang="de-DE" sz="1600" dirty="0" err="1"/>
              <a:t>d’améliorations</a:t>
            </a:r>
            <a:r>
              <a:rPr lang="de-DE" sz="1600" dirty="0"/>
              <a:t> possibles.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Personnel</a:t>
            </a:r>
            <a:r>
              <a:rPr lang="de-DE" sz="1600" b="1" dirty="0"/>
              <a:t>	</a:t>
            </a:r>
            <a:r>
              <a:rPr lang="de-DE" sz="1600" dirty="0"/>
              <a:t>Je </a:t>
            </a:r>
            <a:r>
              <a:rPr lang="de-DE" sz="1600" dirty="0" err="1"/>
              <a:t>précise</a:t>
            </a:r>
            <a:r>
              <a:rPr lang="de-DE" sz="1600" dirty="0"/>
              <a:t> </a:t>
            </a:r>
            <a:r>
              <a:rPr lang="de-DE" sz="1600" dirty="0" err="1"/>
              <a:t>qu’il</a:t>
            </a:r>
            <a:r>
              <a:rPr lang="de-DE" sz="1600" dirty="0"/>
              <a:t> </a:t>
            </a:r>
            <a:r>
              <a:rPr lang="de-DE" sz="1600" dirty="0" err="1"/>
              <a:t>s’agit</a:t>
            </a:r>
            <a:r>
              <a:rPr lang="de-DE" sz="1600" dirty="0"/>
              <a:t> de </a:t>
            </a:r>
            <a:r>
              <a:rPr lang="de-DE" sz="1600" dirty="0" err="1"/>
              <a:t>mon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r>
              <a:rPr lang="de-DE" sz="1600" dirty="0"/>
              <a:t> de </a:t>
            </a:r>
            <a:r>
              <a:rPr lang="de-DE" sz="1600" dirty="0" err="1"/>
              <a:t>vue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endParaRPr lang="de-DE" sz="1600" b="1" dirty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sz="1600" b="1" dirty="0"/>
              <a:t>Quand on </a:t>
            </a:r>
            <a:r>
              <a:rPr lang="de-DE" sz="1600" b="1" dirty="0" err="1"/>
              <a:t>me</a:t>
            </a:r>
            <a:r>
              <a:rPr lang="de-DE" sz="1600" b="1" dirty="0"/>
              <a:t> </a:t>
            </a:r>
            <a:r>
              <a:rPr lang="de-DE" sz="1600" b="1" dirty="0" err="1"/>
              <a:t>donne</a:t>
            </a:r>
            <a:r>
              <a:rPr lang="de-DE" sz="1600" b="1" dirty="0"/>
              <a:t> </a:t>
            </a:r>
            <a:r>
              <a:rPr lang="de-DE" sz="1600" b="1" dirty="0" err="1"/>
              <a:t>un</a:t>
            </a:r>
            <a:r>
              <a:rPr lang="de-DE" sz="1600" b="1" dirty="0"/>
              <a:t> </a:t>
            </a:r>
            <a:r>
              <a:rPr lang="de-DE" sz="1600" b="1" dirty="0" err="1"/>
              <a:t>feedback</a:t>
            </a:r>
            <a:r>
              <a:rPr lang="de-DE" sz="1600" b="1" dirty="0"/>
              <a:t>, </a:t>
            </a:r>
            <a:r>
              <a:rPr lang="de-DE" sz="1600" b="1" dirty="0" err="1"/>
              <a:t>j’ai</a:t>
            </a:r>
            <a:r>
              <a:rPr lang="de-DE" sz="1600" b="1" dirty="0"/>
              <a:t> le </a:t>
            </a:r>
            <a:r>
              <a:rPr lang="de-DE" sz="1600" b="1" dirty="0" err="1"/>
              <a:t>droit</a:t>
            </a:r>
            <a:r>
              <a:rPr lang="de-DE" sz="1600" b="1" dirty="0"/>
              <a:t> de/d’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Écouter</a:t>
            </a:r>
            <a:r>
              <a:rPr lang="de-DE" sz="1600" b="1" dirty="0"/>
              <a:t>		</a:t>
            </a:r>
            <a:r>
              <a:rPr lang="de-DE" sz="1600" dirty="0" err="1"/>
              <a:t>J’écoute</a:t>
            </a:r>
            <a:r>
              <a:rPr lang="de-DE" sz="1600" dirty="0"/>
              <a:t> ! </a:t>
            </a:r>
            <a:r>
              <a:rPr lang="de-DE" sz="1600" dirty="0" err="1"/>
              <a:t>L’avis</a:t>
            </a:r>
            <a:r>
              <a:rPr lang="de-DE" sz="1600" dirty="0"/>
              <a:t> de </a:t>
            </a:r>
            <a:r>
              <a:rPr lang="de-DE" sz="1600" dirty="0" err="1"/>
              <a:t>l’autre</a:t>
            </a:r>
            <a:r>
              <a:rPr lang="de-DE" sz="1600" dirty="0"/>
              <a:t> </a:t>
            </a:r>
            <a:r>
              <a:rPr lang="de-DE" sz="1600" dirty="0" err="1"/>
              <a:t>est</a:t>
            </a:r>
            <a:r>
              <a:rPr lang="de-DE" sz="1600" dirty="0"/>
              <a:t> </a:t>
            </a:r>
            <a:r>
              <a:rPr lang="de-DE" sz="1600" dirty="0" err="1"/>
              <a:t>précieux</a:t>
            </a:r>
            <a:r>
              <a:rPr lang="de-DE" sz="1600" dirty="0"/>
              <a:t>. </a:t>
            </a:r>
            <a:r>
              <a:rPr lang="de-DE" sz="1600" dirty="0" err="1"/>
              <a:t>J’évite</a:t>
            </a:r>
            <a:r>
              <a:rPr lang="de-DE" sz="1600" dirty="0"/>
              <a:t> </a:t>
            </a:r>
            <a:r>
              <a:rPr lang="de-DE" sz="1600" dirty="0" err="1"/>
              <a:t>donc</a:t>
            </a:r>
            <a:r>
              <a:rPr lang="de-DE" sz="1600" dirty="0"/>
              <a:t> de </a:t>
            </a:r>
            <a:r>
              <a:rPr lang="de-DE" sz="1600" dirty="0" err="1"/>
              <a:t>me</a:t>
            </a:r>
            <a:r>
              <a:rPr lang="de-DE" sz="1600" dirty="0"/>
              <a:t> </a:t>
            </a:r>
            <a:r>
              <a:rPr lang="de-DE" sz="1600" dirty="0" err="1"/>
              <a:t>défendre</a:t>
            </a:r>
            <a:r>
              <a:rPr lang="de-DE" sz="1600" dirty="0"/>
              <a:t> et </a:t>
            </a:r>
            <a:br>
              <a:rPr lang="de-DE" sz="1600" dirty="0"/>
            </a:br>
            <a:r>
              <a:rPr lang="de-DE" sz="1600" dirty="0"/>
              <a:t>		</a:t>
            </a:r>
            <a:r>
              <a:rPr lang="de-DE" sz="1600" dirty="0" err="1"/>
              <a:t>laisse</a:t>
            </a:r>
            <a:r>
              <a:rPr lang="de-DE" sz="1600" dirty="0"/>
              <a:t> </a:t>
            </a:r>
            <a:r>
              <a:rPr lang="de-DE" sz="1600" dirty="0" err="1"/>
              <a:t>l’autre</a:t>
            </a:r>
            <a:r>
              <a:rPr lang="de-DE" sz="1600" dirty="0"/>
              <a:t> </a:t>
            </a:r>
            <a:r>
              <a:rPr lang="de-DE" sz="1600" dirty="0" err="1"/>
              <a:t>s’exprimer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Demander</a:t>
            </a:r>
            <a:r>
              <a:rPr lang="de-DE" sz="1600" b="1" dirty="0"/>
              <a:t>	</a:t>
            </a:r>
            <a:r>
              <a:rPr lang="de-DE" sz="1600" dirty="0"/>
              <a:t>Je </a:t>
            </a:r>
            <a:r>
              <a:rPr lang="de-DE" sz="1600" dirty="0" err="1"/>
              <a:t>demande</a:t>
            </a:r>
            <a:r>
              <a:rPr lang="de-DE" sz="1600" dirty="0"/>
              <a:t> si je </a:t>
            </a:r>
            <a:r>
              <a:rPr lang="de-DE" sz="1600" dirty="0" err="1"/>
              <a:t>n’ai</a:t>
            </a:r>
            <a:r>
              <a:rPr lang="de-DE" sz="1600" dirty="0"/>
              <a:t> </a:t>
            </a:r>
            <a:r>
              <a:rPr lang="de-DE" sz="1600" dirty="0" err="1"/>
              <a:t>pas</a:t>
            </a:r>
            <a:r>
              <a:rPr lang="de-DE" sz="1600" dirty="0"/>
              <a:t> </a:t>
            </a:r>
            <a:r>
              <a:rPr lang="de-DE" sz="1600" dirty="0" err="1"/>
              <a:t>compris</a:t>
            </a:r>
            <a:r>
              <a:rPr lang="de-DE" sz="1600" dirty="0"/>
              <a:t> </a:t>
            </a:r>
            <a:r>
              <a:rPr lang="de-DE" sz="1600" dirty="0" err="1"/>
              <a:t>quelque</a:t>
            </a:r>
            <a:r>
              <a:rPr lang="de-DE" sz="1600" dirty="0"/>
              <a:t> </a:t>
            </a:r>
            <a:r>
              <a:rPr lang="de-DE" sz="1600" dirty="0" err="1"/>
              <a:t>chose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b="1" dirty="0" err="1">
                <a:solidFill>
                  <a:srgbClr val="4C7936"/>
                </a:solidFill>
              </a:rPr>
              <a:t>Prendre</a:t>
            </a:r>
            <a:r>
              <a:rPr lang="de-DE" sz="1600" b="1" dirty="0">
                <a:solidFill>
                  <a:srgbClr val="4C7936"/>
                </a:solidFill>
              </a:rPr>
              <a:t> </a:t>
            </a:r>
            <a:r>
              <a:rPr lang="de-DE" sz="1600" b="1" dirty="0" err="1">
                <a:solidFill>
                  <a:srgbClr val="4C7936"/>
                </a:solidFill>
              </a:rPr>
              <a:t>position</a:t>
            </a:r>
            <a:r>
              <a:rPr lang="de-DE" sz="1600" b="1" dirty="0"/>
              <a:t>	</a:t>
            </a:r>
            <a:r>
              <a:rPr lang="de-DE" sz="1600" dirty="0"/>
              <a:t>Je </a:t>
            </a:r>
            <a:r>
              <a:rPr lang="de-DE" sz="1600" dirty="0" err="1"/>
              <a:t>retiens</a:t>
            </a:r>
            <a:r>
              <a:rPr lang="de-DE" sz="1600" dirty="0"/>
              <a:t> du </a:t>
            </a:r>
            <a:r>
              <a:rPr lang="de-DE" sz="1600" dirty="0" err="1"/>
              <a:t>feedback</a:t>
            </a:r>
            <a:r>
              <a:rPr lang="de-DE" sz="1600" dirty="0"/>
              <a:t> </a:t>
            </a:r>
            <a:r>
              <a:rPr lang="de-DE" sz="1600" dirty="0" err="1"/>
              <a:t>ce</a:t>
            </a:r>
            <a:r>
              <a:rPr lang="de-DE" sz="1600" dirty="0"/>
              <a:t> </a:t>
            </a:r>
            <a:r>
              <a:rPr lang="de-DE" sz="1600" dirty="0" err="1"/>
              <a:t>qui</a:t>
            </a:r>
            <a:r>
              <a:rPr lang="de-DE" sz="1600" dirty="0"/>
              <a:t> a du sens </a:t>
            </a:r>
            <a:r>
              <a:rPr lang="de-DE" sz="1600" dirty="0" err="1"/>
              <a:t>pour</a:t>
            </a:r>
            <a:r>
              <a:rPr lang="de-DE" sz="1600" dirty="0"/>
              <a:t> </a:t>
            </a:r>
            <a:r>
              <a:rPr lang="de-DE" sz="1600" dirty="0" err="1"/>
              <a:t>moi</a:t>
            </a:r>
            <a:r>
              <a:rPr lang="de-DE" sz="16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600" b="1" dirty="0"/>
          </a:p>
        </p:txBody>
      </p:sp>
      <p:pic>
        <p:nvPicPr>
          <p:cNvPr id="8" name="Grafik 7" descr="Richter Silhouette">
            <a:extLst>
              <a:ext uri="{FF2B5EF4-FFF2-40B4-BE49-F238E27FC236}">
                <a16:creationId xmlns:a16="http://schemas.microsoft.com/office/drawing/2014/main" id="{F7FA7DBF-0B74-4639-7A5F-B2235EF3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5151" y="4075289"/>
            <a:ext cx="2227807" cy="22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0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E4721-701D-5A6C-6D9F-71AB4F2E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363059"/>
            <a:ext cx="10515600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pratique</a:t>
            </a:r>
            <a:r>
              <a:rPr lang="de-DE" dirty="0"/>
              <a:t> </a:t>
            </a:r>
            <a:r>
              <a:rPr lang="de-DE" dirty="0" err="1"/>
              <a:t>réflexive</a:t>
            </a:r>
            <a:endParaRPr lang="de-GB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78784258-43FE-39BC-3166-38E1521DA121}"/>
              </a:ext>
            </a:extLst>
          </p:cNvPr>
          <p:cNvSpPr txBox="1">
            <a:spLocks/>
          </p:cNvSpPr>
          <p:nvPr/>
        </p:nvSpPr>
        <p:spPr>
          <a:xfrm>
            <a:off x="774125" y="1346330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/>
              <a:t>chez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jeunes</a:t>
            </a:r>
            <a:r>
              <a:rPr lang="de-DE" dirty="0"/>
              <a:t> </a:t>
            </a:r>
            <a:r>
              <a:rPr lang="de-DE" dirty="0" err="1"/>
              <a:t>moins</a:t>
            </a:r>
            <a:r>
              <a:rPr lang="de-DE" dirty="0"/>
              <a:t> </a:t>
            </a:r>
            <a:r>
              <a:rPr lang="de-DE" dirty="0" err="1"/>
              <a:t>doués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9E7292E5-C1F0-C1B5-6466-A68169A63E8F}"/>
              </a:ext>
            </a:extLst>
          </p:cNvPr>
          <p:cNvSpPr txBox="1">
            <a:spLocks/>
          </p:cNvSpPr>
          <p:nvPr/>
        </p:nvSpPr>
        <p:spPr>
          <a:xfrm>
            <a:off x="767196" y="1842219"/>
            <a:ext cx="5644893" cy="5475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600" b="1" dirty="0"/>
              <a:t>Comment </a:t>
            </a:r>
            <a:r>
              <a:rPr lang="de-DE" sz="1600" b="1" dirty="0" err="1"/>
              <a:t>est-ce</a:t>
            </a:r>
            <a:r>
              <a:rPr lang="de-DE" sz="1600" b="1" dirty="0"/>
              <a:t> </a:t>
            </a:r>
            <a:r>
              <a:rPr lang="de-DE" sz="1600" b="1" dirty="0" err="1"/>
              <a:t>que</a:t>
            </a:r>
            <a:r>
              <a:rPr lang="de-DE" sz="1600" b="1" dirty="0"/>
              <a:t> je </a:t>
            </a:r>
            <a:r>
              <a:rPr lang="de-DE" sz="1600" b="1" dirty="0" err="1"/>
              <a:t>juge</a:t>
            </a:r>
            <a:r>
              <a:rPr lang="de-DE" sz="1600" b="1" dirty="0"/>
              <a:t> </a:t>
            </a:r>
            <a:r>
              <a:rPr lang="de-DE" sz="1600" b="1" dirty="0" err="1"/>
              <a:t>ma</a:t>
            </a:r>
            <a:r>
              <a:rPr lang="de-DE" sz="1600" b="1" dirty="0"/>
              <a:t> </a:t>
            </a:r>
            <a:r>
              <a:rPr lang="de-DE" sz="1600" b="1" dirty="0" err="1"/>
              <a:t>technique</a:t>
            </a:r>
            <a:r>
              <a:rPr lang="de-DE" sz="1600" b="1" dirty="0"/>
              <a:t> </a:t>
            </a:r>
            <a:r>
              <a:rPr lang="de-DE" sz="1600" b="1" dirty="0" err="1"/>
              <a:t>d’apprentissage</a:t>
            </a:r>
            <a:r>
              <a:rPr lang="de-DE" sz="1600" b="1" dirty="0"/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Me </a:t>
            </a:r>
            <a:r>
              <a:rPr lang="de-DE" sz="1600" dirty="0" err="1">
                <a:effectLst/>
                <a:latin typeface="Helvetica" pitchFamily="2" charset="0"/>
              </a:rPr>
              <a:t>suis</a:t>
            </a:r>
            <a:r>
              <a:rPr lang="de-DE" sz="1600" dirty="0">
                <a:effectLst/>
                <a:latin typeface="Helvetica" pitchFamily="2" charset="0"/>
              </a:rPr>
              <a:t>-je </a:t>
            </a:r>
            <a:r>
              <a:rPr lang="de-DE" sz="1600" dirty="0" err="1">
                <a:effectLst/>
                <a:latin typeface="Helvetica" pitchFamily="2" charset="0"/>
              </a:rPr>
              <a:t>fixé</a:t>
            </a:r>
            <a:r>
              <a:rPr lang="de-DE" sz="1600" dirty="0">
                <a:effectLst/>
                <a:latin typeface="Helvetica" pitchFamily="2" charset="0"/>
              </a:rPr>
              <a:t> des </a:t>
            </a:r>
            <a:r>
              <a:rPr lang="de-DE" sz="1600" dirty="0" err="1">
                <a:effectLst/>
                <a:latin typeface="Helvetica" pitchFamily="2" charset="0"/>
              </a:rPr>
              <a:t>objectifs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réalistes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Ai-je </a:t>
            </a:r>
            <a:r>
              <a:rPr lang="de-DE" sz="1600" dirty="0" err="1">
                <a:effectLst/>
                <a:latin typeface="Helvetica" pitchFamily="2" charset="0"/>
              </a:rPr>
              <a:t>utilisé</a:t>
            </a:r>
            <a:r>
              <a:rPr lang="de-DE" sz="1600" dirty="0">
                <a:effectLst/>
                <a:latin typeface="Helvetica" pitchFamily="2" charset="0"/>
              </a:rPr>
              <a:t> au mieux </a:t>
            </a:r>
            <a:r>
              <a:rPr lang="de-DE" sz="1600" dirty="0" err="1">
                <a:effectLst/>
                <a:latin typeface="Helvetica" pitchFamily="2" charset="0"/>
              </a:rPr>
              <a:t>les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outils</a:t>
            </a:r>
            <a:r>
              <a:rPr lang="de-DE" sz="1600" dirty="0"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effectLst/>
                <a:latin typeface="Helvetica" pitchFamily="2" charset="0"/>
              </a:rPr>
              <a:t>travail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Ai-je </a:t>
            </a:r>
            <a:r>
              <a:rPr lang="de-DE" sz="1600" dirty="0" err="1">
                <a:effectLst/>
                <a:latin typeface="Helvetica" pitchFamily="2" charset="0"/>
              </a:rPr>
              <a:t>travaillé</a:t>
            </a:r>
            <a:r>
              <a:rPr lang="de-DE" sz="1600" dirty="0">
                <a:effectLst/>
                <a:latin typeface="Helvetica" pitchFamily="2" charset="0"/>
              </a:rPr>
              <a:t> en </a:t>
            </a:r>
            <a:r>
              <a:rPr lang="de-DE" sz="1600" dirty="0" err="1">
                <a:effectLst/>
                <a:latin typeface="Helvetica" pitchFamily="2" charset="0"/>
              </a:rPr>
              <a:t>toute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indépendance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Est-</a:t>
            </a:r>
            <a:r>
              <a:rPr lang="de-DE" sz="1600" dirty="0" err="1">
                <a:effectLst/>
                <a:latin typeface="Helvetica" pitchFamily="2" charset="0"/>
              </a:rPr>
              <a:t>ce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que</a:t>
            </a:r>
            <a:r>
              <a:rPr lang="de-DE" sz="1600" dirty="0">
                <a:effectLst/>
                <a:latin typeface="Helvetica" pitchFamily="2" charset="0"/>
              </a:rPr>
              <a:t> je </a:t>
            </a:r>
            <a:r>
              <a:rPr lang="de-DE" sz="1600" dirty="0" err="1">
                <a:effectLst/>
                <a:latin typeface="Helvetica" pitchFamily="2" charset="0"/>
              </a:rPr>
              <a:t>maîtrise</a:t>
            </a:r>
            <a:r>
              <a:rPr lang="de-DE" sz="1600" dirty="0">
                <a:effectLst/>
                <a:latin typeface="Helvetica" pitchFamily="2" charset="0"/>
              </a:rPr>
              <a:t> la </a:t>
            </a:r>
            <a:r>
              <a:rPr lang="de-DE" sz="1600" dirty="0" err="1">
                <a:effectLst/>
                <a:latin typeface="Helvetica" pitchFamily="2" charset="0"/>
              </a:rPr>
              <a:t>matière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apprise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Ai-je </a:t>
            </a:r>
            <a:r>
              <a:rPr lang="de-DE" sz="1600" dirty="0" err="1">
                <a:effectLst/>
                <a:latin typeface="Helvetica" pitchFamily="2" charset="0"/>
              </a:rPr>
              <a:t>pu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travailler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sans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ressentir</a:t>
            </a:r>
            <a:r>
              <a:rPr lang="de-DE" sz="1600" dirty="0">
                <a:effectLst/>
                <a:latin typeface="Helvetica" pitchFamily="2" charset="0"/>
              </a:rPr>
              <a:t> des </a:t>
            </a:r>
            <a:r>
              <a:rPr lang="de-DE" sz="1600" dirty="0" err="1">
                <a:effectLst/>
                <a:latin typeface="Helvetica" pitchFamily="2" charset="0"/>
              </a:rPr>
              <a:t>lacunes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sz="1600" b="1" dirty="0">
                <a:effectLst/>
              </a:rPr>
              <a:t>Comment </a:t>
            </a:r>
            <a:r>
              <a:rPr lang="de-DE" sz="1600" b="1" dirty="0" err="1">
                <a:effectLst/>
              </a:rPr>
              <a:t>est-ce</a:t>
            </a:r>
            <a:r>
              <a:rPr lang="de-DE" sz="1600" b="1" dirty="0">
                <a:effectLst/>
              </a:rPr>
              <a:t> </a:t>
            </a:r>
            <a:r>
              <a:rPr lang="de-DE" sz="1600" b="1" dirty="0" err="1">
                <a:effectLst/>
              </a:rPr>
              <a:t>que</a:t>
            </a:r>
            <a:r>
              <a:rPr lang="de-DE" sz="1600" b="1" dirty="0"/>
              <a:t> </a:t>
            </a:r>
            <a:r>
              <a:rPr lang="de-DE" sz="1600" b="1" dirty="0">
                <a:effectLst/>
              </a:rPr>
              <a:t>je </a:t>
            </a:r>
            <a:r>
              <a:rPr lang="de-DE" sz="1600" b="1" dirty="0" err="1">
                <a:effectLst/>
              </a:rPr>
              <a:t>juge</a:t>
            </a:r>
            <a:r>
              <a:rPr lang="de-DE" sz="1600" b="1" dirty="0">
                <a:effectLst/>
              </a:rPr>
              <a:t> </a:t>
            </a:r>
            <a:r>
              <a:rPr lang="de-DE" sz="1600" b="1" dirty="0" err="1">
                <a:effectLst/>
              </a:rPr>
              <a:t>mon</a:t>
            </a:r>
            <a:r>
              <a:rPr lang="de-DE" sz="1600" b="1" dirty="0">
                <a:effectLst/>
              </a:rPr>
              <a:t> </a:t>
            </a:r>
            <a:r>
              <a:rPr lang="de-DE" sz="1600" b="1" dirty="0" err="1">
                <a:effectLst/>
              </a:rPr>
              <a:t>attitude</a:t>
            </a:r>
            <a:r>
              <a:rPr lang="de-DE" sz="1600" b="1" dirty="0"/>
              <a:t> </a:t>
            </a:r>
            <a:r>
              <a:rPr lang="de-DE" sz="1600" b="1" dirty="0">
                <a:effectLst/>
              </a:rPr>
              <a:t>au </a:t>
            </a:r>
            <a:r>
              <a:rPr lang="de-DE" sz="1600" b="1" dirty="0" err="1">
                <a:effectLst/>
              </a:rPr>
              <a:t>travail</a:t>
            </a:r>
            <a:r>
              <a:rPr lang="de-DE" sz="1600" b="1" dirty="0">
                <a:effectLst/>
              </a:rPr>
              <a:t>?</a:t>
            </a:r>
          </a:p>
          <a:p>
            <a:r>
              <a:rPr lang="de-DE" sz="1600" dirty="0" err="1">
                <a:effectLst/>
                <a:latin typeface="Helvetica" pitchFamily="2" charset="0"/>
              </a:rPr>
              <a:t>Étais</a:t>
            </a:r>
            <a:r>
              <a:rPr lang="de-DE" sz="1600" dirty="0">
                <a:effectLst/>
                <a:latin typeface="Helvetica" pitchFamily="2" charset="0"/>
              </a:rPr>
              <a:t>-je </a:t>
            </a:r>
            <a:r>
              <a:rPr lang="de-DE" sz="1600" dirty="0" err="1">
                <a:effectLst/>
                <a:latin typeface="Helvetica" pitchFamily="2" charset="0"/>
              </a:rPr>
              <a:t>motivé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Le </a:t>
            </a:r>
            <a:r>
              <a:rPr lang="de-DE" sz="1600" dirty="0" err="1">
                <a:effectLst/>
                <a:latin typeface="Helvetica" pitchFamily="2" charset="0"/>
              </a:rPr>
              <a:t>thème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m’a</a:t>
            </a:r>
            <a:r>
              <a:rPr lang="de-DE" sz="1600" dirty="0">
                <a:effectLst/>
                <a:latin typeface="Helvetica" pitchFamily="2" charset="0"/>
              </a:rPr>
              <a:t>-t-</a:t>
            </a:r>
            <a:r>
              <a:rPr lang="de-DE" sz="1600" dirty="0" err="1">
                <a:effectLst/>
                <a:latin typeface="Helvetica" pitchFamily="2" charset="0"/>
              </a:rPr>
              <a:t>il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intéressé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Ai-je </a:t>
            </a:r>
            <a:r>
              <a:rPr lang="de-DE" sz="1600" dirty="0" err="1">
                <a:effectLst/>
                <a:latin typeface="Helvetica" pitchFamily="2" charset="0"/>
              </a:rPr>
              <a:t>travaillé</a:t>
            </a:r>
            <a:r>
              <a:rPr lang="de-DE" sz="1600" dirty="0">
                <a:effectLst/>
                <a:latin typeface="Helvetica" pitchFamily="2" charset="0"/>
              </a:rPr>
              <a:t> en </a:t>
            </a:r>
            <a:r>
              <a:rPr lang="de-DE" sz="1600" dirty="0" err="1">
                <a:effectLst/>
                <a:latin typeface="Helvetica" pitchFamily="2" charset="0"/>
              </a:rPr>
              <a:t>me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concentrant</a:t>
            </a:r>
            <a:r>
              <a:rPr lang="de-DE" sz="1600" dirty="0">
                <a:effectLst/>
                <a:latin typeface="Helvetica" pitchFamily="2" charset="0"/>
              </a:rPr>
              <a:t>? Ai-je </a:t>
            </a:r>
            <a:r>
              <a:rPr lang="de-DE" sz="1600" dirty="0" err="1">
                <a:effectLst/>
                <a:latin typeface="Helvetica" pitchFamily="2" charset="0"/>
              </a:rPr>
              <a:t>persévéré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Ai-je </a:t>
            </a:r>
            <a:r>
              <a:rPr lang="de-DE" sz="1600" dirty="0" err="1">
                <a:effectLst/>
                <a:latin typeface="Helvetica" pitchFamily="2" charset="0"/>
              </a:rPr>
              <a:t>pu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surmonter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les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principales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difficultés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Mon </a:t>
            </a:r>
            <a:r>
              <a:rPr lang="de-DE" sz="1600" dirty="0" err="1">
                <a:effectLst/>
                <a:latin typeface="Helvetica" pitchFamily="2" charset="0"/>
              </a:rPr>
              <a:t>produit</a:t>
            </a:r>
            <a:r>
              <a:rPr lang="de-DE" sz="1600" dirty="0">
                <a:effectLst/>
                <a:latin typeface="Helvetica" pitchFamily="2" charset="0"/>
              </a:rPr>
              <a:t> a-t-</a:t>
            </a:r>
            <a:r>
              <a:rPr lang="de-DE" sz="1600" dirty="0" err="1">
                <a:effectLst/>
                <a:latin typeface="Helvetica" pitchFamily="2" charset="0"/>
              </a:rPr>
              <a:t>il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été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réalisé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proprement</a:t>
            </a:r>
            <a:r>
              <a:rPr lang="de-DE" sz="1600" dirty="0">
                <a:effectLst/>
                <a:latin typeface="Helvetica" pitchFamily="2" charset="0"/>
              </a:rPr>
              <a:t>? Est-</a:t>
            </a:r>
            <a:r>
              <a:rPr lang="de-DE" sz="1600" dirty="0" err="1">
                <a:effectLst/>
                <a:latin typeface="Helvetica" pitchFamily="2" charset="0"/>
              </a:rPr>
              <a:t>il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utilisable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pPr marL="0" indent="0">
              <a:buNone/>
            </a:pPr>
            <a:endParaRPr lang="de-DE" sz="1600" b="1" dirty="0">
              <a:solidFill>
                <a:srgbClr val="004486"/>
              </a:solidFill>
              <a:effectLst/>
            </a:endParaRPr>
          </a:p>
          <a:p>
            <a:pPr marL="0" indent="0">
              <a:buNone/>
            </a:pPr>
            <a:endParaRPr lang="de-DE" sz="1600" b="1" dirty="0">
              <a:solidFill>
                <a:srgbClr val="004486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sz="1600" dirty="0">
              <a:effectLst/>
              <a:latin typeface="Helvetica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de-DE" dirty="0"/>
          </a:p>
          <a:p>
            <a:pPr marL="0" indent="0">
              <a:buFont typeface="Wingdings" pitchFamily="2" charset="2"/>
              <a:buNone/>
            </a:pPr>
            <a:endParaRPr lang="de-GB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807F259-F403-09F6-53C7-268FF569B952}"/>
              </a:ext>
            </a:extLst>
          </p:cNvPr>
          <p:cNvSpPr txBox="1">
            <a:spLocks/>
          </p:cNvSpPr>
          <p:nvPr/>
        </p:nvSpPr>
        <p:spPr>
          <a:xfrm>
            <a:off x="6058624" y="1842219"/>
            <a:ext cx="5550477" cy="5475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600" b="1" dirty="0"/>
              <a:t>Comment </a:t>
            </a:r>
            <a:r>
              <a:rPr lang="de-DE" sz="1600" b="1" dirty="0" err="1"/>
              <a:t>est-ce</a:t>
            </a:r>
            <a:r>
              <a:rPr lang="de-DE" sz="1600" b="1" dirty="0"/>
              <a:t> </a:t>
            </a:r>
            <a:r>
              <a:rPr lang="de-DE" sz="1600" b="1" dirty="0" err="1"/>
              <a:t>que</a:t>
            </a:r>
            <a:r>
              <a:rPr lang="de-DE" sz="1600" b="1" dirty="0"/>
              <a:t> je </a:t>
            </a:r>
            <a:r>
              <a:rPr lang="de-DE" sz="1600" b="1" dirty="0" err="1"/>
              <a:t>planifie</a:t>
            </a:r>
            <a:r>
              <a:rPr lang="de-DE" sz="1600" b="1" dirty="0"/>
              <a:t> </a:t>
            </a:r>
            <a:r>
              <a:rPr lang="de-DE" sz="1600" b="1" dirty="0" err="1"/>
              <a:t>les</a:t>
            </a:r>
            <a:r>
              <a:rPr lang="de-DE" sz="1600" b="1" dirty="0"/>
              <a:t> </a:t>
            </a:r>
            <a:r>
              <a:rPr lang="de-DE" sz="1600" b="1" dirty="0" err="1"/>
              <a:t>prochaines</a:t>
            </a:r>
            <a:r>
              <a:rPr lang="de-DE" sz="1600" b="1" dirty="0"/>
              <a:t> </a:t>
            </a:r>
            <a:r>
              <a:rPr lang="de-DE" sz="1600" b="1" dirty="0" err="1"/>
              <a:t>étapes</a:t>
            </a:r>
            <a:r>
              <a:rPr lang="de-DE" sz="1600" b="1" dirty="0"/>
              <a:t> de </a:t>
            </a:r>
            <a:r>
              <a:rPr lang="de-DE" sz="1600" b="1" dirty="0" err="1"/>
              <a:t>ma</a:t>
            </a:r>
            <a:r>
              <a:rPr lang="de-DE" sz="1600" b="1" dirty="0"/>
              <a:t> </a:t>
            </a:r>
            <a:r>
              <a:rPr lang="de-DE" sz="1600" b="1" dirty="0" err="1"/>
              <a:t>formation</a:t>
            </a:r>
            <a:r>
              <a:rPr lang="de-DE" sz="1600" b="1" dirty="0"/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Comment </a:t>
            </a:r>
            <a:r>
              <a:rPr lang="de-DE" sz="1600" dirty="0" err="1">
                <a:effectLst/>
                <a:latin typeface="Helvetica" pitchFamily="2" charset="0"/>
              </a:rPr>
              <a:t>puis</a:t>
            </a:r>
            <a:r>
              <a:rPr lang="de-DE" sz="1600" dirty="0">
                <a:effectLst/>
                <a:latin typeface="Helvetica" pitchFamily="2" charset="0"/>
              </a:rPr>
              <a:t>-je </a:t>
            </a:r>
            <a:r>
              <a:rPr lang="de-DE" sz="1600" dirty="0" err="1">
                <a:effectLst/>
                <a:latin typeface="Helvetica" pitchFamily="2" charset="0"/>
              </a:rPr>
              <a:t>me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perfectionner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r>
              <a:rPr lang="de-DE" sz="1600" dirty="0">
                <a:effectLst/>
                <a:latin typeface="Helvetica" pitchFamily="2" charset="0"/>
              </a:rPr>
              <a:t>Quelles </a:t>
            </a:r>
            <a:r>
              <a:rPr lang="de-DE" sz="1600" dirty="0" err="1">
                <a:effectLst/>
                <a:latin typeface="Helvetica" pitchFamily="2" charset="0"/>
              </a:rPr>
              <a:t>sont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les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prochaines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étapes</a:t>
            </a:r>
            <a:r>
              <a:rPr lang="de-DE" sz="1600" dirty="0"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effectLst/>
                <a:latin typeface="Helvetica" pitchFamily="2" charset="0"/>
              </a:rPr>
              <a:t>ma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formation</a:t>
            </a:r>
            <a:r>
              <a:rPr lang="de-DE" sz="1600" dirty="0">
                <a:effectLst/>
                <a:latin typeface="Helvetica" pitchFamily="2" charset="0"/>
              </a:rPr>
              <a:t>?</a:t>
            </a:r>
          </a:p>
          <a:p>
            <a:pPr marL="0" indent="0">
              <a:buNone/>
            </a:pPr>
            <a:endParaRPr lang="de-DE" sz="1600" dirty="0">
              <a:effectLst/>
              <a:latin typeface="Helvetica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de-DE" dirty="0"/>
          </a:p>
          <a:p>
            <a:pPr marL="0" indent="0">
              <a:buFont typeface="Wingdings" pitchFamily="2" charset="2"/>
              <a:buNone/>
            </a:pPr>
            <a:endParaRPr lang="de-GB" dirty="0"/>
          </a:p>
        </p:txBody>
      </p:sp>
      <p:pic>
        <p:nvPicPr>
          <p:cNvPr id="10" name="Grafik 9" descr="Spiegelung Silhouette">
            <a:extLst>
              <a:ext uri="{FF2B5EF4-FFF2-40B4-BE49-F238E27FC236}">
                <a16:creationId xmlns:a16="http://schemas.microsoft.com/office/drawing/2014/main" id="{A7239C7D-350D-5886-6CAA-EB0EEC9D5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33667">
            <a:off x="7301347" y="3454183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61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5598D-FFCF-0FE9-68B3-23B26856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7818"/>
            <a:ext cx="9144000" cy="962363"/>
          </a:xfrm>
        </p:spPr>
        <p:txBody>
          <a:bodyPr>
            <a:normAutofit/>
          </a:bodyPr>
          <a:lstStyle/>
          <a:p>
            <a:r>
              <a:rPr lang="de-CH" dirty="0" err="1"/>
              <a:t>Evaluer</a:t>
            </a:r>
            <a:r>
              <a:rPr lang="de-CH" dirty="0"/>
              <a:t> et </a:t>
            </a:r>
            <a:r>
              <a:rPr lang="de-CH" dirty="0" err="1"/>
              <a:t>examiner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634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7D91D64-6EA2-E9B9-A990-5940569F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49732"/>
            <a:ext cx="8060789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préparation</a:t>
            </a:r>
            <a:r>
              <a:rPr lang="de-DE" dirty="0"/>
              <a:t> de </a:t>
            </a:r>
            <a:r>
              <a:rPr lang="de-DE" dirty="0" err="1"/>
              <a:t>l’examen</a:t>
            </a:r>
            <a:r>
              <a:rPr lang="de-DE" dirty="0"/>
              <a:t> final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B2C8A51-2689-6A92-C9DA-37E221323671}"/>
              </a:ext>
            </a:extLst>
          </p:cNvPr>
          <p:cNvSpPr txBox="1">
            <a:spLocks/>
          </p:cNvSpPr>
          <p:nvPr/>
        </p:nvSpPr>
        <p:spPr>
          <a:xfrm>
            <a:off x="704261" y="2296134"/>
            <a:ext cx="8633804" cy="41950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de-DE" sz="1600" b="1" dirty="0" err="1"/>
              <a:t>Une</a:t>
            </a:r>
            <a:r>
              <a:rPr lang="de-DE" sz="1600" b="1" dirty="0"/>
              <a:t> </a:t>
            </a:r>
            <a:r>
              <a:rPr lang="de-DE" sz="1600" b="1" dirty="0" err="1"/>
              <a:t>année</a:t>
            </a:r>
            <a:r>
              <a:rPr lang="de-DE" sz="1600" b="1" dirty="0"/>
              <a:t> avant </a:t>
            </a:r>
            <a:r>
              <a:rPr lang="de-DE" sz="1600" b="1" dirty="0" err="1"/>
              <a:t>l’examen</a:t>
            </a:r>
            <a:r>
              <a:rPr lang="de-DE" sz="1600" b="1" dirty="0"/>
              <a:t> final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Lisez</a:t>
            </a:r>
            <a:r>
              <a:rPr lang="de-DE" sz="1600" dirty="0"/>
              <a:t> </a:t>
            </a:r>
            <a:r>
              <a:rPr lang="de-DE" sz="1600" dirty="0" err="1"/>
              <a:t>l’ordonnance</a:t>
            </a:r>
            <a:r>
              <a:rPr lang="de-DE" sz="1600" dirty="0"/>
              <a:t> de </a:t>
            </a:r>
            <a:r>
              <a:rPr lang="de-DE" sz="1600" dirty="0" err="1"/>
              <a:t>formation</a:t>
            </a:r>
            <a:r>
              <a:rPr lang="de-DE" sz="1600" dirty="0"/>
              <a:t>, </a:t>
            </a:r>
            <a:r>
              <a:rPr lang="de-DE" sz="1600" dirty="0" err="1"/>
              <a:t>rubrique</a:t>
            </a:r>
            <a:r>
              <a:rPr lang="de-DE" sz="1600" dirty="0"/>
              <a:t> „</a:t>
            </a:r>
            <a:r>
              <a:rPr lang="de-DE" sz="1600" dirty="0" err="1"/>
              <a:t>Procédure</a:t>
            </a:r>
            <a:r>
              <a:rPr lang="de-DE" sz="1600" dirty="0"/>
              <a:t> de </a:t>
            </a:r>
            <a:r>
              <a:rPr lang="de-DE" sz="1600" dirty="0" err="1"/>
              <a:t>qualification</a:t>
            </a:r>
            <a:r>
              <a:rPr lang="de-DE" sz="1600" dirty="0"/>
              <a:t>“!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Demandez-vous</a:t>
            </a:r>
            <a:r>
              <a:rPr lang="de-DE" sz="1600" dirty="0"/>
              <a:t>: Quelles </a:t>
            </a:r>
            <a:r>
              <a:rPr lang="de-DE" sz="1600" dirty="0" err="1"/>
              <a:t>sont</a:t>
            </a:r>
            <a:r>
              <a:rPr lang="de-DE" sz="1600" dirty="0"/>
              <a:t> </a:t>
            </a:r>
            <a:r>
              <a:rPr lang="de-DE" sz="1600" dirty="0" err="1"/>
              <a:t>mes</a:t>
            </a:r>
            <a:r>
              <a:rPr lang="de-DE" sz="1600" dirty="0"/>
              <a:t> </a:t>
            </a:r>
            <a:r>
              <a:rPr lang="de-DE" sz="1600" dirty="0" err="1"/>
              <a:t>forces</a:t>
            </a:r>
            <a:r>
              <a:rPr lang="de-DE" sz="1600" dirty="0"/>
              <a:t>, </a:t>
            </a:r>
            <a:r>
              <a:rPr lang="de-DE" sz="1600" dirty="0" err="1"/>
              <a:t>mes</a:t>
            </a:r>
            <a:r>
              <a:rPr lang="de-DE" sz="1600" dirty="0"/>
              <a:t> </a:t>
            </a:r>
            <a:r>
              <a:rPr lang="de-DE" sz="1600" dirty="0" err="1"/>
              <a:t>faiblesses</a:t>
            </a:r>
            <a:r>
              <a:rPr lang="de-DE" sz="1600" dirty="0"/>
              <a:t>? </a:t>
            </a:r>
            <a:r>
              <a:rPr lang="de-DE" sz="1600" dirty="0" err="1"/>
              <a:t>Qu’est-ce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je </a:t>
            </a:r>
            <a:r>
              <a:rPr lang="de-DE" sz="1600" dirty="0" err="1"/>
              <a:t>sais</a:t>
            </a:r>
            <a:r>
              <a:rPr lang="de-DE" sz="1600" dirty="0"/>
              <a:t>? </a:t>
            </a:r>
            <a:r>
              <a:rPr lang="de-DE" sz="1600" dirty="0" err="1"/>
              <a:t>Qu’est-ce</a:t>
            </a:r>
            <a:r>
              <a:rPr lang="de-DE" sz="1600" dirty="0"/>
              <a:t> </a:t>
            </a:r>
            <a:r>
              <a:rPr lang="de-DE" sz="1600" dirty="0" err="1"/>
              <a:t>que</a:t>
            </a:r>
            <a:r>
              <a:rPr lang="de-DE" sz="1600" dirty="0"/>
              <a:t> je ne </a:t>
            </a:r>
            <a:r>
              <a:rPr lang="de-DE" sz="1600" dirty="0" err="1"/>
              <a:t>sais</a:t>
            </a:r>
            <a:r>
              <a:rPr lang="de-DE" sz="1600" dirty="0"/>
              <a:t> </a:t>
            </a:r>
            <a:r>
              <a:rPr lang="de-DE" sz="1600" dirty="0" err="1"/>
              <a:t>pas</a:t>
            </a:r>
            <a:r>
              <a:rPr lang="de-DE" sz="1600" dirty="0"/>
              <a:t> </a:t>
            </a:r>
            <a:r>
              <a:rPr lang="de-DE" sz="1600" dirty="0" err="1"/>
              <a:t>encore</a:t>
            </a:r>
            <a:r>
              <a:rPr lang="de-DE" sz="1600" dirty="0"/>
              <a:t>?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Fixez-vous</a:t>
            </a:r>
            <a:r>
              <a:rPr lang="de-DE" sz="1600" dirty="0"/>
              <a:t> </a:t>
            </a:r>
            <a:r>
              <a:rPr lang="de-DE" sz="1600" dirty="0" err="1"/>
              <a:t>un</a:t>
            </a:r>
            <a:r>
              <a:rPr lang="de-DE" sz="1600" dirty="0"/>
              <a:t> plan de </a:t>
            </a:r>
            <a:r>
              <a:rPr lang="de-DE" sz="1600" dirty="0" err="1"/>
              <a:t>répétition</a:t>
            </a:r>
            <a:r>
              <a:rPr lang="de-DE" sz="1600" dirty="0"/>
              <a:t>!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Préparez</a:t>
            </a:r>
            <a:r>
              <a:rPr lang="de-DE" sz="1600" dirty="0"/>
              <a:t> </a:t>
            </a:r>
            <a:r>
              <a:rPr lang="de-DE" sz="1600" dirty="0" err="1"/>
              <a:t>les</a:t>
            </a:r>
            <a:r>
              <a:rPr lang="de-DE" sz="1600" dirty="0"/>
              <a:t> </a:t>
            </a:r>
            <a:r>
              <a:rPr lang="de-DE" sz="1600" dirty="0" err="1"/>
              <a:t>examens</a:t>
            </a:r>
            <a:r>
              <a:rPr lang="de-DE" sz="1600" dirty="0"/>
              <a:t> </a:t>
            </a:r>
            <a:r>
              <a:rPr lang="de-DE" sz="1600" dirty="0" err="1"/>
              <a:t>avec</a:t>
            </a:r>
            <a:r>
              <a:rPr lang="de-DE" sz="1600" dirty="0"/>
              <a:t> des </a:t>
            </a:r>
            <a:r>
              <a:rPr lang="de-DE" sz="1600" dirty="0" err="1"/>
              <a:t>collègues</a:t>
            </a:r>
            <a:r>
              <a:rPr lang="de-DE" sz="1600" dirty="0"/>
              <a:t>! C’est </a:t>
            </a:r>
            <a:r>
              <a:rPr lang="de-DE" sz="1600" dirty="0" err="1"/>
              <a:t>un</a:t>
            </a:r>
            <a:r>
              <a:rPr lang="de-DE" sz="1600" dirty="0"/>
              <a:t> </a:t>
            </a:r>
            <a:r>
              <a:rPr lang="de-DE" sz="1600" dirty="0" err="1"/>
              <a:t>moyen</a:t>
            </a:r>
            <a:r>
              <a:rPr lang="de-DE" sz="1600" dirty="0"/>
              <a:t> de </a:t>
            </a:r>
            <a:r>
              <a:rPr lang="de-DE" sz="1600" dirty="0" err="1"/>
              <a:t>vous</a:t>
            </a:r>
            <a:r>
              <a:rPr lang="de-DE" sz="1600" dirty="0"/>
              <a:t> </a:t>
            </a:r>
            <a:r>
              <a:rPr lang="de-DE" sz="1600" dirty="0" err="1"/>
              <a:t>encourager</a:t>
            </a:r>
            <a:r>
              <a:rPr lang="de-DE" sz="1600" dirty="0"/>
              <a:t>.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Ayez</a:t>
            </a:r>
            <a:r>
              <a:rPr lang="de-DE" sz="1600" dirty="0"/>
              <a:t> </a:t>
            </a:r>
            <a:r>
              <a:rPr lang="de-DE" sz="1600" dirty="0" err="1"/>
              <a:t>confiance</a:t>
            </a:r>
            <a:r>
              <a:rPr lang="de-DE" sz="1600" dirty="0"/>
              <a:t> en </a:t>
            </a:r>
            <a:r>
              <a:rPr lang="de-DE" sz="1600" dirty="0" err="1"/>
              <a:t>vous</a:t>
            </a:r>
            <a:r>
              <a:rPr lang="de-DE" sz="1600" dirty="0"/>
              <a:t>!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Apprenez</a:t>
            </a:r>
            <a:r>
              <a:rPr lang="de-DE" sz="1600" dirty="0"/>
              <a:t> très </a:t>
            </a:r>
            <a:r>
              <a:rPr lang="de-DE" sz="1600" dirty="0" err="1"/>
              <a:t>tôt</a:t>
            </a:r>
            <a:r>
              <a:rPr lang="de-DE" sz="1600" dirty="0"/>
              <a:t> à </a:t>
            </a:r>
            <a:r>
              <a:rPr lang="de-DE" sz="1600" dirty="0" err="1"/>
              <a:t>vous</a:t>
            </a:r>
            <a:r>
              <a:rPr lang="de-DE" sz="1600" dirty="0"/>
              <a:t> </a:t>
            </a:r>
            <a:r>
              <a:rPr lang="de-DE" sz="1600" dirty="0" err="1"/>
              <a:t>détendre</a:t>
            </a:r>
            <a:r>
              <a:rPr lang="de-DE" sz="1600" dirty="0"/>
              <a:t> </a:t>
            </a:r>
            <a:r>
              <a:rPr lang="de-DE" sz="1600" dirty="0" err="1"/>
              <a:t>dans</a:t>
            </a:r>
            <a:r>
              <a:rPr lang="de-DE" sz="1600" dirty="0"/>
              <a:t> </a:t>
            </a:r>
            <a:r>
              <a:rPr lang="de-DE" sz="1600" dirty="0" err="1"/>
              <a:t>les</a:t>
            </a:r>
            <a:r>
              <a:rPr lang="de-DE" sz="1600" dirty="0"/>
              <a:t> </a:t>
            </a:r>
            <a:r>
              <a:rPr lang="de-DE" sz="1600" dirty="0" err="1"/>
              <a:t>situations</a:t>
            </a:r>
            <a:r>
              <a:rPr lang="de-DE" sz="1600" dirty="0"/>
              <a:t> </a:t>
            </a:r>
            <a:r>
              <a:rPr lang="de-DE" sz="1600" dirty="0" err="1"/>
              <a:t>difficiles</a:t>
            </a:r>
            <a:r>
              <a:rPr lang="de-DE" sz="1600" dirty="0"/>
              <a:t>!</a:t>
            </a:r>
          </a:p>
          <a:p>
            <a:pPr>
              <a:lnSpc>
                <a:spcPct val="120000"/>
              </a:lnSpc>
            </a:pPr>
            <a:r>
              <a:rPr lang="de-DE" sz="1600" dirty="0"/>
              <a:t>Ne </a:t>
            </a:r>
            <a:r>
              <a:rPr lang="de-DE" sz="1600" dirty="0" err="1"/>
              <a:t>croyez</a:t>
            </a:r>
            <a:r>
              <a:rPr lang="de-DE" sz="1600" dirty="0"/>
              <a:t> </a:t>
            </a:r>
            <a:r>
              <a:rPr lang="de-DE" sz="1600" dirty="0" err="1"/>
              <a:t>pas</a:t>
            </a:r>
            <a:r>
              <a:rPr lang="de-DE" sz="1600" dirty="0"/>
              <a:t> </a:t>
            </a:r>
            <a:r>
              <a:rPr lang="de-DE" sz="1600" dirty="0" err="1"/>
              <a:t>tout</a:t>
            </a:r>
            <a:r>
              <a:rPr lang="de-DE" sz="1600" dirty="0"/>
              <a:t> </a:t>
            </a:r>
            <a:r>
              <a:rPr lang="de-DE" sz="1600" dirty="0" err="1"/>
              <a:t>ce</a:t>
            </a:r>
            <a:r>
              <a:rPr lang="de-DE" sz="1600" dirty="0"/>
              <a:t> </a:t>
            </a:r>
            <a:r>
              <a:rPr lang="de-DE" sz="1600" dirty="0" err="1"/>
              <a:t>qu’on</a:t>
            </a:r>
            <a:r>
              <a:rPr lang="de-DE" sz="1600" dirty="0"/>
              <a:t> </a:t>
            </a:r>
            <a:r>
              <a:rPr lang="de-DE" sz="1600" dirty="0" err="1"/>
              <a:t>raconte</a:t>
            </a:r>
            <a:r>
              <a:rPr lang="de-DE" sz="1600" dirty="0"/>
              <a:t>! </a:t>
            </a:r>
            <a:r>
              <a:rPr lang="de-DE" sz="1600" dirty="0" err="1"/>
              <a:t>Renseignez-vous</a:t>
            </a:r>
            <a:r>
              <a:rPr lang="de-DE" sz="1600" dirty="0"/>
              <a:t> </a:t>
            </a:r>
            <a:r>
              <a:rPr lang="de-DE" sz="1600" dirty="0" err="1"/>
              <a:t>auprès</a:t>
            </a:r>
            <a:r>
              <a:rPr lang="de-DE" sz="1600" dirty="0"/>
              <a:t> </a:t>
            </a:r>
            <a:r>
              <a:rPr lang="de-DE" sz="1600" dirty="0" err="1"/>
              <a:t>d’experts</a:t>
            </a:r>
            <a:r>
              <a:rPr lang="de-DE" sz="1600" dirty="0"/>
              <a:t> et </a:t>
            </a:r>
            <a:r>
              <a:rPr lang="de-DE" sz="1600" dirty="0" err="1"/>
              <a:t>d’enseignants</a:t>
            </a:r>
            <a:r>
              <a:rPr lang="de-DE" sz="1600" dirty="0"/>
              <a:t>!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endParaRPr lang="de-GB" sz="1600" dirty="0"/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de-DE" sz="1600" b="1" dirty="0"/>
              <a:t>Trois </a:t>
            </a:r>
            <a:r>
              <a:rPr lang="de-DE" sz="1600" b="1" dirty="0" err="1"/>
              <a:t>mois</a:t>
            </a:r>
            <a:r>
              <a:rPr lang="de-DE" sz="1600" b="1" dirty="0"/>
              <a:t> avant </a:t>
            </a:r>
            <a:r>
              <a:rPr lang="de-DE" sz="1600" b="1" dirty="0" err="1"/>
              <a:t>l’examen</a:t>
            </a:r>
            <a:r>
              <a:rPr lang="de-DE" sz="1600" b="1" dirty="0"/>
              <a:t> final</a:t>
            </a:r>
          </a:p>
          <a:p>
            <a:pPr>
              <a:lnSpc>
                <a:spcPct val="120000"/>
              </a:lnSpc>
            </a:pPr>
            <a:r>
              <a:rPr lang="de-DE" sz="1600" dirty="0"/>
              <a:t>Allez </a:t>
            </a:r>
            <a:r>
              <a:rPr lang="de-DE" sz="1600" dirty="0" err="1"/>
              <a:t>voir</a:t>
            </a:r>
            <a:r>
              <a:rPr lang="de-DE" sz="1600" dirty="0"/>
              <a:t> </a:t>
            </a:r>
            <a:r>
              <a:rPr lang="de-DE" sz="1600" dirty="0" err="1"/>
              <a:t>l’endroit</a:t>
            </a:r>
            <a:r>
              <a:rPr lang="de-DE" sz="1600" dirty="0"/>
              <a:t> </a:t>
            </a:r>
            <a:r>
              <a:rPr lang="de-DE" sz="1600" dirty="0" err="1"/>
              <a:t>où</a:t>
            </a:r>
            <a:r>
              <a:rPr lang="de-DE" sz="1600" dirty="0"/>
              <a:t> </a:t>
            </a:r>
            <a:r>
              <a:rPr lang="de-DE" sz="1600" dirty="0" err="1"/>
              <a:t>vous</a:t>
            </a:r>
            <a:r>
              <a:rPr lang="de-DE" sz="1600" dirty="0"/>
              <a:t> </a:t>
            </a:r>
            <a:r>
              <a:rPr lang="de-DE" sz="1600" dirty="0" err="1"/>
              <a:t>passerez</a:t>
            </a:r>
            <a:r>
              <a:rPr lang="de-DE" sz="1600" dirty="0"/>
              <a:t> </a:t>
            </a:r>
            <a:r>
              <a:rPr lang="de-DE" sz="1600" dirty="0" err="1"/>
              <a:t>l’examen</a:t>
            </a:r>
            <a:r>
              <a:rPr lang="de-DE" sz="1600" dirty="0"/>
              <a:t>!</a:t>
            </a:r>
          </a:p>
          <a:p>
            <a:pPr>
              <a:lnSpc>
                <a:spcPct val="120000"/>
              </a:lnSpc>
            </a:pPr>
            <a:r>
              <a:rPr lang="de-DE" sz="1600" dirty="0"/>
              <a:t>Ne </a:t>
            </a:r>
            <a:r>
              <a:rPr lang="de-DE" sz="1600" dirty="0" err="1"/>
              <a:t>prenez</a:t>
            </a:r>
            <a:r>
              <a:rPr lang="de-DE" sz="1600" dirty="0"/>
              <a:t> </a:t>
            </a:r>
            <a:r>
              <a:rPr lang="de-DE" sz="1600" dirty="0" err="1"/>
              <a:t>ni</a:t>
            </a:r>
            <a:r>
              <a:rPr lang="de-DE" sz="1600" dirty="0"/>
              <a:t> </a:t>
            </a:r>
            <a:r>
              <a:rPr lang="de-DE" sz="1600" dirty="0" err="1"/>
              <a:t>médicament</a:t>
            </a:r>
            <a:r>
              <a:rPr lang="de-DE" sz="1600" dirty="0"/>
              <a:t>, </a:t>
            </a:r>
            <a:r>
              <a:rPr lang="de-DE" sz="1600" dirty="0" err="1"/>
              <a:t>ni</a:t>
            </a:r>
            <a:r>
              <a:rPr lang="de-DE" sz="1600" dirty="0"/>
              <a:t> </a:t>
            </a:r>
            <a:r>
              <a:rPr lang="de-DE" sz="1600" dirty="0" err="1"/>
              <a:t>alcool</a:t>
            </a:r>
            <a:r>
              <a:rPr lang="de-DE" sz="1600" dirty="0"/>
              <a:t> </a:t>
            </a:r>
            <a:r>
              <a:rPr lang="de-DE" sz="1600" dirty="0" err="1"/>
              <a:t>ou</a:t>
            </a:r>
            <a:r>
              <a:rPr lang="de-DE" sz="1600" dirty="0"/>
              <a:t> </a:t>
            </a:r>
            <a:r>
              <a:rPr lang="de-DE" sz="1600" dirty="0" err="1"/>
              <a:t>autre</a:t>
            </a:r>
            <a:r>
              <a:rPr lang="de-DE" sz="1600" dirty="0"/>
              <a:t> </a:t>
            </a:r>
            <a:r>
              <a:rPr lang="de-DE" sz="1600" dirty="0" err="1"/>
              <a:t>remède</a:t>
            </a:r>
            <a:r>
              <a:rPr lang="de-DE" sz="1600" dirty="0"/>
              <a:t> </a:t>
            </a:r>
            <a:r>
              <a:rPr lang="de-DE" sz="1600" dirty="0" err="1"/>
              <a:t>miracle</a:t>
            </a:r>
            <a:endParaRPr lang="de-DE" sz="1600" dirty="0"/>
          </a:p>
          <a:p>
            <a:pPr>
              <a:lnSpc>
                <a:spcPct val="120000"/>
              </a:lnSpc>
            </a:pPr>
            <a:r>
              <a:rPr lang="de-DE" sz="1600" dirty="0"/>
              <a:t>Si </a:t>
            </a:r>
            <a:r>
              <a:rPr lang="de-DE" sz="1600" dirty="0" err="1"/>
              <a:t>vous</a:t>
            </a:r>
            <a:r>
              <a:rPr lang="de-DE" sz="1600" dirty="0"/>
              <a:t> </a:t>
            </a:r>
            <a:r>
              <a:rPr lang="de-DE" sz="1600" dirty="0" err="1"/>
              <a:t>deviez</a:t>
            </a:r>
            <a:r>
              <a:rPr lang="de-DE" sz="1600" dirty="0"/>
              <a:t> </a:t>
            </a:r>
            <a:r>
              <a:rPr lang="de-DE" sz="1600" dirty="0" err="1"/>
              <a:t>ressentir</a:t>
            </a:r>
            <a:r>
              <a:rPr lang="de-DE" sz="1600" dirty="0"/>
              <a:t> la </a:t>
            </a:r>
            <a:r>
              <a:rPr lang="de-DE" sz="1600" dirty="0" err="1"/>
              <a:t>peur</a:t>
            </a:r>
            <a:r>
              <a:rPr lang="de-DE" sz="1600" dirty="0"/>
              <a:t> des </a:t>
            </a:r>
            <a:r>
              <a:rPr lang="de-DE" sz="1600" dirty="0" err="1"/>
              <a:t>examens</a:t>
            </a:r>
            <a:r>
              <a:rPr lang="de-DE" sz="1600" dirty="0"/>
              <a:t>, </a:t>
            </a:r>
            <a:r>
              <a:rPr lang="de-DE" sz="1600" dirty="0" err="1"/>
              <a:t>parlez</a:t>
            </a:r>
            <a:r>
              <a:rPr lang="de-DE" sz="1600" dirty="0"/>
              <a:t>-en </a:t>
            </a:r>
            <a:r>
              <a:rPr lang="de-DE" sz="1600" dirty="0" err="1"/>
              <a:t>avec</a:t>
            </a:r>
            <a:r>
              <a:rPr lang="de-DE" sz="1600" dirty="0"/>
              <a:t> </a:t>
            </a:r>
            <a:r>
              <a:rPr lang="de-DE" sz="1600" dirty="0" err="1"/>
              <a:t>votre</a:t>
            </a:r>
            <a:r>
              <a:rPr lang="de-DE" sz="1600" dirty="0"/>
              <a:t> </a:t>
            </a:r>
            <a:r>
              <a:rPr lang="de-DE" sz="1600" dirty="0" err="1"/>
              <a:t>formateur</a:t>
            </a:r>
            <a:r>
              <a:rPr lang="de-DE" sz="1600" dirty="0"/>
              <a:t>/</a:t>
            </a:r>
            <a:r>
              <a:rPr lang="de-DE" sz="1600" dirty="0" err="1"/>
              <a:t>trice</a:t>
            </a:r>
            <a:r>
              <a:rPr lang="de-DE" sz="1600" dirty="0"/>
              <a:t>, </a:t>
            </a:r>
            <a:r>
              <a:rPr lang="de-DE" sz="1600" dirty="0" err="1"/>
              <a:t>un-e</a:t>
            </a:r>
            <a:r>
              <a:rPr lang="de-DE" sz="1600" dirty="0"/>
              <a:t> </a:t>
            </a:r>
            <a:r>
              <a:rPr lang="de-DE" sz="1600" dirty="0" err="1"/>
              <a:t>enseignant-e</a:t>
            </a:r>
            <a:r>
              <a:rPr lang="de-DE" sz="1600" dirty="0"/>
              <a:t> </a:t>
            </a:r>
            <a:r>
              <a:rPr lang="de-DE" sz="1600" dirty="0" err="1"/>
              <a:t>ou</a:t>
            </a:r>
            <a:r>
              <a:rPr lang="de-DE" sz="1600" dirty="0"/>
              <a:t> </a:t>
            </a:r>
            <a:r>
              <a:rPr lang="de-DE" sz="1600" dirty="0" err="1"/>
              <a:t>votre</a:t>
            </a:r>
            <a:r>
              <a:rPr lang="de-DE" sz="1600" dirty="0"/>
              <a:t> </a:t>
            </a:r>
            <a:r>
              <a:rPr lang="de-DE" sz="1600" dirty="0" err="1"/>
              <a:t>médecin</a:t>
            </a:r>
            <a:r>
              <a:rPr lang="de-DE" sz="1600" dirty="0"/>
              <a:t>!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D26028A0-F77A-BB6D-A45B-5E492F72E48F}"/>
              </a:ext>
            </a:extLst>
          </p:cNvPr>
          <p:cNvSpPr txBox="1">
            <a:spLocks/>
          </p:cNvSpPr>
          <p:nvPr/>
        </p:nvSpPr>
        <p:spPr>
          <a:xfrm>
            <a:off x="704850" y="1684657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Conseils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candidat</a:t>
            </a:r>
            <a:r>
              <a:rPr lang="de-DE" dirty="0"/>
              <a:t>-</a:t>
            </a:r>
            <a:r>
              <a:rPr lang="de-DE" dirty="0" err="1"/>
              <a:t>e</a:t>
            </a:r>
            <a:r>
              <a:rPr lang="de-DE" dirty="0"/>
              <a:t>-s (1/2)</a:t>
            </a:r>
          </a:p>
          <a:p>
            <a:pPr marL="0" indent="0">
              <a:buNone/>
            </a:pPr>
            <a:endParaRPr lang="de-GB" dirty="0"/>
          </a:p>
        </p:txBody>
      </p:sp>
      <p:pic>
        <p:nvPicPr>
          <p:cNvPr id="7" name="Grafik 6" descr="Glühbirne und Stift Silhouette">
            <a:extLst>
              <a:ext uri="{FF2B5EF4-FFF2-40B4-BE49-F238E27FC236}">
                <a16:creationId xmlns:a16="http://schemas.microsoft.com/office/drawing/2014/main" id="{97B41186-C089-E522-2F47-9E33CB2B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35926">
            <a:off x="8892238" y="3289777"/>
            <a:ext cx="2645391" cy="26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D942B-ED5E-3932-636D-37CFF732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26586"/>
            <a:ext cx="8060789" cy="1325563"/>
          </a:xfrm>
        </p:spPr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préalables</a:t>
            </a:r>
            <a:r>
              <a:rPr lang="de-DE" dirty="0"/>
              <a:t> (</a:t>
            </a:r>
            <a:r>
              <a:rPr lang="de-DE" dirty="0" err="1"/>
              <a:t>prérequis</a:t>
            </a:r>
            <a:r>
              <a:rPr lang="de-DE" dirty="0"/>
              <a:t>)</a:t>
            </a: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04D8DD-3BC7-0DE8-AA9A-109C3262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D4389D0-9290-AB1E-4FE3-68D0501234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561511"/>
            <a:ext cx="8059738" cy="495889"/>
          </a:xfrm>
        </p:spPr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critères</a:t>
            </a:r>
            <a:r>
              <a:rPr lang="de-DE" dirty="0"/>
              <a:t> de </a:t>
            </a:r>
            <a:r>
              <a:rPr lang="de-DE" dirty="0" err="1"/>
              <a:t>sélection</a:t>
            </a:r>
            <a:endParaRPr lang="de-DE" dirty="0"/>
          </a:p>
          <a:p>
            <a:endParaRPr lang="de-GB" dirty="0"/>
          </a:p>
        </p:txBody>
      </p:sp>
      <p:graphicFrame>
        <p:nvGraphicFramePr>
          <p:cNvPr id="6" name="Inhaltsplatzhalter 4">
            <a:extLst>
              <a:ext uri="{FF2B5EF4-FFF2-40B4-BE49-F238E27FC236}">
                <a16:creationId xmlns:a16="http://schemas.microsoft.com/office/drawing/2014/main" id="{96C30465-738B-FE4B-ED8E-BF678250C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473554"/>
              </p:ext>
            </p:extLst>
          </p:nvPr>
        </p:nvGraphicFramePr>
        <p:xfrm>
          <a:off x="862013" y="2057400"/>
          <a:ext cx="10232707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050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4A3A47-1CA3-447D-C84A-440C932F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77027"/>
            <a:ext cx="8060789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préparation</a:t>
            </a:r>
            <a:r>
              <a:rPr lang="de-DE" dirty="0"/>
              <a:t> de </a:t>
            </a:r>
            <a:r>
              <a:rPr lang="de-DE" dirty="0" err="1"/>
              <a:t>l’examen</a:t>
            </a:r>
            <a:r>
              <a:rPr lang="de-DE" dirty="0"/>
              <a:t> final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AE4155C2-B97A-38B6-4070-932111177CB9}"/>
              </a:ext>
            </a:extLst>
          </p:cNvPr>
          <p:cNvSpPr txBox="1">
            <a:spLocks/>
          </p:cNvSpPr>
          <p:nvPr/>
        </p:nvSpPr>
        <p:spPr>
          <a:xfrm>
            <a:off x="704261" y="2323429"/>
            <a:ext cx="8633804" cy="41950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de-DE" sz="1600" b="1" dirty="0" err="1"/>
              <a:t>Une</a:t>
            </a:r>
            <a:r>
              <a:rPr lang="de-DE" sz="1600" b="1" dirty="0"/>
              <a:t> </a:t>
            </a:r>
            <a:r>
              <a:rPr lang="de-DE" sz="1600" b="1" dirty="0" err="1"/>
              <a:t>semaine</a:t>
            </a:r>
            <a:r>
              <a:rPr lang="de-DE" sz="1600" b="1" dirty="0"/>
              <a:t> avant </a:t>
            </a:r>
            <a:r>
              <a:rPr lang="de-DE" sz="1600" b="1" dirty="0" err="1"/>
              <a:t>l’examen</a:t>
            </a:r>
            <a:r>
              <a:rPr lang="de-DE" sz="1600" b="1" dirty="0"/>
              <a:t> final</a:t>
            </a:r>
          </a:p>
          <a:p>
            <a:pPr>
              <a:lnSpc>
                <a:spcPct val="120000"/>
              </a:lnSpc>
            </a:pPr>
            <a:r>
              <a:rPr lang="de-DE" sz="1600" dirty="0"/>
              <a:t>La </a:t>
            </a:r>
            <a:r>
              <a:rPr lang="de-DE" sz="1600" dirty="0" err="1"/>
              <a:t>meilleure</a:t>
            </a:r>
            <a:r>
              <a:rPr lang="de-DE" sz="1600" dirty="0"/>
              <a:t> </a:t>
            </a:r>
            <a:r>
              <a:rPr lang="de-DE" sz="1600" dirty="0" err="1"/>
              <a:t>préparation</a:t>
            </a:r>
            <a:r>
              <a:rPr lang="de-DE" sz="1600" dirty="0"/>
              <a:t> passe par </a:t>
            </a:r>
            <a:r>
              <a:rPr lang="de-DE" sz="1600" dirty="0" err="1"/>
              <a:t>une</a:t>
            </a:r>
            <a:r>
              <a:rPr lang="de-DE" sz="1600" dirty="0"/>
              <a:t> </a:t>
            </a:r>
            <a:r>
              <a:rPr lang="de-DE" sz="1600" dirty="0" err="1"/>
              <a:t>nourriture</a:t>
            </a:r>
            <a:r>
              <a:rPr lang="de-DE" sz="1600" dirty="0"/>
              <a:t> </a:t>
            </a:r>
            <a:r>
              <a:rPr lang="de-DE" sz="1600" dirty="0" err="1"/>
              <a:t>saine</a:t>
            </a:r>
            <a:r>
              <a:rPr lang="de-DE" sz="1600" dirty="0"/>
              <a:t> et </a:t>
            </a:r>
            <a:r>
              <a:rPr lang="de-DE" sz="1600" dirty="0" err="1"/>
              <a:t>suffisamment</a:t>
            </a:r>
            <a:r>
              <a:rPr lang="de-DE" sz="1600" dirty="0"/>
              <a:t> de </a:t>
            </a:r>
            <a:r>
              <a:rPr lang="de-DE" sz="1600" dirty="0" err="1"/>
              <a:t>sommeil</a:t>
            </a:r>
            <a:r>
              <a:rPr lang="de-DE" sz="1600" dirty="0"/>
              <a:t>.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Prenez</a:t>
            </a:r>
            <a:r>
              <a:rPr lang="de-DE" sz="1600" dirty="0"/>
              <a:t> </a:t>
            </a:r>
            <a:r>
              <a:rPr lang="de-DE" sz="1600" dirty="0" err="1"/>
              <a:t>contact</a:t>
            </a:r>
            <a:r>
              <a:rPr lang="de-DE" sz="1600" dirty="0"/>
              <a:t> </a:t>
            </a:r>
            <a:r>
              <a:rPr lang="de-DE" sz="1600" dirty="0" err="1"/>
              <a:t>avec</a:t>
            </a:r>
            <a:r>
              <a:rPr lang="de-DE" sz="1600" dirty="0"/>
              <a:t> </a:t>
            </a:r>
            <a:r>
              <a:rPr lang="de-DE" sz="1600" dirty="0" err="1"/>
              <a:t>votre</a:t>
            </a:r>
            <a:r>
              <a:rPr lang="de-DE" sz="1600" dirty="0"/>
              <a:t> </a:t>
            </a:r>
            <a:r>
              <a:rPr lang="de-DE" sz="1600" dirty="0" err="1"/>
              <a:t>formateur</a:t>
            </a:r>
            <a:r>
              <a:rPr lang="de-DE" sz="1600" dirty="0"/>
              <a:t>/</a:t>
            </a:r>
            <a:r>
              <a:rPr lang="de-DE" sz="1600" dirty="0" err="1"/>
              <a:t>trice</a:t>
            </a:r>
            <a:r>
              <a:rPr lang="de-DE" sz="1600" dirty="0"/>
              <a:t> </a:t>
            </a:r>
            <a:r>
              <a:rPr lang="de-DE" sz="1600" dirty="0" err="1"/>
              <a:t>ou</a:t>
            </a:r>
            <a:r>
              <a:rPr lang="de-DE" sz="1600" dirty="0"/>
              <a:t> </a:t>
            </a:r>
            <a:r>
              <a:rPr lang="de-DE" sz="1600" dirty="0" err="1"/>
              <a:t>avec</a:t>
            </a:r>
            <a:r>
              <a:rPr lang="de-DE" sz="1600" dirty="0"/>
              <a:t> </a:t>
            </a:r>
            <a:r>
              <a:rPr lang="de-DE" sz="1600" dirty="0" err="1"/>
              <a:t>un-e</a:t>
            </a:r>
            <a:r>
              <a:rPr lang="de-DE" sz="1600" dirty="0"/>
              <a:t> </a:t>
            </a:r>
            <a:r>
              <a:rPr lang="de-DE" sz="1600" dirty="0" err="1"/>
              <a:t>enseignant-e</a:t>
            </a:r>
            <a:r>
              <a:rPr lang="de-DE" sz="1600" dirty="0"/>
              <a:t> si </a:t>
            </a:r>
            <a:r>
              <a:rPr lang="de-DE" sz="1600" dirty="0" err="1"/>
              <a:t>vous</a:t>
            </a:r>
            <a:r>
              <a:rPr lang="de-DE" sz="1600" dirty="0"/>
              <a:t> </a:t>
            </a:r>
            <a:r>
              <a:rPr lang="de-DE" sz="1600" dirty="0" err="1"/>
              <a:t>pensez</a:t>
            </a:r>
            <a:r>
              <a:rPr lang="de-DE" sz="1600" dirty="0"/>
              <a:t> </a:t>
            </a:r>
            <a:r>
              <a:rPr lang="de-DE" sz="1600" dirty="0" err="1"/>
              <a:t>qu’ils</a:t>
            </a:r>
            <a:r>
              <a:rPr lang="de-DE" sz="1600" dirty="0"/>
              <a:t> </a:t>
            </a:r>
            <a:r>
              <a:rPr lang="de-DE" sz="1600" dirty="0" err="1"/>
              <a:t>peuvent</a:t>
            </a:r>
            <a:r>
              <a:rPr lang="de-DE" sz="1600" dirty="0"/>
              <a:t> </a:t>
            </a:r>
            <a:r>
              <a:rPr lang="de-DE" sz="1600" dirty="0" err="1"/>
              <a:t>encore</a:t>
            </a:r>
            <a:r>
              <a:rPr lang="de-DE" sz="1600" dirty="0"/>
              <a:t> </a:t>
            </a:r>
            <a:r>
              <a:rPr lang="de-DE" sz="1600" dirty="0" err="1"/>
              <a:t>vous</a:t>
            </a:r>
            <a:r>
              <a:rPr lang="de-DE" sz="1600" dirty="0"/>
              <a:t> </a:t>
            </a:r>
            <a:r>
              <a:rPr lang="de-DE" sz="1600" dirty="0" err="1"/>
              <a:t>conseiller</a:t>
            </a:r>
            <a:r>
              <a:rPr lang="de-DE" sz="1600" dirty="0"/>
              <a:t> </a:t>
            </a:r>
            <a:r>
              <a:rPr lang="de-DE" sz="1600" dirty="0" err="1"/>
              <a:t>quelques</a:t>
            </a:r>
            <a:r>
              <a:rPr lang="de-DE" sz="1600" dirty="0"/>
              <a:t> </a:t>
            </a:r>
            <a:r>
              <a:rPr lang="de-DE" sz="1600" dirty="0" err="1"/>
              <a:t>jours</a:t>
            </a:r>
            <a:r>
              <a:rPr lang="de-DE" sz="1600" dirty="0"/>
              <a:t> avant </a:t>
            </a:r>
            <a:r>
              <a:rPr lang="de-DE" sz="1600" dirty="0" err="1"/>
              <a:t>l’examen</a:t>
            </a:r>
            <a:r>
              <a:rPr lang="de-DE" sz="1600" dirty="0"/>
              <a:t>!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Préparez</a:t>
            </a:r>
            <a:r>
              <a:rPr lang="de-DE" sz="1600" dirty="0"/>
              <a:t> </a:t>
            </a:r>
            <a:r>
              <a:rPr lang="de-DE" sz="1600" dirty="0" err="1"/>
              <a:t>vos</a:t>
            </a:r>
            <a:r>
              <a:rPr lang="de-DE" sz="1600" dirty="0"/>
              <a:t> </a:t>
            </a:r>
            <a:r>
              <a:rPr lang="de-DE" sz="1600" dirty="0" err="1"/>
              <a:t>documents</a:t>
            </a:r>
            <a:r>
              <a:rPr lang="de-DE" sz="1600" dirty="0"/>
              <a:t>, </a:t>
            </a:r>
            <a:r>
              <a:rPr lang="de-DE" sz="1600" dirty="0" err="1"/>
              <a:t>vos</a:t>
            </a:r>
            <a:r>
              <a:rPr lang="de-DE" sz="1600" dirty="0"/>
              <a:t> </a:t>
            </a:r>
            <a:r>
              <a:rPr lang="de-DE" sz="1600" dirty="0" err="1"/>
              <a:t>outils</a:t>
            </a:r>
            <a:r>
              <a:rPr lang="de-DE" sz="1600" dirty="0"/>
              <a:t> </a:t>
            </a:r>
            <a:r>
              <a:rPr lang="de-DE" sz="1600" dirty="0" err="1"/>
              <a:t>conformément</a:t>
            </a:r>
            <a:r>
              <a:rPr lang="de-DE" sz="1600" dirty="0"/>
              <a:t> à la </a:t>
            </a:r>
            <a:r>
              <a:rPr lang="de-DE" sz="1600" dirty="0" err="1"/>
              <a:t>convocation</a:t>
            </a:r>
            <a:r>
              <a:rPr lang="de-DE" sz="1600" dirty="0"/>
              <a:t>!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Evitez</a:t>
            </a:r>
            <a:r>
              <a:rPr lang="de-DE" sz="1600" dirty="0"/>
              <a:t> le stress! </a:t>
            </a:r>
            <a:r>
              <a:rPr lang="de-DE" sz="1600" dirty="0" err="1"/>
              <a:t>Planifiez</a:t>
            </a:r>
            <a:r>
              <a:rPr lang="de-DE" sz="1600" dirty="0"/>
              <a:t> </a:t>
            </a:r>
            <a:r>
              <a:rPr lang="de-DE" sz="1600" dirty="0" err="1"/>
              <a:t>votre</a:t>
            </a:r>
            <a:r>
              <a:rPr lang="de-DE" sz="1600" dirty="0"/>
              <a:t> </a:t>
            </a:r>
            <a:r>
              <a:rPr lang="de-DE" sz="1600" dirty="0" err="1"/>
              <a:t>déplacement</a:t>
            </a:r>
            <a:r>
              <a:rPr lang="de-DE" sz="1600" dirty="0"/>
              <a:t> le jour de </a:t>
            </a:r>
            <a:r>
              <a:rPr lang="de-DE" sz="1600" dirty="0" err="1"/>
              <a:t>l’examen</a:t>
            </a:r>
            <a:r>
              <a:rPr lang="de-DE" sz="1600" dirty="0"/>
              <a:t>! </a:t>
            </a:r>
            <a:r>
              <a:rPr lang="de-DE" sz="1600" dirty="0" err="1"/>
              <a:t>Offrez-vous</a:t>
            </a:r>
            <a:r>
              <a:rPr lang="de-DE" sz="1600" dirty="0"/>
              <a:t> </a:t>
            </a:r>
            <a:r>
              <a:rPr lang="de-DE" sz="1600" dirty="0" err="1"/>
              <a:t>un</a:t>
            </a:r>
            <a:r>
              <a:rPr lang="de-DE" sz="1600" dirty="0"/>
              <a:t> </a:t>
            </a:r>
            <a:r>
              <a:rPr lang="de-DE" sz="1600" dirty="0" err="1"/>
              <a:t>taxi</a:t>
            </a:r>
            <a:r>
              <a:rPr lang="de-DE" sz="1600" dirty="0"/>
              <a:t> de la gare au </a:t>
            </a:r>
            <a:r>
              <a:rPr lang="de-DE" sz="1600" dirty="0" err="1"/>
              <a:t>lieu</a:t>
            </a:r>
            <a:r>
              <a:rPr lang="de-DE" sz="1600" dirty="0"/>
              <a:t> de </a:t>
            </a:r>
            <a:r>
              <a:rPr lang="de-DE" sz="1600" dirty="0" err="1"/>
              <a:t>l’examen</a:t>
            </a:r>
            <a:r>
              <a:rPr lang="de-DE" sz="1600" dirty="0"/>
              <a:t>!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endParaRPr lang="de-GB" sz="16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600" b="1" dirty="0"/>
              <a:t>Le jour de </a:t>
            </a:r>
            <a:r>
              <a:rPr lang="de-DE" sz="1600" b="1" dirty="0" err="1"/>
              <a:t>l’examen</a:t>
            </a:r>
            <a:endParaRPr lang="de-GB" sz="1600" b="1" dirty="0"/>
          </a:p>
          <a:p>
            <a:pPr>
              <a:lnSpc>
                <a:spcPct val="120000"/>
              </a:lnSpc>
            </a:pPr>
            <a:r>
              <a:rPr lang="de-DE" sz="1600" dirty="0" err="1"/>
              <a:t>Croyez</a:t>
            </a:r>
            <a:r>
              <a:rPr lang="de-DE" sz="1600" dirty="0"/>
              <a:t> en </a:t>
            </a:r>
            <a:r>
              <a:rPr lang="de-DE" sz="1600" dirty="0" err="1"/>
              <a:t>vous</a:t>
            </a:r>
            <a:r>
              <a:rPr lang="de-DE" sz="1600" dirty="0"/>
              <a:t>! </a:t>
            </a:r>
            <a:r>
              <a:rPr lang="de-DE" sz="1600" dirty="0" err="1"/>
              <a:t>Vous</a:t>
            </a:r>
            <a:r>
              <a:rPr lang="de-DE" sz="1600" dirty="0"/>
              <a:t> </a:t>
            </a:r>
            <a:r>
              <a:rPr lang="de-DE" sz="1600" dirty="0" err="1"/>
              <a:t>vous</a:t>
            </a:r>
            <a:r>
              <a:rPr lang="de-DE" sz="1600" dirty="0"/>
              <a:t> </a:t>
            </a:r>
            <a:r>
              <a:rPr lang="de-DE" sz="1600" dirty="0" err="1"/>
              <a:t>êtes</a:t>
            </a:r>
            <a:r>
              <a:rPr lang="de-DE" sz="1600" dirty="0"/>
              <a:t> </a:t>
            </a:r>
            <a:r>
              <a:rPr lang="de-DE" sz="1600" dirty="0" err="1"/>
              <a:t>bien</a:t>
            </a:r>
            <a:r>
              <a:rPr lang="de-DE" sz="1600" dirty="0"/>
              <a:t> </a:t>
            </a:r>
            <a:r>
              <a:rPr lang="de-DE" sz="1600" dirty="0" err="1"/>
              <a:t>préparé</a:t>
            </a:r>
            <a:r>
              <a:rPr lang="de-DE" sz="1600" dirty="0"/>
              <a:t>-e.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Soyez</a:t>
            </a:r>
            <a:r>
              <a:rPr lang="de-DE" sz="1600" dirty="0"/>
              <a:t> </a:t>
            </a:r>
            <a:r>
              <a:rPr lang="de-DE" sz="1600" dirty="0" err="1"/>
              <a:t>honnête</a:t>
            </a:r>
            <a:r>
              <a:rPr lang="de-DE" sz="1600" dirty="0"/>
              <a:t> et </a:t>
            </a:r>
            <a:r>
              <a:rPr lang="de-DE" sz="1600" dirty="0" err="1"/>
              <a:t>courageux</a:t>
            </a:r>
            <a:r>
              <a:rPr lang="de-DE" sz="1600" dirty="0"/>
              <a:t>/</a:t>
            </a:r>
            <a:r>
              <a:rPr lang="de-DE" sz="1600" dirty="0" err="1"/>
              <a:t>courageuse</a:t>
            </a:r>
            <a:r>
              <a:rPr lang="de-DE" sz="1600" dirty="0"/>
              <a:t>! </a:t>
            </a:r>
            <a:r>
              <a:rPr lang="de-DE" sz="1600" dirty="0" err="1"/>
              <a:t>N’ayez</a:t>
            </a:r>
            <a:r>
              <a:rPr lang="de-DE" sz="1600" dirty="0"/>
              <a:t> </a:t>
            </a:r>
            <a:r>
              <a:rPr lang="de-DE" sz="1600" dirty="0" err="1"/>
              <a:t>pas</a:t>
            </a:r>
            <a:r>
              <a:rPr lang="de-DE" sz="1600" dirty="0"/>
              <a:t> </a:t>
            </a:r>
            <a:r>
              <a:rPr lang="de-DE" sz="1600" dirty="0" err="1"/>
              <a:t>peur</a:t>
            </a:r>
            <a:r>
              <a:rPr lang="de-DE" sz="1600" dirty="0"/>
              <a:t> de </a:t>
            </a:r>
            <a:r>
              <a:rPr lang="de-DE" sz="1600" dirty="0" err="1"/>
              <a:t>demander</a:t>
            </a:r>
            <a:r>
              <a:rPr lang="de-DE" sz="1600" dirty="0"/>
              <a:t> si </a:t>
            </a:r>
            <a:r>
              <a:rPr lang="de-DE" sz="1600" dirty="0" err="1"/>
              <a:t>vous</a:t>
            </a:r>
            <a:r>
              <a:rPr lang="de-DE" sz="1600" dirty="0"/>
              <a:t> ne </a:t>
            </a:r>
            <a:r>
              <a:rPr lang="de-DE" sz="1600" dirty="0" err="1"/>
              <a:t>comprenez</a:t>
            </a:r>
            <a:r>
              <a:rPr lang="de-DE" sz="1600" dirty="0"/>
              <a:t> </a:t>
            </a:r>
            <a:r>
              <a:rPr lang="de-DE" sz="1600" dirty="0" err="1"/>
              <a:t>pas</a:t>
            </a:r>
            <a:r>
              <a:rPr lang="de-DE" sz="1600" dirty="0"/>
              <a:t> </a:t>
            </a:r>
            <a:r>
              <a:rPr lang="de-DE" sz="1600" dirty="0" err="1"/>
              <a:t>ou</a:t>
            </a:r>
            <a:r>
              <a:rPr lang="de-DE" sz="1600" dirty="0"/>
              <a:t> ne </a:t>
            </a:r>
            <a:r>
              <a:rPr lang="de-DE" sz="1600" dirty="0" err="1"/>
              <a:t>savez</a:t>
            </a:r>
            <a:r>
              <a:rPr lang="de-DE" sz="1600" dirty="0"/>
              <a:t> </a:t>
            </a:r>
            <a:r>
              <a:rPr lang="de-DE" sz="1600" dirty="0" err="1"/>
              <a:t>pas</a:t>
            </a:r>
            <a:r>
              <a:rPr lang="de-DE" sz="1600" dirty="0"/>
              <a:t> </a:t>
            </a:r>
            <a:r>
              <a:rPr lang="de-DE" sz="1600" dirty="0" err="1"/>
              <a:t>quelque</a:t>
            </a:r>
            <a:r>
              <a:rPr lang="de-DE" sz="1600" dirty="0"/>
              <a:t> </a:t>
            </a:r>
            <a:r>
              <a:rPr lang="de-DE" sz="1600" dirty="0" err="1"/>
              <a:t>chose</a:t>
            </a:r>
            <a:r>
              <a:rPr lang="de-DE" sz="1600" dirty="0"/>
              <a:t>!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Prenez</a:t>
            </a:r>
            <a:r>
              <a:rPr lang="de-DE" sz="1600" dirty="0"/>
              <a:t> </a:t>
            </a:r>
            <a:r>
              <a:rPr lang="de-DE" sz="1600" dirty="0" err="1"/>
              <a:t>votre</a:t>
            </a:r>
            <a:r>
              <a:rPr lang="de-DE" sz="1600" dirty="0"/>
              <a:t> </a:t>
            </a:r>
            <a:r>
              <a:rPr lang="de-DE" sz="1600" dirty="0" err="1"/>
              <a:t>temps</a:t>
            </a:r>
            <a:r>
              <a:rPr lang="de-DE" sz="1600" dirty="0"/>
              <a:t>, </a:t>
            </a:r>
            <a:r>
              <a:rPr lang="de-DE" sz="1600" dirty="0" err="1"/>
              <a:t>même</a:t>
            </a:r>
            <a:r>
              <a:rPr lang="de-DE" sz="1600" dirty="0"/>
              <a:t> si </a:t>
            </a:r>
            <a:r>
              <a:rPr lang="de-DE" sz="1600" dirty="0" err="1"/>
              <a:t>vous</a:t>
            </a:r>
            <a:r>
              <a:rPr lang="de-DE" sz="1600" dirty="0"/>
              <a:t> </a:t>
            </a:r>
            <a:r>
              <a:rPr lang="de-DE" sz="1600" dirty="0" err="1"/>
              <a:t>avez</a:t>
            </a:r>
            <a:r>
              <a:rPr lang="de-DE" sz="1600" dirty="0"/>
              <a:t> </a:t>
            </a:r>
            <a:r>
              <a:rPr lang="de-DE" sz="1600" dirty="0" err="1"/>
              <a:t>un</a:t>
            </a:r>
            <a:r>
              <a:rPr lang="de-DE" sz="1600" dirty="0"/>
              <a:t> </a:t>
            </a:r>
            <a:r>
              <a:rPr lang="de-DE" sz="1600" dirty="0" err="1"/>
              <a:t>doute</a:t>
            </a:r>
            <a:r>
              <a:rPr lang="de-DE" sz="1600" dirty="0"/>
              <a:t>!</a:t>
            </a:r>
          </a:p>
          <a:p>
            <a:pPr>
              <a:lnSpc>
                <a:spcPct val="120000"/>
              </a:lnSpc>
            </a:pPr>
            <a:r>
              <a:rPr lang="de-DE" sz="1600" dirty="0"/>
              <a:t>Ne </a:t>
            </a:r>
            <a:r>
              <a:rPr lang="de-DE" sz="1600" dirty="0" err="1"/>
              <a:t>désespérez</a:t>
            </a:r>
            <a:r>
              <a:rPr lang="de-DE" sz="1600" dirty="0"/>
              <a:t> </a:t>
            </a:r>
            <a:r>
              <a:rPr lang="de-DE" sz="1600" dirty="0" err="1"/>
              <a:t>pas</a:t>
            </a:r>
            <a:r>
              <a:rPr lang="de-DE" sz="1600" dirty="0"/>
              <a:t> en </a:t>
            </a:r>
            <a:r>
              <a:rPr lang="de-DE" sz="1600" dirty="0" err="1"/>
              <a:t>cas</a:t>
            </a:r>
            <a:r>
              <a:rPr lang="de-DE" sz="1600" dirty="0"/>
              <a:t> </a:t>
            </a:r>
            <a:r>
              <a:rPr lang="de-DE" sz="1600" dirty="0" err="1"/>
              <a:t>d’erreur</a:t>
            </a:r>
            <a:r>
              <a:rPr lang="de-DE" sz="1600" dirty="0"/>
              <a:t>! </a:t>
            </a:r>
            <a:r>
              <a:rPr lang="de-DE" sz="1600" dirty="0" err="1"/>
              <a:t>Poursuivez</a:t>
            </a:r>
            <a:r>
              <a:rPr lang="de-DE" sz="1600" dirty="0"/>
              <a:t> </a:t>
            </a:r>
            <a:r>
              <a:rPr lang="de-DE" sz="1600" dirty="0" err="1"/>
              <a:t>votre</a:t>
            </a:r>
            <a:r>
              <a:rPr lang="de-DE" sz="1600" dirty="0"/>
              <a:t> </a:t>
            </a:r>
            <a:r>
              <a:rPr lang="de-DE" sz="1600" dirty="0" err="1"/>
              <a:t>tâche</a:t>
            </a:r>
            <a:r>
              <a:rPr lang="de-DE" sz="1600" dirty="0"/>
              <a:t> </a:t>
            </a:r>
            <a:r>
              <a:rPr lang="de-DE" sz="1600" dirty="0" err="1"/>
              <a:t>tranquillement</a:t>
            </a:r>
            <a:r>
              <a:rPr lang="de-DE" sz="1600" dirty="0"/>
              <a:t>!</a:t>
            </a:r>
          </a:p>
          <a:p>
            <a:pPr>
              <a:lnSpc>
                <a:spcPct val="120000"/>
              </a:lnSpc>
            </a:pPr>
            <a:r>
              <a:rPr lang="de-DE" sz="1600" dirty="0" err="1"/>
              <a:t>Soyez</a:t>
            </a:r>
            <a:r>
              <a:rPr lang="de-DE" sz="1600" dirty="0"/>
              <a:t> </a:t>
            </a:r>
            <a:r>
              <a:rPr lang="de-DE" sz="1600" dirty="0" err="1"/>
              <a:t>poli-e</a:t>
            </a:r>
            <a:r>
              <a:rPr lang="de-DE" sz="1600" dirty="0"/>
              <a:t>! </a:t>
            </a:r>
            <a:r>
              <a:rPr lang="de-DE" sz="1600" dirty="0" err="1"/>
              <a:t>Souriez</a:t>
            </a:r>
            <a:r>
              <a:rPr lang="de-DE" sz="1600" dirty="0"/>
              <a:t> </a:t>
            </a:r>
            <a:r>
              <a:rPr lang="de-DE" sz="1600" dirty="0" err="1"/>
              <a:t>aux</a:t>
            </a:r>
            <a:r>
              <a:rPr lang="de-DE" sz="1600" dirty="0"/>
              <a:t> expert-</a:t>
            </a:r>
            <a:r>
              <a:rPr lang="de-DE" sz="1600" dirty="0" err="1"/>
              <a:t>e</a:t>
            </a:r>
            <a:r>
              <a:rPr lang="de-DE" sz="1600" dirty="0"/>
              <a:t>-s!</a:t>
            </a:r>
            <a:endParaRPr lang="de-GB" sz="1600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C27166F-C6F4-A8D2-45C8-148AD3CFCC10}"/>
              </a:ext>
            </a:extLst>
          </p:cNvPr>
          <p:cNvSpPr txBox="1">
            <a:spLocks/>
          </p:cNvSpPr>
          <p:nvPr/>
        </p:nvSpPr>
        <p:spPr>
          <a:xfrm>
            <a:off x="704850" y="1711952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Conseils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candidat</a:t>
            </a:r>
            <a:r>
              <a:rPr lang="de-DE" dirty="0"/>
              <a:t>-</a:t>
            </a:r>
            <a:r>
              <a:rPr lang="de-DE" dirty="0" err="1"/>
              <a:t>e</a:t>
            </a:r>
            <a:r>
              <a:rPr lang="de-DE" dirty="0"/>
              <a:t>-s (2/2)</a:t>
            </a:r>
          </a:p>
        </p:txBody>
      </p:sp>
      <p:pic>
        <p:nvPicPr>
          <p:cNvPr id="7" name="Grafik 6" descr="Glühbirne und Stift Silhouette">
            <a:extLst>
              <a:ext uri="{FF2B5EF4-FFF2-40B4-BE49-F238E27FC236}">
                <a16:creationId xmlns:a16="http://schemas.microsoft.com/office/drawing/2014/main" id="{F857791A-20CA-0ADD-E7DB-723FEFCC4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35926">
            <a:off x="9267052" y="3593522"/>
            <a:ext cx="2645391" cy="26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25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126F00-FF92-A0D2-8C94-10B9E203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41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A3290A3-1F09-FD48-49AF-AD5364DF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peur</a:t>
            </a:r>
            <a:r>
              <a:rPr lang="de-DE" dirty="0"/>
              <a:t> des </a:t>
            </a:r>
            <a:r>
              <a:rPr lang="de-DE" dirty="0" err="1"/>
              <a:t>examens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symptômes</a:t>
            </a:r>
            <a:r>
              <a:rPr lang="de-DE" dirty="0"/>
              <a:t> de stress</a:t>
            </a:r>
            <a:endParaRPr lang="de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316C13A-3595-E573-52FB-DAF6C259A072}"/>
              </a:ext>
            </a:extLst>
          </p:cNvPr>
          <p:cNvSpPr/>
          <p:nvPr/>
        </p:nvSpPr>
        <p:spPr>
          <a:xfrm>
            <a:off x="814378" y="2010055"/>
            <a:ext cx="4195311" cy="4048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Etat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psychique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10411A2-B47F-BC50-C001-B0F1EBF53069}"/>
              </a:ext>
            </a:extLst>
          </p:cNvPr>
          <p:cNvSpPr/>
          <p:nvPr/>
        </p:nvSpPr>
        <p:spPr>
          <a:xfrm>
            <a:off x="5281381" y="2010055"/>
            <a:ext cx="4195310" cy="404811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Etat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physique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923487-8CAE-BD69-3DA8-77EF5EDA5BEA}"/>
              </a:ext>
            </a:extLst>
          </p:cNvPr>
          <p:cNvSpPr/>
          <p:nvPr/>
        </p:nvSpPr>
        <p:spPr>
          <a:xfrm>
            <a:off x="814379" y="4243852"/>
            <a:ext cx="4195308" cy="404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Capacité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intellectuelle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d’agir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14F0217-BD97-4ED5-D339-274840111734}"/>
              </a:ext>
            </a:extLst>
          </p:cNvPr>
          <p:cNvSpPr/>
          <p:nvPr/>
        </p:nvSpPr>
        <p:spPr>
          <a:xfrm>
            <a:off x="5281381" y="4243852"/>
            <a:ext cx="4195309" cy="404811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Comportement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D345A2-EC7E-61C5-ABD3-52F9B45EB7AE}"/>
              </a:ext>
            </a:extLst>
          </p:cNvPr>
          <p:cNvSpPr/>
          <p:nvPr/>
        </p:nvSpPr>
        <p:spPr>
          <a:xfrm>
            <a:off x="814386" y="2458870"/>
            <a:ext cx="4195312" cy="15783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peur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insécurité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irritabilité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humeur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variable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ennui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 algn="ctr">
              <a:buFont typeface="Wingdings" pitchFamily="2" charset="2"/>
              <a:buChar char="§"/>
            </a:pPr>
            <a:endParaRPr lang="de-GB" sz="16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0D3FD-A4C4-6148-343A-CA2EDE617550}"/>
              </a:ext>
            </a:extLst>
          </p:cNvPr>
          <p:cNvSpPr/>
          <p:nvPr/>
        </p:nvSpPr>
        <p:spPr>
          <a:xfrm>
            <a:off x="5281381" y="2457282"/>
            <a:ext cx="4195312" cy="1579743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troubles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du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sommeil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maux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tête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fatigue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fringale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, manque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d’appétit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étourdissements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7B4D553-A178-BC5F-7C12-E26C05E61F69}"/>
              </a:ext>
            </a:extLst>
          </p:cNvPr>
          <p:cNvSpPr/>
          <p:nvPr/>
        </p:nvSpPr>
        <p:spPr>
          <a:xfrm>
            <a:off x="814379" y="4715340"/>
            <a:ext cx="4195312" cy="1578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blocage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intellectuel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difficultés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concentration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troubles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l’attention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troubles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la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mémoire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doutes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pensées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négatives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60067B5-7132-04FF-6331-30D83C4316FC}"/>
              </a:ext>
            </a:extLst>
          </p:cNvPr>
          <p:cNvSpPr/>
          <p:nvPr/>
        </p:nvSpPr>
        <p:spPr>
          <a:xfrm>
            <a:off x="5281378" y="4690541"/>
            <a:ext cx="4195312" cy="1578380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prise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calmants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risque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de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dépendance</a:t>
            </a:r>
            <a:r>
              <a:rPr lang="de-DE" sz="16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(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alcool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cigarettes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médicaments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…)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refoulement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68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2CE7E3-5846-5C87-8CE4-12709AA6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42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7BA0A09-6E23-62BE-26CF-09F15251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71" y="-458093"/>
            <a:ext cx="7644966" cy="3450119"/>
          </a:xfrm>
        </p:spPr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trois</a:t>
            </a:r>
            <a:r>
              <a:rPr lang="de-DE" dirty="0"/>
              <a:t> </a:t>
            </a:r>
            <a:r>
              <a:rPr lang="de-DE" dirty="0" err="1"/>
              <a:t>fonctions</a:t>
            </a:r>
            <a:r>
              <a:rPr lang="de-DE" dirty="0"/>
              <a:t> de </a:t>
            </a:r>
            <a:r>
              <a:rPr lang="de-DE" dirty="0" err="1"/>
              <a:t>l’évaluation</a:t>
            </a:r>
            <a:endParaRPr lang="de-GB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D59ADB58-A67A-5752-0A1A-9F70ED8BB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771" y="1913919"/>
            <a:ext cx="7213788" cy="4196483"/>
          </a:xfrm>
        </p:spPr>
      </p:pic>
    </p:spTree>
    <p:extLst>
      <p:ext uri="{BB962C8B-B14F-4D97-AF65-F5344CB8AC3E}">
        <p14:creationId xmlns:p14="http://schemas.microsoft.com/office/powerpoint/2010/main" val="3416408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AB9FE061-4730-7822-E438-C4DFE772F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961912"/>
              </p:ext>
            </p:extLst>
          </p:nvPr>
        </p:nvGraphicFramePr>
        <p:xfrm>
          <a:off x="852055" y="2973317"/>
          <a:ext cx="10515600" cy="26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429">
                  <a:extLst>
                    <a:ext uri="{9D8B030D-6E8A-4147-A177-3AD203B41FA5}">
                      <a16:colId xmlns:a16="http://schemas.microsoft.com/office/drawing/2014/main" val="1069949088"/>
                    </a:ext>
                  </a:extLst>
                </a:gridCol>
                <a:gridCol w="2985631">
                  <a:extLst>
                    <a:ext uri="{9D8B030D-6E8A-4147-A177-3AD203B41FA5}">
                      <a16:colId xmlns:a16="http://schemas.microsoft.com/office/drawing/2014/main" val="353068750"/>
                    </a:ext>
                  </a:extLst>
                </a:gridCol>
                <a:gridCol w="4027640">
                  <a:extLst>
                    <a:ext uri="{9D8B030D-6E8A-4147-A177-3AD203B41FA5}">
                      <a16:colId xmlns:a16="http://schemas.microsoft.com/office/drawing/2014/main" val="29378310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73185493"/>
                    </a:ext>
                  </a:extLst>
                </a:gridCol>
              </a:tblGrid>
              <a:tr h="823407">
                <a:tc>
                  <a:txBody>
                    <a:bodyPr/>
                    <a:lstStyle/>
                    <a:p>
                      <a:pPr algn="ctr"/>
                      <a:r>
                        <a:rPr lang="de-GB" sz="48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Se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souvenir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de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qui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a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été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appris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et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restituer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le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savoir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Exécuter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avec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assurance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des</a:t>
                      </a:r>
                    </a:p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actions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selon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instructions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 Savoir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39234"/>
                  </a:ext>
                </a:extLst>
              </a:tr>
              <a:tr h="335462">
                <a:tc rowSpan="2">
                  <a:txBody>
                    <a:bodyPr/>
                    <a:lstStyle/>
                    <a:p>
                      <a:pPr algn="ctr"/>
                      <a:r>
                        <a:rPr lang="de-GB" sz="48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Transposer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connaissances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apprises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et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mettre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en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pratique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Exécuter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des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actions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ou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des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actions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successives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et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suivre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des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processus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2. </a:t>
                      </a:r>
                      <a:r>
                        <a:rPr lang="de-DE" sz="16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Comprendre</a:t>
                      </a:r>
                      <a:endParaRPr lang="de-DE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7072"/>
                  </a:ext>
                </a:extLst>
              </a:tr>
              <a:tr h="487945"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3. </a:t>
                      </a:r>
                      <a:r>
                        <a:rPr lang="de-DE" sz="16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Appliquer</a:t>
                      </a:r>
                      <a:endParaRPr lang="de-DE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73211"/>
                  </a:ext>
                </a:extLst>
              </a:tr>
              <a:tr h="335462">
                <a:tc rowSpan="3">
                  <a:txBody>
                    <a:bodyPr/>
                    <a:lstStyle/>
                    <a:p>
                      <a:pPr algn="ctr"/>
                      <a:r>
                        <a:rPr lang="de-GB" sz="48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Elargir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connaissances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acquises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trouver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et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évaluer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de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nouvelles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solutions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Etablir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de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manière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indépendante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des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processus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,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s’y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adapter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et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les</a:t>
                      </a:r>
                      <a:r>
                        <a:rPr lang="de-DE" sz="16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DE" sz="1600" b="0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maîtriser</a:t>
                      </a:r>
                      <a:endParaRPr lang="de-DE" sz="16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4. </a:t>
                      </a:r>
                      <a:r>
                        <a:rPr lang="de-DE" sz="16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Analyser</a:t>
                      </a:r>
                      <a:endParaRPr lang="de-DE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19175"/>
                  </a:ext>
                </a:extLst>
              </a:tr>
              <a:tr h="335462"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5. </a:t>
                      </a:r>
                      <a:r>
                        <a:rPr lang="de-DE" sz="16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Synthétiser</a:t>
                      </a:r>
                      <a:endParaRPr lang="de-DE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7724"/>
                  </a:ext>
                </a:extLst>
              </a:tr>
              <a:tr h="335462"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6. </a:t>
                      </a:r>
                      <a:r>
                        <a:rPr lang="de-DE" sz="1600" b="0" i="0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Evaluer</a:t>
                      </a:r>
                      <a:endParaRPr lang="de-DE" sz="16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580476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1D42D0B-6EE4-6173-F8AA-6D61194E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CDBF09-7A4F-C001-CA05-71360779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895879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taxonomie</a:t>
            </a:r>
            <a:r>
              <a:rPr lang="de-DE" dirty="0"/>
              <a:t> des </a:t>
            </a:r>
            <a:r>
              <a:rPr lang="de-DE" dirty="0" err="1"/>
              <a:t>objectifs</a:t>
            </a:r>
            <a:r>
              <a:rPr lang="de-DE" dirty="0"/>
              <a:t> </a:t>
            </a:r>
            <a:r>
              <a:rPr lang="de-DE" dirty="0" err="1"/>
              <a:t>d‘apprentissage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A6183ED-FAC2-C035-666E-9DDA66CBAD38}"/>
              </a:ext>
            </a:extLst>
          </p:cNvPr>
          <p:cNvSpPr txBox="1"/>
          <p:nvPr/>
        </p:nvSpPr>
        <p:spPr>
          <a:xfrm>
            <a:off x="1139869" y="232295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 err="1">
                <a:latin typeface="Helvetica" pitchFamily="2" charset="0"/>
              </a:rPr>
              <a:t>Modèle</a:t>
            </a:r>
            <a:r>
              <a:rPr lang="de-DE" b="1" dirty="0">
                <a:latin typeface="Helvetica" pitchFamily="2" charset="0"/>
              </a:rPr>
              <a:t> </a:t>
            </a:r>
            <a:r>
              <a:rPr lang="de-DE" b="1" dirty="0" err="1">
                <a:latin typeface="Helvetica" pitchFamily="2" charset="0"/>
              </a:rPr>
              <a:t>simplifié</a:t>
            </a:r>
            <a:endParaRPr lang="de-DE" b="1" dirty="0">
              <a:latin typeface="Helvetica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E578E0-33D2-36AD-D38B-E78184889046}"/>
              </a:ext>
            </a:extLst>
          </p:cNvPr>
          <p:cNvSpPr txBox="1"/>
          <p:nvPr/>
        </p:nvSpPr>
        <p:spPr>
          <a:xfrm>
            <a:off x="9222649" y="2323735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 err="1">
                <a:latin typeface="Helvetica" pitchFamily="2" charset="0"/>
              </a:rPr>
              <a:t>Modèle</a:t>
            </a:r>
            <a:r>
              <a:rPr lang="de-DE" b="1" dirty="0">
                <a:latin typeface="Helvetica" pitchFamily="2" charset="0"/>
              </a:rPr>
              <a:t> original</a:t>
            </a:r>
          </a:p>
          <a:p>
            <a:pPr algn="r"/>
            <a:r>
              <a:rPr lang="de-DE" b="1" dirty="0" err="1">
                <a:latin typeface="Helvetica" pitchFamily="2" charset="0"/>
              </a:rPr>
              <a:t>selon</a:t>
            </a:r>
            <a:r>
              <a:rPr lang="de-DE" b="1" dirty="0">
                <a:latin typeface="Helvetica" pitchFamily="2" charset="0"/>
              </a:rPr>
              <a:t> Bloom</a:t>
            </a:r>
          </a:p>
        </p:txBody>
      </p:sp>
    </p:spTree>
    <p:extLst>
      <p:ext uri="{BB962C8B-B14F-4D97-AF65-F5344CB8AC3E}">
        <p14:creationId xmlns:p14="http://schemas.microsoft.com/office/powerpoint/2010/main" val="580687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5598D-FFCF-0FE9-68B3-23B26856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7818"/>
            <a:ext cx="9144000" cy="962363"/>
          </a:xfrm>
        </p:spPr>
        <p:txBody>
          <a:bodyPr>
            <a:normAutofit fontScale="90000"/>
          </a:bodyPr>
          <a:lstStyle/>
          <a:p>
            <a:r>
              <a:rPr lang="de-CH" dirty="0"/>
              <a:t>Le </a:t>
            </a:r>
            <a:r>
              <a:rPr lang="de-CH" dirty="0" err="1"/>
              <a:t>certificat</a:t>
            </a:r>
            <a:r>
              <a:rPr lang="de-CH" dirty="0"/>
              <a:t> </a:t>
            </a:r>
            <a:r>
              <a:rPr lang="de-CH" dirty="0" err="1"/>
              <a:t>d’apprentissage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0679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EAF78-2D24-030B-9D97-8BF4D6E7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certificat</a:t>
            </a:r>
            <a:r>
              <a:rPr lang="de-DE" dirty="0"/>
              <a:t> </a:t>
            </a:r>
            <a:r>
              <a:rPr lang="de-DE" dirty="0" err="1"/>
              <a:t>d’apprentissage</a:t>
            </a:r>
            <a:r>
              <a:rPr lang="de-DE" dirty="0"/>
              <a:t>: </a:t>
            </a:r>
            <a:r>
              <a:rPr lang="de-DE" dirty="0" err="1"/>
              <a:t>structure</a:t>
            </a:r>
            <a:endParaRPr lang="de-GB" dirty="0"/>
          </a:p>
        </p:txBody>
      </p:sp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CC6B78D0-9AB3-0208-1B69-C420DCDB1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762218"/>
              </p:ext>
            </p:extLst>
          </p:nvPr>
        </p:nvGraphicFramePr>
        <p:xfrm>
          <a:off x="666060" y="1980536"/>
          <a:ext cx="10515600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23">
                  <a:extLst>
                    <a:ext uri="{9D8B030D-6E8A-4147-A177-3AD203B41FA5}">
                      <a16:colId xmlns:a16="http://schemas.microsoft.com/office/drawing/2014/main" val="4188222943"/>
                    </a:ext>
                  </a:extLst>
                </a:gridCol>
                <a:gridCol w="10030477">
                  <a:extLst>
                    <a:ext uri="{9D8B030D-6E8A-4147-A177-3AD203B41FA5}">
                      <a16:colId xmlns:a16="http://schemas.microsoft.com/office/drawing/2014/main" val="3843481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Données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personnelles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lieu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d’origine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Profession,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durée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initiale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Référence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à 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réussite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l’examen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final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54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Domaines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spécifiques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évt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avec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mention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tâches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particulières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2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Appréciation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capacités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professionnelles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, du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comportement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au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travail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du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comportement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personnel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8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Appréciation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générale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prestations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(Le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certificat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travail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doit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être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conforme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à 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vérité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rédigé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façon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bienveillante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78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5.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Référence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à la fin du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contrat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d’apprentissage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ou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à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l’engagement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dans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l’entreprise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après la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formation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professionnelle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initiale.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74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6.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Recommandation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voeux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pour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l’avenir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246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7.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Date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effective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600" b="0" i="0" kern="1200" dirty="0" err="1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l’engagement</a:t>
                      </a:r>
                      <a:endParaRPr lang="de-DE" sz="1600" b="0" i="0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68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GB" b="1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8.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Signature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l’entreprise</a:t>
                      </a: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formatrice</a:t>
                      </a:r>
                      <a:endParaRPr lang="de-DE" sz="1600" b="0" i="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296224"/>
                  </a:ext>
                </a:extLst>
              </a:tr>
            </a:tbl>
          </a:graphicData>
        </a:graphic>
      </p:graphicFrame>
      <p:pic>
        <p:nvPicPr>
          <p:cNvPr id="5" name="Grafik 4" descr="Diplomrolle Silhouette">
            <a:extLst>
              <a:ext uri="{FF2B5EF4-FFF2-40B4-BE49-F238E27FC236}">
                <a16:creationId xmlns:a16="http://schemas.microsoft.com/office/drawing/2014/main" id="{4041B785-C5DA-24D6-F82C-28663E5FC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87438">
            <a:off x="8923793" y="4317877"/>
            <a:ext cx="2654316" cy="26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A7923-2AFC-B39F-3635-12C1D955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08" y="2545397"/>
            <a:ext cx="8060789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profil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d’exigences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7B4230-EB55-C3C3-34C5-799DD1EE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4F11431-4659-C338-847A-1B143956BC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308" y="3788972"/>
            <a:ext cx="8059738" cy="4958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outils</a:t>
            </a:r>
            <a:r>
              <a:rPr lang="de-DE" dirty="0"/>
              <a:t> de </a:t>
            </a:r>
            <a:r>
              <a:rPr lang="de-DE" dirty="0" err="1"/>
              <a:t>sélection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des </a:t>
            </a:r>
            <a:r>
              <a:rPr lang="de-DE" dirty="0" err="1"/>
              <a:t>personnes</a:t>
            </a:r>
            <a:r>
              <a:rPr lang="de-DE" dirty="0"/>
              <a:t> à </a:t>
            </a:r>
            <a:r>
              <a:rPr lang="de-DE" dirty="0" err="1"/>
              <a:t>former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135370-407B-D9D7-56B7-FC55F36B2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444" y="1226113"/>
            <a:ext cx="7772398" cy="48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4EFB7-A7C2-F056-CE76-997562A8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d’observation</a:t>
            </a:r>
            <a:endParaRPr lang="de-GB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9A4C8A28-BF46-E656-4249-7AB84071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44" y="2066916"/>
            <a:ext cx="8363412" cy="40608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Objectif</a:t>
            </a:r>
            <a:r>
              <a:rPr lang="de-DE" b="1" dirty="0"/>
              <a:t>: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s‘informer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sur</a:t>
            </a:r>
            <a:r>
              <a:rPr lang="de-DE" dirty="0">
                <a:effectLst/>
                <a:latin typeface="Helvetica" pitchFamily="2" charset="0"/>
              </a:rPr>
              <a:t> la </a:t>
            </a:r>
            <a:r>
              <a:rPr lang="de-DE" dirty="0" err="1">
                <a:effectLst/>
                <a:latin typeface="Helvetica" pitchFamily="2" charset="0"/>
              </a:rPr>
              <a:t>profession</a:t>
            </a:r>
            <a:r>
              <a:rPr lang="de-DE" dirty="0">
                <a:effectLst/>
                <a:latin typeface="Helvetica" pitchFamily="2" charset="0"/>
              </a:rPr>
              <a:t> (</a:t>
            </a:r>
            <a:r>
              <a:rPr lang="de-DE" dirty="0" err="1">
                <a:effectLst/>
                <a:latin typeface="Helvetica" pitchFamily="2" charset="0"/>
              </a:rPr>
              <a:t>partie</a:t>
            </a:r>
            <a:r>
              <a:rPr lang="de-DE" dirty="0">
                <a:effectLst/>
                <a:latin typeface="Helvetica" pitchFamily="2" charset="0"/>
              </a:rPr>
              <a:t> de la </a:t>
            </a:r>
            <a:r>
              <a:rPr lang="de-DE" dirty="0" err="1">
                <a:effectLst/>
                <a:latin typeface="Helvetica" pitchFamily="2" charset="0"/>
              </a:rPr>
              <a:t>procédure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sélection</a:t>
            </a:r>
            <a:r>
              <a:rPr lang="de-DE" dirty="0">
                <a:effectLst/>
                <a:latin typeface="Helvetica" pitchFamily="2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Durée</a:t>
            </a:r>
            <a:r>
              <a:rPr lang="de-DE" b="1" dirty="0"/>
              <a:t>: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d’un</a:t>
            </a:r>
            <a:r>
              <a:rPr lang="de-DE" dirty="0">
                <a:effectLst/>
                <a:latin typeface="Helvetica" pitchFamily="2" charset="0"/>
              </a:rPr>
              <a:t> à </a:t>
            </a:r>
            <a:r>
              <a:rPr lang="de-DE" dirty="0" err="1">
                <a:effectLst/>
                <a:latin typeface="Helvetica" pitchFamily="2" charset="0"/>
              </a:rPr>
              <a:t>six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jours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Atmosphère</a:t>
            </a:r>
            <a:r>
              <a:rPr lang="de-DE" b="1" dirty="0"/>
              <a:t>: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intérêt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amical</a:t>
            </a:r>
            <a:r>
              <a:rPr lang="de-DE" dirty="0">
                <a:effectLst/>
                <a:latin typeface="Helvetica" pitchFamily="2" charset="0"/>
              </a:rPr>
              <a:t>, </a:t>
            </a:r>
            <a:r>
              <a:rPr lang="de-DE" dirty="0" err="1">
                <a:effectLst/>
                <a:latin typeface="Helvetica" pitchFamily="2" charset="0"/>
              </a:rPr>
              <a:t>disponibilité</a:t>
            </a:r>
            <a:r>
              <a:rPr lang="de-DE" dirty="0">
                <a:effectLst/>
                <a:latin typeface="Helvetica" pitchFamily="2" charset="0"/>
              </a:rPr>
              <a:t> du </a:t>
            </a:r>
            <a:r>
              <a:rPr lang="de-DE" dirty="0" err="1">
                <a:effectLst/>
                <a:latin typeface="Helvetica" pitchFamily="2" charset="0"/>
              </a:rPr>
              <a:t>formateur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ou</a:t>
            </a:r>
            <a:r>
              <a:rPr lang="de-DE" dirty="0">
                <a:effectLst/>
                <a:latin typeface="Helvetica" pitchFamily="2" charset="0"/>
              </a:rPr>
              <a:t> de la </a:t>
            </a:r>
            <a:r>
              <a:rPr lang="de-DE" dirty="0" err="1">
                <a:effectLst/>
                <a:latin typeface="Helvetica" pitchFamily="2" charset="0"/>
              </a:rPr>
              <a:t>formatrice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Programme</a:t>
            </a:r>
            <a:r>
              <a:rPr lang="de-DE" b="1" dirty="0"/>
              <a:t>:</a:t>
            </a:r>
            <a:r>
              <a:rPr lang="de-DE" dirty="0">
                <a:effectLst/>
                <a:latin typeface="Helvetica" pitchFamily="2" charset="0"/>
              </a:rPr>
              <a:t> indispensable </a:t>
            </a:r>
            <a:r>
              <a:rPr lang="de-DE" dirty="0" err="1">
                <a:effectLst/>
                <a:latin typeface="Helvetica" pitchFamily="2" charset="0"/>
              </a:rPr>
              <a:t>pour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donner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une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image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réaliste</a:t>
            </a:r>
            <a:r>
              <a:rPr lang="de-DE" dirty="0">
                <a:effectLst/>
                <a:latin typeface="Helvetica" pitchFamily="2" charset="0"/>
              </a:rPr>
              <a:t> de la </a:t>
            </a:r>
            <a:r>
              <a:rPr lang="de-DE" dirty="0" err="1">
                <a:effectLst/>
                <a:latin typeface="Helvetica" pitchFamily="2" charset="0"/>
              </a:rPr>
              <a:t>profession</a:t>
            </a:r>
            <a:r>
              <a:rPr lang="de-DE" dirty="0">
                <a:effectLst/>
                <a:latin typeface="Helvetica" pitchFamily="2" charset="0"/>
              </a:rPr>
              <a:t>, </a:t>
            </a:r>
            <a:r>
              <a:rPr lang="de-DE" dirty="0" err="1">
                <a:effectLst/>
                <a:latin typeface="Helvetica" pitchFamily="2" charset="0"/>
              </a:rPr>
              <a:t>éviter</a:t>
            </a:r>
            <a:r>
              <a:rPr lang="de-DE" dirty="0">
                <a:effectLst/>
                <a:latin typeface="Helvetica" pitchFamily="2" charset="0"/>
              </a:rPr>
              <a:t> d’être </a:t>
            </a:r>
            <a:r>
              <a:rPr lang="de-DE" dirty="0" err="1">
                <a:effectLst/>
                <a:latin typeface="Helvetica" pitchFamily="2" charset="0"/>
              </a:rPr>
              <a:t>trop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ambitieux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Accompagnement</a:t>
            </a:r>
            <a:r>
              <a:rPr lang="de-DE" b="1" dirty="0">
                <a:effectLst/>
                <a:latin typeface="Helvetica" pitchFamily="2" charset="0"/>
              </a:rPr>
              <a:t>:</a:t>
            </a:r>
            <a:r>
              <a:rPr lang="de-DE" dirty="0">
                <a:effectLst/>
                <a:latin typeface="Helvetica" pitchFamily="2" charset="0"/>
              </a:rPr>
              <a:t> par la </a:t>
            </a:r>
            <a:r>
              <a:rPr lang="de-DE" dirty="0" err="1">
                <a:effectLst/>
                <a:latin typeface="Helvetica" pitchFamily="2" charset="0"/>
              </a:rPr>
              <a:t>personne</a:t>
            </a:r>
            <a:r>
              <a:rPr lang="de-DE" dirty="0">
                <a:effectLst/>
                <a:latin typeface="Helvetica" pitchFamily="2" charset="0"/>
              </a:rPr>
              <a:t> responsable de la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dans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l’entreprise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Journal de </a:t>
            </a:r>
            <a:r>
              <a:rPr lang="de-DE" b="1" dirty="0" err="1">
                <a:effectLst/>
                <a:latin typeface="Helvetica" pitchFamily="2" charset="0"/>
              </a:rPr>
              <a:t>stage</a:t>
            </a:r>
            <a:r>
              <a:rPr lang="de-DE" b="1" dirty="0">
                <a:effectLst/>
                <a:latin typeface="Helvetica" pitchFamily="2" charset="0"/>
              </a:rPr>
              <a:t>: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prévoir</a:t>
            </a:r>
            <a:r>
              <a:rPr lang="de-DE" dirty="0">
                <a:effectLst/>
                <a:latin typeface="Helvetica" pitchFamily="2" charset="0"/>
              </a:rPr>
              <a:t> le </a:t>
            </a:r>
            <a:r>
              <a:rPr lang="de-DE" dirty="0" err="1">
                <a:effectLst/>
                <a:latin typeface="Helvetica" pitchFamily="2" charset="0"/>
              </a:rPr>
              <a:t>temps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nécessaire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pour</a:t>
            </a:r>
            <a:r>
              <a:rPr lang="de-DE" dirty="0">
                <a:effectLst/>
                <a:latin typeface="Helvetica" pitchFamily="2" charset="0"/>
              </a:rPr>
              <a:t> le </a:t>
            </a:r>
            <a:r>
              <a:rPr lang="de-DE" dirty="0" err="1">
                <a:effectLst/>
                <a:latin typeface="Helvetica" pitchFamily="2" charset="0"/>
              </a:rPr>
              <a:t>tenir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dirty="0" err="1">
                <a:effectLst/>
                <a:latin typeface="Helvetica" pitchFamily="2" charset="0"/>
              </a:rPr>
              <a:t>Appréciation</a:t>
            </a:r>
            <a:r>
              <a:rPr lang="de-DE" dirty="0">
                <a:effectLst/>
                <a:latin typeface="Helvetica" pitchFamily="2" charset="0"/>
              </a:rPr>
              <a:t> des </a:t>
            </a:r>
            <a:r>
              <a:rPr lang="de-DE" dirty="0" err="1">
                <a:effectLst/>
                <a:latin typeface="Helvetica" pitchFamily="2" charset="0"/>
              </a:rPr>
              <a:t>travaux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accomplis</a:t>
            </a:r>
            <a:r>
              <a:rPr lang="de-DE" dirty="0">
                <a:effectLst/>
                <a:latin typeface="Helvetica" pitchFamily="2" charset="0"/>
              </a:rPr>
              <a:t> par le/la </a:t>
            </a:r>
            <a:r>
              <a:rPr lang="de-DE" dirty="0" err="1">
                <a:effectLst/>
                <a:latin typeface="Helvetica" pitchFamily="2" charset="0"/>
              </a:rPr>
              <a:t>stagiaire</a:t>
            </a:r>
            <a:r>
              <a:rPr lang="de-DE" dirty="0">
                <a:effectLst/>
                <a:latin typeface="Helvetica" pitchFamily="2" charset="0"/>
              </a:rPr>
              <a:t> et de </a:t>
            </a:r>
            <a:r>
              <a:rPr lang="de-DE" dirty="0" err="1">
                <a:effectLst/>
                <a:latin typeface="Helvetica" pitchFamily="2" charset="0"/>
              </a:rPr>
              <a:t>ses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compétences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sociales</a:t>
            </a:r>
            <a:r>
              <a:rPr lang="de-DE" dirty="0">
                <a:effectLst/>
                <a:latin typeface="Helvetica" pitchFamily="2" charset="0"/>
              </a:rPr>
              <a:t> (</a:t>
            </a:r>
            <a:r>
              <a:rPr lang="de-DE" dirty="0" err="1">
                <a:effectLst/>
                <a:latin typeface="Helvetica" pitchFamily="2" charset="0"/>
              </a:rPr>
              <a:t>comportement</a:t>
            </a:r>
            <a:r>
              <a:rPr lang="de-DE" dirty="0">
                <a:effectLst/>
                <a:latin typeface="Helvetica" pitchFamily="2" charset="0"/>
              </a:rPr>
              <a:t>, </a:t>
            </a:r>
            <a:r>
              <a:rPr lang="de-DE" dirty="0" err="1">
                <a:effectLst/>
                <a:latin typeface="Helvetica" pitchFamily="2" charset="0"/>
              </a:rPr>
              <a:t>intérêt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pour</a:t>
            </a:r>
            <a:r>
              <a:rPr lang="de-DE" dirty="0">
                <a:effectLst/>
                <a:latin typeface="Helvetica" pitchFamily="2" charset="0"/>
              </a:rPr>
              <a:t> la </a:t>
            </a:r>
            <a:r>
              <a:rPr lang="de-DE" dirty="0" err="1">
                <a:effectLst/>
                <a:latin typeface="Helvetica" pitchFamily="2" charset="0"/>
              </a:rPr>
              <a:t>profession</a:t>
            </a:r>
            <a:r>
              <a:rPr lang="de-DE" dirty="0">
                <a:effectLst/>
                <a:latin typeface="Helvetica" pitchFamily="2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de-DE" b="1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 err="1">
                <a:effectLst/>
                <a:latin typeface="Helvetica" pitchFamily="2" charset="0"/>
              </a:rPr>
              <a:t>Entretien</a:t>
            </a:r>
            <a:r>
              <a:rPr lang="de-DE" b="1" dirty="0">
                <a:effectLst/>
                <a:latin typeface="Helvetica" pitchFamily="2" charset="0"/>
              </a:rPr>
              <a:t> final:</a:t>
            </a:r>
            <a:r>
              <a:rPr lang="de-DE" dirty="0">
                <a:effectLst/>
                <a:latin typeface="Helvetica" pitchFamily="2" charset="0"/>
              </a:rPr>
              <a:t> le </a:t>
            </a:r>
            <a:r>
              <a:rPr lang="de-DE" dirty="0" err="1">
                <a:effectLst/>
                <a:latin typeface="Helvetica" pitchFamily="2" charset="0"/>
              </a:rPr>
              <a:t>cas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échéant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avec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parents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GB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40FF451-561A-E88E-E9CD-6784B0F05012}"/>
              </a:ext>
            </a:extLst>
          </p:cNvPr>
          <p:cNvGrpSpPr/>
          <p:nvPr/>
        </p:nvGrpSpPr>
        <p:grpSpPr>
          <a:xfrm rot="20643075" flipH="1">
            <a:off x="9024692" y="2401572"/>
            <a:ext cx="2832652" cy="2832652"/>
            <a:chOff x="9054548" y="2627245"/>
            <a:chExt cx="2832652" cy="2832652"/>
          </a:xfrm>
        </p:grpSpPr>
        <p:pic>
          <p:nvPicPr>
            <p:cNvPr id="13" name="Grafik 12" descr="Lupe Silhouette">
              <a:extLst>
                <a:ext uri="{FF2B5EF4-FFF2-40B4-BE49-F238E27FC236}">
                  <a16:creationId xmlns:a16="http://schemas.microsoft.com/office/drawing/2014/main" id="{47E2EC81-4F69-A38D-A806-E143FEA53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54548" y="2627245"/>
              <a:ext cx="2832652" cy="2832652"/>
            </a:xfrm>
            <a:prstGeom prst="rect">
              <a:avLst/>
            </a:prstGeom>
          </p:spPr>
        </p:pic>
        <p:pic>
          <p:nvPicPr>
            <p:cNvPr id="15" name="Grafik 14" descr="Informationen Silhouette">
              <a:extLst>
                <a:ext uri="{FF2B5EF4-FFF2-40B4-BE49-F238E27FC236}">
                  <a16:creationId xmlns:a16="http://schemas.microsoft.com/office/drawing/2014/main" id="{502C3BBD-5BC1-7E88-9CFD-79DE106DE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107556" y="2693505"/>
              <a:ext cx="2126974" cy="2126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78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5598D-FFCF-0FE9-68B3-23B26856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7910"/>
            <a:ext cx="9144000" cy="1162179"/>
          </a:xfrm>
        </p:spPr>
        <p:txBody>
          <a:bodyPr/>
          <a:lstStyle/>
          <a:p>
            <a:r>
              <a:rPr lang="de-CH" dirty="0"/>
              <a:t>Le </a:t>
            </a:r>
            <a:r>
              <a:rPr lang="de-CH" dirty="0" err="1"/>
              <a:t>contrat</a:t>
            </a:r>
            <a:r>
              <a:rPr lang="de-CH" dirty="0"/>
              <a:t> </a:t>
            </a:r>
            <a:r>
              <a:rPr lang="de-CH" dirty="0" err="1"/>
              <a:t>d’apprentissage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826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72E5D-A29B-27F3-F5F0-64D14610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459882"/>
            <a:ext cx="10515600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contrat</a:t>
            </a:r>
            <a:r>
              <a:rPr lang="de-DE" dirty="0"/>
              <a:t> </a:t>
            </a:r>
            <a:r>
              <a:rPr lang="de-DE" dirty="0" err="1"/>
              <a:t>d’apprentissage</a:t>
            </a:r>
            <a:endParaRPr lang="de-GB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9FCBF748-C6A8-9B35-3F49-DAEE4BE4C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88" y="1521866"/>
            <a:ext cx="10515600" cy="50170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err="1">
                <a:effectLst/>
                <a:latin typeface="Helvetica" pitchFamily="2" charset="0"/>
              </a:rPr>
              <a:t>Contrat</a:t>
            </a:r>
            <a:r>
              <a:rPr lang="de-DE" b="1" dirty="0">
                <a:effectLst/>
                <a:latin typeface="Helvetica" pitchFamily="2" charset="0"/>
              </a:rPr>
              <a:t> entre		</a:t>
            </a:r>
            <a:r>
              <a:rPr lang="de-DE" dirty="0" err="1">
                <a:effectLst/>
                <a:latin typeface="Helvetica" pitchFamily="2" charset="0"/>
              </a:rPr>
              <a:t>l‘entreprise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formatrice</a:t>
            </a:r>
            <a:r>
              <a:rPr lang="de-DE" dirty="0">
                <a:effectLst/>
                <a:latin typeface="Helvetica" pitchFamily="2" charset="0"/>
              </a:rPr>
              <a:t> et la </a:t>
            </a:r>
            <a:r>
              <a:rPr lang="de-DE" dirty="0" err="1">
                <a:effectLst/>
                <a:latin typeface="Helvetica" pitchFamily="2" charset="0"/>
              </a:rPr>
              <a:t>personne</a:t>
            </a:r>
            <a:r>
              <a:rPr lang="de-DE" dirty="0">
                <a:effectLst/>
                <a:latin typeface="Helvetica" pitchFamily="2" charset="0"/>
              </a:rPr>
              <a:t> en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 (</a:t>
            </a:r>
            <a:r>
              <a:rPr lang="de-DE" dirty="0" err="1">
                <a:effectLst/>
                <a:latin typeface="Helvetica" pitchFamily="2" charset="0"/>
              </a:rPr>
              <a:t>sa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représentation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légale</a:t>
            </a:r>
            <a:r>
              <a:rPr lang="de-DE" dirty="0">
                <a:effectLst/>
                <a:latin typeface="Helvetica" pitchFamily="2" charset="0"/>
              </a:rPr>
              <a:t>)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Autorisation</a:t>
            </a:r>
            <a:r>
              <a:rPr lang="de-DE" dirty="0">
                <a:effectLst/>
                <a:latin typeface="Helvetica" pitchFamily="2" charset="0"/>
              </a:rPr>
              <a:t> 		</a:t>
            </a:r>
            <a:r>
              <a:rPr lang="de-DE" dirty="0" err="1">
                <a:effectLst/>
                <a:latin typeface="Helvetica" pitchFamily="2" charset="0"/>
              </a:rPr>
              <a:t>délivrée</a:t>
            </a:r>
            <a:r>
              <a:rPr lang="de-DE" dirty="0">
                <a:effectLst/>
                <a:latin typeface="Helvetica" pitchFamily="2" charset="0"/>
              </a:rPr>
              <a:t> par </a:t>
            </a:r>
            <a:r>
              <a:rPr lang="de-DE" dirty="0" err="1">
                <a:effectLst/>
                <a:latin typeface="Helvetica" pitchFamily="2" charset="0"/>
              </a:rPr>
              <a:t>l‘autorité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cantonale</a:t>
            </a:r>
            <a:r>
              <a:rPr lang="de-DE" dirty="0">
                <a:effectLst/>
                <a:latin typeface="Helvetica" pitchFamily="2" charset="0"/>
              </a:rPr>
              <a:t> (</a:t>
            </a:r>
            <a:r>
              <a:rPr lang="de-DE" dirty="0" err="1">
                <a:effectLst/>
                <a:latin typeface="Helvetica" pitchFamily="2" charset="0"/>
              </a:rPr>
              <a:t>office</a:t>
            </a:r>
            <a:r>
              <a:rPr lang="de-DE" dirty="0">
                <a:effectLst/>
                <a:latin typeface="Helvetica" pitchFamily="2" charset="0"/>
              </a:rPr>
              <a:t> de la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professionnelle</a:t>
            </a:r>
            <a:r>
              <a:rPr lang="de-DE" dirty="0">
                <a:effectLst/>
                <a:latin typeface="Helvetica" pitchFamily="2" charset="0"/>
              </a:rPr>
              <a:t>)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Forme</a:t>
            </a:r>
            <a:r>
              <a:rPr lang="de-DE" dirty="0">
                <a:effectLst/>
                <a:latin typeface="Helvetica" pitchFamily="2" charset="0"/>
              </a:rPr>
              <a:t> 			</a:t>
            </a:r>
            <a:r>
              <a:rPr lang="de-DE" dirty="0" err="1">
                <a:effectLst/>
                <a:latin typeface="Helvetica" pitchFamily="2" charset="0"/>
              </a:rPr>
              <a:t>écrite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 err="1">
                <a:effectLst/>
                <a:latin typeface="Helvetica" pitchFamily="2" charset="0"/>
              </a:rPr>
              <a:t>Contenu</a:t>
            </a:r>
            <a:r>
              <a:rPr lang="de-DE" dirty="0">
                <a:effectLst/>
                <a:latin typeface="Helvetica" pitchFamily="2" charset="0"/>
              </a:rPr>
              <a:t> 			- </a:t>
            </a:r>
            <a:r>
              <a:rPr lang="de-DE" dirty="0" err="1">
                <a:effectLst/>
                <a:latin typeface="Helvetica" pitchFamily="2" charset="0"/>
              </a:rPr>
              <a:t>parties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contractantes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dirty="0"/>
              <a:t>			- </a:t>
            </a:r>
            <a:r>
              <a:rPr lang="de-DE" dirty="0" err="1">
                <a:effectLst/>
                <a:latin typeface="Helvetica" pitchFamily="2" charset="0"/>
              </a:rPr>
              <a:t>désignation</a:t>
            </a:r>
            <a:r>
              <a:rPr lang="de-DE" dirty="0">
                <a:effectLst/>
                <a:latin typeface="Helvetica" pitchFamily="2" charset="0"/>
              </a:rPr>
              <a:t> de la </a:t>
            </a:r>
            <a:r>
              <a:rPr lang="de-DE" dirty="0" err="1">
                <a:effectLst/>
                <a:latin typeface="Helvetica" pitchFamily="2" charset="0"/>
              </a:rPr>
              <a:t>profession</a:t>
            </a:r>
            <a:r>
              <a:rPr lang="de-DE" dirty="0">
                <a:effectLst/>
                <a:latin typeface="Helvetica" pitchFamily="2" charset="0"/>
              </a:rPr>
              <a:t> et </a:t>
            </a:r>
            <a:r>
              <a:rPr lang="de-DE" dirty="0" err="1">
                <a:effectLst/>
                <a:latin typeface="Helvetica" pitchFamily="2" charset="0"/>
              </a:rPr>
              <a:t>durée</a:t>
            </a:r>
            <a:r>
              <a:rPr lang="de-DE" dirty="0">
                <a:effectLst/>
                <a:latin typeface="Helvetica" pitchFamily="2" charset="0"/>
              </a:rPr>
              <a:t> de la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,</a:t>
            </a:r>
          </a:p>
          <a:p>
            <a:pPr marL="0" indent="0">
              <a:buNone/>
            </a:pPr>
            <a:r>
              <a:rPr lang="de-DE" dirty="0"/>
              <a:t>			- </a:t>
            </a:r>
            <a:r>
              <a:rPr lang="de-DE" dirty="0" err="1">
                <a:effectLst/>
                <a:latin typeface="Helvetica" pitchFamily="2" charset="0"/>
              </a:rPr>
              <a:t>temps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d’essai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dirty="0"/>
              <a:t>			- </a:t>
            </a:r>
            <a:r>
              <a:rPr lang="de-DE" dirty="0" err="1">
                <a:effectLst/>
                <a:latin typeface="Helvetica" pitchFamily="2" charset="0"/>
              </a:rPr>
              <a:t>formateur</a:t>
            </a:r>
            <a:r>
              <a:rPr lang="de-DE" dirty="0">
                <a:effectLst/>
                <a:latin typeface="Helvetica" pitchFamily="2" charset="0"/>
              </a:rPr>
              <a:t>/</a:t>
            </a:r>
            <a:r>
              <a:rPr lang="de-DE" dirty="0" err="1">
                <a:effectLst/>
                <a:latin typeface="Helvetica" pitchFamily="2" charset="0"/>
              </a:rPr>
              <a:t>formatrice</a:t>
            </a:r>
            <a:r>
              <a:rPr lang="de-DE" dirty="0">
                <a:effectLst/>
                <a:latin typeface="Helvetica" pitchFamily="2" charset="0"/>
              </a:rPr>
              <a:t> responsable</a:t>
            </a:r>
          </a:p>
          <a:p>
            <a:pPr marL="0" indent="0">
              <a:buNone/>
            </a:pPr>
            <a:r>
              <a:rPr lang="de-DE" dirty="0"/>
              <a:t>			- </a:t>
            </a:r>
            <a:r>
              <a:rPr lang="de-DE" dirty="0" err="1">
                <a:effectLst/>
                <a:latin typeface="Helvetica" pitchFamily="2" charset="0"/>
              </a:rPr>
              <a:t>formation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scolaire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dirty="0"/>
              <a:t>			- </a:t>
            </a:r>
            <a:r>
              <a:rPr lang="de-DE" dirty="0" err="1">
                <a:effectLst/>
                <a:latin typeface="Helvetica" pitchFamily="2" charset="0"/>
              </a:rPr>
              <a:t>indemnisation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dirty="0"/>
              <a:t>			- </a:t>
            </a:r>
            <a:r>
              <a:rPr lang="de-DE" dirty="0" err="1">
                <a:effectLst/>
                <a:latin typeface="Helvetica" pitchFamily="2" charset="0"/>
              </a:rPr>
              <a:t>horaire</a:t>
            </a:r>
            <a:r>
              <a:rPr lang="de-DE" dirty="0">
                <a:effectLst/>
                <a:latin typeface="Helvetica" pitchFamily="2" charset="0"/>
              </a:rPr>
              <a:t> de </a:t>
            </a:r>
            <a:r>
              <a:rPr lang="de-DE" dirty="0" err="1">
                <a:effectLst/>
                <a:latin typeface="Helvetica" pitchFamily="2" charset="0"/>
              </a:rPr>
              <a:t>travail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dirty="0"/>
              <a:t>			- </a:t>
            </a:r>
            <a:r>
              <a:rPr lang="de-DE" dirty="0" err="1">
                <a:effectLst/>
                <a:latin typeface="Helvetica" pitchFamily="2" charset="0"/>
              </a:rPr>
              <a:t>vacances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dirty="0"/>
              <a:t>			- </a:t>
            </a:r>
            <a:r>
              <a:rPr lang="de-DE" dirty="0" err="1">
                <a:effectLst/>
                <a:latin typeface="Helvetica" pitchFamily="2" charset="0"/>
              </a:rPr>
              <a:t>acquisitions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nécessaires</a:t>
            </a:r>
            <a:r>
              <a:rPr lang="de-DE" dirty="0">
                <a:effectLst/>
                <a:latin typeface="Helvetica" pitchFamily="2" charset="0"/>
              </a:rPr>
              <a:t> à </a:t>
            </a:r>
            <a:r>
              <a:rPr lang="de-DE" dirty="0" err="1">
                <a:effectLst/>
                <a:latin typeface="Helvetica" pitchFamily="2" charset="0"/>
              </a:rPr>
              <a:t>l’exercice</a:t>
            </a:r>
            <a:r>
              <a:rPr lang="de-DE" dirty="0">
                <a:effectLst/>
                <a:latin typeface="Helvetica" pitchFamily="2" charset="0"/>
              </a:rPr>
              <a:t> de la </a:t>
            </a:r>
            <a:r>
              <a:rPr lang="de-DE" dirty="0" err="1">
                <a:effectLst/>
                <a:latin typeface="Helvetica" pitchFamily="2" charset="0"/>
              </a:rPr>
              <a:t>profession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dirty="0"/>
              <a:t>			- </a:t>
            </a:r>
            <a:r>
              <a:rPr lang="de-DE" dirty="0" err="1">
                <a:effectLst/>
                <a:latin typeface="Helvetica" pitchFamily="2" charset="0"/>
              </a:rPr>
              <a:t>assurances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Annexes (</a:t>
            </a:r>
            <a:r>
              <a:rPr lang="de-DE" b="1" dirty="0" err="1">
                <a:effectLst/>
                <a:latin typeface="Helvetica" pitchFamily="2" charset="0"/>
              </a:rPr>
              <a:t>facultatives</a:t>
            </a:r>
            <a:r>
              <a:rPr lang="de-DE" b="1" dirty="0">
                <a:effectLst/>
                <a:latin typeface="Helvetica" pitchFamily="2" charset="0"/>
              </a:rPr>
              <a:t>)</a:t>
            </a:r>
            <a:r>
              <a:rPr lang="de-DE" dirty="0">
                <a:effectLst/>
                <a:latin typeface="Helvetica" pitchFamily="2" charset="0"/>
              </a:rPr>
              <a:t>	</a:t>
            </a:r>
            <a:r>
              <a:rPr lang="de-DE" dirty="0" err="1">
                <a:effectLst/>
                <a:latin typeface="Helvetica" pitchFamily="2" charset="0"/>
              </a:rPr>
              <a:t>autres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dispositions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particulières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GB" dirty="0"/>
          </a:p>
        </p:txBody>
      </p:sp>
      <p:pic>
        <p:nvPicPr>
          <p:cNvPr id="6" name="Grafik 5" descr="Vertrag Silhouette">
            <a:extLst>
              <a:ext uri="{FF2B5EF4-FFF2-40B4-BE49-F238E27FC236}">
                <a16:creationId xmlns:a16="http://schemas.microsoft.com/office/drawing/2014/main" id="{C4D1577A-BFCA-7E8F-96F9-3F7A78522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2488" y="3867414"/>
            <a:ext cx="2410284" cy="2410284"/>
          </a:xfrm>
          <a:prstGeom prst="rect">
            <a:avLst/>
          </a:prstGeom>
        </p:spPr>
      </p:pic>
      <p:pic>
        <p:nvPicPr>
          <p:cNvPr id="8" name="Grafik 7" descr="Feder Silhouette">
            <a:extLst>
              <a:ext uri="{FF2B5EF4-FFF2-40B4-BE49-F238E27FC236}">
                <a16:creationId xmlns:a16="http://schemas.microsoft.com/office/drawing/2014/main" id="{6D47A353-87E0-FD62-860D-9DB3722D8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58036">
            <a:off x="9612030" y="2118715"/>
            <a:ext cx="2173884" cy="21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9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CD26398-D839-C596-8C03-562E7077A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256113"/>
              </p:ext>
            </p:extLst>
          </p:nvPr>
        </p:nvGraphicFramePr>
        <p:xfrm>
          <a:off x="802986" y="956211"/>
          <a:ext cx="6337545" cy="540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698">
                  <a:extLst>
                    <a:ext uri="{9D8B030D-6E8A-4147-A177-3AD203B41FA5}">
                      <a16:colId xmlns:a16="http://schemas.microsoft.com/office/drawing/2014/main" val="2585566359"/>
                    </a:ext>
                  </a:extLst>
                </a:gridCol>
                <a:gridCol w="887698">
                  <a:extLst>
                    <a:ext uri="{9D8B030D-6E8A-4147-A177-3AD203B41FA5}">
                      <a16:colId xmlns:a16="http://schemas.microsoft.com/office/drawing/2014/main" val="12661900"/>
                    </a:ext>
                  </a:extLst>
                </a:gridCol>
                <a:gridCol w="2786753">
                  <a:extLst>
                    <a:ext uri="{9D8B030D-6E8A-4147-A177-3AD203B41FA5}">
                      <a16:colId xmlns:a16="http://schemas.microsoft.com/office/drawing/2014/main" val="3594537372"/>
                    </a:ext>
                  </a:extLst>
                </a:gridCol>
                <a:gridCol w="887698">
                  <a:extLst>
                    <a:ext uri="{9D8B030D-6E8A-4147-A177-3AD203B41FA5}">
                      <a16:colId xmlns:a16="http://schemas.microsoft.com/office/drawing/2014/main" val="1815171627"/>
                    </a:ext>
                  </a:extLst>
                </a:gridCol>
                <a:gridCol w="887698">
                  <a:extLst>
                    <a:ext uri="{9D8B030D-6E8A-4147-A177-3AD203B41FA5}">
                      <a16:colId xmlns:a16="http://schemas.microsoft.com/office/drawing/2014/main" val="239833047"/>
                    </a:ext>
                  </a:extLst>
                </a:gridCol>
              </a:tblGrid>
              <a:tr h="299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Entreprise </a:t>
                      </a:r>
                      <a:r>
                        <a:rPr lang="de-DE" sz="11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formatrice</a:t>
                      </a:r>
                      <a:endParaRPr lang="de-DE" sz="11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0411" marR="80411" marT="40206" marB="402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Personne</a:t>
                      </a:r>
                      <a:r>
                        <a:rPr lang="de-DE" sz="11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en </a:t>
                      </a:r>
                      <a:r>
                        <a:rPr lang="de-DE" sz="1100" b="1" i="0" dirty="0" err="1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formation</a:t>
                      </a:r>
                      <a:endParaRPr lang="de-DE" sz="1100" b="1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 marL="80411" marR="80411" marT="40206" marB="402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85045"/>
                  </a:ext>
                </a:extLst>
              </a:tr>
              <a:tr h="290938">
                <a:tc>
                  <a:txBody>
                    <a:bodyPr/>
                    <a:lstStyle/>
                    <a:p>
                      <a:pPr algn="ctr"/>
                      <a:r>
                        <a:rPr lang="de-GB" sz="11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Rechte</a:t>
                      </a:r>
                    </a:p>
                  </a:txBody>
                  <a:tcPr marL="67900" marR="67900" marT="33950" marB="33950">
                    <a:lnR w="12700" cmpd="sng">
                      <a:noFill/>
                    </a:lnR>
                    <a:lnT w="38100" cmpd="sng">
                      <a:noFill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1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Pflichten</a:t>
                      </a:r>
                    </a:p>
                  </a:txBody>
                  <a:tcPr marL="67900" marR="67900" marT="33950" marB="339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1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Rechte</a:t>
                      </a:r>
                    </a:p>
                  </a:txBody>
                  <a:tcPr marL="67900" marR="67900" marT="33950" marB="339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GB" sz="11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Pflichten</a:t>
                      </a:r>
                    </a:p>
                  </a:txBody>
                  <a:tcPr marL="67900" marR="67900" marT="33950" marB="339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7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519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T w="12700" cmpd="sng">
                      <a:noFill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Formation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professionnelle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initiale</a:t>
                      </a:r>
                    </a:p>
                  </a:txBody>
                  <a:tcPr marL="67900" marR="67900" marT="33950" marB="33950">
                    <a:lnT w="127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T w="12700" cmpd="sng">
                      <a:noFill/>
                    </a:lnT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lnT w="12700" cmpd="sng">
                      <a:noFill/>
                    </a:lnT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96126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Prestation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travail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14860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Secret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professionnel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004046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Mesures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protection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193053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Cours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interentreprises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11675"/>
                  </a:ext>
                </a:extLst>
              </a:tr>
              <a:tr h="453128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Formation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scolaire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obligatoire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  <a:p>
                      <a:pPr algn="ctr"/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à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l’école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professionnelle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553493"/>
                  </a:ext>
                </a:extLst>
              </a:tr>
              <a:tr h="453128"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Préparation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à la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maturité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professionnelle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70402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Cours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d'appui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et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cours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facultatifs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62194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Information et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co-décision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13196"/>
                  </a:ext>
                </a:extLst>
              </a:tr>
              <a:tr h="453128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Evaluation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intermédiaire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(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bilan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de la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situation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)</a:t>
                      </a: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80183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Moyens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auxiliaires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formation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70423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Objectif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de la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formation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89391"/>
                  </a:ext>
                </a:extLst>
              </a:tr>
              <a:tr h="453128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Engagement par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l'entreprise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(au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terme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 de la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formation</a:t>
                      </a: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)</a:t>
                      </a: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33315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Plan de </a:t>
                      </a:r>
                      <a:r>
                        <a:rPr lang="de-DE" sz="1100" b="0" i="0" dirty="0" err="1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carrière</a:t>
                      </a:r>
                      <a:endParaRPr lang="de-DE" sz="1100" b="0" i="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67900" marR="67900" marT="33950" marB="339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1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7900" marR="67900" marT="33950" marB="33950">
                    <a:solidFill>
                      <a:srgbClr val="C2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48903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F523D3A-CC35-81E8-3AF5-DF5F0970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9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BC54BB-0CF2-C3A4-FE41-887BBC05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855" y="2993498"/>
            <a:ext cx="3528159" cy="1325563"/>
          </a:xfrm>
        </p:spPr>
        <p:txBody>
          <a:bodyPr/>
          <a:lstStyle/>
          <a:p>
            <a:pPr algn="r"/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relations</a:t>
            </a:r>
            <a:r>
              <a:rPr lang="de-DE" dirty="0"/>
              <a:t> </a:t>
            </a:r>
            <a:r>
              <a:rPr lang="de-DE" dirty="0" err="1"/>
              <a:t>d’apprentissage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416113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ppt/theme/themeOverride2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ppt/theme/themeOverride3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ppt/theme/themeOverride4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3152</Words>
  <Application>Microsoft Office PowerPoint</Application>
  <PresentationFormat>Breitbild</PresentationFormat>
  <Paragraphs>534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Georgia</vt:lpstr>
      <vt:lpstr>Helvetica</vt:lpstr>
      <vt:lpstr>Helvetica Light</vt:lpstr>
      <vt:lpstr>Wingdings</vt:lpstr>
      <vt:lpstr>Office</vt:lpstr>
      <vt:lpstr>Benutzerdefiniertes Design</vt:lpstr>
      <vt:lpstr>1_Benutzerdefiniertes Design</vt:lpstr>
      <vt:lpstr>Les processus d’apprentissage dans l’entreprise</vt:lpstr>
      <vt:lpstr>La sélection</vt:lpstr>
      <vt:lpstr>PowerPoint-Präsentation</vt:lpstr>
      <vt:lpstr>Les conditions préalables (prérequis)</vt:lpstr>
      <vt:lpstr>Le profil  d’exigences</vt:lpstr>
      <vt:lpstr>Le stage d’observation</vt:lpstr>
      <vt:lpstr>Le contrat d’apprentissage</vt:lpstr>
      <vt:lpstr>Le contrat d’apprentissage</vt:lpstr>
      <vt:lpstr>Les relations d’apprentissage</vt:lpstr>
      <vt:lpstr>La modification du contrat d’apprentissage</vt:lpstr>
      <vt:lpstr>La résiliation du contrat d’apprentissage</vt:lpstr>
      <vt:lpstr>L’insertion dans l’entreprise formatrice</vt:lpstr>
      <vt:lpstr>Le concept d’information au sein de l’entreprise</vt:lpstr>
      <vt:lpstr>La préparation et le déroulement du temps d’essai</vt:lpstr>
      <vt:lpstr>Le premier jour de la formation – exemple de programme</vt:lpstr>
      <vt:lpstr>Travaux dangereux – mesures d’accompagnement</vt:lpstr>
      <vt:lpstr>Travaux dangereux – mesures d’accompagnement</vt:lpstr>
      <vt:lpstr>Travaux dangereux – mesures d’accompagnement</vt:lpstr>
      <vt:lpstr>La QualiCarte</vt:lpstr>
      <vt:lpstr>PowerPoint-Präsentation</vt:lpstr>
      <vt:lpstr>Les multiples fonctions des formateurs/trices en entreprise</vt:lpstr>
      <vt:lpstr>La planification  d’un projet </vt:lpstr>
      <vt:lpstr>La planification  d’un projet</vt:lpstr>
      <vt:lpstr>La méthode d’instruction</vt:lpstr>
      <vt:lpstr>La méthode des six étapes (apprentissage autonome)</vt:lpstr>
      <vt:lpstr>Les ressources nécessaires dans les situations d’action</vt:lpstr>
      <vt:lpstr>L’adolescence</vt:lpstr>
      <vt:lpstr>La planification de la formation dans l’entreprise</vt:lpstr>
      <vt:lpstr>La planification de la formation initiale dans l’entreprise</vt:lpstr>
      <vt:lpstr>Les rapports de formation et d’apprentissage</vt:lpstr>
      <vt:lpstr>Le rapport de formation</vt:lpstr>
      <vt:lpstr>Le dossier de formation</vt:lpstr>
      <vt:lpstr>Le rapport d’apprentissage</vt:lpstr>
      <vt:lpstr>Le formulaire „Vue d’ensemble  des rapports d’apprentissage“</vt:lpstr>
      <vt:lpstr>L’utilisation du feedback</vt:lpstr>
      <vt:lpstr>Quelques règles pour un feed-back constructif</vt:lpstr>
      <vt:lpstr>La pratique réflexive</vt:lpstr>
      <vt:lpstr>Evaluer et examiner</vt:lpstr>
      <vt:lpstr>La préparation de l’examen final</vt:lpstr>
      <vt:lpstr>La préparation de l’examen final</vt:lpstr>
      <vt:lpstr>La peur des examens et les symptômes de stress</vt:lpstr>
      <vt:lpstr>Les trois fonctions de l’évaluation</vt:lpstr>
      <vt:lpstr>La taxonomie des objectifs d‘apprentissage</vt:lpstr>
      <vt:lpstr>Le certificat d’apprentissage</vt:lpstr>
      <vt:lpstr>Le certificat d’apprentissage: structure</vt:lpstr>
    </vt:vector>
  </TitlesOfParts>
  <Company>SDBB CSFO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Werlen, Joel</dc:creator>
  <cp:lastModifiedBy>Baur, Nicte</cp:lastModifiedBy>
  <cp:revision>48</cp:revision>
  <dcterms:created xsi:type="dcterms:W3CDTF">2023-08-07T08:24:15Z</dcterms:created>
  <dcterms:modified xsi:type="dcterms:W3CDTF">2024-02-13T11:03:37Z</dcterms:modified>
</cp:coreProperties>
</file>