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17"/>
  </p:notesMasterIdLst>
  <p:sldIdLst>
    <p:sldId id="276" r:id="rId4"/>
    <p:sldId id="275" r:id="rId5"/>
    <p:sldId id="260" r:id="rId6"/>
    <p:sldId id="261" r:id="rId7"/>
    <p:sldId id="262" r:id="rId8"/>
    <p:sldId id="263" r:id="rId9"/>
    <p:sldId id="277" r:id="rId10"/>
    <p:sldId id="270" r:id="rId11"/>
    <p:sldId id="271" r:id="rId12"/>
    <p:sldId id="272" r:id="rId13"/>
    <p:sldId id="273" r:id="rId14"/>
    <p:sldId id="268" r:id="rId15"/>
    <p:sldId id="274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2DAB6"/>
    <a:srgbClr val="4C7936"/>
    <a:srgbClr val="EBECF3"/>
    <a:srgbClr val="D9DBFC"/>
    <a:srgbClr val="B0B6F8"/>
    <a:srgbClr val="E9EAFC"/>
    <a:srgbClr val="D8DBFC"/>
    <a:srgbClr val="625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13.02.2024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13.02.2024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273686E-1A93-5D65-71DF-D4B9F67A907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F031902-DEDB-38D1-A441-D3E8CFD296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21D3DBE-DF70-461F-FBCC-2DEFC7C3981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801C2-D8B5-673B-A961-ABF9B7AB5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22722"/>
            <a:ext cx="9144000" cy="1012556"/>
          </a:xfrm>
        </p:spPr>
        <p:txBody>
          <a:bodyPr/>
          <a:lstStyle/>
          <a:p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mesures</a:t>
            </a:r>
            <a:r>
              <a:rPr lang="de-CH" dirty="0"/>
              <a:t> </a:t>
            </a:r>
            <a:r>
              <a:rPr lang="de-CH" dirty="0" err="1"/>
              <a:t>d’insertion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2130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846D40B-0813-148C-C47B-86A0A66B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1103790" cy="1325563"/>
          </a:xfrm>
        </p:spPr>
        <p:txBody>
          <a:bodyPr>
            <a:normAutofit/>
          </a:bodyPr>
          <a:lstStyle/>
          <a:p>
            <a:r>
              <a:rPr lang="de-DE" dirty="0"/>
              <a:t>Rapport de </a:t>
            </a:r>
            <a:r>
              <a:rPr lang="de-DE" dirty="0" err="1"/>
              <a:t>projet</a:t>
            </a:r>
            <a:r>
              <a:rPr lang="de-DE" dirty="0"/>
              <a:t> </a:t>
            </a:r>
            <a:r>
              <a:rPr lang="de-DE" dirty="0" err="1"/>
              <a:t>Compensation</a:t>
            </a:r>
            <a:r>
              <a:rPr lang="de-DE" dirty="0"/>
              <a:t> des </a:t>
            </a:r>
            <a:r>
              <a:rPr lang="de-DE" dirty="0" err="1"/>
              <a:t>désavantages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E6A6E4E1-36A0-92FB-B97E-1E79F49FA55E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7905750" cy="29384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b="1" dirty="0"/>
              <a:t>La </a:t>
            </a:r>
            <a:r>
              <a:rPr lang="de-DE" sz="1600" b="1" dirty="0" err="1"/>
              <a:t>compensation</a:t>
            </a:r>
            <a:r>
              <a:rPr lang="de-DE" sz="1600" b="1" dirty="0"/>
              <a:t> </a:t>
            </a:r>
            <a:r>
              <a:rPr lang="de-DE" sz="1600" b="1" dirty="0" err="1"/>
              <a:t>remplace</a:t>
            </a:r>
            <a:r>
              <a:rPr lang="de-DE" sz="1600" b="1" dirty="0"/>
              <a:t> la </a:t>
            </a:r>
            <a:r>
              <a:rPr lang="de-DE" sz="1600" b="1" dirty="0" err="1"/>
              <a:t>notion</a:t>
            </a:r>
            <a:r>
              <a:rPr lang="de-DE" sz="1600" b="1" dirty="0"/>
              <a:t> d’«</a:t>
            </a:r>
            <a:r>
              <a:rPr lang="de-DE" sz="1600" b="1" dirty="0" err="1"/>
              <a:t>examen</a:t>
            </a:r>
            <a:r>
              <a:rPr lang="de-DE" sz="1600" b="1" dirty="0"/>
              <a:t> </a:t>
            </a:r>
            <a:r>
              <a:rPr lang="de-DE" sz="1600" b="1" dirty="0" err="1"/>
              <a:t>facilité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 err="1"/>
              <a:t>Structure</a:t>
            </a:r>
            <a:r>
              <a:rPr lang="de-DE" sz="1600" dirty="0"/>
              <a:t> du </a:t>
            </a:r>
            <a:r>
              <a:rPr lang="de-DE" sz="1600" dirty="0" err="1"/>
              <a:t>rapport</a:t>
            </a:r>
            <a:r>
              <a:rPr lang="de-DE" sz="1600" dirty="0"/>
              <a:t> en </a:t>
            </a:r>
            <a:r>
              <a:rPr lang="de-DE" sz="1600" dirty="0" err="1"/>
              <a:t>trois</a:t>
            </a:r>
            <a:r>
              <a:rPr lang="de-DE" sz="1600" dirty="0"/>
              <a:t> </a:t>
            </a:r>
            <a:r>
              <a:rPr lang="de-DE" sz="1600" dirty="0" err="1"/>
              <a:t>langues</a:t>
            </a:r>
            <a:r>
              <a:rPr lang="de-DE" sz="1600" dirty="0"/>
              <a:t>: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/>
              <a:t>Partie A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informations</a:t>
            </a:r>
            <a:r>
              <a:rPr lang="de-DE" sz="1600" dirty="0"/>
              <a:t> </a:t>
            </a:r>
            <a:r>
              <a:rPr lang="de-DE" sz="1600" dirty="0" err="1"/>
              <a:t>générales</a:t>
            </a:r>
            <a:r>
              <a:rPr lang="de-DE" sz="1600" dirty="0"/>
              <a:t> </a:t>
            </a:r>
            <a:r>
              <a:rPr lang="de-DE" sz="1600" dirty="0" err="1"/>
              <a:t>sur</a:t>
            </a:r>
            <a:r>
              <a:rPr lang="de-DE" sz="1600" dirty="0"/>
              <a:t> la </a:t>
            </a:r>
            <a:r>
              <a:rPr lang="de-DE" sz="1600" dirty="0" err="1"/>
              <a:t>compensation</a:t>
            </a:r>
            <a:r>
              <a:rPr lang="de-DE" sz="1600" dirty="0"/>
              <a:t> des </a:t>
            </a:r>
            <a:r>
              <a:rPr lang="de-DE" sz="1600" dirty="0" err="1"/>
              <a:t>désavantages</a:t>
            </a:r>
            <a:r>
              <a:rPr lang="de-DE" sz="1600" dirty="0"/>
              <a:t> </a:t>
            </a:r>
            <a:r>
              <a:rPr lang="de-DE" sz="1600" dirty="0" err="1"/>
              <a:t>dans</a:t>
            </a:r>
            <a:r>
              <a:rPr lang="de-DE" sz="1600" dirty="0"/>
              <a:t> la </a:t>
            </a:r>
            <a:r>
              <a:rPr lang="de-DE" sz="1600" dirty="0" err="1"/>
              <a:t>formation</a:t>
            </a:r>
            <a:r>
              <a:rPr lang="de-DE" sz="1600" dirty="0"/>
              <a:t> </a:t>
            </a:r>
            <a:r>
              <a:rPr lang="de-DE" sz="1600" dirty="0" err="1"/>
              <a:t>professionnelle</a:t>
            </a:r>
            <a:endParaRPr lang="de-DE" sz="1600" dirty="0"/>
          </a:p>
          <a:p>
            <a:pPr>
              <a:lnSpc>
                <a:spcPct val="110000"/>
              </a:lnSpc>
            </a:pPr>
            <a:r>
              <a:rPr lang="de-DE" sz="1600" dirty="0" err="1"/>
              <a:t>définition</a:t>
            </a:r>
            <a:r>
              <a:rPr lang="de-DE" sz="1600" dirty="0"/>
              <a:t> des </a:t>
            </a:r>
            <a:r>
              <a:rPr lang="de-DE" sz="1600" dirty="0" err="1"/>
              <a:t>principaux</a:t>
            </a:r>
            <a:r>
              <a:rPr lang="de-DE" sz="1600" dirty="0"/>
              <a:t> </a:t>
            </a:r>
            <a:r>
              <a:rPr lang="de-DE" sz="1600" dirty="0" err="1"/>
              <a:t>termes</a:t>
            </a:r>
            <a:endParaRPr lang="de-DE" sz="1600" dirty="0"/>
          </a:p>
          <a:p>
            <a:pPr>
              <a:lnSpc>
                <a:spcPct val="110000"/>
              </a:lnSpc>
            </a:pPr>
            <a:r>
              <a:rPr lang="de-DE" sz="1600" dirty="0" err="1"/>
              <a:t>processus</a:t>
            </a:r>
            <a:r>
              <a:rPr lang="de-DE" sz="1600" dirty="0"/>
              <a:t> </a:t>
            </a:r>
            <a:r>
              <a:rPr lang="de-DE" sz="1600" dirty="0" err="1"/>
              <a:t>d’approbation</a:t>
            </a:r>
            <a:endParaRPr lang="de-DE" sz="1600" dirty="0"/>
          </a:p>
          <a:p>
            <a:pPr>
              <a:lnSpc>
                <a:spcPct val="110000"/>
              </a:lnSpc>
            </a:pPr>
            <a:r>
              <a:rPr lang="de-DE" sz="1600" dirty="0" err="1"/>
              <a:t>conditions</a:t>
            </a:r>
            <a:r>
              <a:rPr lang="de-DE" sz="1600" dirty="0"/>
              <a:t> </a:t>
            </a:r>
            <a:r>
              <a:rPr lang="de-DE" sz="1600" dirty="0" err="1"/>
              <a:t>d’une</a:t>
            </a:r>
            <a:r>
              <a:rPr lang="de-DE" sz="1600" dirty="0"/>
              <a:t> </a:t>
            </a:r>
            <a:r>
              <a:rPr lang="de-DE" sz="1600" dirty="0" err="1"/>
              <a:t>prise</a:t>
            </a:r>
            <a:r>
              <a:rPr lang="de-DE" sz="1600" dirty="0"/>
              <a:t> en </a:t>
            </a:r>
            <a:r>
              <a:rPr lang="de-DE" sz="1600" dirty="0" err="1"/>
              <a:t>charge</a:t>
            </a:r>
            <a:r>
              <a:rPr lang="de-DE" sz="1600" dirty="0"/>
              <a:t> des </a:t>
            </a:r>
            <a:r>
              <a:rPr lang="de-DE" sz="1600" dirty="0" err="1"/>
              <a:t>surcoûts</a:t>
            </a:r>
            <a:endParaRPr lang="de-DE" sz="1600" dirty="0"/>
          </a:p>
          <a:p>
            <a:pPr>
              <a:lnSpc>
                <a:spcPct val="110000"/>
              </a:lnSpc>
            </a:pPr>
            <a:r>
              <a:rPr lang="de-DE" sz="1600" dirty="0" err="1"/>
              <a:t>aperçu</a:t>
            </a:r>
            <a:r>
              <a:rPr lang="de-DE" sz="1600" dirty="0"/>
              <a:t> des </a:t>
            </a:r>
            <a:r>
              <a:rPr lang="de-DE" sz="1600" dirty="0" err="1"/>
              <a:t>articles</a:t>
            </a:r>
            <a:r>
              <a:rPr lang="de-DE" sz="1600" dirty="0"/>
              <a:t> de </a:t>
            </a:r>
            <a:r>
              <a:rPr lang="de-DE" sz="1600" dirty="0" err="1"/>
              <a:t>lois</a:t>
            </a:r>
            <a:r>
              <a:rPr lang="de-DE" sz="1600" dirty="0"/>
              <a:t> </a:t>
            </a:r>
            <a:r>
              <a:rPr lang="de-DE" sz="1600" dirty="0" err="1"/>
              <a:t>sur</a:t>
            </a:r>
            <a:r>
              <a:rPr lang="de-DE" sz="1600" dirty="0"/>
              <a:t> </a:t>
            </a:r>
            <a:r>
              <a:rPr lang="de-DE" sz="1600" dirty="0" err="1"/>
              <a:t>lesquels</a:t>
            </a:r>
            <a:r>
              <a:rPr lang="de-DE" sz="1600" dirty="0"/>
              <a:t> </a:t>
            </a:r>
            <a:r>
              <a:rPr lang="de-DE" sz="1600" dirty="0" err="1"/>
              <a:t>repose</a:t>
            </a:r>
            <a:r>
              <a:rPr lang="de-DE" sz="1600" dirty="0"/>
              <a:t> la </a:t>
            </a:r>
            <a:r>
              <a:rPr lang="de-DE" sz="1600" dirty="0" err="1"/>
              <a:t>compensation</a:t>
            </a:r>
            <a:r>
              <a:rPr lang="de-DE" sz="1600" dirty="0"/>
              <a:t> des </a:t>
            </a:r>
            <a:r>
              <a:rPr lang="de-DE" sz="1600" dirty="0" err="1"/>
              <a:t>désavantages</a:t>
            </a:r>
            <a:endParaRPr lang="de-DE" sz="1600" dirty="0"/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00383AB-0F38-4AA1-47C8-CB4B94275467}"/>
              </a:ext>
            </a:extLst>
          </p:cNvPr>
          <p:cNvSpPr txBox="1">
            <a:spLocks/>
          </p:cNvSpPr>
          <p:nvPr/>
        </p:nvSpPr>
        <p:spPr>
          <a:xfrm>
            <a:off x="704850" y="186848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</a:t>
            </a:r>
            <a:r>
              <a:rPr lang="de-GB" dirty="0"/>
              <a:t>(2/3)</a:t>
            </a:r>
          </a:p>
        </p:txBody>
      </p:sp>
      <p:pic>
        <p:nvPicPr>
          <p:cNvPr id="7" name="Grafik 6" descr="Braille Silhouette">
            <a:extLst>
              <a:ext uri="{FF2B5EF4-FFF2-40B4-BE49-F238E27FC236}">
                <a16:creationId xmlns:a16="http://schemas.microsoft.com/office/drawing/2014/main" id="{9B7AD69C-C0C6-2729-616C-3887DAA63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887816"/>
            <a:ext cx="914400" cy="914400"/>
          </a:xfrm>
          <a:prstGeom prst="rect">
            <a:avLst/>
          </a:prstGeom>
        </p:spPr>
      </p:pic>
      <p:pic>
        <p:nvPicPr>
          <p:cNvPr id="8" name="Grafik 7" descr="Schlechte Sicht Silhouette">
            <a:extLst>
              <a:ext uri="{FF2B5EF4-FFF2-40B4-BE49-F238E27FC236}">
                <a16:creationId xmlns:a16="http://schemas.microsoft.com/office/drawing/2014/main" id="{654F8DE3-DADA-D2E8-1119-F175F74435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3636765"/>
            <a:ext cx="914400" cy="914400"/>
          </a:xfrm>
          <a:prstGeom prst="rect">
            <a:avLst/>
          </a:prstGeom>
        </p:spPr>
      </p:pic>
      <p:pic>
        <p:nvPicPr>
          <p:cNvPr id="9" name="Grafik 8" descr="Taub Silhouette">
            <a:extLst>
              <a:ext uri="{FF2B5EF4-FFF2-40B4-BE49-F238E27FC236}">
                <a16:creationId xmlns:a16="http://schemas.microsoft.com/office/drawing/2014/main" id="{01FB4878-2E16-BC46-8A7F-F8DD558112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5395358"/>
            <a:ext cx="914400" cy="914400"/>
          </a:xfrm>
          <a:prstGeom prst="rect">
            <a:avLst/>
          </a:prstGeom>
        </p:spPr>
      </p:pic>
      <p:pic>
        <p:nvPicPr>
          <p:cNvPr id="10" name="Grafik 9" descr="Mann mit Stock Silhouette">
            <a:extLst>
              <a:ext uri="{FF2B5EF4-FFF2-40B4-BE49-F238E27FC236}">
                <a16:creationId xmlns:a16="http://schemas.microsoft.com/office/drawing/2014/main" id="{2E9E2EDC-69F9-CA6E-9F65-20E596F199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756179"/>
            <a:ext cx="914400" cy="914400"/>
          </a:xfrm>
          <a:prstGeom prst="rect">
            <a:avLst/>
          </a:prstGeom>
        </p:spPr>
      </p:pic>
      <p:pic>
        <p:nvPicPr>
          <p:cNvPr id="11" name="Grafik 10" descr="Person im Rollstuhl Silhouette">
            <a:extLst>
              <a:ext uri="{FF2B5EF4-FFF2-40B4-BE49-F238E27FC236}">
                <a16:creationId xmlns:a16="http://schemas.microsoft.com/office/drawing/2014/main" id="{D5B23896-41EB-2300-A8DA-84DB816A86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936C143-731C-C386-583C-D97E63A0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474119"/>
            <a:ext cx="11239962" cy="1325563"/>
          </a:xfrm>
        </p:spPr>
        <p:txBody>
          <a:bodyPr>
            <a:normAutofit/>
          </a:bodyPr>
          <a:lstStyle/>
          <a:p>
            <a:r>
              <a:rPr lang="de-DE" dirty="0"/>
              <a:t>Rapport de </a:t>
            </a:r>
            <a:r>
              <a:rPr lang="de-DE" dirty="0" err="1"/>
              <a:t>projet</a:t>
            </a:r>
            <a:r>
              <a:rPr lang="de-DE" dirty="0"/>
              <a:t> </a:t>
            </a:r>
            <a:r>
              <a:rPr lang="de-DE" dirty="0" err="1"/>
              <a:t>Compensation</a:t>
            </a:r>
            <a:r>
              <a:rPr lang="de-DE" dirty="0"/>
              <a:t> des </a:t>
            </a:r>
            <a:r>
              <a:rPr lang="de-DE" dirty="0" err="1"/>
              <a:t>désavantages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19716449-1E29-5CD3-E585-B9EB314F27FA}"/>
              </a:ext>
            </a:extLst>
          </p:cNvPr>
          <p:cNvSpPr txBox="1">
            <a:spLocks/>
          </p:cNvSpPr>
          <p:nvPr/>
        </p:nvSpPr>
        <p:spPr>
          <a:xfrm>
            <a:off x="704851" y="1905954"/>
            <a:ext cx="5976366" cy="448810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/>
              <a:t>La </a:t>
            </a:r>
            <a:r>
              <a:rPr lang="de-DE" sz="1600" b="1" dirty="0" err="1"/>
              <a:t>compensation</a:t>
            </a:r>
            <a:r>
              <a:rPr lang="de-DE" sz="1600" b="1" dirty="0"/>
              <a:t> </a:t>
            </a:r>
            <a:r>
              <a:rPr lang="de-DE" sz="1600" b="1" dirty="0" err="1"/>
              <a:t>remplace</a:t>
            </a:r>
            <a:r>
              <a:rPr lang="de-DE" sz="1600" b="1" dirty="0"/>
              <a:t> la </a:t>
            </a:r>
            <a:r>
              <a:rPr lang="de-DE" sz="1600" b="1" dirty="0" err="1"/>
              <a:t>notion</a:t>
            </a:r>
            <a:r>
              <a:rPr lang="de-DE" sz="1600" b="1" dirty="0"/>
              <a:t> d’«</a:t>
            </a:r>
            <a:r>
              <a:rPr lang="de-DE" sz="1600" b="1" dirty="0" err="1"/>
              <a:t>examen</a:t>
            </a:r>
            <a:r>
              <a:rPr lang="de-DE" sz="1600" b="1" dirty="0"/>
              <a:t> </a:t>
            </a:r>
            <a:r>
              <a:rPr lang="de-DE" sz="1600" b="1" dirty="0" err="1"/>
              <a:t>facilité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400" dirty="0" err="1"/>
              <a:t>Structure</a:t>
            </a:r>
            <a:r>
              <a:rPr lang="de-DE" sz="1400" dirty="0"/>
              <a:t> du </a:t>
            </a:r>
            <a:r>
              <a:rPr lang="de-DE" sz="1400" dirty="0" err="1"/>
              <a:t>rapport</a:t>
            </a:r>
            <a:r>
              <a:rPr lang="de-DE" sz="1400" dirty="0"/>
              <a:t> en </a:t>
            </a:r>
            <a:r>
              <a:rPr lang="de-DE" sz="1400" dirty="0" err="1"/>
              <a:t>trois</a:t>
            </a:r>
            <a:r>
              <a:rPr lang="de-DE" sz="1400" dirty="0"/>
              <a:t> </a:t>
            </a:r>
            <a:r>
              <a:rPr lang="de-DE" sz="1400" dirty="0" err="1"/>
              <a:t>langues</a:t>
            </a:r>
            <a:r>
              <a:rPr lang="de-DE" sz="1400" dirty="0"/>
              <a:t>: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400" dirty="0"/>
              <a:t>Partie B / </a:t>
            </a:r>
            <a:r>
              <a:rPr lang="de-DE" sz="1400" dirty="0" err="1"/>
              <a:t>Informations</a:t>
            </a:r>
            <a:r>
              <a:rPr lang="de-DE" sz="1400" dirty="0"/>
              <a:t> </a:t>
            </a:r>
            <a:r>
              <a:rPr lang="de-DE" sz="1400" dirty="0" err="1"/>
              <a:t>spécifiques</a:t>
            </a:r>
            <a:r>
              <a:rPr lang="de-DE" sz="1400" dirty="0"/>
              <a:t> </a:t>
            </a:r>
            <a:r>
              <a:rPr lang="de-DE" sz="1400" dirty="0" err="1"/>
              <a:t>sur</a:t>
            </a:r>
            <a:r>
              <a:rPr lang="de-DE" sz="1400" dirty="0"/>
              <a:t> </a:t>
            </a:r>
            <a:r>
              <a:rPr lang="de-DE" sz="1400" dirty="0" err="1"/>
              <a:t>les</a:t>
            </a:r>
            <a:r>
              <a:rPr lang="de-DE" sz="1400" dirty="0"/>
              <a:t> </a:t>
            </a:r>
            <a:r>
              <a:rPr lang="de-DE" sz="1400" dirty="0" err="1"/>
              <a:t>différents</a:t>
            </a:r>
            <a:r>
              <a:rPr lang="de-DE" sz="1400" dirty="0"/>
              <a:t> </a:t>
            </a:r>
            <a:r>
              <a:rPr lang="de-DE" sz="1400" dirty="0" err="1"/>
              <a:t>handicaps</a:t>
            </a:r>
            <a:r>
              <a:rPr lang="de-DE" sz="1400" dirty="0"/>
              <a:t> et </a:t>
            </a:r>
            <a:r>
              <a:rPr lang="de-DE" sz="1400" dirty="0" err="1"/>
              <a:t>propositions</a:t>
            </a:r>
            <a:r>
              <a:rPr lang="de-DE" sz="1400" dirty="0"/>
              <a:t> de </a:t>
            </a:r>
            <a:r>
              <a:rPr lang="de-DE" sz="1400" dirty="0" err="1"/>
              <a:t>mesures</a:t>
            </a:r>
            <a:r>
              <a:rPr lang="de-DE" sz="1400" dirty="0"/>
              <a:t> </a:t>
            </a:r>
            <a:r>
              <a:rPr lang="de-DE" sz="1400" dirty="0" err="1"/>
              <a:t>appropriées</a:t>
            </a:r>
            <a:r>
              <a:rPr lang="de-DE" sz="1400" dirty="0"/>
              <a:t> en </a:t>
            </a:r>
            <a:r>
              <a:rPr lang="de-DE" sz="1400" dirty="0" err="1"/>
              <a:t>vue</a:t>
            </a:r>
            <a:r>
              <a:rPr lang="de-DE" sz="1400" dirty="0"/>
              <a:t> de la </a:t>
            </a:r>
            <a:r>
              <a:rPr lang="de-DE" sz="1400" dirty="0" err="1"/>
              <a:t>compensation</a:t>
            </a:r>
            <a:r>
              <a:rPr lang="de-DE" sz="1400" dirty="0"/>
              <a:t> des </a:t>
            </a:r>
            <a:r>
              <a:rPr lang="de-DE" sz="1400" dirty="0" err="1"/>
              <a:t>désavantages</a:t>
            </a:r>
            <a:r>
              <a:rPr lang="de-DE" sz="1400" dirty="0"/>
              <a:t>:</a:t>
            </a:r>
          </a:p>
          <a:p>
            <a:pPr>
              <a:lnSpc>
                <a:spcPct val="120000"/>
              </a:lnSpc>
            </a:pPr>
            <a:r>
              <a:rPr lang="de-DE" sz="1400" b="1" dirty="0"/>
              <a:t>B 1 	</a:t>
            </a:r>
            <a:r>
              <a:rPr lang="de-DE" sz="1400" dirty="0" err="1"/>
              <a:t>malvoyance</a:t>
            </a:r>
            <a:r>
              <a:rPr lang="de-DE" sz="1400" dirty="0"/>
              <a:t> et </a:t>
            </a:r>
            <a:r>
              <a:rPr lang="de-DE" sz="1400" dirty="0" err="1"/>
              <a:t>cécité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2 	</a:t>
            </a:r>
            <a:r>
              <a:rPr lang="de-DE" sz="1400" dirty="0" err="1"/>
              <a:t>malentendance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3 	</a:t>
            </a:r>
            <a:r>
              <a:rPr lang="de-DE" sz="1400" dirty="0" err="1"/>
              <a:t>malentendance-malvoyance</a:t>
            </a:r>
            <a:r>
              <a:rPr lang="de-DE" sz="1400" dirty="0"/>
              <a:t> et </a:t>
            </a:r>
            <a:r>
              <a:rPr lang="de-DE" sz="1400" dirty="0" err="1"/>
              <a:t>surdicécité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4 	</a:t>
            </a:r>
            <a:r>
              <a:rPr lang="de-DE" sz="1400" dirty="0" err="1"/>
              <a:t>dyslexie</a:t>
            </a:r>
            <a:r>
              <a:rPr lang="de-DE" sz="1400" dirty="0"/>
              <a:t> et </a:t>
            </a:r>
            <a:r>
              <a:rPr lang="de-DE" sz="1400" dirty="0" err="1"/>
              <a:t>dyscalculie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5 	</a:t>
            </a:r>
            <a:r>
              <a:rPr lang="de-DE" sz="1400" dirty="0" err="1"/>
              <a:t>dyspraxie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6 	</a:t>
            </a:r>
            <a:r>
              <a:rPr lang="de-DE" sz="1400" dirty="0" err="1"/>
              <a:t>paralysie</a:t>
            </a:r>
            <a:r>
              <a:rPr lang="de-DE" sz="1400" dirty="0"/>
              <a:t> </a:t>
            </a:r>
            <a:r>
              <a:rPr lang="de-DE" sz="1400" dirty="0" err="1"/>
              <a:t>médullaire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7 	</a:t>
            </a:r>
            <a:r>
              <a:rPr lang="de-DE" sz="1400" dirty="0"/>
              <a:t>handicap </a:t>
            </a:r>
            <a:r>
              <a:rPr lang="de-DE" sz="1400" dirty="0" err="1"/>
              <a:t>psychique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8 	</a:t>
            </a:r>
            <a:r>
              <a:rPr lang="de-DE" sz="1400" dirty="0" err="1"/>
              <a:t>troubles</a:t>
            </a:r>
            <a:r>
              <a:rPr lang="de-DE" sz="1400" dirty="0"/>
              <a:t> du </a:t>
            </a:r>
            <a:r>
              <a:rPr lang="de-DE" sz="1400" dirty="0" err="1"/>
              <a:t>spectre</a:t>
            </a:r>
            <a:r>
              <a:rPr lang="de-DE" sz="1400" dirty="0"/>
              <a:t> </a:t>
            </a:r>
            <a:r>
              <a:rPr lang="de-DE" sz="1400" dirty="0" err="1"/>
              <a:t>autistique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9 	</a:t>
            </a:r>
            <a:r>
              <a:rPr lang="de-DE" sz="1400" dirty="0"/>
              <a:t>handicap mental/</a:t>
            </a:r>
            <a:r>
              <a:rPr lang="de-DE" sz="1400" dirty="0" err="1"/>
              <a:t>troubles</a:t>
            </a:r>
            <a:r>
              <a:rPr lang="de-DE" sz="1400" dirty="0"/>
              <a:t> </a:t>
            </a:r>
            <a:r>
              <a:rPr lang="de-DE" sz="1400" dirty="0" err="1"/>
              <a:t>cogniti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10 </a:t>
            </a:r>
            <a:r>
              <a:rPr lang="de-DE" sz="1400" dirty="0"/>
              <a:t>	</a:t>
            </a:r>
            <a:r>
              <a:rPr lang="de-DE" sz="1400" dirty="0" err="1"/>
              <a:t>trouble</a:t>
            </a:r>
            <a:r>
              <a:rPr lang="de-DE" sz="1400" dirty="0"/>
              <a:t> du </a:t>
            </a:r>
            <a:r>
              <a:rPr lang="de-DE" sz="1400" dirty="0" err="1"/>
              <a:t>déficit</a:t>
            </a:r>
            <a:r>
              <a:rPr lang="de-DE" sz="1400" dirty="0"/>
              <a:t> de </a:t>
            </a:r>
            <a:r>
              <a:rPr lang="de-DE" sz="1400" dirty="0" err="1"/>
              <a:t>l’attention</a:t>
            </a:r>
            <a:r>
              <a:rPr lang="de-DE" sz="1400" dirty="0"/>
              <a:t> </a:t>
            </a:r>
            <a:r>
              <a:rPr lang="de-DE" sz="1400" dirty="0" err="1"/>
              <a:t>avec</a:t>
            </a:r>
            <a:r>
              <a:rPr lang="de-DE" sz="1400" dirty="0"/>
              <a:t> </a:t>
            </a:r>
            <a:r>
              <a:rPr lang="de-DE" sz="1400" dirty="0" err="1"/>
              <a:t>ou</a:t>
            </a:r>
            <a:r>
              <a:rPr lang="de-DE" sz="1400" dirty="0"/>
              <a:t> </a:t>
            </a:r>
            <a:r>
              <a:rPr lang="de-DE" sz="1400" dirty="0" err="1"/>
              <a:t>sans</a:t>
            </a:r>
            <a:r>
              <a:rPr lang="de-DE" sz="1400" dirty="0"/>
              <a:t> </a:t>
            </a:r>
            <a:r>
              <a:rPr lang="de-DE" sz="1400" dirty="0" err="1"/>
              <a:t>hyperactivité</a:t>
            </a:r>
            <a:r>
              <a:rPr lang="de-DE" sz="1400" dirty="0"/>
              <a:t> TDA(H)</a:t>
            </a:r>
          </a:p>
          <a:p>
            <a:pPr>
              <a:lnSpc>
                <a:spcPct val="120000"/>
              </a:lnSpc>
            </a:pP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CD2501C6-F87D-135E-824C-E4543DCAECCD}"/>
              </a:ext>
            </a:extLst>
          </p:cNvPr>
          <p:cNvSpPr txBox="1">
            <a:spLocks/>
          </p:cNvSpPr>
          <p:nvPr/>
        </p:nvSpPr>
        <p:spPr>
          <a:xfrm>
            <a:off x="704850" y="138691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</a:t>
            </a:r>
            <a:r>
              <a:rPr lang="de-GB" dirty="0"/>
              <a:t>(3/3)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8E529EA-9A49-5F45-506D-10878B91E713}"/>
              </a:ext>
            </a:extLst>
          </p:cNvPr>
          <p:cNvSpPr txBox="1"/>
          <p:nvPr/>
        </p:nvSpPr>
        <p:spPr>
          <a:xfrm>
            <a:off x="6901397" y="2265613"/>
            <a:ext cx="393729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Structure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du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rapport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description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des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troubles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spécifiques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à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chaque</a:t>
            </a:r>
            <a:r>
              <a:rPr lang="de-DE" sz="1300" dirty="0">
                <a:latin typeface="Helvetica" pitchFamily="2" charset="0"/>
              </a:rPr>
              <a:t> 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handicap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propositions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mesures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appropriées</a:t>
            </a:r>
            <a:endParaRPr lang="de-DE" sz="13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exemples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pratiques</a:t>
            </a:r>
            <a:endParaRPr lang="de-DE" sz="13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coordonnées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des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centres</a:t>
            </a:r>
            <a:r>
              <a:rPr lang="de-DE" sz="1300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DE" sz="1300" dirty="0" err="1">
                <a:solidFill>
                  <a:schemeClr val="tx1"/>
                </a:solidFill>
                <a:latin typeface="Helvetica" pitchFamily="2" charset="0"/>
              </a:rPr>
              <a:t>compétences</a:t>
            </a:r>
            <a:endParaRPr lang="de-DE" sz="1300" dirty="0">
              <a:solidFill>
                <a:schemeClr val="tx1"/>
              </a:solidFill>
              <a:latin typeface="Helvetica" pitchFamily="2" charset="0"/>
            </a:endParaRPr>
          </a:p>
        </p:txBody>
      </p:sp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5A114C83-99FA-6AB5-B14E-7F60118D2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9950" y="1887816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693A2EE-8E41-301E-136D-D64040DEB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9950" y="3636765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767C7A32-B891-106F-EE33-972D5EECC9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29950" y="5395358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2F281B85-F75A-0F9B-390F-E71FD1DBB5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1029950" y="2756179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5FC1D879-18A2-3527-A7AD-F26802C72F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02995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FCCEF-F5AB-FCA2-FE7B-B0F68779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80" y="454855"/>
            <a:ext cx="9692679" cy="1325563"/>
          </a:xfrm>
        </p:spPr>
        <p:txBody>
          <a:bodyPr/>
          <a:lstStyle/>
          <a:p>
            <a:r>
              <a:rPr lang="de-DE" dirty="0" err="1"/>
              <a:t>Recommandation</a:t>
            </a:r>
            <a:r>
              <a:rPr lang="de-DE" dirty="0"/>
              <a:t> de la CSFP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EBF0EB-C90C-C6B7-7CD3-9529A338C7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1401565"/>
            <a:ext cx="8059738" cy="495889"/>
          </a:xfrm>
        </p:spPr>
        <p:txBody>
          <a:bodyPr/>
          <a:lstStyle/>
          <a:p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(1/2)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809541" y="1868186"/>
            <a:ext cx="3738709" cy="867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Choix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d‘une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profession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par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les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jeunes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présentant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un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handicap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809541" y="2693422"/>
            <a:ext cx="3738709" cy="38292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Attestation du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degré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handicap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Bilan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compétences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Parler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ouvertement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son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handicap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Se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préparer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au nouveau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contexte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Déclaration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à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l‘AI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Collaboration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information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4734719" y="1868186"/>
            <a:ext cx="3738709" cy="8674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Attestation du handicap et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mesures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d‘appui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durant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l‘apprentissage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4734719" y="2693422"/>
            <a:ext cx="3738709" cy="38292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Première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année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d‘apprentissage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décisive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critique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pour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l‘orientation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Information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personnes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par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écoles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Collaboration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toutes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parties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prenantes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vue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l‘appui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à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donner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Octroi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désavantages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dans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mesure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où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le type de handicap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n‘empêche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d‘exercer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Nécessité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satisfaire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aux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compétences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basedu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métier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Enregistrement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écrit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mesures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soutien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Responsabilités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clairement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définies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0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FCCEF-F5AB-FCA2-FE7B-B0F68779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580" y="454855"/>
            <a:ext cx="9692679" cy="1325563"/>
          </a:xfrm>
        </p:spPr>
        <p:txBody>
          <a:bodyPr/>
          <a:lstStyle/>
          <a:p>
            <a:r>
              <a:rPr lang="de-DE" dirty="0" err="1"/>
              <a:t>Recommandations</a:t>
            </a:r>
            <a:r>
              <a:rPr lang="de-DE" dirty="0"/>
              <a:t> de la CSFP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EBF0EB-C90C-C6B7-7CD3-9529A338C7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1401565"/>
            <a:ext cx="8059738" cy="495889"/>
          </a:xfrm>
        </p:spPr>
        <p:txBody>
          <a:bodyPr/>
          <a:lstStyle/>
          <a:p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(2/2)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809541" y="1868186"/>
            <a:ext cx="3738709" cy="867454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Responsabilités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compétences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en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matière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compensation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des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désavantages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809541" y="2693422"/>
            <a:ext cx="3738709" cy="382929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autorités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cantonales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définissent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responsabilités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Connaissances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culture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générale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sport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maturité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Notes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cours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interentreprises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Notes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l‘entreprise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formatrices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Examen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partiel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examen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fin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d‘apprentissage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Examen final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maturité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de-GB" sz="14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4734719" y="1868186"/>
            <a:ext cx="3738709" cy="867454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Compensation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des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désavantages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lors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 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procédure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qualification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4734719" y="2693422"/>
            <a:ext cx="3738709" cy="382929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procédure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qualification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doit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répondre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aux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exigences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question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Examen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adapté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à la forme 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l‘handicap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Accord de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désavantages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des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désavantages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d‘ordre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formel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Aucune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mention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dans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l‘AFP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, le CFC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ou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certificat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de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maturité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498944-F272-C25A-C715-54557EF06171}"/>
              </a:ext>
            </a:extLst>
          </p:cNvPr>
          <p:cNvSpPr/>
          <p:nvPr/>
        </p:nvSpPr>
        <p:spPr>
          <a:xfrm>
            <a:off x="809540" y="565526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Marche à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suivre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,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documents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instruments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4761FC-E6B9-1F3C-8738-6F7FE777AED9}"/>
              </a:ext>
            </a:extLst>
          </p:cNvPr>
          <p:cNvSpPr/>
          <p:nvPr/>
        </p:nvSpPr>
        <p:spPr>
          <a:xfrm>
            <a:off x="4746911" y="565526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Annexe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aux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mesures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compensation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des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désavantages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4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DEC21-17AB-97EF-C0F0-16505B6A5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0334"/>
            <a:ext cx="9144000" cy="1857332"/>
          </a:xfrm>
        </p:spPr>
        <p:txBody>
          <a:bodyPr/>
          <a:lstStyle/>
          <a:p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mesures</a:t>
            </a:r>
            <a:r>
              <a:rPr lang="de-CH" dirty="0"/>
              <a:t> </a:t>
            </a:r>
            <a:r>
              <a:rPr lang="de-CH" dirty="0" err="1"/>
              <a:t>d’insertion</a:t>
            </a:r>
            <a:r>
              <a:rPr lang="de-CH" dirty="0"/>
              <a:t> de </a:t>
            </a:r>
            <a:r>
              <a:rPr lang="de-CH" dirty="0" err="1"/>
              <a:t>soutien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138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L’encadrement</a:t>
            </a:r>
            <a:r>
              <a:rPr lang="de-DE" dirty="0"/>
              <a:t> </a:t>
            </a:r>
            <a:r>
              <a:rPr lang="de-DE" dirty="0" err="1"/>
              <a:t>individuel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Mesures</a:t>
            </a:r>
            <a:r>
              <a:rPr lang="de-DE" dirty="0"/>
              <a:t> et </a:t>
            </a:r>
            <a:r>
              <a:rPr lang="de-DE" dirty="0" err="1"/>
              <a:t>recommandations</a:t>
            </a:r>
            <a:r>
              <a:rPr lang="de-DE" dirty="0"/>
              <a:t> (1/2)</a:t>
            </a:r>
          </a:p>
        </p:txBody>
      </p:sp>
      <p:graphicFrame>
        <p:nvGraphicFramePr>
          <p:cNvPr id="7" name="Tabelle 5">
            <a:extLst>
              <a:ext uri="{FF2B5EF4-FFF2-40B4-BE49-F238E27FC236}">
                <a16:creationId xmlns:a16="http://schemas.microsoft.com/office/drawing/2014/main" id="{0A48209C-03D0-3F56-B060-49F05D33D2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05399"/>
              </p:ext>
            </p:extLst>
          </p:nvPr>
        </p:nvGraphicFramePr>
        <p:xfrm>
          <a:off x="793044" y="2393441"/>
          <a:ext cx="6784803" cy="341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1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Compétences</a:t>
                      </a:r>
                      <a:endParaRPr lang="de-GB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L’encadrement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individuel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prestation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offerte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par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cantons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consiste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gérer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à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coordonner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mesures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définies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avec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services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spécialisés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institutions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concernées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Coordination</a:t>
                      </a:r>
                      <a:endParaRPr lang="de-GB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regroupement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toutes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offres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d’encadrement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seul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système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permet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d’atteindre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efficacité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maximale.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3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Public-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cible</a:t>
                      </a:r>
                      <a:endParaRPr lang="de-GB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intervenants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objectif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guider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celles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ceux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veulent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obtenir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diplôme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Ils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encouragent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ainsi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l’égalité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chances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l’intégration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jeunes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société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monde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du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travail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4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Prestations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encouragée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développer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compétences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manière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pouvoir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répondre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aux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exigences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société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l’économie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s’épanouir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plans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personnel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L’idée-clé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renforcement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responsabilisation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3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L’encadrement</a:t>
            </a:r>
            <a:r>
              <a:rPr lang="de-DE" dirty="0"/>
              <a:t> </a:t>
            </a:r>
            <a:r>
              <a:rPr lang="de-DE" dirty="0" err="1"/>
              <a:t>individuel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Mesures</a:t>
            </a:r>
            <a:r>
              <a:rPr lang="de-DE" dirty="0"/>
              <a:t> et </a:t>
            </a:r>
            <a:r>
              <a:rPr lang="de-DE" dirty="0" err="1"/>
              <a:t>recommandations</a:t>
            </a:r>
            <a:r>
              <a:rPr lang="de-DE" dirty="0"/>
              <a:t> (2/2)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252EFA35-CACD-131B-ECD2-90F55A9E7D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593459"/>
              </p:ext>
            </p:extLst>
          </p:nvPr>
        </p:nvGraphicFramePr>
        <p:xfrm>
          <a:off x="793044" y="2393441"/>
          <a:ext cx="6784803" cy="360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5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Organisation de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l’encadrement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individuel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L’intensité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durée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l’encadrement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individuel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dépendent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situation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chacun et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évolution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6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Soutien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aux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entreprises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formatrices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formateurs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entreprises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formatrices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remplissent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fonction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particulière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l’accompagnement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jeunes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outre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leur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activité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spécialistes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leur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ils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assument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rôle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social en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s’occupant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personnellement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jeunes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Lorsque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formateurs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disposés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offrir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encadrement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individuel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aux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jeunes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cette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forme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d’accompagnement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constitue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solution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efficace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souhaitable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7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Exigences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à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remplir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par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les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coaches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Tant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personnes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justifiant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connaissances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spécifiques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celles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bénéficiant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connaissances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pratiques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appropriées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pourront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être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recrutées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tant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coaches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821406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8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Assurance de la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qualité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et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contrôle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de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l’efficacité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des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mesures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prises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L’assurance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contrôle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l’efficacité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permettent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d’évaluer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succès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l’encadrement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individuel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processus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d’apprentissage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base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cette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évaluation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des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améliorations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pourront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être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envisagées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mesures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correspondantes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prises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90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91C72-689E-A583-105B-83AA7D63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différentes</a:t>
            </a:r>
            <a:r>
              <a:rPr lang="de-DE" dirty="0"/>
              <a:t> </a:t>
            </a:r>
            <a:r>
              <a:rPr lang="de-DE" dirty="0" err="1"/>
              <a:t>solutions</a:t>
            </a:r>
            <a:r>
              <a:rPr lang="de-DE" dirty="0"/>
              <a:t> </a:t>
            </a:r>
            <a:r>
              <a:rPr lang="de-DE" dirty="0" err="1"/>
              <a:t>transitoires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F17BCE-FDBE-2F10-5152-C8A8188C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9F3C94-82AB-3714-4969-B43BB7DE14D2}"/>
              </a:ext>
            </a:extLst>
          </p:cNvPr>
          <p:cNvSpPr/>
          <p:nvPr/>
        </p:nvSpPr>
        <p:spPr>
          <a:xfrm>
            <a:off x="797666" y="2159127"/>
            <a:ext cx="5418307" cy="7105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Préparation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à la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formation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professionnelle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:</a:t>
            </a:r>
          </a:p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offres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purement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scolaires</a:t>
            </a:r>
            <a:endParaRPr lang="de-DE" b="1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6FFF9E4-D460-2F8F-AE28-9BB805417728}"/>
              </a:ext>
            </a:extLst>
          </p:cNvPr>
          <p:cNvSpPr/>
          <p:nvPr/>
        </p:nvSpPr>
        <p:spPr>
          <a:xfrm>
            <a:off x="797665" y="2869660"/>
            <a:ext cx="5418307" cy="220452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offres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avec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stages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pratiques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Offres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combinées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Pré-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apprentissage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Année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préprofessionnelle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Cours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préparatoires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algn="ctr"/>
            <a:endParaRPr lang="de-GB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A370348-57BF-5F15-F089-E565F926CA4D}"/>
              </a:ext>
            </a:extLst>
          </p:cNvPr>
          <p:cNvSpPr/>
          <p:nvPr/>
        </p:nvSpPr>
        <p:spPr>
          <a:xfrm>
            <a:off x="797664" y="5074183"/>
            <a:ext cx="5418307" cy="50528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Séjours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linguistiques</a:t>
            </a:r>
            <a:endParaRPr lang="de-DE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F93ACA2-659A-317C-109F-3B5186905C6D}"/>
              </a:ext>
            </a:extLst>
          </p:cNvPr>
          <p:cNvSpPr/>
          <p:nvPr/>
        </p:nvSpPr>
        <p:spPr>
          <a:xfrm>
            <a:off x="797664" y="5579466"/>
            <a:ext cx="5418307" cy="5052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Semestres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motivation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(LACI)</a:t>
            </a:r>
          </a:p>
        </p:txBody>
      </p:sp>
    </p:spTree>
    <p:extLst>
      <p:ext uri="{BB962C8B-B14F-4D97-AF65-F5344CB8AC3E}">
        <p14:creationId xmlns:p14="http://schemas.microsoft.com/office/powerpoint/2010/main" val="226923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6CAAFED-F24D-9431-CF4D-D9C58FA1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884536"/>
            <a:ext cx="10515600" cy="4060824"/>
          </a:xfrm>
        </p:spPr>
        <p:txBody>
          <a:bodyPr/>
          <a:lstStyle/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Comme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préparation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ciblée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sur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un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objectif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afin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satisfaire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aux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exigences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Lorsque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choix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d’une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n’est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pas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encore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arrêté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pour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prendre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temps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mûrir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et de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gagner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indépendance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Comme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solution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transitoire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faute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d’avoir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trouvéune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place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d’apprentissage</a:t>
            </a:r>
            <a:endParaRPr lang="de-GB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4BD855-AEAD-2702-CE67-89B722B3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9A74A3-69C3-7FF6-B461-0B91161C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60145"/>
            <a:ext cx="8060789" cy="1325563"/>
          </a:xfrm>
        </p:spPr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offres</a:t>
            </a:r>
            <a:r>
              <a:rPr lang="de-DE" dirty="0"/>
              <a:t> de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transitoires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6DC4B7F-12B5-97BB-6DFE-99155B76B037}"/>
              </a:ext>
            </a:extLst>
          </p:cNvPr>
          <p:cNvSpPr/>
          <p:nvPr/>
        </p:nvSpPr>
        <p:spPr>
          <a:xfrm>
            <a:off x="800131" y="3456061"/>
            <a:ext cx="6215978" cy="29002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tlCol="0" anchor="t"/>
          <a:lstStyle/>
          <a:p>
            <a:r>
              <a:rPr lang="de-DE" sz="1600" b="1" dirty="0" err="1">
                <a:solidFill>
                  <a:schemeClr val="bg2"/>
                </a:solidFill>
                <a:effectLst/>
                <a:latin typeface="Helvetica" pitchFamily="2" charset="0"/>
              </a:rPr>
              <a:t>Préparation</a:t>
            </a:r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 à la </a:t>
            </a:r>
            <a:r>
              <a:rPr lang="de-DE" sz="1600" b="1" dirty="0" err="1">
                <a:solidFill>
                  <a:schemeClr val="bg2"/>
                </a:solidFill>
                <a:effectLst/>
                <a:latin typeface="Helvetica" pitchFamily="2" charset="0"/>
              </a:rPr>
              <a:t>formation</a:t>
            </a:r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2"/>
                </a:solidFill>
                <a:effectLst/>
                <a:latin typeface="Helvetica" pitchFamily="2" charset="0"/>
              </a:rPr>
              <a:t>professionnelle</a:t>
            </a:r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 initiale</a:t>
            </a:r>
          </a:p>
          <a:p>
            <a:endParaRPr lang="de-DE" sz="1200" dirty="0">
              <a:solidFill>
                <a:schemeClr val="bg2"/>
              </a:solidFill>
              <a:effectLst/>
              <a:latin typeface="Helvetica" pitchFamily="2" charset="0"/>
            </a:endParaRPr>
          </a:p>
          <a:p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«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cantons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prennent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des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mesures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pour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préparer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à 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formation</a:t>
            </a:r>
            <a:r>
              <a:rPr lang="de-DE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initiale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personnes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qui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arrivées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à la fin de 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scolarité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obligatoire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accusent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un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déficit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formation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.»</a:t>
            </a:r>
          </a:p>
          <a:p>
            <a:endParaRPr lang="de-DE" sz="1200" dirty="0">
              <a:solidFill>
                <a:schemeClr val="tx1"/>
              </a:solidFill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12 </a:t>
            </a:r>
            <a:r>
              <a:rPr lang="de-DE" sz="1200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LFPr</a:t>
            </a:r>
            <a:endParaRPr lang="de-DE" sz="1200" b="1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offres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axées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sur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pratique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sur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monde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du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travail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qui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s’inscrivent</a:t>
            </a:r>
            <a:r>
              <a:rPr lang="de-DE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dans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prolongement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 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scolarité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obligatoire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et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qui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complètent</a:t>
            </a:r>
            <a:r>
              <a:rPr lang="de-DE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programme</a:t>
            </a:r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durent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un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an au maximum et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concordent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avec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l’année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scolaire</a:t>
            </a:r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se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terminent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par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une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évaluation</a:t>
            </a:r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7 </a:t>
            </a:r>
            <a:r>
              <a:rPr lang="de-DE" sz="1200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OFPr</a:t>
            </a:r>
            <a:endParaRPr lang="de-DE" sz="1200" b="1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algn="ctr"/>
            <a:endParaRPr lang="de-GB" sz="12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7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DEC21-17AB-97EF-C0F0-16505B6A5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0334"/>
            <a:ext cx="9144000" cy="1857332"/>
          </a:xfrm>
        </p:spPr>
        <p:txBody>
          <a:bodyPr/>
          <a:lstStyle/>
          <a:p>
            <a:r>
              <a:rPr lang="de-DE" dirty="0" err="1"/>
              <a:t>Compensation</a:t>
            </a:r>
            <a:r>
              <a:rPr lang="de-DE" dirty="0"/>
              <a:t> des </a:t>
            </a:r>
            <a:r>
              <a:rPr lang="de-DE" dirty="0" err="1"/>
              <a:t>désavantages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5325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786173E-E390-B653-721B-0A6A0B90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69005"/>
            <a:ext cx="11194101" cy="1325563"/>
          </a:xfrm>
        </p:spPr>
        <p:txBody>
          <a:bodyPr>
            <a:normAutofit/>
          </a:bodyPr>
          <a:lstStyle/>
          <a:p>
            <a:r>
              <a:rPr lang="de-DE" dirty="0" err="1"/>
              <a:t>Compensation</a:t>
            </a:r>
            <a:r>
              <a:rPr lang="de-DE" dirty="0"/>
              <a:t> des </a:t>
            </a:r>
            <a:r>
              <a:rPr lang="de-DE" dirty="0" err="1"/>
              <a:t>désavantages</a:t>
            </a:r>
            <a:r>
              <a:rPr lang="de-DE" dirty="0"/>
              <a:t> </a:t>
            </a:r>
            <a:r>
              <a:rPr lang="de-DE" dirty="0" err="1"/>
              <a:t>pour</a:t>
            </a:r>
            <a:r>
              <a:rPr lang="de-DE" dirty="0"/>
              <a:t> </a:t>
            </a:r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AF7FC928-2722-7AA7-DD7B-D2113D989813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7905750" cy="2938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de-DE" dirty="0" err="1"/>
              <a:t>Compensation</a:t>
            </a:r>
            <a:endParaRPr lang="de-GB" dirty="0"/>
          </a:p>
          <a:p>
            <a:pPr>
              <a:lnSpc>
                <a:spcPct val="100000"/>
              </a:lnSpc>
            </a:pPr>
            <a:r>
              <a:rPr lang="de-DE" dirty="0" err="1"/>
              <a:t>remplace</a:t>
            </a:r>
            <a:r>
              <a:rPr lang="de-DE" dirty="0"/>
              <a:t> la </a:t>
            </a:r>
            <a:r>
              <a:rPr lang="de-DE" dirty="0" err="1"/>
              <a:t>notion</a:t>
            </a:r>
            <a:r>
              <a:rPr lang="de-DE" dirty="0"/>
              <a:t> d</a:t>
            </a:r>
            <a:r>
              <a:rPr lang="de-DE" b="1" dirty="0"/>
              <a:t>’«</a:t>
            </a:r>
            <a:r>
              <a:rPr lang="de-DE" b="1" dirty="0" err="1"/>
              <a:t>examen</a:t>
            </a:r>
            <a:r>
              <a:rPr lang="de-DE" b="1" dirty="0"/>
              <a:t> </a:t>
            </a:r>
            <a:r>
              <a:rPr lang="de-DE" b="1" dirty="0" err="1"/>
              <a:t>facilité</a:t>
            </a:r>
            <a:r>
              <a:rPr lang="de-DE" b="1" dirty="0"/>
              <a:t>»</a:t>
            </a:r>
          </a:p>
          <a:p>
            <a:pPr>
              <a:lnSpc>
                <a:spcPct val="100000"/>
              </a:lnSpc>
            </a:pPr>
            <a:r>
              <a:rPr lang="de-DE" dirty="0" err="1"/>
              <a:t>assure</a:t>
            </a:r>
            <a:r>
              <a:rPr lang="de-DE" dirty="0"/>
              <a:t> </a:t>
            </a:r>
            <a:r>
              <a:rPr lang="de-DE" dirty="0" err="1"/>
              <a:t>l‘égalité</a:t>
            </a:r>
            <a:r>
              <a:rPr lang="de-DE" dirty="0"/>
              <a:t> des </a:t>
            </a:r>
            <a:r>
              <a:rPr lang="de-DE" dirty="0" err="1"/>
              <a:t>chances</a:t>
            </a:r>
            <a:r>
              <a:rPr lang="de-DE" dirty="0"/>
              <a:t> des </a:t>
            </a:r>
            <a:r>
              <a:rPr lang="de-DE" dirty="0" err="1"/>
              <a:t>personnes</a:t>
            </a:r>
            <a:r>
              <a:rPr lang="de-DE" dirty="0"/>
              <a:t> en </a:t>
            </a:r>
            <a:r>
              <a:rPr lang="de-DE" dirty="0" err="1"/>
              <a:t>situation</a:t>
            </a:r>
            <a:r>
              <a:rPr lang="de-DE" dirty="0"/>
              <a:t> de handicap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endParaRPr lang="de-DE" dirty="0"/>
          </a:p>
          <a:p>
            <a:pPr>
              <a:lnSpc>
                <a:spcPct val="100000"/>
              </a:lnSpc>
            </a:pPr>
            <a:endParaRPr lang="de-GB" dirty="0"/>
          </a:p>
        </p:txBody>
      </p:sp>
      <p:pic>
        <p:nvPicPr>
          <p:cNvPr id="10" name="Grafik 9" descr="Braille Silhouette">
            <a:extLst>
              <a:ext uri="{FF2B5EF4-FFF2-40B4-BE49-F238E27FC236}">
                <a16:creationId xmlns:a16="http://schemas.microsoft.com/office/drawing/2014/main" id="{5741852F-4F17-1BC4-6FDA-1AFFC885F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887816"/>
            <a:ext cx="914400" cy="914400"/>
          </a:xfrm>
          <a:prstGeom prst="rect">
            <a:avLst/>
          </a:prstGeom>
        </p:spPr>
      </p:pic>
      <p:pic>
        <p:nvPicPr>
          <p:cNvPr id="12" name="Grafik 11" descr="Schlechte Sicht Silhouette">
            <a:extLst>
              <a:ext uri="{FF2B5EF4-FFF2-40B4-BE49-F238E27FC236}">
                <a16:creationId xmlns:a16="http://schemas.microsoft.com/office/drawing/2014/main" id="{E5C58439-AE38-487B-E154-0373A1861A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3636765"/>
            <a:ext cx="914400" cy="914400"/>
          </a:xfrm>
          <a:prstGeom prst="rect">
            <a:avLst/>
          </a:prstGeom>
        </p:spPr>
      </p:pic>
      <p:pic>
        <p:nvPicPr>
          <p:cNvPr id="14" name="Grafik 13" descr="Taub Silhouette">
            <a:extLst>
              <a:ext uri="{FF2B5EF4-FFF2-40B4-BE49-F238E27FC236}">
                <a16:creationId xmlns:a16="http://schemas.microsoft.com/office/drawing/2014/main" id="{2E816771-3EB0-72A8-4F65-459A508002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5395358"/>
            <a:ext cx="914400" cy="914400"/>
          </a:xfrm>
          <a:prstGeom prst="rect">
            <a:avLst/>
          </a:prstGeom>
        </p:spPr>
      </p:pic>
      <p:pic>
        <p:nvPicPr>
          <p:cNvPr id="16" name="Grafik 15" descr="Mann mit Stock Silhouette">
            <a:extLst>
              <a:ext uri="{FF2B5EF4-FFF2-40B4-BE49-F238E27FC236}">
                <a16:creationId xmlns:a16="http://schemas.microsoft.com/office/drawing/2014/main" id="{DB3A7A2A-0B84-2526-C6CE-D475EE9F01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756179"/>
            <a:ext cx="914400" cy="914400"/>
          </a:xfrm>
          <a:prstGeom prst="rect">
            <a:avLst/>
          </a:prstGeom>
        </p:spPr>
      </p:pic>
      <p:pic>
        <p:nvPicPr>
          <p:cNvPr id="18" name="Grafik 17" descr="Person im Rollstuhl Silhouette">
            <a:extLst>
              <a:ext uri="{FF2B5EF4-FFF2-40B4-BE49-F238E27FC236}">
                <a16:creationId xmlns:a16="http://schemas.microsoft.com/office/drawing/2014/main" id="{4A58943E-7984-E786-73BD-A42CA3A5732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4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976812-E3F7-0C3A-F665-9293D8A5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686101" cy="1325563"/>
          </a:xfrm>
        </p:spPr>
        <p:txBody>
          <a:bodyPr>
            <a:normAutofit/>
          </a:bodyPr>
          <a:lstStyle/>
          <a:p>
            <a:r>
              <a:rPr lang="de-DE" dirty="0"/>
              <a:t>Rapport de </a:t>
            </a:r>
            <a:r>
              <a:rPr lang="de-DE" dirty="0" err="1"/>
              <a:t>projet</a:t>
            </a:r>
            <a:r>
              <a:rPr lang="de-DE" dirty="0"/>
              <a:t> </a:t>
            </a:r>
            <a:r>
              <a:rPr lang="de-DE" dirty="0" err="1"/>
              <a:t>Compensation</a:t>
            </a:r>
            <a:r>
              <a:rPr lang="de-DE" dirty="0"/>
              <a:t> des </a:t>
            </a:r>
            <a:r>
              <a:rPr lang="de-DE" dirty="0" err="1"/>
              <a:t>désavantages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002C5C17-552F-6572-774B-A6EE21A63A3B}"/>
              </a:ext>
            </a:extLst>
          </p:cNvPr>
          <p:cNvSpPr txBox="1">
            <a:spLocks/>
          </p:cNvSpPr>
          <p:nvPr/>
        </p:nvSpPr>
        <p:spPr>
          <a:xfrm>
            <a:off x="716725" y="2364377"/>
            <a:ext cx="6094784" cy="398639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/>
              <a:t>La </a:t>
            </a:r>
            <a:r>
              <a:rPr lang="de-DE" sz="1600" b="1" dirty="0" err="1"/>
              <a:t>compensation</a:t>
            </a:r>
            <a:r>
              <a:rPr lang="de-DE" sz="1600" b="1" dirty="0"/>
              <a:t> </a:t>
            </a:r>
            <a:r>
              <a:rPr lang="de-DE" sz="1600" b="1" dirty="0" err="1"/>
              <a:t>remplace</a:t>
            </a:r>
            <a:r>
              <a:rPr lang="de-DE" sz="1600" b="1" dirty="0"/>
              <a:t> la </a:t>
            </a:r>
            <a:r>
              <a:rPr lang="de-DE" sz="1600" b="1" dirty="0" err="1"/>
              <a:t>notion</a:t>
            </a:r>
            <a:r>
              <a:rPr lang="de-DE" sz="1600" b="1" dirty="0"/>
              <a:t> d’«</a:t>
            </a:r>
            <a:r>
              <a:rPr lang="de-DE" sz="1600" b="1" dirty="0" err="1"/>
              <a:t>examen</a:t>
            </a:r>
            <a:r>
              <a:rPr lang="de-DE" sz="1600" b="1" dirty="0"/>
              <a:t> </a:t>
            </a:r>
            <a:r>
              <a:rPr lang="de-DE" sz="1600" b="1" dirty="0" err="1"/>
              <a:t>facilité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200" dirty="0"/>
              <a:t>Le </a:t>
            </a:r>
            <a:r>
              <a:rPr lang="de-DE" sz="1200" dirty="0" err="1"/>
              <a:t>rapport</a:t>
            </a:r>
            <a:r>
              <a:rPr lang="de-DE" sz="1200" dirty="0"/>
              <a:t> </a:t>
            </a:r>
            <a:r>
              <a:rPr lang="de-DE" sz="1200" dirty="0" err="1"/>
              <a:t>s’adresse</a:t>
            </a:r>
            <a:r>
              <a:rPr lang="de-DE" sz="1200" dirty="0"/>
              <a:t> avant </a:t>
            </a:r>
            <a:r>
              <a:rPr lang="de-DE" sz="1200" dirty="0" err="1"/>
              <a:t>tout</a:t>
            </a:r>
            <a:r>
              <a:rPr lang="de-DE" sz="1200" dirty="0"/>
              <a:t> </a:t>
            </a:r>
            <a:r>
              <a:rPr lang="de-DE" sz="1200" dirty="0" err="1"/>
              <a:t>aux</a:t>
            </a:r>
            <a:r>
              <a:rPr lang="de-DE" sz="1200" dirty="0"/>
              <a:t> </a:t>
            </a:r>
            <a:r>
              <a:rPr lang="de-DE" sz="1200" dirty="0" err="1"/>
              <a:t>groupes</a:t>
            </a:r>
            <a:r>
              <a:rPr lang="de-DE" sz="1200" dirty="0"/>
              <a:t> </a:t>
            </a:r>
            <a:r>
              <a:rPr lang="de-DE" sz="1200" dirty="0" err="1"/>
              <a:t>cibles</a:t>
            </a:r>
            <a:r>
              <a:rPr lang="de-DE" sz="1200" dirty="0"/>
              <a:t> </a:t>
            </a:r>
            <a:r>
              <a:rPr lang="de-DE" sz="1200" dirty="0" err="1"/>
              <a:t>suivants</a:t>
            </a:r>
            <a:r>
              <a:rPr lang="de-DE" sz="1200" dirty="0"/>
              <a:t>:</a:t>
            </a:r>
          </a:p>
          <a:p>
            <a:pPr>
              <a:lnSpc>
                <a:spcPct val="120000"/>
              </a:lnSpc>
            </a:pPr>
            <a:r>
              <a:rPr lang="de-DE" sz="1200" dirty="0" err="1"/>
              <a:t>personnes</a:t>
            </a:r>
            <a:r>
              <a:rPr lang="de-DE" sz="1200" dirty="0"/>
              <a:t> </a:t>
            </a:r>
            <a:r>
              <a:rPr lang="de-DE" sz="1200" dirty="0" err="1"/>
              <a:t>handicapées</a:t>
            </a:r>
            <a:r>
              <a:rPr lang="de-DE" sz="1200" dirty="0"/>
              <a:t>, </a:t>
            </a:r>
            <a:r>
              <a:rPr lang="de-DE" sz="1200" dirty="0" err="1"/>
              <a:t>organisations</a:t>
            </a:r>
            <a:r>
              <a:rPr lang="de-DE" sz="1200" dirty="0"/>
              <a:t> </a:t>
            </a:r>
            <a:r>
              <a:rPr lang="de-DE" sz="1200" dirty="0" err="1"/>
              <a:t>pour</a:t>
            </a:r>
            <a:r>
              <a:rPr lang="de-DE" sz="1200" dirty="0"/>
              <a:t> </a:t>
            </a:r>
            <a:r>
              <a:rPr lang="de-DE" sz="1200" dirty="0" err="1"/>
              <a:t>personnes</a:t>
            </a:r>
            <a:r>
              <a:rPr lang="de-DE" sz="1200" dirty="0"/>
              <a:t> </a:t>
            </a:r>
            <a:r>
              <a:rPr lang="de-DE" sz="1200" dirty="0" err="1"/>
              <a:t>handicapées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 err="1"/>
              <a:t>enseignant</a:t>
            </a:r>
            <a:r>
              <a:rPr lang="de-DE" sz="1200" dirty="0"/>
              <a:t>-</a:t>
            </a:r>
            <a:r>
              <a:rPr lang="de-DE" sz="1200" dirty="0" err="1"/>
              <a:t>e</a:t>
            </a:r>
            <a:r>
              <a:rPr lang="de-DE" sz="1200" dirty="0"/>
              <a:t>-s des </a:t>
            </a:r>
            <a:r>
              <a:rPr lang="de-DE" sz="1200" dirty="0" err="1"/>
              <a:t>écoles</a:t>
            </a:r>
            <a:r>
              <a:rPr lang="de-DE" sz="1200" dirty="0"/>
              <a:t> du </a:t>
            </a:r>
            <a:r>
              <a:rPr lang="de-DE" sz="1200" dirty="0" err="1"/>
              <a:t>degré</a:t>
            </a:r>
            <a:r>
              <a:rPr lang="de-DE" sz="1200" dirty="0"/>
              <a:t> </a:t>
            </a:r>
            <a:r>
              <a:rPr lang="de-DE" sz="1200" dirty="0" err="1"/>
              <a:t>secondaire</a:t>
            </a:r>
            <a:r>
              <a:rPr lang="de-DE" sz="1200" dirty="0"/>
              <a:t> I, en </a:t>
            </a:r>
            <a:r>
              <a:rPr lang="de-DE" sz="1200" dirty="0" err="1"/>
              <a:t>pédagogie</a:t>
            </a:r>
            <a:r>
              <a:rPr lang="de-DE" sz="1200" dirty="0"/>
              <a:t> </a:t>
            </a:r>
            <a:r>
              <a:rPr lang="de-DE" sz="1200" dirty="0" err="1"/>
              <a:t>curative</a:t>
            </a:r>
            <a:r>
              <a:rPr lang="de-DE" sz="1200" dirty="0"/>
              <a:t> et </a:t>
            </a:r>
            <a:r>
              <a:rPr lang="de-DE" sz="1200" dirty="0" err="1"/>
              <a:t>pédagogie</a:t>
            </a:r>
            <a:r>
              <a:rPr lang="de-DE" sz="1200" dirty="0"/>
              <a:t> </a:t>
            </a:r>
            <a:r>
              <a:rPr lang="de-DE" sz="1200" dirty="0" err="1"/>
              <a:t>spécialisée</a:t>
            </a:r>
            <a:r>
              <a:rPr lang="de-DE" sz="1200" dirty="0"/>
              <a:t>, </a:t>
            </a:r>
            <a:r>
              <a:rPr lang="de-DE" sz="1200" dirty="0" err="1"/>
              <a:t>conseillers</a:t>
            </a:r>
            <a:r>
              <a:rPr lang="de-DE" sz="1200" dirty="0"/>
              <a:t>/ </a:t>
            </a:r>
            <a:r>
              <a:rPr lang="de-DE" sz="1200" dirty="0" err="1"/>
              <a:t>ères</a:t>
            </a:r>
            <a:r>
              <a:rPr lang="de-DE" sz="1200" dirty="0"/>
              <a:t> en </a:t>
            </a:r>
            <a:r>
              <a:rPr lang="de-DE" sz="1200" dirty="0" err="1"/>
              <a:t>orientation</a:t>
            </a:r>
            <a:r>
              <a:rPr lang="de-DE" sz="1200" dirty="0"/>
              <a:t> </a:t>
            </a:r>
            <a:r>
              <a:rPr lang="de-DE" sz="1200" dirty="0" err="1"/>
              <a:t>professionnelle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 err="1"/>
              <a:t>entreprises</a:t>
            </a:r>
            <a:r>
              <a:rPr lang="de-DE" sz="1200" dirty="0"/>
              <a:t> </a:t>
            </a:r>
            <a:r>
              <a:rPr lang="de-DE" sz="1200" dirty="0" err="1"/>
              <a:t>formatrices</a:t>
            </a:r>
            <a:r>
              <a:rPr lang="de-DE" sz="1200" dirty="0"/>
              <a:t>: </a:t>
            </a:r>
            <a:r>
              <a:rPr lang="de-DE" sz="1200" dirty="0" err="1"/>
              <a:t>formateurs</a:t>
            </a:r>
            <a:r>
              <a:rPr lang="de-DE" sz="1200" dirty="0"/>
              <a:t>/</a:t>
            </a:r>
            <a:r>
              <a:rPr lang="de-DE" sz="1200" dirty="0" err="1"/>
              <a:t>trices</a:t>
            </a:r>
            <a:r>
              <a:rPr lang="de-DE" sz="1200" dirty="0"/>
              <a:t> en </a:t>
            </a:r>
            <a:r>
              <a:rPr lang="de-DE" sz="1200" dirty="0" err="1"/>
              <a:t>entreprise</a:t>
            </a:r>
            <a:r>
              <a:rPr lang="de-DE" sz="1200" dirty="0"/>
              <a:t>, </a:t>
            </a:r>
            <a:r>
              <a:rPr lang="de-DE" sz="1200" dirty="0" err="1"/>
              <a:t>ressources</a:t>
            </a:r>
            <a:r>
              <a:rPr lang="de-DE" sz="1200" dirty="0"/>
              <a:t> </a:t>
            </a:r>
            <a:r>
              <a:rPr lang="de-DE" sz="1200" dirty="0" err="1"/>
              <a:t>humaines</a:t>
            </a:r>
            <a:r>
              <a:rPr lang="de-DE" sz="1200" dirty="0"/>
              <a:t>, </a:t>
            </a:r>
            <a:r>
              <a:rPr lang="de-DE" sz="1200" dirty="0" err="1"/>
              <a:t>encadrement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 err="1"/>
              <a:t>enseignant</a:t>
            </a:r>
            <a:r>
              <a:rPr lang="de-DE" sz="1200" dirty="0"/>
              <a:t>-</a:t>
            </a:r>
            <a:r>
              <a:rPr lang="de-DE" sz="1200" dirty="0" err="1"/>
              <a:t>e</a:t>
            </a:r>
            <a:r>
              <a:rPr lang="de-DE" sz="1200" dirty="0"/>
              <a:t>-s des </a:t>
            </a:r>
            <a:r>
              <a:rPr lang="de-DE" sz="1200" dirty="0" err="1"/>
              <a:t>écoles</a:t>
            </a:r>
            <a:r>
              <a:rPr lang="de-DE" sz="1200" dirty="0"/>
              <a:t> </a:t>
            </a:r>
            <a:r>
              <a:rPr lang="de-DE" sz="1200" dirty="0" err="1"/>
              <a:t>professionnelles</a:t>
            </a:r>
            <a:r>
              <a:rPr lang="de-DE" sz="1200" dirty="0"/>
              <a:t>, </a:t>
            </a:r>
            <a:r>
              <a:rPr lang="de-DE" sz="1200" dirty="0" err="1"/>
              <a:t>écoles</a:t>
            </a:r>
            <a:r>
              <a:rPr lang="de-DE" sz="1200" dirty="0"/>
              <a:t> de </a:t>
            </a:r>
            <a:r>
              <a:rPr lang="de-DE" sz="1200" dirty="0" err="1"/>
              <a:t>préparation</a:t>
            </a:r>
            <a:r>
              <a:rPr lang="de-DE" sz="1200" dirty="0"/>
              <a:t> à la </a:t>
            </a:r>
            <a:r>
              <a:rPr lang="de-DE" sz="1200" dirty="0" err="1"/>
              <a:t>maturité</a:t>
            </a:r>
            <a:r>
              <a:rPr lang="de-DE" sz="1200" dirty="0"/>
              <a:t> </a:t>
            </a:r>
            <a:r>
              <a:rPr lang="de-DE" sz="1200" dirty="0" err="1"/>
              <a:t>professionnelle</a:t>
            </a:r>
            <a:r>
              <a:rPr lang="de-DE" sz="1200" dirty="0"/>
              <a:t> et </a:t>
            </a:r>
            <a:r>
              <a:rPr lang="de-DE" sz="1200" dirty="0" err="1"/>
              <a:t>formateurs</a:t>
            </a:r>
            <a:r>
              <a:rPr lang="de-DE" sz="1200" dirty="0"/>
              <a:t>/ </a:t>
            </a:r>
            <a:r>
              <a:rPr lang="de-DE" sz="1200" dirty="0" err="1"/>
              <a:t>trices</a:t>
            </a:r>
            <a:r>
              <a:rPr lang="de-DE" sz="1200" dirty="0"/>
              <a:t> </a:t>
            </a:r>
            <a:r>
              <a:rPr lang="de-DE" sz="1200" dirty="0" err="1"/>
              <a:t>actifs</a:t>
            </a:r>
            <a:r>
              <a:rPr lang="de-DE" sz="1200" dirty="0"/>
              <a:t>/</a:t>
            </a:r>
            <a:r>
              <a:rPr lang="de-DE" sz="1200" dirty="0" err="1"/>
              <a:t>ives</a:t>
            </a:r>
            <a:r>
              <a:rPr lang="de-DE" sz="1200" dirty="0"/>
              <a:t> </a:t>
            </a:r>
            <a:r>
              <a:rPr lang="de-DE" sz="1200" dirty="0" err="1"/>
              <a:t>dans</a:t>
            </a:r>
            <a:r>
              <a:rPr lang="de-DE" sz="1200" dirty="0"/>
              <a:t> </a:t>
            </a:r>
            <a:r>
              <a:rPr lang="de-DE" sz="1200" dirty="0" err="1"/>
              <a:t>les</a:t>
            </a:r>
            <a:r>
              <a:rPr lang="de-DE" sz="1200" dirty="0"/>
              <a:t> </a:t>
            </a:r>
            <a:r>
              <a:rPr lang="de-DE" sz="1200" dirty="0" err="1"/>
              <a:t>cours</a:t>
            </a:r>
            <a:r>
              <a:rPr lang="de-DE" sz="1200" dirty="0"/>
              <a:t> </a:t>
            </a:r>
            <a:r>
              <a:rPr lang="de-DE" sz="1200" dirty="0" err="1"/>
              <a:t>interentreprises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/>
              <a:t>responsables des </a:t>
            </a:r>
            <a:r>
              <a:rPr lang="de-DE" sz="1200" dirty="0" err="1"/>
              <a:t>examens</a:t>
            </a:r>
            <a:r>
              <a:rPr lang="de-DE" sz="1200" dirty="0"/>
              <a:t>, expert-</a:t>
            </a:r>
            <a:r>
              <a:rPr lang="de-DE" sz="1200" dirty="0" err="1"/>
              <a:t>e</a:t>
            </a:r>
            <a:r>
              <a:rPr lang="de-DE" sz="1200" dirty="0"/>
              <a:t>-s </a:t>
            </a:r>
            <a:r>
              <a:rPr lang="de-DE" sz="1200" dirty="0" err="1"/>
              <a:t>aux</a:t>
            </a:r>
            <a:r>
              <a:rPr lang="de-DE" sz="1200" dirty="0"/>
              <a:t> </a:t>
            </a:r>
            <a:r>
              <a:rPr lang="de-DE" sz="1200" dirty="0" err="1"/>
              <a:t>examens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 err="1"/>
              <a:t>personnes</a:t>
            </a:r>
            <a:r>
              <a:rPr lang="de-DE" sz="1200" dirty="0"/>
              <a:t> responsables au sein des diverses </a:t>
            </a:r>
            <a:r>
              <a:rPr lang="de-DE" sz="1200" dirty="0" err="1"/>
              <a:t>institutions</a:t>
            </a:r>
            <a:r>
              <a:rPr lang="de-DE" sz="1200" dirty="0"/>
              <a:t> </a:t>
            </a:r>
            <a:r>
              <a:rPr lang="de-DE" sz="1200" dirty="0" err="1"/>
              <a:t>fédérales</a:t>
            </a:r>
            <a:r>
              <a:rPr lang="de-DE" sz="1200" dirty="0"/>
              <a:t> et </a:t>
            </a:r>
            <a:r>
              <a:rPr lang="de-DE" sz="1200" dirty="0" err="1"/>
              <a:t>cantonales</a:t>
            </a:r>
            <a:r>
              <a:rPr lang="de-DE" sz="1200" dirty="0"/>
              <a:t> </a:t>
            </a:r>
            <a:r>
              <a:rPr lang="de-DE" sz="1200" dirty="0" err="1"/>
              <a:t>actives</a:t>
            </a:r>
            <a:r>
              <a:rPr lang="de-DE" sz="1200" dirty="0"/>
              <a:t> en </a:t>
            </a:r>
            <a:r>
              <a:rPr lang="de-DE" sz="1200" dirty="0" err="1"/>
              <a:t>matière</a:t>
            </a:r>
            <a:r>
              <a:rPr lang="de-DE" sz="1200" dirty="0"/>
              <a:t> de </a:t>
            </a:r>
            <a:r>
              <a:rPr lang="de-DE" sz="1200" dirty="0" err="1"/>
              <a:t>formation</a:t>
            </a:r>
            <a:r>
              <a:rPr lang="de-DE" sz="1200" dirty="0"/>
              <a:t> </a:t>
            </a:r>
            <a:r>
              <a:rPr lang="de-DE" sz="1200" dirty="0" err="1"/>
              <a:t>professionnelle</a:t>
            </a:r>
            <a:r>
              <a:rPr lang="de-DE" sz="1200" dirty="0"/>
              <a:t>, </a:t>
            </a:r>
            <a:r>
              <a:rPr lang="de-DE" sz="1200" dirty="0" err="1"/>
              <a:t>handicaps</a:t>
            </a:r>
            <a:r>
              <a:rPr lang="de-DE" sz="1200" dirty="0"/>
              <a:t> et/</a:t>
            </a:r>
            <a:r>
              <a:rPr lang="de-DE" sz="1200" dirty="0" err="1"/>
              <a:t>ou</a:t>
            </a:r>
            <a:r>
              <a:rPr lang="de-DE" sz="1200" dirty="0"/>
              <a:t> </a:t>
            </a:r>
            <a:r>
              <a:rPr lang="de-DE" sz="1200" dirty="0" err="1"/>
              <a:t>égalité</a:t>
            </a:r>
            <a:endParaRPr lang="de-DE" sz="1200" dirty="0"/>
          </a:p>
          <a:p>
            <a:pPr>
              <a:lnSpc>
                <a:spcPct val="120000"/>
              </a:lnSpc>
            </a:pPr>
            <a:r>
              <a:rPr lang="de-DE" sz="1200" dirty="0" err="1"/>
              <a:t>organisations</a:t>
            </a:r>
            <a:r>
              <a:rPr lang="de-DE" sz="1200" dirty="0"/>
              <a:t> du </a:t>
            </a:r>
            <a:r>
              <a:rPr lang="de-DE" sz="1200" dirty="0" err="1"/>
              <a:t>monde</a:t>
            </a:r>
            <a:r>
              <a:rPr lang="de-DE" sz="1200" dirty="0"/>
              <a:t> du </a:t>
            </a:r>
            <a:r>
              <a:rPr lang="de-DE" sz="1200" dirty="0" err="1"/>
              <a:t>travail</a:t>
            </a:r>
            <a:r>
              <a:rPr lang="de-DE" sz="1200" dirty="0"/>
              <a:t>, </a:t>
            </a:r>
            <a:r>
              <a:rPr lang="de-DE" sz="1200" dirty="0" err="1"/>
              <a:t>syndicats</a:t>
            </a:r>
            <a:r>
              <a:rPr lang="de-DE" sz="1200" dirty="0"/>
              <a:t> </a:t>
            </a:r>
            <a:r>
              <a:rPr lang="de-DE" sz="1200" dirty="0" err="1"/>
              <a:t>patronaux</a:t>
            </a:r>
            <a:r>
              <a:rPr lang="de-DE" sz="1200" dirty="0"/>
              <a:t>,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etc.</a:t>
            </a:r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GB" sz="12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F9F9A46-6A6B-12F8-3DF5-27F77B65607B}"/>
              </a:ext>
            </a:extLst>
          </p:cNvPr>
          <p:cNvSpPr txBox="1">
            <a:spLocks/>
          </p:cNvSpPr>
          <p:nvPr/>
        </p:nvSpPr>
        <p:spPr>
          <a:xfrm>
            <a:off x="716725" y="1868488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Personnes</a:t>
            </a:r>
            <a:r>
              <a:rPr lang="de-DE" dirty="0"/>
              <a:t> </a:t>
            </a:r>
            <a:r>
              <a:rPr lang="de-DE" dirty="0" err="1"/>
              <a:t>handicapées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(1/3)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D2F580B-02AA-156E-EB36-BCD100178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942" y="1917256"/>
            <a:ext cx="2972147" cy="4225705"/>
          </a:xfrm>
          <a:prstGeom prst="rect">
            <a:avLst/>
          </a:prstGeom>
        </p:spPr>
      </p:pic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6C92E1E5-D716-4C4C-6387-B76BB92195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60875" y="1764604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D455E21-F66E-5233-C278-8CF64B9A8B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60875" y="3513553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D02287F2-5BDB-55ED-35A6-1563F21359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60875" y="5272146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CF3CA0E9-0A26-0A70-FBF7-137A9F9308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10560875" y="2632967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C5D16871-E15F-CF2C-B270-8C2E7F343D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560875" y="435774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9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1161</Words>
  <Application>Microsoft Office PowerPoint</Application>
  <PresentationFormat>Breitbild</PresentationFormat>
  <Paragraphs>154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Les mesures d’insertion</vt:lpstr>
      <vt:lpstr>Les mesures d’insertion de soutien</vt:lpstr>
      <vt:lpstr>L’encadrement individuel</vt:lpstr>
      <vt:lpstr>L’encadrement individuel</vt:lpstr>
      <vt:lpstr>Les différentes solutions transitoires</vt:lpstr>
      <vt:lpstr>Les offres de formation transitoires</vt:lpstr>
      <vt:lpstr>Compensation des désavantages</vt:lpstr>
      <vt:lpstr>Compensation des désavantages pour personnes handicapées</vt:lpstr>
      <vt:lpstr>Rapport de projet Compensation des désavantages</vt:lpstr>
      <vt:lpstr>Rapport de projet Compensation des désavantages</vt:lpstr>
      <vt:lpstr>Rapport de projet Compensation des désavantages</vt:lpstr>
      <vt:lpstr>Recommandation de la CSFP</vt:lpstr>
      <vt:lpstr>Recommandations de la CSFP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Baur, Nicte</cp:lastModifiedBy>
  <cp:revision>43</cp:revision>
  <dcterms:created xsi:type="dcterms:W3CDTF">2023-08-07T08:24:15Z</dcterms:created>
  <dcterms:modified xsi:type="dcterms:W3CDTF">2024-02-13T11:04:07Z</dcterms:modified>
</cp:coreProperties>
</file>