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64" r:id="rId3"/>
  </p:sldMasterIdLst>
  <p:notesMasterIdLst>
    <p:notesMasterId r:id="rId17"/>
  </p:notesMasterIdLst>
  <p:sldIdLst>
    <p:sldId id="276" r:id="rId4"/>
    <p:sldId id="275" r:id="rId5"/>
    <p:sldId id="260" r:id="rId6"/>
    <p:sldId id="261" r:id="rId7"/>
    <p:sldId id="262" r:id="rId8"/>
    <p:sldId id="263" r:id="rId9"/>
    <p:sldId id="277" r:id="rId10"/>
    <p:sldId id="270" r:id="rId11"/>
    <p:sldId id="271" r:id="rId12"/>
    <p:sldId id="272" r:id="rId13"/>
    <p:sldId id="273" r:id="rId14"/>
    <p:sldId id="268" r:id="rId15"/>
    <p:sldId id="274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2AD"/>
    <a:srgbClr val="A11731"/>
    <a:srgbClr val="C2DAB6"/>
    <a:srgbClr val="4C7936"/>
    <a:srgbClr val="EBECF3"/>
    <a:srgbClr val="D9DBFC"/>
    <a:srgbClr val="B0B6F8"/>
    <a:srgbClr val="E9EAFC"/>
    <a:srgbClr val="D8DBFC"/>
    <a:srgbClr val="625F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5878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outlineViewPr>
    <p:cViewPr>
      <p:scale>
        <a:sx n="33" d="100"/>
        <a:sy n="33" d="100"/>
      </p:scale>
      <p:origin x="0" y="-11672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D199F-95FC-D648-8D89-10DDA9DE118B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2DCE9-8122-E84F-95C1-14571F75BB5E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519004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rgbClr val="3A4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B4E60-F357-50C1-06C2-B33570B3C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968C34F-BD81-47C5-0C06-AC17C257D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9E56BF-4139-D2C4-4F8F-2445FE3D6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BBB0-DCED-0745-9611-E7FF57157D98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418E63-A0F6-DAEE-F543-0C419C68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34233E-D9D5-AE41-676D-5EF71B96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3087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B516D5-0836-0B6E-0E5A-CB82CDA3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1CC41B-39F3-74AE-6A50-03A22DBCC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703F3F-6A5A-CDA2-3D14-8E4DA121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F7B6-F326-1D41-ADF0-12762C93A7E6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0AFE53-786C-76A8-3510-13159646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961F89-D96C-0453-80E9-6A246BC74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434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37E8819-6D8A-EB61-5DB7-0E7D35751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048C0BF-9D37-066C-2096-6F65ECFA0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235E4-5B29-9CC3-C5CE-9DFB4FBB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523B-F3F3-8B4A-BDDF-8FE93A122588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3A1688-14DF-FBA3-B7B6-99611EA58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C675C0-BDC2-837E-9495-B8451A852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6448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C2F80-15D5-E655-CA69-D3893ACB2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457FABC-A699-A089-1177-03C447A0F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9288-88E3-C045-86D2-12C7BE4B340B}" type="datetime1">
              <a:rPr lang="de-DE" smtClean="0"/>
              <a:t>13.02.2024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3D0DDC-DABE-4A13-FA34-5767E244C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A20574-6D27-5B26-84DA-A7FB7EE53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A827B35-E4B4-1AB0-326B-6447C8043D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4850" y="2574065"/>
            <a:ext cx="7905750" cy="293846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9BA1BA65-15E5-B37C-5136-BF2CE2F2D9D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04850" y="1868488"/>
            <a:ext cx="8059738" cy="495889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3710823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49BE79-2647-2044-9F46-F3C0D6BBF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FAD5F0-3E98-EA5D-4277-98E3D46B0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D75982-AD1A-F89C-B3E8-369E6369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8DCF-D3FE-9546-A664-A6FDF2A41870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B9E3DE-E705-998E-1DAB-B61AAF01B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3FFF0C-67D6-79F6-E3A0-F9F08B1BC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751832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22745-60E7-ECA6-63E2-BA315A5D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325"/>
            <a:ext cx="10515600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7DB9000-9043-8563-374D-E15BC83B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8DCF-D3FE-9546-A664-A6FDF2A41870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28EFBD-3988-007E-AC51-2CB1C7015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F4F1BA7-31F9-7686-630B-A778C478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02A582A-22F2-6218-03CF-AA5EB9C3AF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271713"/>
            <a:ext cx="10515600" cy="3616325"/>
          </a:xfrm>
        </p:spPr>
        <p:txBody>
          <a:bodyPr>
            <a:normAutofit/>
          </a:bodyPr>
          <a:lstStyle>
            <a:lvl1pPr marL="228600" indent="-228600">
              <a:buFont typeface="Wingdings" pitchFamily="2" charset="2"/>
              <a:buChar char="§"/>
              <a:defRPr sz="1800" b="0" i="0">
                <a:solidFill>
                  <a:schemeClr val="bg1"/>
                </a:solidFill>
                <a:latin typeface="Helvetica" pitchFamily="2" charset="0"/>
              </a:defRPr>
            </a:lvl1pPr>
            <a:lvl2pPr marL="685800" indent="-228600">
              <a:buFont typeface="Wingdings" pitchFamily="2" charset="2"/>
              <a:buChar char="§"/>
              <a:defRPr sz="1600" b="0" i="0">
                <a:solidFill>
                  <a:schemeClr val="bg1"/>
                </a:solidFill>
                <a:latin typeface="Helvetica" pitchFamily="2" charset="0"/>
              </a:defRPr>
            </a:lvl2pPr>
            <a:lvl3pPr marL="1143000" indent="-228600">
              <a:buFont typeface="Wingdings" pitchFamily="2" charset="2"/>
              <a:buChar char="§"/>
              <a:defRPr sz="1400" b="0" i="0">
                <a:solidFill>
                  <a:schemeClr val="bg1"/>
                </a:solidFill>
                <a:latin typeface="Helvetica" pitchFamily="2" charset="0"/>
              </a:defRPr>
            </a:lvl3pPr>
            <a:lvl4pPr marL="1600200" indent="-228600">
              <a:buFont typeface="Wingdings" pitchFamily="2" charset="2"/>
              <a:buChar char="§"/>
              <a:defRPr sz="1200" b="0" i="0">
                <a:solidFill>
                  <a:schemeClr val="bg1"/>
                </a:solidFill>
                <a:latin typeface="Helvetica" pitchFamily="2" charset="0"/>
              </a:defRPr>
            </a:lvl4pPr>
            <a:lvl5pPr marL="2057400" indent="-228600">
              <a:buFont typeface="Wingdings" pitchFamily="2" charset="2"/>
              <a:buChar char="§"/>
              <a:defRPr sz="1200" b="0" i="0">
                <a:solidFill>
                  <a:schemeClr val="bg1"/>
                </a:solidFill>
                <a:latin typeface="Helvetica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1177444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3D5722-E02B-1094-C7AA-3296A4667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33D037B-9A3F-AB0B-1F26-8B768BE27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EF2A31-8CFD-D81B-A94A-11BA9852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B4BB-8C4D-C34C-A9B6-80D1061DAF6C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74791D-A643-5521-3887-E46EB8F1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076626-F160-4AAC-5056-BC27A0B58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51F57-56B1-0B43-A14F-A8DF88C2501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640073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180DBE-6185-6D4F-AF6C-127F1AF1E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8A47BC-4789-34DA-F379-FBC41C6D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720212-459B-3204-FBF5-02AE356D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B4BB-8C4D-C34C-A9B6-80D1061DAF6C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9BD486-0CAD-C2CC-C7B2-55DAC9CDD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5B11A7-AE80-D3B9-061E-B0DEB376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51F57-56B1-0B43-A14F-A8DF88C2501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4990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6A9B5F-F579-95CF-E1EB-BBBF32361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28F2E0-CFA8-DEAE-1537-6B5B6671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E17C-D38A-0C4D-8B31-736F682B5992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9007F9-6DF0-8DA9-6C6F-BA19BE31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FAA674-CEC2-C286-BF8E-B08496815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79A10071-B42B-C0EA-3F7C-EEF11AEC9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362511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42763A-0EFB-E921-B232-6BD3859C2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8CD9AD-1FB6-690D-60C0-7627E040D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747FD5-4F16-AE6C-2D14-35BD56D2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000F-BF63-7849-AAB5-FE7A1C8FB476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2E3FAF-84B0-89D9-161D-215FF7B0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5ED89B-701F-ECB5-A384-EA24D7C67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718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74763-F9B5-8BC4-7584-56B5CD8F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FA633E-A470-C57E-4594-B881AAB31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3C387D-5976-5702-353E-DF38A237F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B285CD-245F-1F31-06A6-856AE9A62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AECC-0450-6D46-87D3-88BC004015A2}" type="datetime1">
              <a:rPr lang="de-DE" smtClean="0"/>
              <a:t>13.02.2024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FE92DB-3E63-2348-AD12-3153C8627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E1C023-126C-4F32-B7D9-3AAD721A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164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A7912-74E9-25E8-3EFB-6707A278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B1AEFD-D834-65D2-87D5-AAE1E8636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0CB803-AB8A-F498-20F0-CAE7765BD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B7401F5-6D89-4978-FAE2-E29DFD0B4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D755B32-988A-F1A4-5516-91230185D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18CE3DE-E1CF-B843-F423-10263E2B0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D365-6578-2547-88F9-06CA734326F3}" type="datetime1">
              <a:rPr lang="de-DE" smtClean="0"/>
              <a:t>13.02.2024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C3147E9-F90C-A8F9-FAB3-A70E7B4DA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C34432F-9F1B-73D6-A293-1097A01C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469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A6FF28-AC18-DCFB-8242-6F5C4887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C2ADCF0-41BC-F567-57EA-B6239C80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EE8C-2ED4-1C4B-81BE-4FB64A66D132}" type="datetime1">
              <a:rPr lang="de-DE" smtClean="0"/>
              <a:t>13.02.2024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BF390A-1F47-EDEC-9F49-390AEC123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88BD998-5D22-487B-BC57-90F60B55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153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41E6FB-1D75-3D47-214F-ED145910C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7889-401B-754D-80C8-AB4C7ADDA4DF}" type="datetime1">
              <a:rPr lang="de-DE" smtClean="0"/>
              <a:t>13.02.2024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DCA695-5CC0-BACB-87A2-9F96CD58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2E54B23-6549-68CE-108C-3F51B114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878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2B355-F026-EA68-EB8F-6595D8FD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8965FE-ED88-BC4F-AD79-9F31414B7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1CF603-B130-0B29-9E2E-A5C1439FB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5B1451-2C17-3CD5-2C76-2A9CB3A5A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14C-9F72-3548-A049-B2FA54EA30B2}" type="datetime1">
              <a:rPr lang="de-DE" smtClean="0"/>
              <a:t>13.02.2024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929CE9-77F2-31FB-D34E-92B52670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AA71C9-BC54-2476-4F88-2D6CC680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524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57004-D0EE-5F82-7057-ABC909D9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08AA21-A560-B0FC-CAF7-A59F59981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295039E-E7B1-83E3-004E-803E9D24F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DF966A-773E-5DC3-AC3C-75A108E7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2346-C8C2-0C46-935E-1B77D42167DF}" type="datetime1">
              <a:rPr lang="de-DE" smtClean="0"/>
              <a:t>13.02.2024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020660-BB05-A6C3-CFB4-8DC7DA64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B01320-FE59-4A01-FBB7-76773BAC3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851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A9324BF4-72CE-9F6A-DA40-765E12232151}"/>
              </a:ext>
            </a:extLst>
          </p:cNvPr>
          <p:cNvSpPr/>
          <p:nvPr userDrawn="1"/>
        </p:nvSpPr>
        <p:spPr>
          <a:xfrm>
            <a:off x="0" y="0"/>
            <a:ext cx="12192000" cy="593959"/>
          </a:xfrm>
          <a:prstGeom prst="rect">
            <a:avLst/>
          </a:prstGeom>
          <a:solidFill>
            <a:srgbClr val="3A49E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ADC2C9C-EE3B-EE0A-27D4-186DF79B2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806078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9B90E8-B12B-BD0C-1B5D-5D8F2BF84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388" y="2186186"/>
            <a:ext cx="10515600" cy="406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240500-5809-87FF-735B-EFD1C8E69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B232-4627-AD49-997A-33B33AF7A15E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663CFB-0449-D3FB-F5E8-5ED2B7767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5BC2EE-242A-79C4-40E1-315DDA540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6BBE031B-B954-DF54-7EA0-8DCE6F488EE0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rgbClr val="3333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3EB4505-BBD2-EC85-6799-849B39B27D87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rgbClr val="FCFDFE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rgbClr val="FCFDFE"/>
                </a:solidFill>
                <a:effectLst/>
                <a:latin typeface="Helvetica" pitchFamily="2" charset="0"/>
              </a:rPr>
              <a:t> </a:t>
            </a:r>
            <a:r>
              <a:rPr lang="de-CH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CSFO</a:t>
            </a:r>
            <a:r>
              <a:rPr lang="de-GB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 | </a:t>
            </a:r>
            <a:r>
              <a:rPr lang="de-CH" sz="1200" b="0" i="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documentation</a:t>
            </a:r>
            <a:endParaRPr lang="de-GB" sz="1200" b="0" i="0" dirty="0">
              <a:solidFill>
                <a:schemeClr val="bg1"/>
              </a:solidFill>
              <a:latin typeface="Helvetica Light" panose="020B0403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273686E-1A93-5D65-71DF-D4B9F67A907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0735" y="116908"/>
            <a:ext cx="1615763" cy="39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17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373737"/>
          </a:solidFill>
          <a:latin typeface="Georgia" panose="02040502050405020303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18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4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0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975A743-67CA-BD5B-8098-359078B11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A490FE-57F8-1665-9206-5A3A4DB37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8CE52A-F98F-5B85-220A-CC1AEDF034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B8DCF-D3FE-9546-A664-A6FDF2A41870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E8223C-4F38-1B5E-161D-FF03B8A82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8B7C6F-7006-54A1-F7EB-D28B6D5C4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146DFE2-A68F-DC68-29CC-350FF343F63C}"/>
              </a:ext>
            </a:extLst>
          </p:cNvPr>
          <p:cNvSpPr/>
          <p:nvPr userDrawn="1"/>
        </p:nvSpPr>
        <p:spPr>
          <a:xfrm>
            <a:off x="0" y="0"/>
            <a:ext cx="12192000" cy="68102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F9579F3-21A2-3F67-BB1E-86AFD3F3C203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rgbClr val="FCFDFE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rgbClr val="FCFDFE"/>
                </a:solidFill>
                <a:effectLst/>
                <a:latin typeface="Helvetica" pitchFamily="2" charset="0"/>
              </a:rPr>
              <a:t> </a:t>
            </a:r>
            <a:r>
              <a:rPr lang="de-CH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CSFO</a:t>
            </a:r>
            <a:r>
              <a:rPr lang="de-GB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 | </a:t>
            </a:r>
            <a:r>
              <a:rPr lang="de-CH" sz="1200" b="0" i="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documentation</a:t>
            </a:r>
            <a:endParaRPr lang="de-GB" sz="1200" b="0" i="0" dirty="0">
              <a:solidFill>
                <a:schemeClr val="bg1"/>
              </a:solidFill>
              <a:latin typeface="Helvetica Light" panose="020B0403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13711CC-FE01-C634-C16F-F4D442B8801F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9EDB8135-EF26-3A33-AD2B-72C3408B5A9F}"/>
              </a:ext>
            </a:extLst>
          </p:cNvPr>
          <p:cNvSpPr txBox="1">
            <a:spLocks/>
          </p:cNvSpPr>
          <p:nvPr userDrawn="1"/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914F46-5675-409D-97A1-6697E91D825B}" type="slidenum">
              <a:rPr lang="de-CH" smtClean="0">
                <a:solidFill>
                  <a:schemeClr val="bg1"/>
                </a:solidFill>
              </a:rPr>
              <a:pPr/>
              <a:t>‹Nr.›</a:t>
            </a:fld>
            <a:endParaRPr lang="de-CH" dirty="0">
              <a:solidFill>
                <a:schemeClr val="bg1"/>
              </a:solidFill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1F031902-DEDB-38D1-A441-D3E8CFD2965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35" y="116908"/>
            <a:ext cx="1615763" cy="39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E2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1D4FBF9E-6E64-A3DF-CB55-DB71286E4041}"/>
              </a:ext>
            </a:extLst>
          </p:cNvPr>
          <p:cNvSpPr/>
          <p:nvPr userDrawn="1"/>
        </p:nvSpPr>
        <p:spPr>
          <a:xfrm>
            <a:off x="0" y="0"/>
            <a:ext cx="12192000" cy="5939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D02CEFB-6466-D1C4-F791-65B4BDD78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216" y="8713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AA41C3-5104-FEC0-77D0-E50CDBB49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1216" y="23318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C6836-0F3A-A5E8-BBF6-82BB34AA2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B4BB-8C4D-C34C-A9B6-80D1061DAF6C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0F3D86-BEBC-A84C-AC48-7191B1AB3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GB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F0AB034-5287-6BCB-4205-BA3EE7A6B18F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chemeClr val="tx1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GB" sz="1200" b="0" i="0" dirty="0">
                <a:solidFill>
                  <a:schemeClr val="tx1"/>
                </a:solidFill>
                <a:latin typeface="Helvetica Light" panose="020B0403020202020204" pitchFamily="34" charset="0"/>
              </a:rPr>
              <a:t>SDBB | dokumentation | berufsbildung.ch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0FF4A098-FA79-EE59-90F6-48D96A853D9F}"/>
              </a:ext>
            </a:extLst>
          </p:cNvPr>
          <p:cNvSpPr txBox="1">
            <a:spLocks/>
          </p:cNvSpPr>
          <p:nvPr userDrawn="1"/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914F46-5675-409D-97A1-6697E91D825B}" type="slidenum">
              <a:rPr lang="de-CH" smtClean="0">
                <a:solidFill>
                  <a:schemeClr val="tx1"/>
                </a:solidFill>
              </a:rPr>
              <a:pPr/>
              <a:t>‹Nr.›</a:t>
            </a:fld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44BE2E4-7D86-80D3-8527-78D3C21F9097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rgbClr val="3333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21D3DBE-DF70-461F-FBCC-2DEFC7C3981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35" y="116908"/>
            <a:ext cx="1615763" cy="39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88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F801C2-D8B5-673B-A961-ABF9B7AB5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22722"/>
            <a:ext cx="9144000" cy="1012556"/>
          </a:xfrm>
        </p:spPr>
        <p:txBody>
          <a:bodyPr/>
          <a:lstStyle/>
          <a:p>
            <a:r>
              <a:rPr lang="de-CH" dirty="0" err="1"/>
              <a:t>Les</a:t>
            </a:r>
            <a:r>
              <a:rPr lang="de-CH" dirty="0"/>
              <a:t> </a:t>
            </a:r>
            <a:r>
              <a:rPr lang="de-CH" dirty="0" err="1"/>
              <a:t>mesures</a:t>
            </a:r>
            <a:r>
              <a:rPr lang="de-CH" dirty="0"/>
              <a:t> </a:t>
            </a:r>
            <a:r>
              <a:rPr lang="de-CH" dirty="0" err="1"/>
              <a:t>d’insertion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21307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5846D40B-0813-148C-C47B-86A0A66B0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1103790" cy="1325563"/>
          </a:xfrm>
        </p:spPr>
        <p:txBody>
          <a:bodyPr>
            <a:normAutofit/>
          </a:bodyPr>
          <a:lstStyle/>
          <a:p>
            <a:r>
              <a:rPr lang="de-DE" dirty="0"/>
              <a:t>Rapport de </a:t>
            </a:r>
            <a:r>
              <a:rPr lang="de-DE" dirty="0" err="1"/>
              <a:t>projet</a:t>
            </a:r>
            <a:r>
              <a:rPr lang="de-DE" dirty="0"/>
              <a:t> </a:t>
            </a:r>
            <a:r>
              <a:rPr lang="de-DE" dirty="0" err="1"/>
              <a:t>Compensation</a:t>
            </a:r>
            <a:r>
              <a:rPr lang="de-DE" dirty="0"/>
              <a:t> des </a:t>
            </a:r>
            <a:r>
              <a:rPr lang="de-DE" dirty="0" err="1"/>
              <a:t>désavantages</a:t>
            </a:r>
            <a:endParaRPr lang="de-GB" dirty="0"/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E6A6E4E1-36A0-92FB-B97E-1E79F49FA55E}"/>
              </a:ext>
            </a:extLst>
          </p:cNvPr>
          <p:cNvSpPr txBox="1">
            <a:spLocks/>
          </p:cNvSpPr>
          <p:nvPr/>
        </p:nvSpPr>
        <p:spPr>
          <a:xfrm>
            <a:off x="704850" y="2574065"/>
            <a:ext cx="7905750" cy="29384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de-DE" sz="1600" b="1" dirty="0"/>
              <a:t>La </a:t>
            </a:r>
            <a:r>
              <a:rPr lang="de-DE" sz="1600" b="1" dirty="0" err="1"/>
              <a:t>compensation</a:t>
            </a:r>
            <a:r>
              <a:rPr lang="de-DE" sz="1600" b="1" dirty="0"/>
              <a:t> </a:t>
            </a:r>
            <a:r>
              <a:rPr lang="de-DE" sz="1600" b="1" dirty="0" err="1"/>
              <a:t>remplace</a:t>
            </a:r>
            <a:r>
              <a:rPr lang="de-DE" sz="1600" b="1" dirty="0"/>
              <a:t> la </a:t>
            </a:r>
            <a:r>
              <a:rPr lang="de-DE" sz="1600" b="1" dirty="0" err="1"/>
              <a:t>notion</a:t>
            </a:r>
            <a:r>
              <a:rPr lang="de-DE" sz="1600" b="1" dirty="0"/>
              <a:t> d’«</a:t>
            </a:r>
            <a:r>
              <a:rPr lang="de-DE" sz="1600" b="1" dirty="0" err="1"/>
              <a:t>examen</a:t>
            </a:r>
            <a:r>
              <a:rPr lang="de-DE" sz="1600" b="1" dirty="0"/>
              <a:t> </a:t>
            </a:r>
            <a:r>
              <a:rPr lang="de-DE" sz="1600" b="1" dirty="0" err="1"/>
              <a:t>facilité</a:t>
            </a:r>
            <a:r>
              <a:rPr lang="de-DE" sz="1600" b="1" dirty="0"/>
              <a:t>»</a:t>
            </a: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de-DE" sz="1600" dirty="0" err="1"/>
              <a:t>Structure</a:t>
            </a:r>
            <a:r>
              <a:rPr lang="de-DE" sz="1600" dirty="0"/>
              <a:t> du </a:t>
            </a:r>
            <a:r>
              <a:rPr lang="de-DE" sz="1600" dirty="0" err="1"/>
              <a:t>rapport</a:t>
            </a:r>
            <a:r>
              <a:rPr lang="de-DE" sz="1600" dirty="0"/>
              <a:t> en </a:t>
            </a:r>
            <a:r>
              <a:rPr lang="de-DE" sz="1600" dirty="0" err="1"/>
              <a:t>trois</a:t>
            </a:r>
            <a:r>
              <a:rPr lang="de-DE" sz="1600" dirty="0"/>
              <a:t> </a:t>
            </a:r>
            <a:r>
              <a:rPr lang="de-DE" sz="1600" dirty="0" err="1"/>
              <a:t>langues</a:t>
            </a:r>
            <a:r>
              <a:rPr lang="de-DE" sz="1600" dirty="0"/>
              <a:t>:</a:t>
            </a: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de-DE" sz="1600" dirty="0"/>
              <a:t>Partie A</a:t>
            </a:r>
          </a:p>
          <a:p>
            <a:pPr>
              <a:lnSpc>
                <a:spcPct val="110000"/>
              </a:lnSpc>
            </a:pPr>
            <a:r>
              <a:rPr lang="de-DE" sz="1600" dirty="0" err="1"/>
              <a:t>informations</a:t>
            </a:r>
            <a:r>
              <a:rPr lang="de-DE" sz="1600" dirty="0"/>
              <a:t> </a:t>
            </a:r>
            <a:r>
              <a:rPr lang="de-DE" sz="1600" dirty="0" err="1"/>
              <a:t>générales</a:t>
            </a:r>
            <a:r>
              <a:rPr lang="de-DE" sz="1600" dirty="0"/>
              <a:t> </a:t>
            </a:r>
            <a:r>
              <a:rPr lang="de-DE" sz="1600" dirty="0" err="1"/>
              <a:t>sur</a:t>
            </a:r>
            <a:r>
              <a:rPr lang="de-DE" sz="1600" dirty="0"/>
              <a:t> la </a:t>
            </a:r>
            <a:r>
              <a:rPr lang="de-DE" sz="1600" dirty="0" err="1"/>
              <a:t>compensation</a:t>
            </a:r>
            <a:r>
              <a:rPr lang="de-DE" sz="1600" dirty="0"/>
              <a:t> des </a:t>
            </a:r>
            <a:r>
              <a:rPr lang="de-DE" sz="1600" dirty="0" err="1"/>
              <a:t>désavantages</a:t>
            </a:r>
            <a:r>
              <a:rPr lang="de-DE" sz="1600" dirty="0"/>
              <a:t> </a:t>
            </a:r>
            <a:r>
              <a:rPr lang="de-DE" sz="1600" dirty="0" err="1"/>
              <a:t>dans</a:t>
            </a:r>
            <a:r>
              <a:rPr lang="de-DE" sz="1600" dirty="0"/>
              <a:t> la </a:t>
            </a:r>
            <a:r>
              <a:rPr lang="de-DE" sz="1600" dirty="0" err="1"/>
              <a:t>formation</a:t>
            </a:r>
            <a:r>
              <a:rPr lang="de-DE" sz="1600" dirty="0"/>
              <a:t> </a:t>
            </a:r>
            <a:r>
              <a:rPr lang="de-DE" sz="1600" dirty="0" err="1"/>
              <a:t>professionnelle</a:t>
            </a:r>
            <a:endParaRPr lang="de-DE" sz="1600" dirty="0"/>
          </a:p>
          <a:p>
            <a:pPr>
              <a:lnSpc>
                <a:spcPct val="110000"/>
              </a:lnSpc>
            </a:pPr>
            <a:r>
              <a:rPr lang="de-DE" sz="1600" dirty="0" err="1"/>
              <a:t>définition</a:t>
            </a:r>
            <a:r>
              <a:rPr lang="de-DE" sz="1600" dirty="0"/>
              <a:t> des </a:t>
            </a:r>
            <a:r>
              <a:rPr lang="de-DE" sz="1600" dirty="0" err="1"/>
              <a:t>principaux</a:t>
            </a:r>
            <a:r>
              <a:rPr lang="de-DE" sz="1600" dirty="0"/>
              <a:t> </a:t>
            </a:r>
            <a:r>
              <a:rPr lang="de-DE" sz="1600" dirty="0" err="1"/>
              <a:t>termes</a:t>
            </a:r>
            <a:endParaRPr lang="de-DE" sz="1600" dirty="0"/>
          </a:p>
          <a:p>
            <a:pPr>
              <a:lnSpc>
                <a:spcPct val="110000"/>
              </a:lnSpc>
            </a:pPr>
            <a:r>
              <a:rPr lang="de-DE" sz="1600" dirty="0" err="1"/>
              <a:t>processus</a:t>
            </a:r>
            <a:r>
              <a:rPr lang="de-DE" sz="1600" dirty="0"/>
              <a:t> </a:t>
            </a:r>
            <a:r>
              <a:rPr lang="de-DE" sz="1600" dirty="0" err="1"/>
              <a:t>d’approbation</a:t>
            </a:r>
            <a:endParaRPr lang="de-DE" sz="1600" dirty="0"/>
          </a:p>
          <a:p>
            <a:pPr>
              <a:lnSpc>
                <a:spcPct val="110000"/>
              </a:lnSpc>
            </a:pPr>
            <a:r>
              <a:rPr lang="de-DE" sz="1600" dirty="0" err="1"/>
              <a:t>conditions</a:t>
            </a:r>
            <a:r>
              <a:rPr lang="de-DE" sz="1600" dirty="0"/>
              <a:t> </a:t>
            </a:r>
            <a:r>
              <a:rPr lang="de-DE" sz="1600" dirty="0" err="1"/>
              <a:t>d’une</a:t>
            </a:r>
            <a:r>
              <a:rPr lang="de-DE" sz="1600" dirty="0"/>
              <a:t> </a:t>
            </a:r>
            <a:r>
              <a:rPr lang="de-DE" sz="1600" dirty="0" err="1"/>
              <a:t>prise</a:t>
            </a:r>
            <a:r>
              <a:rPr lang="de-DE" sz="1600" dirty="0"/>
              <a:t> en </a:t>
            </a:r>
            <a:r>
              <a:rPr lang="de-DE" sz="1600" dirty="0" err="1"/>
              <a:t>charge</a:t>
            </a:r>
            <a:r>
              <a:rPr lang="de-DE" sz="1600" dirty="0"/>
              <a:t> des </a:t>
            </a:r>
            <a:r>
              <a:rPr lang="de-DE" sz="1600" dirty="0" err="1"/>
              <a:t>surcoûts</a:t>
            </a:r>
            <a:endParaRPr lang="de-DE" sz="1600" dirty="0"/>
          </a:p>
          <a:p>
            <a:pPr>
              <a:lnSpc>
                <a:spcPct val="110000"/>
              </a:lnSpc>
            </a:pPr>
            <a:r>
              <a:rPr lang="de-DE" sz="1600" dirty="0" err="1"/>
              <a:t>aperçu</a:t>
            </a:r>
            <a:r>
              <a:rPr lang="de-DE" sz="1600" dirty="0"/>
              <a:t> des </a:t>
            </a:r>
            <a:r>
              <a:rPr lang="de-DE" sz="1600" dirty="0" err="1"/>
              <a:t>articles</a:t>
            </a:r>
            <a:r>
              <a:rPr lang="de-DE" sz="1600" dirty="0"/>
              <a:t> de </a:t>
            </a:r>
            <a:r>
              <a:rPr lang="de-DE" sz="1600" dirty="0" err="1"/>
              <a:t>lois</a:t>
            </a:r>
            <a:r>
              <a:rPr lang="de-DE" sz="1600" dirty="0"/>
              <a:t> </a:t>
            </a:r>
            <a:r>
              <a:rPr lang="de-DE" sz="1600" dirty="0" err="1"/>
              <a:t>sur</a:t>
            </a:r>
            <a:r>
              <a:rPr lang="de-DE" sz="1600" dirty="0"/>
              <a:t> </a:t>
            </a:r>
            <a:r>
              <a:rPr lang="de-DE" sz="1600" dirty="0" err="1"/>
              <a:t>lesquels</a:t>
            </a:r>
            <a:r>
              <a:rPr lang="de-DE" sz="1600" dirty="0"/>
              <a:t> </a:t>
            </a:r>
            <a:r>
              <a:rPr lang="de-DE" sz="1600" dirty="0" err="1"/>
              <a:t>repose</a:t>
            </a:r>
            <a:r>
              <a:rPr lang="de-DE" sz="1600" dirty="0"/>
              <a:t> la </a:t>
            </a:r>
            <a:r>
              <a:rPr lang="de-DE" sz="1600" dirty="0" err="1"/>
              <a:t>compensation</a:t>
            </a:r>
            <a:r>
              <a:rPr lang="de-DE" sz="1600" dirty="0"/>
              <a:t> des </a:t>
            </a:r>
            <a:r>
              <a:rPr lang="de-DE" sz="1600" dirty="0" err="1"/>
              <a:t>désavantages</a:t>
            </a:r>
            <a:endParaRPr lang="de-DE" sz="1600" dirty="0"/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de-GB" sz="1600" dirty="0"/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D00383AB-0F38-4AA1-47C8-CB4B94275467}"/>
              </a:ext>
            </a:extLst>
          </p:cNvPr>
          <p:cNvSpPr txBox="1">
            <a:spLocks/>
          </p:cNvSpPr>
          <p:nvPr/>
        </p:nvSpPr>
        <p:spPr>
          <a:xfrm>
            <a:off x="704850" y="1868488"/>
            <a:ext cx="8059738" cy="4958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err="1"/>
              <a:t>Personnes</a:t>
            </a:r>
            <a:r>
              <a:rPr lang="de-DE" dirty="0"/>
              <a:t> </a:t>
            </a:r>
            <a:r>
              <a:rPr lang="de-DE" dirty="0" err="1"/>
              <a:t>handicapées</a:t>
            </a:r>
            <a:r>
              <a:rPr lang="de-DE" dirty="0"/>
              <a:t> </a:t>
            </a:r>
            <a:r>
              <a:rPr lang="de-DE" dirty="0" err="1"/>
              <a:t>dans</a:t>
            </a:r>
            <a:r>
              <a:rPr lang="de-DE" dirty="0"/>
              <a:t> la </a:t>
            </a:r>
            <a:r>
              <a:rPr lang="de-DE" dirty="0" err="1"/>
              <a:t>formation</a:t>
            </a:r>
            <a:r>
              <a:rPr lang="de-DE" dirty="0"/>
              <a:t> </a:t>
            </a:r>
            <a:r>
              <a:rPr lang="de-DE" dirty="0" err="1"/>
              <a:t>professionnelle</a:t>
            </a:r>
            <a:r>
              <a:rPr lang="de-DE" dirty="0"/>
              <a:t> </a:t>
            </a:r>
            <a:r>
              <a:rPr lang="de-GB" dirty="0"/>
              <a:t>(2/3)</a:t>
            </a:r>
          </a:p>
        </p:txBody>
      </p:sp>
      <p:pic>
        <p:nvPicPr>
          <p:cNvPr id="7" name="Grafik 6" descr="Braille Silhouette">
            <a:extLst>
              <a:ext uri="{FF2B5EF4-FFF2-40B4-BE49-F238E27FC236}">
                <a16:creationId xmlns:a16="http://schemas.microsoft.com/office/drawing/2014/main" id="{9B7AD69C-C0C6-2729-616C-3887DAA63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42900" y="1887816"/>
            <a:ext cx="914400" cy="914400"/>
          </a:xfrm>
          <a:prstGeom prst="rect">
            <a:avLst/>
          </a:prstGeom>
        </p:spPr>
      </p:pic>
      <p:pic>
        <p:nvPicPr>
          <p:cNvPr id="8" name="Grafik 7" descr="Schlechte Sicht Silhouette">
            <a:extLst>
              <a:ext uri="{FF2B5EF4-FFF2-40B4-BE49-F238E27FC236}">
                <a16:creationId xmlns:a16="http://schemas.microsoft.com/office/drawing/2014/main" id="{654F8DE3-DADA-D2E8-1119-F175F74435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42900" y="3636765"/>
            <a:ext cx="914400" cy="914400"/>
          </a:xfrm>
          <a:prstGeom prst="rect">
            <a:avLst/>
          </a:prstGeom>
        </p:spPr>
      </p:pic>
      <p:pic>
        <p:nvPicPr>
          <p:cNvPr id="9" name="Grafik 8" descr="Taub Silhouette">
            <a:extLst>
              <a:ext uri="{FF2B5EF4-FFF2-40B4-BE49-F238E27FC236}">
                <a16:creationId xmlns:a16="http://schemas.microsoft.com/office/drawing/2014/main" id="{01FB4878-2E16-BC46-8A7F-F8DD558112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42900" y="5395358"/>
            <a:ext cx="914400" cy="914400"/>
          </a:xfrm>
          <a:prstGeom prst="rect">
            <a:avLst/>
          </a:prstGeom>
        </p:spPr>
      </p:pic>
      <p:pic>
        <p:nvPicPr>
          <p:cNvPr id="10" name="Grafik 9" descr="Mann mit Stock Silhouette">
            <a:extLst>
              <a:ext uri="{FF2B5EF4-FFF2-40B4-BE49-F238E27FC236}">
                <a16:creationId xmlns:a16="http://schemas.microsoft.com/office/drawing/2014/main" id="{2E9E2EDC-69F9-CA6E-9F65-20E596F1995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10242900" y="2756179"/>
            <a:ext cx="914400" cy="914400"/>
          </a:xfrm>
          <a:prstGeom prst="rect">
            <a:avLst/>
          </a:prstGeom>
        </p:spPr>
      </p:pic>
      <p:pic>
        <p:nvPicPr>
          <p:cNvPr id="11" name="Grafik 10" descr="Person im Rollstuhl Silhouette">
            <a:extLst>
              <a:ext uri="{FF2B5EF4-FFF2-40B4-BE49-F238E27FC236}">
                <a16:creationId xmlns:a16="http://schemas.microsoft.com/office/drawing/2014/main" id="{D5B23896-41EB-2300-A8DA-84DB816A86A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242900" y="448095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427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2936C143-731C-C386-583C-D97E63A01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474119"/>
            <a:ext cx="11239962" cy="1325563"/>
          </a:xfrm>
        </p:spPr>
        <p:txBody>
          <a:bodyPr>
            <a:normAutofit/>
          </a:bodyPr>
          <a:lstStyle/>
          <a:p>
            <a:r>
              <a:rPr lang="de-DE" dirty="0"/>
              <a:t>Rapport de </a:t>
            </a:r>
            <a:r>
              <a:rPr lang="de-DE" dirty="0" err="1"/>
              <a:t>projet</a:t>
            </a:r>
            <a:r>
              <a:rPr lang="de-DE" dirty="0"/>
              <a:t> </a:t>
            </a:r>
            <a:r>
              <a:rPr lang="de-DE" dirty="0" err="1"/>
              <a:t>Compensation</a:t>
            </a:r>
            <a:r>
              <a:rPr lang="de-DE" dirty="0"/>
              <a:t> des </a:t>
            </a:r>
            <a:r>
              <a:rPr lang="de-DE" dirty="0" err="1"/>
              <a:t>désavantages</a:t>
            </a:r>
            <a:endParaRPr lang="de-GB" dirty="0"/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19716449-1E29-5CD3-E585-B9EB314F27FA}"/>
              </a:ext>
            </a:extLst>
          </p:cNvPr>
          <p:cNvSpPr txBox="1">
            <a:spLocks/>
          </p:cNvSpPr>
          <p:nvPr/>
        </p:nvSpPr>
        <p:spPr>
          <a:xfrm>
            <a:off x="704851" y="1905954"/>
            <a:ext cx="5976366" cy="448810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sz="1600" b="1" dirty="0"/>
              <a:t>La </a:t>
            </a:r>
            <a:r>
              <a:rPr lang="de-DE" sz="1600" b="1" dirty="0" err="1"/>
              <a:t>compensation</a:t>
            </a:r>
            <a:r>
              <a:rPr lang="de-DE" sz="1600" b="1" dirty="0"/>
              <a:t> </a:t>
            </a:r>
            <a:r>
              <a:rPr lang="de-DE" sz="1600" b="1" dirty="0" err="1"/>
              <a:t>remplace</a:t>
            </a:r>
            <a:r>
              <a:rPr lang="de-DE" sz="1600" b="1" dirty="0"/>
              <a:t> la </a:t>
            </a:r>
            <a:r>
              <a:rPr lang="de-DE" sz="1600" b="1" dirty="0" err="1"/>
              <a:t>notion</a:t>
            </a:r>
            <a:r>
              <a:rPr lang="de-DE" sz="1600" b="1" dirty="0"/>
              <a:t> d’«</a:t>
            </a:r>
            <a:r>
              <a:rPr lang="de-DE" sz="1600" b="1" dirty="0" err="1"/>
              <a:t>examen</a:t>
            </a:r>
            <a:r>
              <a:rPr lang="de-DE" sz="1600" b="1" dirty="0"/>
              <a:t> </a:t>
            </a:r>
            <a:r>
              <a:rPr lang="de-DE" sz="1600" b="1" dirty="0" err="1"/>
              <a:t>facilité</a:t>
            </a:r>
            <a:r>
              <a:rPr lang="de-DE" sz="1600" b="1" dirty="0"/>
              <a:t>»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sz="1400" dirty="0" err="1"/>
              <a:t>Structure</a:t>
            </a:r>
            <a:r>
              <a:rPr lang="de-DE" sz="1400" dirty="0"/>
              <a:t> du </a:t>
            </a:r>
            <a:r>
              <a:rPr lang="de-DE" sz="1400" dirty="0" err="1"/>
              <a:t>rapport</a:t>
            </a:r>
            <a:r>
              <a:rPr lang="de-DE" sz="1400" dirty="0"/>
              <a:t> en </a:t>
            </a:r>
            <a:r>
              <a:rPr lang="de-DE" sz="1400" dirty="0" err="1"/>
              <a:t>trois</a:t>
            </a:r>
            <a:r>
              <a:rPr lang="de-DE" sz="1400" dirty="0"/>
              <a:t> </a:t>
            </a:r>
            <a:r>
              <a:rPr lang="de-DE" sz="1400" dirty="0" err="1"/>
              <a:t>langues</a:t>
            </a:r>
            <a:r>
              <a:rPr lang="de-DE" sz="1400" dirty="0"/>
              <a:t>: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sz="1400" dirty="0"/>
              <a:t>Partie B / </a:t>
            </a:r>
            <a:r>
              <a:rPr lang="de-DE" sz="1400" dirty="0" err="1"/>
              <a:t>Informations</a:t>
            </a:r>
            <a:r>
              <a:rPr lang="de-DE" sz="1400" dirty="0"/>
              <a:t> </a:t>
            </a:r>
            <a:r>
              <a:rPr lang="de-DE" sz="1400" dirty="0" err="1"/>
              <a:t>spécifiques</a:t>
            </a:r>
            <a:r>
              <a:rPr lang="de-DE" sz="1400" dirty="0"/>
              <a:t> </a:t>
            </a:r>
            <a:r>
              <a:rPr lang="de-DE" sz="1400" dirty="0" err="1"/>
              <a:t>sur</a:t>
            </a:r>
            <a:r>
              <a:rPr lang="de-DE" sz="1400" dirty="0"/>
              <a:t> </a:t>
            </a:r>
            <a:r>
              <a:rPr lang="de-DE" sz="1400" dirty="0" err="1"/>
              <a:t>les</a:t>
            </a:r>
            <a:r>
              <a:rPr lang="de-DE" sz="1400" dirty="0"/>
              <a:t> </a:t>
            </a:r>
            <a:r>
              <a:rPr lang="de-DE" sz="1400" dirty="0" err="1"/>
              <a:t>différents</a:t>
            </a:r>
            <a:r>
              <a:rPr lang="de-DE" sz="1400" dirty="0"/>
              <a:t> </a:t>
            </a:r>
            <a:r>
              <a:rPr lang="de-DE" sz="1400" dirty="0" err="1"/>
              <a:t>handicaps</a:t>
            </a:r>
            <a:r>
              <a:rPr lang="de-DE" sz="1400" dirty="0"/>
              <a:t> et </a:t>
            </a:r>
            <a:r>
              <a:rPr lang="de-DE" sz="1400" dirty="0" err="1"/>
              <a:t>propositions</a:t>
            </a:r>
            <a:r>
              <a:rPr lang="de-DE" sz="1400" dirty="0"/>
              <a:t> de </a:t>
            </a:r>
            <a:r>
              <a:rPr lang="de-DE" sz="1400" dirty="0" err="1"/>
              <a:t>mesures</a:t>
            </a:r>
            <a:r>
              <a:rPr lang="de-DE" sz="1400" dirty="0"/>
              <a:t> </a:t>
            </a:r>
            <a:r>
              <a:rPr lang="de-DE" sz="1400" dirty="0" err="1"/>
              <a:t>appropriées</a:t>
            </a:r>
            <a:r>
              <a:rPr lang="de-DE" sz="1400" dirty="0"/>
              <a:t> en </a:t>
            </a:r>
            <a:r>
              <a:rPr lang="de-DE" sz="1400" dirty="0" err="1"/>
              <a:t>vue</a:t>
            </a:r>
            <a:r>
              <a:rPr lang="de-DE" sz="1400" dirty="0"/>
              <a:t> de la </a:t>
            </a:r>
            <a:r>
              <a:rPr lang="de-DE" sz="1400" dirty="0" err="1"/>
              <a:t>compensation</a:t>
            </a:r>
            <a:r>
              <a:rPr lang="de-DE" sz="1400" dirty="0"/>
              <a:t> des </a:t>
            </a:r>
            <a:r>
              <a:rPr lang="de-DE" sz="1400" dirty="0" err="1"/>
              <a:t>désavantages</a:t>
            </a:r>
            <a:r>
              <a:rPr lang="de-DE" sz="1400" dirty="0"/>
              <a:t>:</a:t>
            </a:r>
          </a:p>
          <a:p>
            <a:pPr>
              <a:lnSpc>
                <a:spcPct val="120000"/>
              </a:lnSpc>
            </a:pPr>
            <a:r>
              <a:rPr lang="de-DE" sz="1400" b="1" dirty="0"/>
              <a:t>B 1 	</a:t>
            </a:r>
            <a:r>
              <a:rPr lang="de-DE" sz="1400" dirty="0" err="1"/>
              <a:t>malvoyance</a:t>
            </a:r>
            <a:r>
              <a:rPr lang="de-DE" sz="1400" dirty="0"/>
              <a:t> et </a:t>
            </a:r>
            <a:r>
              <a:rPr lang="de-DE" sz="1400" dirty="0" err="1"/>
              <a:t>cécité</a:t>
            </a:r>
            <a:endParaRPr lang="de-DE" sz="1400" dirty="0"/>
          </a:p>
          <a:p>
            <a:pPr>
              <a:lnSpc>
                <a:spcPct val="120000"/>
              </a:lnSpc>
            </a:pPr>
            <a:r>
              <a:rPr lang="de-DE" sz="1400" b="1" dirty="0"/>
              <a:t>B 2 	</a:t>
            </a:r>
            <a:r>
              <a:rPr lang="de-DE" sz="1400" dirty="0" err="1"/>
              <a:t>malentendance</a:t>
            </a:r>
            <a:endParaRPr lang="de-DE" sz="1400" dirty="0"/>
          </a:p>
          <a:p>
            <a:pPr>
              <a:lnSpc>
                <a:spcPct val="120000"/>
              </a:lnSpc>
            </a:pPr>
            <a:r>
              <a:rPr lang="de-DE" sz="1400" b="1" dirty="0"/>
              <a:t>B 3 	</a:t>
            </a:r>
            <a:r>
              <a:rPr lang="de-DE" sz="1400" dirty="0" err="1"/>
              <a:t>malentendance-malvoyance</a:t>
            </a:r>
            <a:r>
              <a:rPr lang="de-DE" sz="1400" dirty="0"/>
              <a:t> et </a:t>
            </a:r>
            <a:r>
              <a:rPr lang="de-DE" sz="1400" dirty="0" err="1"/>
              <a:t>surdicécité</a:t>
            </a:r>
            <a:endParaRPr lang="de-DE" sz="1400" dirty="0"/>
          </a:p>
          <a:p>
            <a:pPr>
              <a:lnSpc>
                <a:spcPct val="120000"/>
              </a:lnSpc>
            </a:pPr>
            <a:r>
              <a:rPr lang="de-DE" sz="1400" b="1" dirty="0"/>
              <a:t>B 4 	</a:t>
            </a:r>
            <a:r>
              <a:rPr lang="de-DE" sz="1400" dirty="0" err="1"/>
              <a:t>dyslexie</a:t>
            </a:r>
            <a:r>
              <a:rPr lang="de-DE" sz="1400" dirty="0"/>
              <a:t> et </a:t>
            </a:r>
            <a:r>
              <a:rPr lang="de-DE" sz="1400" dirty="0" err="1"/>
              <a:t>dyscalculie</a:t>
            </a:r>
            <a:endParaRPr lang="de-DE" sz="1400" dirty="0"/>
          </a:p>
          <a:p>
            <a:pPr>
              <a:lnSpc>
                <a:spcPct val="120000"/>
              </a:lnSpc>
            </a:pPr>
            <a:r>
              <a:rPr lang="de-DE" sz="1400" b="1" dirty="0"/>
              <a:t>B 5 	</a:t>
            </a:r>
            <a:r>
              <a:rPr lang="de-DE" sz="1400" dirty="0" err="1"/>
              <a:t>dyspraxie</a:t>
            </a:r>
            <a:endParaRPr lang="de-DE" sz="1400" dirty="0"/>
          </a:p>
          <a:p>
            <a:pPr>
              <a:lnSpc>
                <a:spcPct val="120000"/>
              </a:lnSpc>
            </a:pPr>
            <a:r>
              <a:rPr lang="de-DE" sz="1400" b="1" dirty="0"/>
              <a:t>B 6 	</a:t>
            </a:r>
            <a:r>
              <a:rPr lang="de-DE" sz="1400" dirty="0" err="1"/>
              <a:t>paralysie</a:t>
            </a:r>
            <a:r>
              <a:rPr lang="de-DE" sz="1400" dirty="0"/>
              <a:t> </a:t>
            </a:r>
            <a:r>
              <a:rPr lang="de-DE" sz="1400" dirty="0" err="1"/>
              <a:t>médullaire</a:t>
            </a:r>
            <a:endParaRPr lang="de-DE" sz="1400" dirty="0"/>
          </a:p>
          <a:p>
            <a:pPr>
              <a:lnSpc>
                <a:spcPct val="120000"/>
              </a:lnSpc>
            </a:pPr>
            <a:r>
              <a:rPr lang="de-DE" sz="1400" b="1" dirty="0"/>
              <a:t>B 7 	</a:t>
            </a:r>
            <a:r>
              <a:rPr lang="de-DE" sz="1400" dirty="0"/>
              <a:t>handicap </a:t>
            </a:r>
            <a:r>
              <a:rPr lang="de-DE" sz="1400" dirty="0" err="1"/>
              <a:t>psychique</a:t>
            </a:r>
            <a:endParaRPr lang="de-DE" sz="1400" dirty="0"/>
          </a:p>
          <a:p>
            <a:pPr>
              <a:lnSpc>
                <a:spcPct val="120000"/>
              </a:lnSpc>
            </a:pPr>
            <a:r>
              <a:rPr lang="de-DE" sz="1400" b="1" dirty="0"/>
              <a:t>B 8 	</a:t>
            </a:r>
            <a:r>
              <a:rPr lang="de-DE" sz="1400" dirty="0" err="1"/>
              <a:t>troubles</a:t>
            </a:r>
            <a:r>
              <a:rPr lang="de-DE" sz="1400" dirty="0"/>
              <a:t> du </a:t>
            </a:r>
            <a:r>
              <a:rPr lang="de-DE" sz="1400" dirty="0" err="1"/>
              <a:t>spectre</a:t>
            </a:r>
            <a:r>
              <a:rPr lang="de-DE" sz="1400" dirty="0"/>
              <a:t> </a:t>
            </a:r>
            <a:r>
              <a:rPr lang="de-DE" sz="1400" dirty="0" err="1"/>
              <a:t>autistique</a:t>
            </a:r>
            <a:endParaRPr lang="de-DE" sz="1400" dirty="0"/>
          </a:p>
          <a:p>
            <a:pPr>
              <a:lnSpc>
                <a:spcPct val="120000"/>
              </a:lnSpc>
            </a:pPr>
            <a:r>
              <a:rPr lang="de-DE" sz="1400" b="1" dirty="0"/>
              <a:t>B 9 	</a:t>
            </a:r>
            <a:r>
              <a:rPr lang="de-DE" sz="1400" dirty="0"/>
              <a:t>handicap mental/</a:t>
            </a:r>
            <a:r>
              <a:rPr lang="de-DE" sz="1400" dirty="0" err="1"/>
              <a:t>troubles</a:t>
            </a:r>
            <a:r>
              <a:rPr lang="de-DE" sz="1400" dirty="0"/>
              <a:t> </a:t>
            </a:r>
            <a:r>
              <a:rPr lang="de-DE" sz="1400" dirty="0" err="1"/>
              <a:t>cogniti</a:t>
            </a:r>
            <a:endParaRPr lang="de-DE" sz="1400" dirty="0"/>
          </a:p>
          <a:p>
            <a:pPr>
              <a:lnSpc>
                <a:spcPct val="120000"/>
              </a:lnSpc>
            </a:pPr>
            <a:r>
              <a:rPr lang="de-DE" sz="1400" b="1" dirty="0"/>
              <a:t>B 10 </a:t>
            </a:r>
            <a:r>
              <a:rPr lang="de-DE" sz="1400" dirty="0"/>
              <a:t>	</a:t>
            </a:r>
            <a:r>
              <a:rPr lang="de-DE" sz="1400" dirty="0" err="1"/>
              <a:t>trouble</a:t>
            </a:r>
            <a:r>
              <a:rPr lang="de-DE" sz="1400" dirty="0"/>
              <a:t> du </a:t>
            </a:r>
            <a:r>
              <a:rPr lang="de-DE" sz="1400" dirty="0" err="1"/>
              <a:t>déficit</a:t>
            </a:r>
            <a:r>
              <a:rPr lang="de-DE" sz="1400" dirty="0"/>
              <a:t> de </a:t>
            </a:r>
            <a:r>
              <a:rPr lang="de-DE" sz="1400" dirty="0" err="1"/>
              <a:t>l’attention</a:t>
            </a:r>
            <a:r>
              <a:rPr lang="de-DE" sz="1400" dirty="0"/>
              <a:t> </a:t>
            </a:r>
            <a:r>
              <a:rPr lang="de-DE" sz="1400" dirty="0" err="1"/>
              <a:t>avec</a:t>
            </a:r>
            <a:r>
              <a:rPr lang="de-DE" sz="1400" dirty="0"/>
              <a:t> </a:t>
            </a:r>
            <a:r>
              <a:rPr lang="de-DE" sz="1400" dirty="0" err="1"/>
              <a:t>ou</a:t>
            </a:r>
            <a:r>
              <a:rPr lang="de-DE" sz="1400" dirty="0"/>
              <a:t> </a:t>
            </a:r>
            <a:r>
              <a:rPr lang="de-DE" sz="1400" dirty="0" err="1"/>
              <a:t>sans</a:t>
            </a:r>
            <a:r>
              <a:rPr lang="de-DE" sz="1400" dirty="0"/>
              <a:t> </a:t>
            </a:r>
            <a:r>
              <a:rPr lang="de-DE" sz="1400" dirty="0" err="1"/>
              <a:t>hyperactivité</a:t>
            </a:r>
            <a:r>
              <a:rPr lang="de-DE" sz="1400" dirty="0"/>
              <a:t> TDA(H)</a:t>
            </a:r>
          </a:p>
          <a:p>
            <a:pPr>
              <a:lnSpc>
                <a:spcPct val="120000"/>
              </a:lnSpc>
            </a:pPr>
            <a:endParaRPr lang="de-GB" sz="1600" dirty="0"/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CD2501C6-F87D-135E-824C-E4543DCAECCD}"/>
              </a:ext>
            </a:extLst>
          </p:cNvPr>
          <p:cNvSpPr txBox="1">
            <a:spLocks/>
          </p:cNvSpPr>
          <p:nvPr/>
        </p:nvSpPr>
        <p:spPr>
          <a:xfrm>
            <a:off x="704850" y="1386918"/>
            <a:ext cx="8059738" cy="4958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err="1"/>
              <a:t>Personnes</a:t>
            </a:r>
            <a:r>
              <a:rPr lang="de-DE" dirty="0"/>
              <a:t> </a:t>
            </a:r>
            <a:r>
              <a:rPr lang="de-DE" dirty="0" err="1"/>
              <a:t>handicapées</a:t>
            </a:r>
            <a:r>
              <a:rPr lang="de-DE" dirty="0"/>
              <a:t> </a:t>
            </a:r>
            <a:r>
              <a:rPr lang="de-DE" dirty="0" err="1"/>
              <a:t>dans</a:t>
            </a:r>
            <a:r>
              <a:rPr lang="de-DE" dirty="0"/>
              <a:t> la </a:t>
            </a:r>
            <a:r>
              <a:rPr lang="de-DE" dirty="0" err="1"/>
              <a:t>formation</a:t>
            </a:r>
            <a:r>
              <a:rPr lang="de-DE" dirty="0"/>
              <a:t> </a:t>
            </a:r>
            <a:r>
              <a:rPr lang="de-DE" dirty="0" err="1"/>
              <a:t>professionnelle</a:t>
            </a:r>
            <a:r>
              <a:rPr lang="de-DE" dirty="0"/>
              <a:t> </a:t>
            </a:r>
            <a:r>
              <a:rPr lang="de-GB" dirty="0"/>
              <a:t>(3/3)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8E529EA-9A49-5F45-506D-10878B91E713}"/>
              </a:ext>
            </a:extLst>
          </p:cNvPr>
          <p:cNvSpPr txBox="1"/>
          <p:nvPr/>
        </p:nvSpPr>
        <p:spPr>
          <a:xfrm>
            <a:off x="6901397" y="2265613"/>
            <a:ext cx="3937292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1300" dirty="0" err="1">
                <a:solidFill>
                  <a:schemeClr val="tx1"/>
                </a:solidFill>
                <a:effectLst/>
                <a:latin typeface="Helvetica" pitchFamily="2" charset="0"/>
              </a:rPr>
              <a:t>Structure</a:t>
            </a:r>
            <a:r>
              <a:rPr lang="de-DE" sz="1300" dirty="0">
                <a:solidFill>
                  <a:schemeClr val="tx1"/>
                </a:solidFill>
                <a:effectLst/>
                <a:latin typeface="Helvetica" pitchFamily="2" charset="0"/>
              </a:rPr>
              <a:t> du </a:t>
            </a:r>
            <a:r>
              <a:rPr lang="de-DE" sz="1300" dirty="0" err="1">
                <a:solidFill>
                  <a:schemeClr val="tx1"/>
                </a:solidFill>
                <a:effectLst/>
                <a:latin typeface="Helvetica" pitchFamily="2" charset="0"/>
              </a:rPr>
              <a:t>rapport</a:t>
            </a:r>
            <a:r>
              <a:rPr lang="de-DE" sz="1300" dirty="0">
                <a:solidFill>
                  <a:schemeClr val="tx1"/>
                </a:solidFill>
                <a:effectLst/>
                <a:latin typeface="Helvetica" pitchFamily="2" charset="0"/>
              </a:rPr>
              <a:t>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300" dirty="0" err="1">
                <a:solidFill>
                  <a:schemeClr val="tx1"/>
                </a:solidFill>
                <a:latin typeface="Helvetica" pitchFamily="2" charset="0"/>
              </a:rPr>
              <a:t>description</a:t>
            </a:r>
            <a:r>
              <a:rPr lang="de-DE" sz="1300" dirty="0">
                <a:solidFill>
                  <a:schemeClr val="tx1"/>
                </a:solidFill>
                <a:latin typeface="Helvetica" pitchFamily="2" charset="0"/>
              </a:rPr>
              <a:t> des </a:t>
            </a:r>
            <a:r>
              <a:rPr lang="de-DE" sz="1300" dirty="0" err="1">
                <a:solidFill>
                  <a:schemeClr val="tx1"/>
                </a:solidFill>
                <a:latin typeface="Helvetica" pitchFamily="2" charset="0"/>
              </a:rPr>
              <a:t>troubles</a:t>
            </a:r>
            <a:r>
              <a:rPr lang="de-DE" sz="13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300" dirty="0" err="1">
                <a:solidFill>
                  <a:schemeClr val="tx1"/>
                </a:solidFill>
                <a:latin typeface="Helvetica" pitchFamily="2" charset="0"/>
              </a:rPr>
              <a:t>spécifiques</a:t>
            </a:r>
            <a:r>
              <a:rPr lang="de-DE" sz="1300" dirty="0">
                <a:solidFill>
                  <a:schemeClr val="tx1"/>
                </a:solidFill>
                <a:latin typeface="Helvetica" pitchFamily="2" charset="0"/>
              </a:rPr>
              <a:t> à </a:t>
            </a:r>
            <a:r>
              <a:rPr lang="de-DE" sz="1300" dirty="0" err="1">
                <a:solidFill>
                  <a:schemeClr val="tx1"/>
                </a:solidFill>
                <a:latin typeface="Helvetica" pitchFamily="2" charset="0"/>
              </a:rPr>
              <a:t>chaque</a:t>
            </a:r>
            <a:r>
              <a:rPr lang="de-DE" sz="1300" dirty="0">
                <a:latin typeface="Helvetica" pitchFamily="2" charset="0"/>
              </a:rPr>
              <a:t> </a:t>
            </a:r>
            <a:r>
              <a:rPr lang="de-DE" sz="1300" dirty="0">
                <a:solidFill>
                  <a:schemeClr val="tx1"/>
                </a:solidFill>
                <a:latin typeface="Helvetica" pitchFamily="2" charset="0"/>
              </a:rPr>
              <a:t>handicap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300" dirty="0" err="1">
                <a:solidFill>
                  <a:schemeClr val="tx1"/>
                </a:solidFill>
                <a:latin typeface="Helvetica" pitchFamily="2" charset="0"/>
              </a:rPr>
              <a:t>propositions</a:t>
            </a:r>
            <a:r>
              <a:rPr lang="de-DE" sz="1300" dirty="0">
                <a:solidFill>
                  <a:schemeClr val="tx1"/>
                </a:solidFill>
                <a:latin typeface="Helvetica" pitchFamily="2" charset="0"/>
              </a:rPr>
              <a:t> de </a:t>
            </a:r>
            <a:r>
              <a:rPr lang="de-DE" sz="1300" dirty="0" err="1">
                <a:solidFill>
                  <a:schemeClr val="tx1"/>
                </a:solidFill>
                <a:latin typeface="Helvetica" pitchFamily="2" charset="0"/>
              </a:rPr>
              <a:t>mesures</a:t>
            </a:r>
            <a:r>
              <a:rPr lang="de-DE" sz="13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300" dirty="0" err="1">
                <a:solidFill>
                  <a:schemeClr val="tx1"/>
                </a:solidFill>
                <a:latin typeface="Helvetica" pitchFamily="2" charset="0"/>
              </a:rPr>
              <a:t>appropriées</a:t>
            </a:r>
            <a:endParaRPr lang="de-DE" sz="1300" dirty="0">
              <a:solidFill>
                <a:schemeClr val="tx1"/>
              </a:solidFill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300" dirty="0" err="1">
                <a:solidFill>
                  <a:schemeClr val="tx1"/>
                </a:solidFill>
                <a:latin typeface="Helvetica" pitchFamily="2" charset="0"/>
              </a:rPr>
              <a:t>exemples</a:t>
            </a:r>
            <a:r>
              <a:rPr lang="de-DE" sz="13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300" dirty="0" err="1">
                <a:solidFill>
                  <a:schemeClr val="tx1"/>
                </a:solidFill>
                <a:latin typeface="Helvetica" pitchFamily="2" charset="0"/>
              </a:rPr>
              <a:t>pratiques</a:t>
            </a:r>
            <a:endParaRPr lang="de-DE" sz="1300" dirty="0">
              <a:solidFill>
                <a:schemeClr val="tx1"/>
              </a:solidFill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300" dirty="0" err="1">
                <a:solidFill>
                  <a:schemeClr val="tx1"/>
                </a:solidFill>
                <a:latin typeface="Helvetica" pitchFamily="2" charset="0"/>
              </a:rPr>
              <a:t>coordonnées</a:t>
            </a:r>
            <a:r>
              <a:rPr lang="de-DE" sz="1300" dirty="0">
                <a:solidFill>
                  <a:schemeClr val="tx1"/>
                </a:solidFill>
                <a:latin typeface="Helvetica" pitchFamily="2" charset="0"/>
              </a:rPr>
              <a:t> des </a:t>
            </a:r>
            <a:r>
              <a:rPr lang="de-DE" sz="1300" dirty="0" err="1">
                <a:solidFill>
                  <a:schemeClr val="tx1"/>
                </a:solidFill>
                <a:latin typeface="Helvetica" pitchFamily="2" charset="0"/>
              </a:rPr>
              <a:t>centres</a:t>
            </a:r>
            <a:r>
              <a:rPr lang="de-DE" sz="1300" dirty="0">
                <a:solidFill>
                  <a:schemeClr val="tx1"/>
                </a:solidFill>
                <a:latin typeface="Helvetica" pitchFamily="2" charset="0"/>
              </a:rPr>
              <a:t> de </a:t>
            </a:r>
            <a:r>
              <a:rPr lang="de-DE" sz="1300" dirty="0" err="1">
                <a:solidFill>
                  <a:schemeClr val="tx1"/>
                </a:solidFill>
                <a:latin typeface="Helvetica" pitchFamily="2" charset="0"/>
              </a:rPr>
              <a:t>compétences</a:t>
            </a:r>
            <a:endParaRPr lang="de-DE" sz="1300" dirty="0">
              <a:solidFill>
                <a:schemeClr val="tx1"/>
              </a:solidFill>
              <a:latin typeface="Helvetica" pitchFamily="2" charset="0"/>
            </a:endParaRPr>
          </a:p>
        </p:txBody>
      </p:sp>
      <p:pic>
        <p:nvPicPr>
          <p:cNvPr id="8" name="Grafik 7" descr="Braille Silhouette">
            <a:extLst>
              <a:ext uri="{FF2B5EF4-FFF2-40B4-BE49-F238E27FC236}">
                <a16:creationId xmlns:a16="http://schemas.microsoft.com/office/drawing/2014/main" id="{5A114C83-99FA-6AB5-B14E-7F60118D2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9950" y="1887816"/>
            <a:ext cx="914400" cy="914400"/>
          </a:xfrm>
          <a:prstGeom prst="rect">
            <a:avLst/>
          </a:prstGeom>
        </p:spPr>
      </p:pic>
      <p:pic>
        <p:nvPicPr>
          <p:cNvPr id="9" name="Grafik 8" descr="Schlechte Sicht Silhouette">
            <a:extLst>
              <a:ext uri="{FF2B5EF4-FFF2-40B4-BE49-F238E27FC236}">
                <a16:creationId xmlns:a16="http://schemas.microsoft.com/office/drawing/2014/main" id="{9693A2EE-8E41-301E-136D-D64040DEBB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29950" y="3636765"/>
            <a:ext cx="914400" cy="914400"/>
          </a:xfrm>
          <a:prstGeom prst="rect">
            <a:avLst/>
          </a:prstGeom>
        </p:spPr>
      </p:pic>
      <p:pic>
        <p:nvPicPr>
          <p:cNvPr id="10" name="Grafik 9" descr="Taub Silhouette">
            <a:extLst>
              <a:ext uri="{FF2B5EF4-FFF2-40B4-BE49-F238E27FC236}">
                <a16:creationId xmlns:a16="http://schemas.microsoft.com/office/drawing/2014/main" id="{767C7A32-B891-106F-EE33-972D5EECC9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029950" y="5395358"/>
            <a:ext cx="914400" cy="914400"/>
          </a:xfrm>
          <a:prstGeom prst="rect">
            <a:avLst/>
          </a:prstGeom>
        </p:spPr>
      </p:pic>
      <p:pic>
        <p:nvPicPr>
          <p:cNvPr id="11" name="Grafik 10" descr="Mann mit Stock Silhouette">
            <a:extLst>
              <a:ext uri="{FF2B5EF4-FFF2-40B4-BE49-F238E27FC236}">
                <a16:creationId xmlns:a16="http://schemas.microsoft.com/office/drawing/2014/main" id="{2F281B85-F75A-0F9B-390F-E71FD1DBB58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11029950" y="2756179"/>
            <a:ext cx="914400" cy="914400"/>
          </a:xfrm>
          <a:prstGeom prst="rect">
            <a:avLst/>
          </a:prstGeom>
        </p:spPr>
      </p:pic>
      <p:pic>
        <p:nvPicPr>
          <p:cNvPr id="12" name="Grafik 11" descr="Person im Rollstuhl Silhouette">
            <a:extLst>
              <a:ext uri="{FF2B5EF4-FFF2-40B4-BE49-F238E27FC236}">
                <a16:creationId xmlns:a16="http://schemas.microsoft.com/office/drawing/2014/main" id="{5FC1D879-18A2-3527-A7AD-F26802C72FF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029950" y="448095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53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5FCCEF-F5AB-FCA2-FE7B-B0F68779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580" y="454855"/>
            <a:ext cx="9692679" cy="1325563"/>
          </a:xfrm>
        </p:spPr>
        <p:txBody>
          <a:bodyPr/>
          <a:lstStyle/>
          <a:p>
            <a:r>
              <a:rPr lang="de-DE" dirty="0" err="1"/>
              <a:t>Recommandation</a:t>
            </a:r>
            <a:r>
              <a:rPr lang="de-DE" dirty="0"/>
              <a:t> de la CSFP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1B1782E-29B0-088C-2486-AFD52B4D2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12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1EBF0EB-C90C-C6B7-7CD3-9529A338C70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17042" y="1401565"/>
            <a:ext cx="8059738" cy="495889"/>
          </a:xfrm>
        </p:spPr>
        <p:txBody>
          <a:bodyPr/>
          <a:lstStyle/>
          <a:p>
            <a:r>
              <a:rPr lang="de-DE" dirty="0" err="1"/>
              <a:t>Personnes</a:t>
            </a:r>
            <a:r>
              <a:rPr lang="de-DE" dirty="0"/>
              <a:t> </a:t>
            </a:r>
            <a:r>
              <a:rPr lang="de-DE" dirty="0" err="1"/>
              <a:t>handicapées</a:t>
            </a:r>
            <a:r>
              <a:rPr lang="de-DE" dirty="0"/>
              <a:t> </a:t>
            </a:r>
            <a:r>
              <a:rPr lang="de-DE" dirty="0" err="1"/>
              <a:t>dans</a:t>
            </a:r>
            <a:r>
              <a:rPr lang="de-DE" dirty="0"/>
              <a:t> la </a:t>
            </a:r>
            <a:r>
              <a:rPr lang="de-DE" dirty="0" err="1"/>
              <a:t>formation</a:t>
            </a:r>
            <a:r>
              <a:rPr lang="de-DE" dirty="0"/>
              <a:t> </a:t>
            </a:r>
            <a:r>
              <a:rPr lang="de-DE" dirty="0" err="1"/>
              <a:t>professionnelle</a:t>
            </a:r>
            <a:r>
              <a:rPr lang="de-DE" dirty="0"/>
              <a:t> (1/2)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9677F41-D8F7-C9C4-DFAD-4692699E3DD0}"/>
              </a:ext>
            </a:extLst>
          </p:cNvPr>
          <p:cNvSpPr/>
          <p:nvPr/>
        </p:nvSpPr>
        <p:spPr>
          <a:xfrm>
            <a:off x="809541" y="1868186"/>
            <a:ext cx="3738709" cy="8674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Choix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d‘une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profession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par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les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jeunes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présentant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un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handicap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39A3CD9-8DF2-F5F2-7295-57814043647E}"/>
              </a:ext>
            </a:extLst>
          </p:cNvPr>
          <p:cNvSpPr/>
          <p:nvPr/>
        </p:nvSpPr>
        <p:spPr>
          <a:xfrm>
            <a:off x="809541" y="2693422"/>
            <a:ext cx="3738709" cy="382929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Attestation du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degré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de handicap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Bilan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compétences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Parler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ouvertement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son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handicap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Se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préparer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au nouveau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contexte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Déclaration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à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l‘AI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Collaboration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et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information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8E70358-3F41-6008-54E1-33FB4B1441D8}"/>
              </a:ext>
            </a:extLst>
          </p:cNvPr>
          <p:cNvSpPr/>
          <p:nvPr/>
        </p:nvSpPr>
        <p:spPr>
          <a:xfrm>
            <a:off x="4734719" y="1868186"/>
            <a:ext cx="3738709" cy="8674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Attestation du handicap et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mesures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d‘appui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durant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l‘apprentissage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A8176FE-67E8-583B-6C96-55D55718E170}"/>
              </a:ext>
            </a:extLst>
          </p:cNvPr>
          <p:cNvSpPr/>
          <p:nvPr/>
        </p:nvSpPr>
        <p:spPr>
          <a:xfrm>
            <a:off x="4734719" y="2693422"/>
            <a:ext cx="3738709" cy="38292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Première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année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d‘apprentissage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décisive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et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critique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pour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l‘orientation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Information des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personnes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en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formation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par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les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écoles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professionnelles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Collaboration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toutes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les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parties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prenantes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en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vue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l‘appui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à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donner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Octroi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de la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compensation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des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désavantages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dans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la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mesure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où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le type de handicap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n‘empêche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pas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d‘exercer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la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Nécessité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satisfaire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aux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compétences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basedu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métier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Enregistrement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écrit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des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mesures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de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soutien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Responsabilités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clairement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définies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102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5FCCEF-F5AB-FCA2-FE7B-B0F68779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580" y="454855"/>
            <a:ext cx="9692679" cy="1325563"/>
          </a:xfrm>
        </p:spPr>
        <p:txBody>
          <a:bodyPr/>
          <a:lstStyle/>
          <a:p>
            <a:r>
              <a:rPr lang="de-DE" dirty="0" err="1"/>
              <a:t>Recommandations</a:t>
            </a:r>
            <a:r>
              <a:rPr lang="de-DE" dirty="0"/>
              <a:t> de la CSFP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1B1782E-29B0-088C-2486-AFD52B4D2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13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1EBF0EB-C90C-C6B7-7CD3-9529A338C70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17042" y="1401565"/>
            <a:ext cx="8059738" cy="495889"/>
          </a:xfrm>
        </p:spPr>
        <p:txBody>
          <a:bodyPr/>
          <a:lstStyle/>
          <a:p>
            <a:r>
              <a:rPr lang="de-DE" dirty="0" err="1"/>
              <a:t>Personnes</a:t>
            </a:r>
            <a:r>
              <a:rPr lang="de-DE" dirty="0"/>
              <a:t> </a:t>
            </a:r>
            <a:r>
              <a:rPr lang="de-DE" dirty="0" err="1"/>
              <a:t>handicapées</a:t>
            </a:r>
            <a:r>
              <a:rPr lang="de-DE" dirty="0"/>
              <a:t> </a:t>
            </a:r>
            <a:r>
              <a:rPr lang="de-DE" dirty="0" err="1"/>
              <a:t>dans</a:t>
            </a:r>
            <a:r>
              <a:rPr lang="de-DE" dirty="0"/>
              <a:t> la </a:t>
            </a:r>
            <a:r>
              <a:rPr lang="de-DE" dirty="0" err="1"/>
              <a:t>formation</a:t>
            </a:r>
            <a:r>
              <a:rPr lang="de-DE" dirty="0"/>
              <a:t> </a:t>
            </a:r>
            <a:r>
              <a:rPr lang="de-DE" dirty="0" err="1"/>
              <a:t>professionnelle</a:t>
            </a:r>
            <a:r>
              <a:rPr lang="de-DE" dirty="0"/>
              <a:t> (2/2)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9677F41-D8F7-C9C4-DFAD-4692699E3DD0}"/>
              </a:ext>
            </a:extLst>
          </p:cNvPr>
          <p:cNvSpPr/>
          <p:nvPr/>
        </p:nvSpPr>
        <p:spPr>
          <a:xfrm>
            <a:off x="809541" y="1868186"/>
            <a:ext cx="3738709" cy="867454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Responsabilités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et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compétences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en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matière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de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compensation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des</a:t>
            </a:r>
          </a:p>
          <a:p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désavantages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39A3CD9-8DF2-F5F2-7295-57814043647E}"/>
              </a:ext>
            </a:extLst>
          </p:cNvPr>
          <p:cNvSpPr/>
          <p:nvPr/>
        </p:nvSpPr>
        <p:spPr>
          <a:xfrm>
            <a:off x="809541" y="2693422"/>
            <a:ext cx="3738709" cy="3829297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Les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autorités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cantonales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définissent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les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responsabilités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Connaissances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professionnelles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,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culture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générale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,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sport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et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maturité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professionnelle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Notes des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cours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interentreprises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Notes de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l‘entreprise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formatrices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Examen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partiel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et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examen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de fin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d‘apprentissage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Examen final de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maturité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professionnelle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 algn="ctr">
              <a:buFont typeface="Wingdings" pitchFamily="2" charset="2"/>
              <a:buChar char="§"/>
            </a:pPr>
            <a:endParaRPr lang="de-GB" sz="14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8E70358-3F41-6008-54E1-33FB4B1441D8}"/>
              </a:ext>
            </a:extLst>
          </p:cNvPr>
          <p:cNvSpPr/>
          <p:nvPr/>
        </p:nvSpPr>
        <p:spPr>
          <a:xfrm>
            <a:off x="4734719" y="1868186"/>
            <a:ext cx="3738709" cy="867454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Compensation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des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désavantages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lors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de la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procédure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de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qualification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A8176FE-67E8-583B-6C96-55D55718E170}"/>
              </a:ext>
            </a:extLst>
          </p:cNvPr>
          <p:cNvSpPr/>
          <p:nvPr/>
        </p:nvSpPr>
        <p:spPr>
          <a:xfrm>
            <a:off x="4734719" y="2693422"/>
            <a:ext cx="3738709" cy="3829297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La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procédure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qualification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doit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répondre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aux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exigences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de la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en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question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Examen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adapté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à la forme de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l‘handicap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Accord de la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compensation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des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désavantages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Compensation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des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désavantages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d‘ordre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formel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Aucune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mention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dans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l‘AFP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, le CFC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ou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le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certificat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de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maturité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professionnelle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2498944-F272-C25A-C715-54557EF06171}"/>
              </a:ext>
            </a:extLst>
          </p:cNvPr>
          <p:cNvSpPr/>
          <p:nvPr/>
        </p:nvSpPr>
        <p:spPr>
          <a:xfrm>
            <a:off x="809540" y="5655265"/>
            <a:ext cx="3738709" cy="8674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Marche à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suivre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,</a:t>
            </a:r>
          </a:p>
          <a:p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documents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et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instruments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4761FC-E6B9-1F3C-8738-6F7FE777AED9}"/>
              </a:ext>
            </a:extLst>
          </p:cNvPr>
          <p:cNvSpPr/>
          <p:nvPr/>
        </p:nvSpPr>
        <p:spPr>
          <a:xfrm>
            <a:off x="4746911" y="5655265"/>
            <a:ext cx="3738709" cy="8674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Annexe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aux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mesures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de</a:t>
            </a:r>
          </a:p>
          <a:p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compensation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des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désavantages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4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ADEC21-17AB-97EF-C0F0-16505B6A5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00334"/>
            <a:ext cx="9144000" cy="1857332"/>
          </a:xfrm>
        </p:spPr>
        <p:txBody>
          <a:bodyPr/>
          <a:lstStyle/>
          <a:p>
            <a:r>
              <a:rPr lang="de-CH" dirty="0" err="1"/>
              <a:t>Les</a:t>
            </a:r>
            <a:r>
              <a:rPr lang="de-CH" dirty="0"/>
              <a:t> </a:t>
            </a:r>
            <a:r>
              <a:rPr lang="de-CH" dirty="0" err="1"/>
              <a:t>mesures</a:t>
            </a:r>
            <a:r>
              <a:rPr lang="de-CH" dirty="0"/>
              <a:t> </a:t>
            </a:r>
            <a:r>
              <a:rPr lang="de-CH" dirty="0" err="1"/>
              <a:t>d’insertion</a:t>
            </a:r>
            <a:r>
              <a:rPr lang="de-CH" dirty="0"/>
              <a:t> de </a:t>
            </a:r>
            <a:r>
              <a:rPr lang="de-CH" dirty="0" err="1"/>
              <a:t>soutien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01386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48C47-6D44-EBA0-AEB3-AE00A6BEF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L’encadrement</a:t>
            </a:r>
            <a:r>
              <a:rPr lang="de-DE" dirty="0"/>
              <a:t> </a:t>
            </a:r>
            <a:r>
              <a:rPr lang="de-DE" dirty="0" err="1"/>
              <a:t>individuel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363607D-7196-047A-EBC6-33C50BC2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3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76A4B65-6DD2-602F-B20E-AD990A38794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DE" dirty="0" err="1"/>
              <a:t>Mesures</a:t>
            </a:r>
            <a:r>
              <a:rPr lang="de-DE" dirty="0"/>
              <a:t> et </a:t>
            </a:r>
            <a:r>
              <a:rPr lang="de-DE" dirty="0" err="1"/>
              <a:t>recommandations</a:t>
            </a:r>
            <a:r>
              <a:rPr lang="de-DE" dirty="0"/>
              <a:t> (1/2)</a:t>
            </a:r>
          </a:p>
        </p:txBody>
      </p:sp>
      <p:graphicFrame>
        <p:nvGraphicFramePr>
          <p:cNvPr id="7" name="Tabelle 5">
            <a:extLst>
              <a:ext uri="{FF2B5EF4-FFF2-40B4-BE49-F238E27FC236}">
                <a16:creationId xmlns:a16="http://schemas.microsoft.com/office/drawing/2014/main" id="{0A48209C-03D0-3F56-B060-49F05D33D2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405399"/>
              </p:ext>
            </p:extLst>
          </p:nvPr>
        </p:nvGraphicFramePr>
        <p:xfrm>
          <a:off x="793044" y="2393441"/>
          <a:ext cx="6784803" cy="341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776">
                  <a:extLst>
                    <a:ext uri="{9D8B030D-6E8A-4147-A177-3AD203B41FA5}">
                      <a16:colId xmlns:a16="http://schemas.microsoft.com/office/drawing/2014/main" val="1069949088"/>
                    </a:ext>
                  </a:extLst>
                </a:gridCol>
                <a:gridCol w="6330027">
                  <a:extLst>
                    <a:ext uri="{9D8B030D-6E8A-4147-A177-3AD203B41FA5}">
                      <a16:colId xmlns:a16="http://schemas.microsoft.com/office/drawing/2014/main" val="353068750"/>
                    </a:ext>
                  </a:extLst>
                </a:gridCol>
              </a:tblGrid>
              <a:tr h="744423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1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Compétences</a:t>
                      </a:r>
                      <a:endParaRPr lang="de-GB" sz="1100" b="1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  <a:p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L’encadrement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individuel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est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prestation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offerte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par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cantons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qui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consiste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à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gérer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et à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coordonner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mesures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définies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avec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services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spécialisés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et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institutions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concernées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239234"/>
                  </a:ext>
                </a:extLst>
              </a:tr>
              <a:tr h="733379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2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Coordination</a:t>
                      </a:r>
                      <a:endParaRPr lang="de-GB" sz="1100" b="1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regroupement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toutes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offres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d’encadrement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en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seul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système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permet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d’atteindre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efficacité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maximale.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17072"/>
                  </a:ext>
                </a:extLst>
              </a:tr>
              <a:tr h="914577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3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Public-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cible</a:t>
                      </a:r>
                      <a:endParaRPr lang="de-GB" sz="1100" b="1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  <a:p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intervenants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professionnelle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pour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objectif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guider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«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celles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et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ceux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qui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veulent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obtenir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diplôme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 Ils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encouragent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ainsi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l’égalité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des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chances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et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l’intégration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des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jeunes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dans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société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et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dans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le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monde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du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travail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719175"/>
                  </a:ext>
                </a:extLst>
              </a:tr>
              <a:tr h="914577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4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Prestations</a:t>
                      </a:r>
                      <a:endParaRPr lang="de-DE" sz="1100" b="1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personne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en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est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encouragée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à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développer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compétences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manière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à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pouvoir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répondre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aux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exigences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société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, de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l’économie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et de 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, et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s’épanouir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sur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plans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professionnel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et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personnel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L’idée-clé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est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le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renforcement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responsabilisation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47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639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48C47-6D44-EBA0-AEB3-AE00A6BEF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L’encadrement</a:t>
            </a:r>
            <a:r>
              <a:rPr lang="de-DE" dirty="0"/>
              <a:t> </a:t>
            </a:r>
            <a:r>
              <a:rPr lang="de-DE" dirty="0" err="1"/>
              <a:t>individuel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363607D-7196-047A-EBC6-33C50BC2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4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76A4B65-6DD2-602F-B20E-AD990A38794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DE" dirty="0" err="1"/>
              <a:t>Mesures</a:t>
            </a:r>
            <a:r>
              <a:rPr lang="de-DE" dirty="0"/>
              <a:t> et </a:t>
            </a:r>
            <a:r>
              <a:rPr lang="de-DE" dirty="0" err="1"/>
              <a:t>recommandations</a:t>
            </a:r>
            <a:r>
              <a:rPr lang="de-DE" dirty="0"/>
              <a:t> (2/2)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252EFA35-CACD-131B-ECD2-90F55A9E7D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5593459"/>
              </p:ext>
            </p:extLst>
          </p:nvPr>
        </p:nvGraphicFramePr>
        <p:xfrm>
          <a:off x="793044" y="2393441"/>
          <a:ext cx="6784803" cy="3600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776">
                  <a:extLst>
                    <a:ext uri="{9D8B030D-6E8A-4147-A177-3AD203B41FA5}">
                      <a16:colId xmlns:a16="http://schemas.microsoft.com/office/drawing/2014/main" val="1069949088"/>
                    </a:ext>
                  </a:extLst>
                </a:gridCol>
                <a:gridCol w="6330027">
                  <a:extLst>
                    <a:ext uri="{9D8B030D-6E8A-4147-A177-3AD203B41FA5}">
                      <a16:colId xmlns:a16="http://schemas.microsoft.com/office/drawing/2014/main" val="353068750"/>
                    </a:ext>
                  </a:extLst>
                </a:gridCol>
              </a:tblGrid>
              <a:tr h="744423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5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Organisation de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l’encadrement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individuel</a:t>
                      </a:r>
                      <a:endParaRPr lang="de-DE" sz="1100" b="1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  <a:p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L’intensité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et 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durée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l’encadrement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individuel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dépendent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situation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chacun et de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son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évolution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239234"/>
                  </a:ext>
                </a:extLst>
              </a:tr>
              <a:tr h="733379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6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Soutien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aux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entreprises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formatrices</a:t>
                      </a:r>
                      <a:endParaRPr lang="de-DE" sz="1100" b="1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formateurs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des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entreprises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formatrices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remplissent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fonction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particulière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dans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l’accompagnement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des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jeunes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: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outre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leur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activité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spécialistes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dans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leur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profession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ils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assument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rôle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social en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s’occupant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personnellement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des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jeunes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Lorsque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formateurs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sont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disposés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à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offrir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encadrement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individuel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aux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jeunes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cette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forme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d’accompagnement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constitue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solution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efficace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et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souhaitable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17072"/>
                  </a:ext>
                </a:extLst>
              </a:tr>
              <a:tr h="914577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7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Exigences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à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remplir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par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les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coaches</a:t>
                      </a:r>
                      <a:endParaRPr lang="de-DE" sz="1100" b="1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  <a:p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Tant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personnes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justifiant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connaissances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spécifiques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que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celles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bénéficiant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connaissances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pratiques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appropriées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pourront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être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recrutées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en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tant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que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coaches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719175"/>
                  </a:ext>
                </a:extLst>
              </a:tr>
              <a:tr h="821406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8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Assurance de la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qualité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et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contrôle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de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l’efficacité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des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mesures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prises</a:t>
                      </a:r>
                      <a:endParaRPr lang="de-DE" sz="1100" b="1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  <a:p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L’assurance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qualité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et le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contrôle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l’efficacité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permettent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d’évaluer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le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succès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l’encadrement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individuel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et des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processus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d’apprentissage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Sur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base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cette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évaluation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, des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améliorations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pourront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être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envisagées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et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mesures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correspondantes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prises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47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90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C91C72-689E-A583-105B-83AA7D630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différentes</a:t>
            </a:r>
            <a:r>
              <a:rPr lang="de-DE" dirty="0"/>
              <a:t> </a:t>
            </a:r>
            <a:r>
              <a:rPr lang="de-DE" dirty="0" err="1"/>
              <a:t>solutions</a:t>
            </a:r>
            <a:r>
              <a:rPr lang="de-DE" dirty="0"/>
              <a:t> </a:t>
            </a:r>
            <a:r>
              <a:rPr lang="de-DE" dirty="0" err="1"/>
              <a:t>transitoires</a:t>
            </a:r>
            <a:endParaRPr lang="de-GB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6F17BCE-FDBE-2F10-5152-C8A8188CC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5</a:t>
            </a:fld>
            <a:endParaRPr lang="de-CH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29F3C94-82AB-3714-4969-B43BB7DE14D2}"/>
              </a:ext>
            </a:extLst>
          </p:cNvPr>
          <p:cNvSpPr/>
          <p:nvPr/>
        </p:nvSpPr>
        <p:spPr>
          <a:xfrm>
            <a:off x="797666" y="2159127"/>
            <a:ext cx="5418307" cy="71053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  <a:latin typeface="Helvetica" pitchFamily="2" charset="0"/>
              </a:rPr>
              <a:t>Préparation</a:t>
            </a:r>
            <a:r>
              <a:rPr lang="de-DE" b="1" dirty="0">
                <a:solidFill>
                  <a:schemeClr val="tx1"/>
                </a:solidFill>
                <a:latin typeface="Helvetica" pitchFamily="2" charset="0"/>
              </a:rPr>
              <a:t> à la </a:t>
            </a:r>
            <a:r>
              <a:rPr lang="de-DE" b="1" dirty="0" err="1">
                <a:solidFill>
                  <a:schemeClr val="tx1"/>
                </a:solidFill>
                <a:latin typeface="Helvetica" pitchFamily="2" charset="0"/>
              </a:rPr>
              <a:t>formation</a:t>
            </a:r>
            <a:r>
              <a:rPr lang="de-DE" b="1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b="1" dirty="0" err="1">
                <a:solidFill>
                  <a:schemeClr val="tx1"/>
                </a:solidFill>
                <a:latin typeface="Helvetica" pitchFamily="2" charset="0"/>
              </a:rPr>
              <a:t>professionnelle</a:t>
            </a:r>
            <a:r>
              <a:rPr lang="de-DE" b="1" dirty="0">
                <a:solidFill>
                  <a:schemeClr val="tx1"/>
                </a:solidFill>
                <a:latin typeface="Helvetica" pitchFamily="2" charset="0"/>
              </a:rPr>
              <a:t>:</a:t>
            </a:r>
          </a:p>
          <a:p>
            <a:pPr algn="ctr"/>
            <a:r>
              <a:rPr lang="de-DE" b="1" dirty="0" err="1">
                <a:solidFill>
                  <a:schemeClr val="tx1"/>
                </a:solidFill>
                <a:latin typeface="Helvetica" pitchFamily="2" charset="0"/>
              </a:rPr>
              <a:t>offres</a:t>
            </a:r>
            <a:r>
              <a:rPr lang="de-DE" b="1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b="1" dirty="0" err="1">
                <a:solidFill>
                  <a:schemeClr val="tx1"/>
                </a:solidFill>
                <a:latin typeface="Helvetica" pitchFamily="2" charset="0"/>
              </a:rPr>
              <a:t>purement</a:t>
            </a:r>
            <a:r>
              <a:rPr lang="de-DE" b="1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b="1" dirty="0" err="1">
                <a:solidFill>
                  <a:schemeClr val="tx1"/>
                </a:solidFill>
                <a:latin typeface="Helvetica" pitchFamily="2" charset="0"/>
              </a:rPr>
              <a:t>scolaires</a:t>
            </a:r>
            <a:endParaRPr lang="de-DE" b="1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6FFF9E4-D460-2F8F-AE28-9BB805417728}"/>
              </a:ext>
            </a:extLst>
          </p:cNvPr>
          <p:cNvSpPr/>
          <p:nvPr/>
        </p:nvSpPr>
        <p:spPr>
          <a:xfrm>
            <a:off x="797665" y="2869660"/>
            <a:ext cx="5418307" cy="220452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offres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avec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stages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pratiques</a:t>
            </a:r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Offres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combinées</a:t>
            </a:r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Pré-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apprentissage</a:t>
            </a:r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Année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préprofessionnelle</a:t>
            </a:r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Cours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préparatoires</a:t>
            </a:r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algn="ctr"/>
            <a:endParaRPr lang="de-GB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A370348-57BF-5F15-F089-E565F926CA4D}"/>
              </a:ext>
            </a:extLst>
          </p:cNvPr>
          <p:cNvSpPr/>
          <p:nvPr/>
        </p:nvSpPr>
        <p:spPr>
          <a:xfrm>
            <a:off x="797664" y="5074183"/>
            <a:ext cx="5418307" cy="50528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bg1"/>
                </a:solidFill>
                <a:latin typeface="Helvetica" pitchFamily="2" charset="0"/>
              </a:rPr>
              <a:t>Séjours</a:t>
            </a:r>
            <a:r>
              <a:rPr lang="de-DE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b="1" dirty="0" err="1">
                <a:solidFill>
                  <a:schemeClr val="bg1"/>
                </a:solidFill>
                <a:latin typeface="Helvetica" pitchFamily="2" charset="0"/>
              </a:rPr>
              <a:t>linguistiques</a:t>
            </a:r>
            <a:endParaRPr lang="de-DE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F93ACA2-659A-317C-109F-3B5186905C6D}"/>
              </a:ext>
            </a:extLst>
          </p:cNvPr>
          <p:cNvSpPr/>
          <p:nvPr/>
        </p:nvSpPr>
        <p:spPr>
          <a:xfrm>
            <a:off x="797664" y="5579466"/>
            <a:ext cx="5418307" cy="50528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bg1"/>
                </a:solidFill>
                <a:latin typeface="Helvetica" pitchFamily="2" charset="0"/>
              </a:rPr>
              <a:t>Semestres</a:t>
            </a:r>
            <a:r>
              <a:rPr lang="de-DE" b="1" dirty="0">
                <a:solidFill>
                  <a:schemeClr val="bg1"/>
                </a:solidFill>
                <a:latin typeface="Helvetica" pitchFamily="2" charset="0"/>
              </a:rPr>
              <a:t> de </a:t>
            </a:r>
            <a:r>
              <a:rPr lang="de-DE" b="1" dirty="0" err="1">
                <a:solidFill>
                  <a:schemeClr val="bg1"/>
                </a:solidFill>
                <a:latin typeface="Helvetica" pitchFamily="2" charset="0"/>
              </a:rPr>
              <a:t>motivation</a:t>
            </a:r>
            <a:r>
              <a:rPr lang="de-DE" b="1" dirty="0">
                <a:solidFill>
                  <a:schemeClr val="bg1"/>
                </a:solidFill>
                <a:latin typeface="Helvetica" pitchFamily="2" charset="0"/>
              </a:rPr>
              <a:t> (LACI)</a:t>
            </a:r>
          </a:p>
        </p:txBody>
      </p:sp>
    </p:spTree>
    <p:extLst>
      <p:ext uri="{BB962C8B-B14F-4D97-AF65-F5344CB8AC3E}">
        <p14:creationId xmlns:p14="http://schemas.microsoft.com/office/powerpoint/2010/main" val="2269235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6CAAFED-F24D-9431-CF4D-D9C58FA19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8" y="1884536"/>
            <a:ext cx="10515600" cy="4060824"/>
          </a:xfrm>
        </p:spPr>
        <p:txBody>
          <a:bodyPr/>
          <a:lstStyle/>
          <a:p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Comme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préparation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ciblée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sur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un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objectif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professionnel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afin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de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satisfaire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aux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exigences</a:t>
            </a:r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Lorsque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le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choix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d’une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n’est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pas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encore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arrêté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,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pour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prendre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le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temps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de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mûrir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et de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gagner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en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indépendance</a:t>
            </a:r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Comme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solution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transitoire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,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faute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d’avoir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trouvéune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place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d’apprentissage</a:t>
            </a:r>
            <a:endParaRPr lang="de-GB" dirty="0">
              <a:solidFill>
                <a:schemeClr val="tx1"/>
              </a:solidFill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34BD855-AEAD-2702-CE67-89B722B3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6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D9A74A3-69C3-7FF6-B461-0B91161CC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660145"/>
            <a:ext cx="8060789" cy="1325563"/>
          </a:xfrm>
        </p:spPr>
        <p:txBody>
          <a:bodyPr/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offres</a:t>
            </a:r>
            <a:r>
              <a:rPr lang="de-DE" dirty="0"/>
              <a:t> de </a:t>
            </a:r>
            <a:r>
              <a:rPr lang="de-DE" dirty="0" err="1"/>
              <a:t>formation</a:t>
            </a:r>
            <a:r>
              <a:rPr lang="de-DE" dirty="0"/>
              <a:t> </a:t>
            </a:r>
            <a:r>
              <a:rPr lang="de-DE" dirty="0" err="1"/>
              <a:t>transitoires</a:t>
            </a:r>
            <a:endParaRPr lang="de-GB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6DC4B7F-12B5-97BB-6DFE-99155B76B037}"/>
              </a:ext>
            </a:extLst>
          </p:cNvPr>
          <p:cNvSpPr/>
          <p:nvPr/>
        </p:nvSpPr>
        <p:spPr>
          <a:xfrm>
            <a:off x="800131" y="3456061"/>
            <a:ext cx="6215978" cy="29002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tlCol="0" anchor="t"/>
          <a:lstStyle/>
          <a:p>
            <a:r>
              <a:rPr lang="de-DE" sz="1600" b="1" dirty="0" err="1">
                <a:solidFill>
                  <a:schemeClr val="bg2"/>
                </a:solidFill>
                <a:effectLst/>
                <a:latin typeface="Helvetica" pitchFamily="2" charset="0"/>
              </a:rPr>
              <a:t>Préparation</a:t>
            </a:r>
            <a:r>
              <a:rPr lang="de-DE" sz="1600" b="1" dirty="0">
                <a:solidFill>
                  <a:schemeClr val="bg2"/>
                </a:solidFill>
                <a:effectLst/>
                <a:latin typeface="Helvetica" pitchFamily="2" charset="0"/>
              </a:rPr>
              <a:t> à la </a:t>
            </a:r>
            <a:r>
              <a:rPr lang="de-DE" sz="1600" b="1" dirty="0" err="1">
                <a:solidFill>
                  <a:schemeClr val="bg2"/>
                </a:solidFill>
                <a:effectLst/>
                <a:latin typeface="Helvetica" pitchFamily="2" charset="0"/>
              </a:rPr>
              <a:t>formation</a:t>
            </a:r>
            <a:r>
              <a:rPr lang="de-DE" sz="1600" b="1" dirty="0">
                <a:solidFill>
                  <a:schemeClr val="bg2"/>
                </a:solidFill>
                <a:effectLst/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2"/>
                </a:solidFill>
                <a:effectLst/>
                <a:latin typeface="Helvetica" pitchFamily="2" charset="0"/>
              </a:rPr>
              <a:t>professionnelle</a:t>
            </a:r>
            <a:r>
              <a:rPr lang="de-DE" sz="1600" b="1" dirty="0">
                <a:solidFill>
                  <a:schemeClr val="bg2"/>
                </a:solidFill>
                <a:effectLst/>
                <a:latin typeface="Helvetica" pitchFamily="2" charset="0"/>
              </a:rPr>
              <a:t> initiale</a:t>
            </a:r>
          </a:p>
          <a:p>
            <a:endParaRPr lang="de-DE" sz="1200" dirty="0">
              <a:solidFill>
                <a:schemeClr val="bg2"/>
              </a:solidFill>
              <a:effectLst/>
              <a:latin typeface="Helvetica" pitchFamily="2" charset="0"/>
            </a:endParaRPr>
          </a:p>
          <a:p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«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Les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cantons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prennent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des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mesures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pour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préparer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à la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formation</a:t>
            </a:r>
            <a:r>
              <a:rPr lang="de-DE" sz="12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professionnelle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initiale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les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personnes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qui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,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arrivées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à la fin de la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scolarité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obligatoire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,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accusent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un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déficit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de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formation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.»</a:t>
            </a:r>
          </a:p>
          <a:p>
            <a:endParaRPr lang="de-DE" sz="1200" dirty="0">
              <a:solidFill>
                <a:schemeClr val="tx1"/>
              </a:solidFill>
              <a:latin typeface="Helvetica" pitchFamily="2" charset="0"/>
            </a:endParaRPr>
          </a:p>
          <a:p>
            <a:r>
              <a:rPr lang="de-DE" sz="1200" b="1" dirty="0">
                <a:solidFill>
                  <a:schemeClr val="tx1"/>
                </a:solidFill>
                <a:effectLst/>
                <a:latin typeface="Helvetica" pitchFamily="2" charset="0"/>
              </a:rPr>
              <a:t>Art. 12 </a:t>
            </a:r>
            <a:r>
              <a:rPr lang="de-DE" sz="1200" b="1" dirty="0" err="1">
                <a:solidFill>
                  <a:schemeClr val="tx1"/>
                </a:solidFill>
                <a:effectLst/>
                <a:latin typeface="Helvetica" pitchFamily="2" charset="0"/>
              </a:rPr>
              <a:t>LFPr</a:t>
            </a:r>
            <a:endParaRPr lang="de-DE" sz="1200" b="1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endParaRPr lang="de-DE" sz="12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offres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axées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sur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la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pratique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et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sur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le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monde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du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travail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,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qui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s’inscrivent</a:t>
            </a:r>
            <a:r>
              <a:rPr lang="de-DE" sz="12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dans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le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prolongement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de la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scolarité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obligatoire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et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qui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en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complètent</a:t>
            </a:r>
            <a:r>
              <a:rPr lang="de-DE" sz="12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le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programme</a:t>
            </a:r>
            <a:endParaRPr lang="de-DE" sz="12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durent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un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an au maximum et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concordent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avec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l’année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scolaire</a:t>
            </a:r>
            <a:endParaRPr lang="de-DE" sz="12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se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terminent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par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une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évaluation</a:t>
            </a:r>
            <a:endParaRPr lang="de-DE" sz="12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endParaRPr lang="de-DE" sz="12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sz="1200" b="1" dirty="0">
                <a:solidFill>
                  <a:schemeClr val="tx1"/>
                </a:solidFill>
                <a:effectLst/>
                <a:latin typeface="Helvetica" pitchFamily="2" charset="0"/>
              </a:rPr>
              <a:t>Art. 7 </a:t>
            </a:r>
            <a:r>
              <a:rPr lang="de-DE" sz="1200" b="1" dirty="0" err="1">
                <a:solidFill>
                  <a:schemeClr val="tx1"/>
                </a:solidFill>
                <a:effectLst/>
                <a:latin typeface="Helvetica" pitchFamily="2" charset="0"/>
              </a:rPr>
              <a:t>OFPr</a:t>
            </a:r>
            <a:endParaRPr lang="de-DE" sz="1200" b="1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algn="ctr"/>
            <a:endParaRPr lang="de-GB" sz="1200" dirty="0">
              <a:solidFill>
                <a:schemeClr val="tx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876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ADEC21-17AB-97EF-C0F0-16505B6A5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00334"/>
            <a:ext cx="9144000" cy="1857332"/>
          </a:xfrm>
        </p:spPr>
        <p:txBody>
          <a:bodyPr/>
          <a:lstStyle/>
          <a:p>
            <a:r>
              <a:rPr lang="de-DE" dirty="0" err="1"/>
              <a:t>Compensation</a:t>
            </a:r>
            <a:r>
              <a:rPr lang="de-DE" dirty="0"/>
              <a:t> des </a:t>
            </a:r>
            <a:r>
              <a:rPr lang="de-DE" dirty="0" err="1"/>
              <a:t>désavantages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53253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F786173E-E390-B653-721B-0A6A0B90E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669005"/>
            <a:ext cx="11194101" cy="1325563"/>
          </a:xfrm>
        </p:spPr>
        <p:txBody>
          <a:bodyPr>
            <a:normAutofit/>
          </a:bodyPr>
          <a:lstStyle/>
          <a:p>
            <a:r>
              <a:rPr lang="de-DE" dirty="0" err="1"/>
              <a:t>Compensation</a:t>
            </a:r>
            <a:r>
              <a:rPr lang="de-DE" dirty="0"/>
              <a:t> des </a:t>
            </a:r>
            <a:r>
              <a:rPr lang="de-DE" dirty="0" err="1"/>
              <a:t>désavantages</a:t>
            </a:r>
            <a:r>
              <a:rPr lang="de-DE" dirty="0"/>
              <a:t> </a:t>
            </a:r>
            <a:r>
              <a:rPr lang="de-DE" dirty="0" err="1"/>
              <a:t>pour</a:t>
            </a:r>
            <a:r>
              <a:rPr lang="de-DE" dirty="0"/>
              <a:t> </a:t>
            </a:r>
            <a:r>
              <a:rPr lang="de-DE" dirty="0" err="1"/>
              <a:t>personnes</a:t>
            </a:r>
            <a:r>
              <a:rPr lang="de-DE" dirty="0"/>
              <a:t> </a:t>
            </a:r>
            <a:r>
              <a:rPr lang="de-DE" dirty="0" err="1"/>
              <a:t>handicapées</a:t>
            </a:r>
            <a:endParaRPr lang="de-GB" dirty="0"/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AF7FC928-2722-7AA7-DD7B-D2113D989813}"/>
              </a:ext>
            </a:extLst>
          </p:cNvPr>
          <p:cNvSpPr txBox="1">
            <a:spLocks/>
          </p:cNvSpPr>
          <p:nvPr/>
        </p:nvSpPr>
        <p:spPr>
          <a:xfrm>
            <a:off x="704850" y="2574065"/>
            <a:ext cx="7905750" cy="29384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de-DE" dirty="0" err="1"/>
              <a:t>Compensation</a:t>
            </a:r>
            <a:endParaRPr lang="de-GB" dirty="0"/>
          </a:p>
          <a:p>
            <a:pPr>
              <a:lnSpc>
                <a:spcPct val="100000"/>
              </a:lnSpc>
            </a:pPr>
            <a:r>
              <a:rPr lang="de-DE" dirty="0" err="1"/>
              <a:t>remplace</a:t>
            </a:r>
            <a:r>
              <a:rPr lang="de-DE" dirty="0"/>
              <a:t> la </a:t>
            </a:r>
            <a:r>
              <a:rPr lang="de-DE" dirty="0" err="1"/>
              <a:t>notion</a:t>
            </a:r>
            <a:r>
              <a:rPr lang="de-DE" dirty="0"/>
              <a:t> d</a:t>
            </a:r>
            <a:r>
              <a:rPr lang="de-DE" b="1" dirty="0"/>
              <a:t>’«</a:t>
            </a:r>
            <a:r>
              <a:rPr lang="de-DE" b="1" dirty="0" err="1"/>
              <a:t>examen</a:t>
            </a:r>
            <a:r>
              <a:rPr lang="de-DE" b="1" dirty="0"/>
              <a:t> </a:t>
            </a:r>
            <a:r>
              <a:rPr lang="de-DE" b="1" dirty="0" err="1"/>
              <a:t>facilité</a:t>
            </a:r>
            <a:r>
              <a:rPr lang="de-DE" b="1" dirty="0"/>
              <a:t>»</a:t>
            </a:r>
          </a:p>
          <a:p>
            <a:pPr>
              <a:lnSpc>
                <a:spcPct val="100000"/>
              </a:lnSpc>
            </a:pPr>
            <a:r>
              <a:rPr lang="de-DE" dirty="0" err="1"/>
              <a:t>assure</a:t>
            </a:r>
            <a:r>
              <a:rPr lang="de-DE" dirty="0"/>
              <a:t> </a:t>
            </a:r>
            <a:r>
              <a:rPr lang="de-DE" dirty="0" err="1"/>
              <a:t>l‘égalité</a:t>
            </a:r>
            <a:r>
              <a:rPr lang="de-DE" dirty="0"/>
              <a:t> des </a:t>
            </a:r>
            <a:r>
              <a:rPr lang="de-DE" dirty="0" err="1"/>
              <a:t>chances</a:t>
            </a:r>
            <a:r>
              <a:rPr lang="de-DE" dirty="0"/>
              <a:t> des </a:t>
            </a:r>
            <a:r>
              <a:rPr lang="de-DE" dirty="0" err="1"/>
              <a:t>personnes</a:t>
            </a:r>
            <a:r>
              <a:rPr lang="de-DE" dirty="0"/>
              <a:t> en </a:t>
            </a:r>
            <a:r>
              <a:rPr lang="de-DE" dirty="0" err="1"/>
              <a:t>situation</a:t>
            </a:r>
            <a:r>
              <a:rPr lang="de-DE" dirty="0"/>
              <a:t> de handicap </a:t>
            </a:r>
            <a:r>
              <a:rPr lang="de-DE" dirty="0" err="1"/>
              <a:t>dans</a:t>
            </a:r>
            <a:r>
              <a:rPr lang="de-DE" dirty="0"/>
              <a:t> la </a:t>
            </a:r>
            <a:r>
              <a:rPr lang="de-DE" dirty="0" err="1"/>
              <a:t>formation</a:t>
            </a:r>
            <a:r>
              <a:rPr lang="de-DE" dirty="0"/>
              <a:t> </a:t>
            </a:r>
            <a:r>
              <a:rPr lang="de-DE" dirty="0" err="1"/>
              <a:t>professionnelle</a:t>
            </a:r>
            <a:endParaRPr lang="de-DE" dirty="0"/>
          </a:p>
          <a:p>
            <a:pPr>
              <a:lnSpc>
                <a:spcPct val="100000"/>
              </a:lnSpc>
            </a:pPr>
            <a:endParaRPr lang="de-GB" dirty="0"/>
          </a:p>
        </p:txBody>
      </p:sp>
      <p:pic>
        <p:nvPicPr>
          <p:cNvPr id="10" name="Grafik 9" descr="Braille Silhouette">
            <a:extLst>
              <a:ext uri="{FF2B5EF4-FFF2-40B4-BE49-F238E27FC236}">
                <a16:creationId xmlns:a16="http://schemas.microsoft.com/office/drawing/2014/main" id="{5741852F-4F17-1BC4-6FDA-1AFFC885F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42900" y="1887816"/>
            <a:ext cx="914400" cy="914400"/>
          </a:xfrm>
          <a:prstGeom prst="rect">
            <a:avLst/>
          </a:prstGeom>
        </p:spPr>
      </p:pic>
      <p:pic>
        <p:nvPicPr>
          <p:cNvPr id="12" name="Grafik 11" descr="Schlechte Sicht Silhouette">
            <a:extLst>
              <a:ext uri="{FF2B5EF4-FFF2-40B4-BE49-F238E27FC236}">
                <a16:creationId xmlns:a16="http://schemas.microsoft.com/office/drawing/2014/main" id="{E5C58439-AE38-487B-E154-0373A1861A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42900" y="3636765"/>
            <a:ext cx="914400" cy="914400"/>
          </a:xfrm>
          <a:prstGeom prst="rect">
            <a:avLst/>
          </a:prstGeom>
        </p:spPr>
      </p:pic>
      <p:pic>
        <p:nvPicPr>
          <p:cNvPr id="14" name="Grafik 13" descr="Taub Silhouette">
            <a:extLst>
              <a:ext uri="{FF2B5EF4-FFF2-40B4-BE49-F238E27FC236}">
                <a16:creationId xmlns:a16="http://schemas.microsoft.com/office/drawing/2014/main" id="{2E816771-3EB0-72A8-4F65-459A508002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42900" y="5395358"/>
            <a:ext cx="914400" cy="914400"/>
          </a:xfrm>
          <a:prstGeom prst="rect">
            <a:avLst/>
          </a:prstGeom>
        </p:spPr>
      </p:pic>
      <p:pic>
        <p:nvPicPr>
          <p:cNvPr id="16" name="Grafik 15" descr="Mann mit Stock Silhouette">
            <a:extLst>
              <a:ext uri="{FF2B5EF4-FFF2-40B4-BE49-F238E27FC236}">
                <a16:creationId xmlns:a16="http://schemas.microsoft.com/office/drawing/2014/main" id="{DB3A7A2A-0B84-2526-C6CE-D475EE9F01E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10242900" y="2756179"/>
            <a:ext cx="914400" cy="914400"/>
          </a:xfrm>
          <a:prstGeom prst="rect">
            <a:avLst/>
          </a:prstGeom>
        </p:spPr>
      </p:pic>
      <p:pic>
        <p:nvPicPr>
          <p:cNvPr id="18" name="Grafik 17" descr="Person im Rollstuhl Silhouette">
            <a:extLst>
              <a:ext uri="{FF2B5EF4-FFF2-40B4-BE49-F238E27FC236}">
                <a16:creationId xmlns:a16="http://schemas.microsoft.com/office/drawing/2014/main" id="{4A58943E-7984-E786-73BD-A42CA3A5732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242900" y="448095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45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1E976812-E3F7-0C3A-F665-9293D8A57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0686101" cy="1325563"/>
          </a:xfrm>
        </p:spPr>
        <p:txBody>
          <a:bodyPr>
            <a:normAutofit/>
          </a:bodyPr>
          <a:lstStyle/>
          <a:p>
            <a:r>
              <a:rPr lang="de-DE" dirty="0"/>
              <a:t>Rapport de </a:t>
            </a:r>
            <a:r>
              <a:rPr lang="de-DE" dirty="0" err="1"/>
              <a:t>projet</a:t>
            </a:r>
            <a:r>
              <a:rPr lang="de-DE" dirty="0"/>
              <a:t> </a:t>
            </a:r>
            <a:r>
              <a:rPr lang="de-DE" dirty="0" err="1"/>
              <a:t>Compensation</a:t>
            </a:r>
            <a:r>
              <a:rPr lang="de-DE" dirty="0"/>
              <a:t> des </a:t>
            </a:r>
            <a:r>
              <a:rPr lang="de-DE" dirty="0" err="1"/>
              <a:t>désavantages</a:t>
            </a:r>
            <a:endParaRPr lang="de-GB" dirty="0"/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002C5C17-552F-6572-774B-A6EE21A63A3B}"/>
              </a:ext>
            </a:extLst>
          </p:cNvPr>
          <p:cNvSpPr txBox="1">
            <a:spLocks/>
          </p:cNvSpPr>
          <p:nvPr/>
        </p:nvSpPr>
        <p:spPr>
          <a:xfrm>
            <a:off x="716725" y="2364377"/>
            <a:ext cx="6094784" cy="3986391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sz="1600" b="1" dirty="0"/>
              <a:t>La </a:t>
            </a:r>
            <a:r>
              <a:rPr lang="de-DE" sz="1600" b="1" dirty="0" err="1"/>
              <a:t>compensation</a:t>
            </a:r>
            <a:r>
              <a:rPr lang="de-DE" sz="1600" b="1" dirty="0"/>
              <a:t> </a:t>
            </a:r>
            <a:r>
              <a:rPr lang="de-DE" sz="1600" b="1" dirty="0" err="1"/>
              <a:t>remplace</a:t>
            </a:r>
            <a:r>
              <a:rPr lang="de-DE" sz="1600" b="1" dirty="0"/>
              <a:t> la </a:t>
            </a:r>
            <a:r>
              <a:rPr lang="de-DE" sz="1600" b="1" dirty="0" err="1"/>
              <a:t>notion</a:t>
            </a:r>
            <a:r>
              <a:rPr lang="de-DE" sz="1600" b="1" dirty="0"/>
              <a:t> d’«</a:t>
            </a:r>
            <a:r>
              <a:rPr lang="de-DE" sz="1600" b="1" dirty="0" err="1"/>
              <a:t>examen</a:t>
            </a:r>
            <a:r>
              <a:rPr lang="de-DE" sz="1600" b="1" dirty="0"/>
              <a:t> </a:t>
            </a:r>
            <a:r>
              <a:rPr lang="de-DE" sz="1600" b="1" dirty="0" err="1"/>
              <a:t>facilité</a:t>
            </a:r>
            <a:r>
              <a:rPr lang="de-DE" sz="1600" b="1" dirty="0"/>
              <a:t>»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sz="1200" dirty="0"/>
              <a:t>Le </a:t>
            </a:r>
            <a:r>
              <a:rPr lang="de-DE" sz="1200" dirty="0" err="1"/>
              <a:t>rapport</a:t>
            </a:r>
            <a:r>
              <a:rPr lang="de-DE" sz="1200" dirty="0"/>
              <a:t> </a:t>
            </a:r>
            <a:r>
              <a:rPr lang="de-DE" sz="1200" dirty="0" err="1"/>
              <a:t>s’adresse</a:t>
            </a:r>
            <a:r>
              <a:rPr lang="de-DE" sz="1200" dirty="0"/>
              <a:t> avant </a:t>
            </a:r>
            <a:r>
              <a:rPr lang="de-DE" sz="1200" dirty="0" err="1"/>
              <a:t>tout</a:t>
            </a:r>
            <a:r>
              <a:rPr lang="de-DE" sz="1200" dirty="0"/>
              <a:t> </a:t>
            </a:r>
            <a:r>
              <a:rPr lang="de-DE" sz="1200" dirty="0" err="1"/>
              <a:t>aux</a:t>
            </a:r>
            <a:r>
              <a:rPr lang="de-DE" sz="1200" dirty="0"/>
              <a:t> </a:t>
            </a:r>
            <a:r>
              <a:rPr lang="de-DE" sz="1200" dirty="0" err="1"/>
              <a:t>groupes</a:t>
            </a:r>
            <a:r>
              <a:rPr lang="de-DE" sz="1200" dirty="0"/>
              <a:t> </a:t>
            </a:r>
            <a:r>
              <a:rPr lang="de-DE" sz="1200" dirty="0" err="1"/>
              <a:t>cibles</a:t>
            </a:r>
            <a:r>
              <a:rPr lang="de-DE" sz="1200" dirty="0"/>
              <a:t> </a:t>
            </a:r>
            <a:r>
              <a:rPr lang="de-DE" sz="1200" dirty="0" err="1"/>
              <a:t>suivants</a:t>
            </a:r>
            <a:r>
              <a:rPr lang="de-DE" sz="1200" dirty="0"/>
              <a:t>:</a:t>
            </a:r>
          </a:p>
          <a:p>
            <a:pPr>
              <a:lnSpc>
                <a:spcPct val="120000"/>
              </a:lnSpc>
            </a:pPr>
            <a:r>
              <a:rPr lang="de-DE" sz="1200" dirty="0" err="1"/>
              <a:t>personnes</a:t>
            </a:r>
            <a:r>
              <a:rPr lang="de-DE" sz="1200" dirty="0"/>
              <a:t> </a:t>
            </a:r>
            <a:r>
              <a:rPr lang="de-DE" sz="1200" dirty="0" err="1"/>
              <a:t>handicapées</a:t>
            </a:r>
            <a:r>
              <a:rPr lang="de-DE" sz="1200" dirty="0"/>
              <a:t>, </a:t>
            </a:r>
            <a:r>
              <a:rPr lang="de-DE" sz="1200" dirty="0" err="1"/>
              <a:t>organisations</a:t>
            </a:r>
            <a:r>
              <a:rPr lang="de-DE" sz="1200" dirty="0"/>
              <a:t> </a:t>
            </a:r>
            <a:r>
              <a:rPr lang="de-DE" sz="1200" dirty="0" err="1"/>
              <a:t>pour</a:t>
            </a:r>
            <a:r>
              <a:rPr lang="de-DE" sz="1200" dirty="0"/>
              <a:t> </a:t>
            </a:r>
            <a:r>
              <a:rPr lang="de-DE" sz="1200" dirty="0" err="1"/>
              <a:t>personnes</a:t>
            </a:r>
            <a:r>
              <a:rPr lang="de-DE" sz="1200" dirty="0"/>
              <a:t> </a:t>
            </a:r>
            <a:r>
              <a:rPr lang="de-DE" sz="1200" dirty="0" err="1"/>
              <a:t>handicapées</a:t>
            </a:r>
            <a:endParaRPr lang="de-DE" sz="1200" dirty="0"/>
          </a:p>
          <a:p>
            <a:pPr>
              <a:lnSpc>
                <a:spcPct val="120000"/>
              </a:lnSpc>
            </a:pPr>
            <a:r>
              <a:rPr lang="de-DE" sz="1200" dirty="0" err="1"/>
              <a:t>enseignant</a:t>
            </a:r>
            <a:r>
              <a:rPr lang="de-DE" sz="1200" dirty="0"/>
              <a:t>-</a:t>
            </a:r>
            <a:r>
              <a:rPr lang="de-DE" sz="1200" dirty="0" err="1"/>
              <a:t>e</a:t>
            </a:r>
            <a:r>
              <a:rPr lang="de-DE" sz="1200" dirty="0"/>
              <a:t>-s des </a:t>
            </a:r>
            <a:r>
              <a:rPr lang="de-DE" sz="1200" dirty="0" err="1"/>
              <a:t>écoles</a:t>
            </a:r>
            <a:r>
              <a:rPr lang="de-DE" sz="1200" dirty="0"/>
              <a:t> du </a:t>
            </a:r>
            <a:r>
              <a:rPr lang="de-DE" sz="1200" dirty="0" err="1"/>
              <a:t>degré</a:t>
            </a:r>
            <a:r>
              <a:rPr lang="de-DE" sz="1200" dirty="0"/>
              <a:t> </a:t>
            </a:r>
            <a:r>
              <a:rPr lang="de-DE" sz="1200" dirty="0" err="1"/>
              <a:t>secondaire</a:t>
            </a:r>
            <a:r>
              <a:rPr lang="de-DE" sz="1200" dirty="0"/>
              <a:t> I, en </a:t>
            </a:r>
            <a:r>
              <a:rPr lang="de-DE" sz="1200" dirty="0" err="1"/>
              <a:t>pédagogie</a:t>
            </a:r>
            <a:r>
              <a:rPr lang="de-DE" sz="1200" dirty="0"/>
              <a:t> </a:t>
            </a:r>
            <a:r>
              <a:rPr lang="de-DE" sz="1200" dirty="0" err="1"/>
              <a:t>curative</a:t>
            </a:r>
            <a:r>
              <a:rPr lang="de-DE" sz="1200" dirty="0"/>
              <a:t> et </a:t>
            </a:r>
            <a:r>
              <a:rPr lang="de-DE" sz="1200" dirty="0" err="1"/>
              <a:t>pédagogie</a:t>
            </a:r>
            <a:r>
              <a:rPr lang="de-DE" sz="1200" dirty="0"/>
              <a:t> </a:t>
            </a:r>
            <a:r>
              <a:rPr lang="de-DE" sz="1200" dirty="0" err="1"/>
              <a:t>spécialisée</a:t>
            </a:r>
            <a:r>
              <a:rPr lang="de-DE" sz="1200" dirty="0"/>
              <a:t>, </a:t>
            </a:r>
            <a:r>
              <a:rPr lang="de-DE" sz="1200" dirty="0" err="1"/>
              <a:t>conseillers</a:t>
            </a:r>
            <a:r>
              <a:rPr lang="de-DE" sz="1200" dirty="0"/>
              <a:t>/ </a:t>
            </a:r>
            <a:r>
              <a:rPr lang="de-DE" sz="1200" dirty="0" err="1"/>
              <a:t>ères</a:t>
            </a:r>
            <a:r>
              <a:rPr lang="de-DE" sz="1200" dirty="0"/>
              <a:t> en </a:t>
            </a:r>
            <a:r>
              <a:rPr lang="de-DE" sz="1200" dirty="0" err="1"/>
              <a:t>orientation</a:t>
            </a:r>
            <a:r>
              <a:rPr lang="de-DE" sz="1200" dirty="0"/>
              <a:t> </a:t>
            </a:r>
            <a:r>
              <a:rPr lang="de-DE" sz="1200" dirty="0" err="1"/>
              <a:t>professionnelle</a:t>
            </a:r>
            <a:endParaRPr lang="de-DE" sz="1200" dirty="0"/>
          </a:p>
          <a:p>
            <a:pPr>
              <a:lnSpc>
                <a:spcPct val="120000"/>
              </a:lnSpc>
            </a:pPr>
            <a:r>
              <a:rPr lang="de-DE" sz="1200" dirty="0" err="1"/>
              <a:t>entreprises</a:t>
            </a:r>
            <a:r>
              <a:rPr lang="de-DE" sz="1200" dirty="0"/>
              <a:t> </a:t>
            </a:r>
            <a:r>
              <a:rPr lang="de-DE" sz="1200" dirty="0" err="1"/>
              <a:t>formatrices</a:t>
            </a:r>
            <a:r>
              <a:rPr lang="de-DE" sz="1200" dirty="0"/>
              <a:t>: </a:t>
            </a:r>
            <a:r>
              <a:rPr lang="de-DE" sz="1200" dirty="0" err="1"/>
              <a:t>formateurs</a:t>
            </a:r>
            <a:r>
              <a:rPr lang="de-DE" sz="1200" dirty="0"/>
              <a:t>/</a:t>
            </a:r>
            <a:r>
              <a:rPr lang="de-DE" sz="1200" dirty="0" err="1"/>
              <a:t>trices</a:t>
            </a:r>
            <a:r>
              <a:rPr lang="de-DE" sz="1200" dirty="0"/>
              <a:t> en </a:t>
            </a:r>
            <a:r>
              <a:rPr lang="de-DE" sz="1200" dirty="0" err="1"/>
              <a:t>entreprise</a:t>
            </a:r>
            <a:r>
              <a:rPr lang="de-DE" sz="1200" dirty="0"/>
              <a:t>, </a:t>
            </a:r>
            <a:r>
              <a:rPr lang="de-DE" sz="1200" dirty="0" err="1"/>
              <a:t>ressources</a:t>
            </a:r>
            <a:r>
              <a:rPr lang="de-DE" sz="1200" dirty="0"/>
              <a:t> </a:t>
            </a:r>
            <a:r>
              <a:rPr lang="de-DE" sz="1200" dirty="0" err="1"/>
              <a:t>humaines</a:t>
            </a:r>
            <a:r>
              <a:rPr lang="de-DE" sz="1200" dirty="0"/>
              <a:t>, </a:t>
            </a:r>
            <a:r>
              <a:rPr lang="de-DE" sz="1200" dirty="0" err="1"/>
              <a:t>encadrement</a:t>
            </a:r>
            <a:endParaRPr lang="de-DE" sz="1200" dirty="0"/>
          </a:p>
          <a:p>
            <a:pPr>
              <a:lnSpc>
                <a:spcPct val="120000"/>
              </a:lnSpc>
            </a:pPr>
            <a:r>
              <a:rPr lang="de-DE" sz="1200" dirty="0" err="1"/>
              <a:t>enseignant</a:t>
            </a:r>
            <a:r>
              <a:rPr lang="de-DE" sz="1200" dirty="0"/>
              <a:t>-</a:t>
            </a:r>
            <a:r>
              <a:rPr lang="de-DE" sz="1200" dirty="0" err="1"/>
              <a:t>e</a:t>
            </a:r>
            <a:r>
              <a:rPr lang="de-DE" sz="1200" dirty="0"/>
              <a:t>-s des </a:t>
            </a:r>
            <a:r>
              <a:rPr lang="de-DE" sz="1200" dirty="0" err="1"/>
              <a:t>écoles</a:t>
            </a:r>
            <a:r>
              <a:rPr lang="de-DE" sz="1200" dirty="0"/>
              <a:t> </a:t>
            </a:r>
            <a:r>
              <a:rPr lang="de-DE" sz="1200" dirty="0" err="1"/>
              <a:t>professionnelles</a:t>
            </a:r>
            <a:r>
              <a:rPr lang="de-DE" sz="1200" dirty="0"/>
              <a:t>, </a:t>
            </a:r>
            <a:r>
              <a:rPr lang="de-DE" sz="1200" dirty="0" err="1"/>
              <a:t>écoles</a:t>
            </a:r>
            <a:r>
              <a:rPr lang="de-DE" sz="1200" dirty="0"/>
              <a:t> de </a:t>
            </a:r>
            <a:r>
              <a:rPr lang="de-DE" sz="1200" dirty="0" err="1"/>
              <a:t>préparation</a:t>
            </a:r>
            <a:r>
              <a:rPr lang="de-DE" sz="1200" dirty="0"/>
              <a:t> à la </a:t>
            </a:r>
            <a:r>
              <a:rPr lang="de-DE" sz="1200" dirty="0" err="1"/>
              <a:t>maturité</a:t>
            </a:r>
            <a:r>
              <a:rPr lang="de-DE" sz="1200" dirty="0"/>
              <a:t> </a:t>
            </a:r>
            <a:r>
              <a:rPr lang="de-DE" sz="1200" dirty="0" err="1"/>
              <a:t>professionnelle</a:t>
            </a:r>
            <a:r>
              <a:rPr lang="de-DE" sz="1200" dirty="0"/>
              <a:t> et </a:t>
            </a:r>
            <a:r>
              <a:rPr lang="de-DE" sz="1200" dirty="0" err="1"/>
              <a:t>formateurs</a:t>
            </a:r>
            <a:r>
              <a:rPr lang="de-DE" sz="1200" dirty="0"/>
              <a:t>/ </a:t>
            </a:r>
            <a:r>
              <a:rPr lang="de-DE" sz="1200" dirty="0" err="1"/>
              <a:t>trices</a:t>
            </a:r>
            <a:r>
              <a:rPr lang="de-DE" sz="1200" dirty="0"/>
              <a:t> </a:t>
            </a:r>
            <a:r>
              <a:rPr lang="de-DE" sz="1200" dirty="0" err="1"/>
              <a:t>actifs</a:t>
            </a:r>
            <a:r>
              <a:rPr lang="de-DE" sz="1200" dirty="0"/>
              <a:t>/</a:t>
            </a:r>
            <a:r>
              <a:rPr lang="de-DE" sz="1200" dirty="0" err="1"/>
              <a:t>ives</a:t>
            </a:r>
            <a:r>
              <a:rPr lang="de-DE" sz="1200" dirty="0"/>
              <a:t> </a:t>
            </a:r>
            <a:r>
              <a:rPr lang="de-DE" sz="1200" dirty="0" err="1"/>
              <a:t>dans</a:t>
            </a:r>
            <a:r>
              <a:rPr lang="de-DE" sz="1200" dirty="0"/>
              <a:t> </a:t>
            </a:r>
            <a:r>
              <a:rPr lang="de-DE" sz="1200" dirty="0" err="1"/>
              <a:t>les</a:t>
            </a:r>
            <a:r>
              <a:rPr lang="de-DE" sz="1200" dirty="0"/>
              <a:t> </a:t>
            </a:r>
            <a:r>
              <a:rPr lang="de-DE" sz="1200" dirty="0" err="1"/>
              <a:t>cours</a:t>
            </a:r>
            <a:r>
              <a:rPr lang="de-DE" sz="1200" dirty="0"/>
              <a:t> </a:t>
            </a:r>
            <a:r>
              <a:rPr lang="de-DE" sz="1200" dirty="0" err="1"/>
              <a:t>interentreprises</a:t>
            </a:r>
            <a:endParaRPr lang="de-DE" sz="1200" dirty="0"/>
          </a:p>
          <a:p>
            <a:pPr>
              <a:lnSpc>
                <a:spcPct val="120000"/>
              </a:lnSpc>
            </a:pPr>
            <a:r>
              <a:rPr lang="de-DE" sz="1200" dirty="0"/>
              <a:t>responsables des </a:t>
            </a:r>
            <a:r>
              <a:rPr lang="de-DE" sz="1200" dirty="0" err="1"/>
              <a:t>examens</a:t>
            </a:r>
            <a:r>
              <a:rPr lang="de-DE" sz="1200" dirty="0"/>
              <a:t>, expert-</a:t>
            </a:r>
            <a:r>
              <a:rPr lang="de-DE" sz="1200" dirty="0" err="1"/>
              <a:t>e</a:t>
            </a:r>
            <a:r>
              <a:rPr lang="de-DE" sz="1200" dirty="0"/>
              <a:t>-s </a:t>
            </a:r>
            <a:r>
              <a:rPr lang="de-DE" sz="1200" dirty="0" err="1"/>
              <a:t>aux</a:t>
            </a:r>
            <a:r>
              <a:rPr lang="de-DE" sz="1200" dirty="0"/>
              <a:t> </a:t>
            </a:r>
            <a:r>
              <a:rPr lang="de-DE" sz="1200" dirty="0" err="1"/>
              <a:t>examens</a:t>
            </a:r>
            <a:endParaRPr lang="de-DE" sz="1200" dirty="0"/>
          </a:p>
          <a:p>
            <a:pPr>
              <a:lnSpc>
                <a:spcPct val="120000"/>
              </a:lnSpc>
            </a:pPr>
            <a:r>
              <a:rPr lang="de-DE" sz="1200" dirty="0" err="1"/>
              <a:t>personnes</a:t>
            </a:r>
            <a:r>
              <a:rPr lang="de-DE" sz="1200" dirty="0"/>
              <a:t> responsables au sein des diverses </a:t>
            </a:r>
            <a:r>
              <a:rPr lang="de-DE" sz="1200" dirty="0" err="1"/>
              <a:t>institutions</a:t>
            </a:r>
            <a:r>
              <a:rPr lang="de-DE" sz="1200" dirty="0"/>
              <a:t> </a:t>
            </a:r>
            <a:r>
              <a:rPr lang="de-DE" sz="1200" dirty="0" err="1"/>
              <a:t>fédérales</a:t>
            </a:r>
            <a:r>
              <a:rPr lang="de-DE" sz="1200" dirty="0"/>
              <a:t> et </a:t>
            </a:r>
            <a:r>
              <a:rPr lang="de-DE" sz="1200" dirty="0" err="1"/>
              <a:t>cantonales</a:t>
            </a:r>
            <a:r>
              <a:rPr lang="de-DE" sz="1200" dirty="0"/>
              <a:t> </a:t>
            </a:r>
            <a:r>
              <a:rPr lang="de-DE" sz="1200" dirty="0" err="1"/>
              <a:t>actives</a:t>
            </a:r>
            <a:r>
              <a:rPr lang="de-DE" sz="1200" dirty="0"/>
              <a:t> en </a:t>
            </a:r>
            <a:r>
              <a:rPr lang="de-DE" sz="1200" dirty="0" err="1"/>
              <a:t>matière</a:t>
            </a:r>
            <a:r>
              <a:rPr lang="de-DE" sz="1200" dirty="0"/>
              <a:t> de </a:t>
            </a:r>
            <a:r>
              <a:rPr lang="de-DE" sz="1200" dirty="0" err="1"/>
              <a:t>formation</a:t>
            </a:r>
            <a:r>
              <a:rPr lang="de-DE" sz="1200" dirty="0"/>
              <a:t> </a:t>
            </a:r>
            <a:r>
              <a:rPr lang="de-DE" sz="1200" dirty="0" err="1"/>
              <a:t>professionnelle</a:t>
            </a:r>
            <a:r>
              <a:rPr lang="de-DE" sz="1200" dirty="0"/>
              <a:t>, </a:t>
            </a:r>
            <a:r>
              <a:rPr lang="de-DE" sz="1200" dirty="0" err="1"/>
              <a:t>handicaps</a:t>
            </a:r>
            <a:r>
              <a:rPr lang="de-DE" sz="1200" dirty="0"/>
              <a:t> et/</a:t>
            </a:r>
            <a:r>
              <a:rPr lang="de-DE" sz="1200" dirty="0" err="1"/>
              <a:t>ou</a:t>
            </a:r>
            <a:r>
              <a:rPr lang="de-DE" sz="1200" dirty="0"/>
              <a:t> </a:t>
            </a:r>
            <a:r>
              <a:rPr lang="de-DE" sz="1200" dirty="0" err="1"/>
              <a:t>égalité</a:t>
            </a:r>
            <a:endParaRPr lang="de-DE" sz="1200" dirty="0"/>
          </a:p>
          <a:p>
            <a:pPr>
              <a:lnSpc>
                <a:spcPct val="120000"/>
              </a:lnSpc>
            </a:pPr>
            <a:r>
              <a:rPr lang="de-DE" sz="1200" dirty="0" err="1"/>
              <a:t>organisations</a:t>
            </a:r>
            <a:r>
              <a:rPr lang="de-DE" sz="1200" dirty="0"/>
              <a:t> du </a:t>
            </a:r>
            <a:r>
              <a:rPr lang="de-DE" sz="1200" dirty="0" err="1"/>
              <a:t>monde</a:t>
            </a:r>
            <a:r>
              <a:rPr lang="de-DE" sz="1200" dirty="0"/>
              <a:t> du </a:t>
            </a:r>
            <a:r>
              <a:rPr lang="de-DE" sz="1200" dirty="0" err="1"/>
              <a:t>travail</a:t>
            </a:r>
            <a:r>
              <a:rPr lang="de-DE" sz="1200" dirty="0"/>
              <a:t>, </a:t>
            </a:r>
            <a:r>
              <a:rPr lang="de-DE" sz="1200" dirty="0" err="1"/>
              <a:t>syndicats</a:t>
            </a:r>
            <a:r>
              <a:rPr lang="de-DE" sz="1200" dirty="0"/>
              <a:t> </a:t>
            </a:r>
            <a:r>
              <a:rPr lang="de-DE" sz="1200" dirty="0" err="1"/>
              <a:t>patronaux</a:t>
            </a:r>
            <a:r>
              <a:rPr lang="de-DE" sz="1200" dirty="0"/>
              <a:t>,</a:t>
            </a:r>
          </a:p>
          <a:p>
            <a:pPr>
              <a:lnSpc>
                <a:spcPct val="120000"/>
              </a:lnSpc>
            </a:pPr>
            <a:r>
              <a:rPr lang="de-DE" sz="1200" dirty="0"/>
              <a:t>etc.</a:t>
            </a:r>
          </a:p>
          <a:p>
            <a:pPr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120000"/>
              </a:lnSpc>
            </a:pPr>
            <a:endParaRPr lang="de-GB" sz="1200" dirty="0"/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DF9F9A46-6A6B-12F8-3DF5-27F77B65607B}"/>
              </a:ext>
            </a:extLst>
          </p:cNvPr>
          <p:cNvSpPr txBox="1">
            <a:spLocks/>
          </p:cNvSpPr>
          <p:nvPr/>
        </p:nvSpPr>
        <p:spPr>
          <a:xfrm>
            <a:off x="716725" y="1868488"/>
            <a:ext cx="8059738" cy="4958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err="1"/>
              <a:t>Personnes</a:t>
            </a:r>
            <a:r>
              <a:rPr lang="de-DE" dirty="0"/>
              <a:t> </a:t>
            </a:r>
            <a:r>
              <a:rPr lang="de-DE" dirty="0" err="1"/>
              <a:t>handicapées</a:t>
            </a:r>
            <a:r>
              <a:rPr lang="de-DE" dirty="0"/>
              <a:t> </a:t>
            </a:r>
            <a:r>
              <a:rPr lang="de-DE" dirty="0" err="1"/>
              <a:t>dans</a:t>
            </a:r>
            <a:r>
              <a:rPr lang="de-DE" dirty="0"/>
              <a:t> la </a:t>
            </a:r>
            <a:r>
              <a:rPr lang="de-DE" dirty="0" err="1"/>
              <a:t>formation</a:t>
            </a:r>
            <a:r>
              <a:rPr lang="de-DE" dirty="0"/>
              <a:t> </a:t>
            </a:r>
            <a:r>
              <a:rPr lang="de-DE" dirty="0" err="1"/>
              <a:t>professionnelle</a:t>
            </a:r>
            <a:r>
              <a:rPr lang="de-DE" dirty="0"/>
              <a:t> (1/3)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D2F580B-02AA-156E-EB36-BCD100178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3942" y="1917256"/>
            <a:ext cx="2972147" cy="4225705"/>
          </a:xfrm>
          <a:prstGeom prst="rect">
            <a:avLst/>
          </a:prstGeom>
        </p:spPr>
      </p:pic>
      <p:pic>
        <p:nvPicPr>
          <p:cNvPr id="8" name="Grafik 7" descr="Braille Silhouette">
            <a:extLst>
              <a:ext uri="{FF2B5EF4-FFF2-40B4-BE49-F238E27FC236}">
                <a16:creationId xmlns:a16="http://schemas.microsoft.com/office/drawing/2014/main" id="{6C92E1E5-D716-4C4C-6387-B76BB92195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60875" y="1764604"/>
            <a:ext cx="914400" cy="914400"/>
          </a:xfrm>
          <a:prstGeom prst="rect">
            <a:avLst/>
          </a:prstGeom>
        </p:spPr>
      </p:pic>
      <p:pic>
        <p:nvPicPr>
          <p:cNvPr id="9" name="Grafik 8" descr="Schlechte Sicht Silhouette">
            <a:extLst>
              <a:ext uri="{FF2B5EF4-FFF2-40B4-BE49-F238E27FC236}">
                <a16:creationId xmlns:a16="http://schemas.microsoft.com/office/drawing/2014/main" id="{9D455E21-F66E-5233-C278-8CF64B9A8B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60875" y="3513553"/>
            <a:ext cx="914400" cy="914400"/>
          </a:xfrm>
          <a:prstGeom prst="rect">
            <a:avLst/>
          </a:prstGeom>
        </p:spPr>
      </p:pic>
      <p:pic>
        <p:nvPicPr>
          <p:cNvPr id="10" name="Grafik 9" descr="Taub Silhouette">
            <a:extLst>
              <a:ext uri="{FF2B5EF4-FFF2-40B4-BE49-F238E27FC236}">
                <a16:creationId xmlns:a16="http://schemas.microsoft.com/office/drawing/2014/main" id="{D02287F2-5BDB-55ED-35A6-1563F21359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60875" y="5272146"/>
            <a:ext cx="914400" cy="914400"/>
          </a:xfrm>
          <a:prstGeom prst="rect">
            <a:avLst/>
          </a:prstGeom>
        </p:spPr>
      </p:pic>
      <p:pic>
        <p:nvPicPr>
          <p:cNvPr id="11" name="Grafik 10" descr="Mann mit Stock Silhouette">
            <a:extLst>
              <a:ext uri="{FF2B5EF4-FFF2-40B4-BE49-F238E27FC236}">
                <a16:creationId xmlns:a16="http://schemas.microsoft.com/office/drawing/2014/main" id="{CF3CA0E9-0A26-0A70-FBF7-137A9F9308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flipH="1">
            <a:off x="10560875" y="2632967"/>
            <a:ext cx="914400" cy="914400"/>
          </a:xfrm>
          <a:prstGeom prst="rect">
            <a:avLst/>
          </a:prstGeom>
        </p:spPr>
      </p:pic>
      <p:pic>
        <p:nvPicPr>
          <p:cNvPr id="12" name="Grafik 11" descr="Person im Rollstuhl Silhouette">
            <a:extLst>
              <a:ext uri="{FF2B5EF4-FFF2-40B4-BE49-F238E27FC236}">
                <a16:creationId xmlns:a16="http://schemas.microsoft.com/office/drawing/2014/main" id="{C5D16871-E15F-CF2C-B270-8C2E7F343DE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560875" y="435774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97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rufsbildung_2023">
      <a:dk1>
        <a:srgbClr val="000000"/>
      </a:dk1>
      <a:lt1>
        <a:srgbClr val="FFFFFF"/>
      </a:lt1>
      <a:dk2>
        <a:srgbClr val="333333"/>
      </a:dk2>
      <a:lt2>
        <a:srgbClr val="3A49EE"/>
      </a:lt2>
      <a:accent1>
        <a:srgbClr val="E8E2DB"/>
      </a:accent1>
      <a:accent2>
        <a:srgbClr val="616DF1"/>
      </a:accent2>
      <a:accent3>
        <a:srgbClr val="8992F5"/>
      </a:accent3>
      <a:accent4>
        <a:srgbClr val="009844"/>
      </a:accent4>
      <a:accent5>
        <a:srgbClr val="D22630"/>
      </a:accent5>
      <a:accent6>
        <a:srgbClr val="B68720"/>
      </a:accent6>
      <a:hlink>
        <a:srgbClr val="4677C0"/>
      </a:hlink>
      <a:folHlink>
        <a:srgbClr val="7FA6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Berufsbildung_2023">
      <a:dk1>
        <a:srgbClr val="000000"/>
      </a:dk1>
      <a:lt1>
        <a:srgbClr val="FFFFFF"/>
      </a:lt1>
      <a:dk2>
        <a:srgbClr val="333333"/>
      </a:dk2>
      <a:lt2>
        <a:srgbClr val="3A49EE"/>
      </a:lt2>
      <a:accent1>
        <a:srgbClr val="E8E2DB"/>
      </a:accent1>
      <a:accent2>
        <a:srgbClr val="616DF1"/>
      </a:accent2>
      <a:accent3>
        <a:srgbClr val="8992F5"/>
      </a:accent3>
      <a:accent4>
        <a:srgbClr val="009844"/>
      </a:accent4>
      <a:accent5>
        <a:srgbClr val="D22630"/>
      </a:accent5>
      <a:accent6>
        <a:srgbClr val="B68720"/>
      </a:accent6>
      <a:hlink>
        <a:srgbClr val="4677C0"/>
      </a:hlink>
      <a:folHlink>
        <a:srgbClr val="7FA6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1161</Words>
  <Application>Microsoft Office PowerPoint</Application>
  <PresentationFormat>Breitbild</PresentationFormat>
  <Paragraphs>154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Georgia</vt:lpstr>
      <vt:lpstr>Helvetica</vt:lpstr>
      <vt:lpstr>Helvetica Light</vt:lpstr>
      <vt:lpstr>Wingdings</vt:lpstr>
      <vt:lpstr>Office</vt:lpstr>
      <vt:lpstr>Benutzerdefiniertes Design</vt:lpstr>
      <vt:lpstr>1_Benutzerdefiniertes Design</vt:lpstr>
      <vt:lpstr>Les mesures d’insertion</vt:lpstr>
      <vt:lpstr>Les mesures d’insertion de soutien</vt:lpstr>
      <vt:lpstr>L’encadrement individuel</vt:lpstr>
      <vt:lpstr>L’encadrement individuel</vt:lpstr>
      <vt:lpstr>Les différentes solutions transitoires</vt:lpstr>
      <vt:lpstr>Les offres de formation transitoires</vt:lpstr>
      <vt:lpstr>Compensation des désavantages</vt:lpstr>
      <vt:lpstr>Compensation des désavantages pour personnes handicapées</vt:lpstr>
      <vt:lpstr>Rapport de projet Compensation des désavantages</vt:lpstr>
      <vt:lpstr>Rapport de projet Compensation des désavantages</vt:lpstr>
      <vt:lpstr>Rapport de projet Compensation des désavantages</vt:lpstr>
      <vt:lpstr>Recommandation de la CSFP</vt:lpstr>
      <vt:lpstr>Recommandations de la CSFP</vt:lpstr>
    </vt:vector>
  </TitlesOfParts>
  <Company>SDBB CSFO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Werlen, Joel</dc:creator>
  <cp:lastModifiedBy>Baur, Nicte</cp:lastModifiedBy>
  <cp:revision>43</cp:revision>
  <dcterms:created xsi:type="dcterms:W3CDTF">2023-08-07T08:24:15Z</dcterms:created>
  <dcterms:modified xsi:type="dcterms:W3CDTF">2024-02-13T11:04:07Z</dcterms:modified>
</cp:coreProperties>
</file>