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theme/themeOverride3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  <p:sldMasterId id="2147483661" r:id="rId2"/>
    <p:sldMasterId id="2147483664" r:id="rId3"/>
  </p:sldMasterIdLst>
  <p:notesMasterIdLst>
    <p:notesMasterId r:id="rId36"/>
  </p:notesMasterIdLst>
  <p:sldIdLst>
    <p:sldId id="303" r:id="rId4"/>
    <p:sldId id="304" r:id="rId5"/>
    <p:sldId id="262" r:id="rId6"/>
    <p:sldId id="263" r:id="rId7"/>
    <p:sldId id="264" r:id="rId8"/>
    <p:sldId id="305" r:id="rId9"/>
    <p:sldId id="286" r:id="rId10"/>
    <p:sldId id="306" r:id="rId11"/>
    <p:sldId id="297" r:id="rId12"/>
    <p:sldId id="287" r:id="rId13"/>
    <p:sldId id="288" r:id="rId14"/>
    <p:sldId id="289" r:id="rId15"/>
    <p:sldId id="290" r:id="rId16"/>
    <p:sldId id="291" r:id="rId17"/>
    <p:sldId id="292" r:id="rId18"/>
    <p:sldId id="307" r:id="rId19"/>
    <p:sldId id="293" r:id="rId20"/>
    <p:sldId id="294" r:id="rId21"/>
    <p:sldId id="295" r:id="rId22"/>
    <p:sldId id="296" r:id="rId23"/>
    <p:sldId id="277" r:id="rId24"/>
    <p:sldId id="278" r:id="rId25"/>
    <p:sldId id="308" r:id="rId26"/>
    <p:sldId id="279" r:id="rId27"/>
    <p:sldId id="300" r:id="rId28"/>
    <p:sldId id="301" r:id="rId29"/>
    <p:sldId id="309" r:id="rId30"/>
    <p:sldId id="302" r:id="rId31"/>
    <p:sldId id="283" r:id="rId32"/>
    <p:sldId id="310" r:id="rId33"/>
    <p:sldId id="311" r:id="rId34"/>
    <p:sldId id="299" r:id="rId3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2DAB6"/>
    <a:srgbClr val="4C7936"/>
    <a:srgbClr val="DAA2AD"/>
    <a:srgbClr val="A11731"/>
    <a:srgbClr val="C0CCBF"/>
    <a:srgbClr val="EBECFE"/>
    <a:srgbClr val="EBECF3"/>
    <a:srgbClr val="D9DBFC"/>
    <a:srgbClr val="B0B6F8"/>
    <a:srgbClr val="E9EAF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Designformatvorlage 2 - Akz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B301B821-A1FF-4177-AEE7-76D212191A09}" styleName="Mittlere Formatvorlage 1 - Akz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9" autoAdjust="0"/>
    <p:restoredTop sz="95878"/>
  </p:normalViewPr>
  <p:slideViewPr>
    <p:cSldViewPr snapToGrid="0">
      <p:cViewPr varScale="1">
        <p:scale>
          <a:sx n="114" d="100"/>
          <a:sy n="114" d="100"/>
        </p:scale>
        <p:origin x="186" y="102"/>
      </p:cViewPr>
      <p:guideLst/>
    </p:cSldViewPr>
  </p:slideViewPr>
  <p:outlineViewPr>
    <p:cViewPr>
      <p:scale>
        <a:sx n="33" d="100"/>
        <a:sy n="33" d="100"/>
      </p:scale>
      <p:origin x="0" y="-11672"/>
    </p:cViewPr>
  </p:outlin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9" Type="http://schemas.openxmlformats.org/officeDocument/2006/relationships/theme" Target="theme/theme1.xml"/><Relationship Id="rId21" Type="http://schemas.openxmlformats.org/officeDocument/2006/relationships/slide" Target="slides/slide18.xml"/><Relationship Id="rId34" Type="http://schemas.openxmlformats.org/officeDocument/2006/relationships/slide" Target="slides/slide31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slide" Target="slides/slide30.xml"/><Relationship Id="rId38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slide" Target="slides/slide29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slide" Target="slides/slide28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slide" Target="slides/slide27.xml"/><Relationship Id="rId35" Type="http://schemas.openxmlformats.org/officeDocument/2006/relationships/slide" Target="slides/slide32.xml"/><Relationship Id="rId8" Type="http://schemas.openxmlformats.org/officeDocument/2006/relationships/slide" Target="slides/slide5.xml"/><Relationship Id="rId3" Type="http://schemas.openxmlformats.org/officeDocument/2006/relationships/slideMaster" Target="slideMasters/slideMaster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6D199F-95FC-D648-8D89-10DDA9DE118B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GB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GB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B2DCE9-8122-E84F-95C1-14571F75BB5E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5190047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CDB4E60-F357-50C1-06C2-B33570B3CA3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968C34F-BD81-47C5-0C06-AC17C257D7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dirty="0"/>
              <a:t>Master-Untertitelformat bearbeiten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C9E56BF-4139-D2C4-4F8F-2445FE3D6E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87BBB0-DCED-0745-9611-E7FF57157D9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9A418E63-A0F6-DAEE-F543-0C419C68F8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E534233E-D9D5-AE41-676D-5EF71B96F5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6308744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B516D5-0836-0B6E-0E5A-CB82CDA3CC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C01CC41B-39F3-74AE-6A50-03A22DBCC5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1703F3F-6A5A-CDA2-3D14-8E4DA121C0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1BF7B6-F326-1D41-ADF0-12762C93A7E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B50AFE53-786C-76A8-3510-1315964667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E961F89-D96C-0453-80E9-6A246BC74F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4434503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C37E8819-6D8A-EB61-5DB7-0E7D3575108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048C0BF-9D37-066C-2096-6F65ECFA0C3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E5235E4-5B29-9CC3-C5CE-9DFB4FBBDE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FF523B-F3F3-8B4A-BDDF-8FE93A122588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273A1688-14DF-FBA3-B7B6-99611EA58A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CC675C0-BDC2-837E-9495-B8451A8525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764485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FC2F80-15D5-E655-CA69-D3893ACB25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0457FABC-A699-A089-1177-03C447A0F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069288-88E3-C045-86D2-12C7BE4B340B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BF3D0DDC-DABE-4A13-FA34-5767E244C4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20A20574-6D27-5B26-84DA-A7FB7EE53E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7" name="Textplatzhalter 6">
            <a:extLst>
              <a:ext uri="{FF2B5EF4-FFF2-40B4-BE49-F238E27FC236}">
                <a16:creationId xmlns:a16="http://schemas.microsoft.com/office/drawing/2014/main" id="{CA827B35-E4B4-1AB0-326B-6447C8043DE1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04850" y="2574065"/>
            <a:ext cx="7905750" cy="2938462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9" name="Inhaltsplatzhalter 8">
            <a:extLst>
              <a:ext uri="{FF2B5EF4-FFF2-40B4-BE49-F238E27FC236}">
                <a16:creationId xmlns:a16="http://schemas.microsoft.com/office/drawing/2014/main" id="{9BA1BA65-15E5-B37C-5136-BF2CE2F2D9DE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704850" y="1868488"/>
            <a:ext cx="8059738" cy="495889"/>
          </a:xfrm>
        </p:spPr>
        <p:txBody>
          <a:bodyPr/>
          <a:lstStyle>
            <a:lvl1pPr marL="0" indent="0">
              <a:buNone/>
              <a:defRPr/>
            </a:lvl1pPr>
            <a:lvl5pPr marL="1828800" indent="0">
              <a:buNone/>
              <a:defRPr/>
            </a:lvl5pPr>
          </a:lstStyle>
          <a:p>
            <a:pPr lvl="0"/>
            <a:r>
              <a:rPr lang="de-DE" dirty="0"/>
              <a:t>Untertitel</a:t>
            </a:r>
          </a:p>
        </p:txBody>
      </p:sp>
    </p:spTree>
    <p:extLst>
      <p:ext uri="{BB962C8B-B14F-4D97-AF65-F5344CB8AC3E}">
        <p14:creationId xmlns:p14="http://schemas.microsoft.com/office/powerpoint/2010/main" val="3710823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E49BE79-2647-2044-9F46-F3C0D6BBFF3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B1FAD5F0-3E98-EA5D-4277-98E3D46B00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3D75982-AD1A-F89C-B3E8-369E636961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B9E3DE-E705-998E-1DAB-B61AAF01B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73FFF0C-67D6-79F6-E3A0-F9F08B1BC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7518323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3022745-60E7-ECA6-63E2-BA315A5D80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22325"/>
            <a:ext cx="10515600" cy="1325563"/>
          </a:xfrm>
        </p:spPr>
        <p:txBody>
          <a:bodyPr>
            <a:normAutofit/>
          </a:bodyPr>
          <a:lstStyle>
            <a:lvl1pPr>
              <a:defRPr sz="3600" b="0" i="0">
                <a:solidFill>
                  <a:schemeClr val="bg1"/>
                </a:solidFill>
                <a:latin typeface="Georgia" panose="02040502050405020303" pitchFamily="18" charset="0"/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17DB9000-9043-8563-374D-E15BC83B84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C728EFBD-3988-007E-AC51-2CB1C7015D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AF4F1BA7-31F9-7686-630B-A778C47892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Inhaltsplatzhalter 6">
            <a:extLst>
              <a:ext uri="{FF2B5EF4-FFF2-40B4-BE49-F238E27FC236}">
                <a16:creationId xmlns:a16="http://schemas.microsoft.com/office/drawing/2014/main" id="{802A582A-22F2-6218-03CF-AA5EB9C3AF50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271713"/>
            <a:ext cx="10515600" cy="3616325"/>
          </a:xfrm>
        </p:spPr>
        <p:txBody>
          <a:bodyPr>
            <a:normAutofit/>
          </a:bodyPr>
          <a:lstStyle>
            <a:lvl1pPr marL="228600" indent="-228600">
              <a:buFont typeface="Wingdings" pitchFamily="2" charset="2"/>
              <a:buChar char="§"/>
              <a:defRPr sz="1800" b="0" i="0">
                <a:solidFill>
                  <a:schemeClr val="bg1"/>
                </a:solidFill>
                <a:latin typeface="Helvetica" pitchFamily="2" charset="0"/>
              </a:defRPr>
            </a:lvl1pPr>
            <a:lvl2pPr marL="685800" indent="-228600">
              <a:buFont typeface="Wingdings" pitchFamily="2" charset="2"/>
              <a:buChar char="§"/>
              <a:defRPr sz="1600" b="0" i="0">
                <a:solidFill>
                  <a:schemeClr val="bg1"/>
                </a:solidFill>
                <a:latin typeface="Helvetica" pitchFamily="2" charset="0"/>
              </a:defRPr>
            </a:lvl2pPr>
            <a:lvl3pPr marL="1143000" indent="-228600">
              <a:buFont typeface="Wingdings" pitchFamily="2" charset="2"/>
              <a:buChar char="§"/>
              <a:defRPr sz="1400" b="0" i="0">
                <a:solidFill>
                  <a:schemeClr val="bg1"/>
                </a:solidFill>
                <a:latin typeface="Helvetica" pitchFamily="2" charset="0"/>
              </a:defRPr>
            </a:lvl3pPr>
            <a:lvl4pPr marL="16002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4pPr>
            <a:lvl5pPr marL="2057400" indent="-228600">
              <a:buFont typeface="Wingdings" pitchFamily="2" charset="2"/>
              <a:buChar char="§"/>
              <a:defRPr sz="1200" b="0" i="0">
                <a:solidFill>
                  <a:schemeClr val="bg1"/>
                </a:solidFill>
                <a:latin typeface="Helvetica" pitchFamily="2" charset="0"/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11774440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03D5722-E02B-1094-C7AA-3296A466740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33D037B-9A3F-AB0B-1F26-8B768BE270B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9FEF2A31-8CFD-D81B-A94A-11BA9852A3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774791D-A643-5521-3887-E46EB8F180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D076626-F160-4AAC-5056-BC27A0B580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36400730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5180DBE-6185-6D4F-AF6C-127F1AF1E63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998A47BC-4789-34DA-F379-FBC41C6DDD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5720212-459B-3204-FBF5-02AE356D2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09BD486-0CAD-C2CC-C7B2-55DAC9CDD0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C5B11A7-AE80-D3B9-061E-B0DEB37681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234055" y="6356350"/>
            <a:ext cx="2743200" cy="365125"/>
          </a:xfrm>
          <a:prstGeom prst="rect">
            <a:avLst/>
          </a:prstGeom>
        </p:spPr>
        <p:txBody>
          <a:bodyPr/>
          <a:lstStyle/>
          <a:p>
            <a:fld id="{F7351F57-56B1-0B43-A14F-A8DF88C25015}" type="slidenum">
              <a:rPr lang="de-GB" smtClean="0"/>
              <a:t>‹Nr.›</a:t>
            </a:fld>
            <a:endParaRPr lang="de-GB"/>
          </a:p>
        </p:txBody>
      </p:sp>
    </p:spTree>
    <p:extLst>
      <p:ext uri="{BB962C8B-B14F-4D97-AF65-F5344CB8AC3E}">
        <p14:creationId xmlns:p14="http://schemas.microsoft.com/office/powerpoint/2010/main" val="499099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4B6A9B5F-F579-95CF-E1EB-BBBF323616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  <a:lvl2pPr>
              <a:defRPr>
                <a:solidFill>
                  <a:srgbClr val="333333"/>
                </a:solidFill>
              </a:defRPr>
            </a:lvl2pPr>
            <a:lvl3pPr>
              <a:defRPr>
                <a:solidFill>
                  <a:srgbClr val="333333"/>
                </a:solidFill>
              </a:defRPr>
            </a:lvl3pPr>
            <a:lvl4pPr>
              <a:defRPr>
                <a:solidFill>
                  <a:srgbClr val="333333"/>
                </a:solidFill>
              </a:defRPr>
            </a:lvl4pPr>
            <a:lvl5pPr>
              <a:defRPr>
                <a:solidFill>
                  <a:srgbClr val="333333"/>
                </a:solidFill>
              </a:defRPr>
            </a:lvl5pPr>
          </a:lstStyle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1928F2E0-CFA8-DEAE-1537-6B5B6671C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05E17C-D38A-0C4D-8B31-736F682B5992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19007F9-6DF0-8DA9-6C6F-BA19BE31CB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AFAA674-CEC2-C286-BF8E-B08496815F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8" name="Titel 7">
            <a:extLst>
              <a:ext uri="{FF2B5EF4-FFF2-40B4-BE49-F238E27FC236}">
                <a16:creationId xmlns:a16="http://schemas.microsoft.com/office/drawing/2014/main" id="{79A10071-B42B-C0EA-3F7C-EEF11AEC9D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333333"/>
                </a:solidFill>
              </a:defRPr>
            </a:lvl1pPr>
          </a:lstStyle>
          <a:p>
            <a:r>
              <a:rPr lang="de-DE" dirty="0"/>
              <a:t>Mastertitelformat bearbeiten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6251146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42763A-0EFB-E921-B232-6BD3859C28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F18CD9AD-1FB6-690D-60C0-7627E040DB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2747FD5-4F16-AE6C-2D14-35BD56D2D8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B1000F-BF63-7849-AAB5-FE7A1C8FB476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02E3FAF-84B0-89D9-161D-215FF7B002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5ED89B-701F-ECB5-A384-EA24D7C67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967182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274763-F9B5-8BC4-7584-56B5CD8FE1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6FA633E-A470-C57E-4594-B881AAB3106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693C387D-5976-5702-353E-DF38A237F8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B285CD-245F-1F31-06A6-856AE9A6216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5FAECC-0450-6D46-87D3-88BC004015A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BFE92DB-3E63-2348-AD12-3153C8627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1E1C023-126C-4F32-B7D9-3AAD721A2F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2016424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2FA7912-74E9-25E8-3EFB-6707A27844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EB1AEFD-D834-65D2-87D5-AAE1E8636E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80CB803-AB8A-F498-20F0-CAE7765BD4D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0B7401F5-6D89-4978-FAE2-E29DFD0B4DB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ED755B32-988A-F1A4-5516-91230185D8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218CE3DE-E1CF-B843-F423-10263E2B0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59D365-6578-2547-88F9-06CA734326F3}" type="datetime1">
              <a:rPr lang="de-DE" smtClean="0"/>
              <a:t>13.02.2024</a:t>
            </a:fld>
            <a:endParaRPr lang="de-CH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FC3147E9-F90C-A8F9-FAB3-A70E7B4DA4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AC34432F-9F1B-73D6-A293-1097A01C8B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746973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AA6FF28-AC18-DCFB-8242-6F5C488792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DC2ADCF0-41BC-F567-57EA-B6239C80E22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4EE8C-2ED4-1C4B-81BE-4FB64A66D132}" type="datetime1">
              <a:rPr lang="de-DE" smtClean="0"/>
              <a:t>13.02.2024</a:t>
            </a:fld>
            <a:endParaRPr lang="de-CH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04BF390A-1F47-EDEC-9F49-390AEC123F8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88BD998-5D22-487B-BC57-90F60B5542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2015340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B141E6FB-1D75-3D47-214F-ED145910C9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827889-401B-754D-80C8-AB4C7ADDA4DF}" type="datetime1">
              <a:rPr lang="de-DE" smtClean="0"/>
              <a:t>13.02.2024</a:t>
            </a:fld>
            <a:endParaRPr lang="de-CH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5BDCA695-5CC0-BACB-87A2-9F96CD581A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12E54B23-6549-68CE-108C-3F51B1145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987868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02B355-F026-EA68-EB8F-6595D8FD76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38965FE-ED88-BC4F-AD79-9F31414B73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C1CF603-B130-0B29-9E2E-A5C1439FB22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E35B1451-2C17-3CD5-2C76-2A9CB3A5AC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D5314C-9F72-3548-A049-B2FA54EA30B2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929CE9-77F2-31FB-D34E-92B5267044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DAA71C9-BC54-2476-4F88-2D6CC680BF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4145245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9E57004-D0EE-5F82-7057-ABC909D9D3C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  <a:endParaRPr lang="de-CH"/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6808AA21-A560-B0FC-CAF7-A59F5998185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CH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E295039E-E7B1-83E3-004E-803E9D24FF9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0DF966A-773E-5DC3-AC3C-75A108E71B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322346-C8C2-0C46-935E-1B77D42167DF}" type="datetime1">
              <a:rPr lang="de-DE" smtClean="0"/>
              <a:t>13.02.2024</a:t>
            </a:fld>
            <a:endParaRPr lang="de-CH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A2020660-BB05-A6C3-CFB4-8DC7DA6405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CH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3FB01320-FE59-4A01-FBB7-76773BAC3B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1485197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sv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5" Type="http://schemas.openxmlformats.org/officeDocument/2006/relationships/image" Target="../media/image2.svg"/><Relationship Id="rId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hteck 6">
            <a:extLst>
              <a:ext uri="{FF2B5EF4-FFF2-40B4-BE49-F238E27FC236}">
                <a16:creationId xmlns:a16="http://schemas.microsoft.com/office/drawing/2014/main" id="{A9324BF4-72CE-9F6A-DA40-765E1223215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rgbClr val="3A49EE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5ADC2C9C-EE3B-EE0A-27D4-186DF79B23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CH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9B90E8-B12B-BD0C-1B5D-5D8F2BF843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04388" y="2186186"/>
            <a:ext cx="10515600" cy="40608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CH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B240500-5809-87FF-735B-EFD1C8E69B4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268B232-4627-AD49-997A-33B33AF7A15E}" type="datetime1">
              <a:rPr lang="de-DE" smtClean="0"/>
              <a:t>13.02.2024</a:t>
            </a:fld>
            <a:endParaRPr lang="de-CH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5663CFB-0449-D3FB-F5E8-5ED2B77678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CH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55BC2EE-242A-79C4-40E1-315DDA54020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914F46-5675-409D-97A1-6697E91D825B}" type="slidenum">
              <a:rPr lang="de-CH" smtClean="0"/>
              <a:t>‹Nr.›</a:t>
            </a:fld>
            <a:endParaRPr lang="de-CH"/>
          </a:p>
        </p:txBody>
      </p:sp>
      <p:sp>
        <p:nvSpPr>
          <p:cNvPr id="15" name="Rechteck 14">
            <a:extLst>
              <a:ext uri="{FF2B5EF4-FFF2-40B4-BE49-F238E27FC236}">
                <a16:creationId xmlns:a16="http://schemas.microsoft.com/office/drawing/2014/main" id="{6BBE031B-B954-DF54-7EA0-8DCE6F488EE0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43EB4505-BBD2-EC85-6799-849B39B27D87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pic>
        <p:nvPicPr>
          <p:cNvPr id="10" name="Grafik 9">
            <a:extLst>
              <a:ext uri="{FF2B5EF4-FFF2-40B4-BE49-F238E27FC236}">
                <a16:creationId xmlns:a16="http://schemas.microsoft.com/office/drawing/2014/main" id="{EE54A4C9-FD43-89ED-4E51-8678AADC9DE3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5"/>
              </a:ext>
            </a:extLst>
          </a:blip>
          <a:stretch>
            <a:fillRect/>
          </a:stretch>
        </p:blipFill>
        <p:spPr>
          <a:xfrm>
            <a:off x="110735" y="105421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1178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rgbClr val="373737"/>
          </a:solidFill>
          <a:latin typeface="Georgia" panose="02040502050405020303" pitchFamily="18" charset="0"/>
          <a:ea typeface="+mj-ea"/>
          <a:cs typeface="Times New Roman" panose="02020603050405020304" pitchFamily="18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000" b="0" i="0" kern="1200">
          <a:solidFill>
            <a:srgbClr val="373737"/>
          </a:solidFill>
          <a:latin typeface="Helvetica" pitchFamily="2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4975A743-67CA-BD5B-8098-359078B110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  <a:endParaRPr lang="de-GB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C7A490FE-57F8-1665-9206-5A3A4DB374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  <a:endParaRPr lang="de-GB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78CE52A-F98F-5B85-220A-CC1AEDF0342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6B8DCF-D3FE-9546-A664-A6FDF2A41870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85E8223C-4F38-1B5E-161D-FF03B8A82E8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18B7C6F-7006-54A1-F7EB-D28B6D5C44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D98E2E-2CB0-D44B-B651-9EF52C1FC8F5}" type="slidenum">
              <a:rPr lang="de-GB" smtClean="0"/>
              <a:t>‹Nr.›</a:t>
            </a:fld>
            <a:endParaRPr lang="de-GB"/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4146DFE2-A68F-DC68-29CC-350FF343F63C}"/>
              </a:ext>
            </a:extLst>
          </p:cNvPr>
          <p:cNvSpPr/>
          <p:nvPr userDrawn="1"/>
        </p:nvSpPr>
        <p:spPr>
          <a:xfrm>
            <a:off x="0" y="0"/>
            <a:ext cx="12192000" cy="68102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9" name="Textfeld 8">
            <a:extLst>
              <a:ext uri="{FF2B5EF4-FFF2-40B4-BE49-F238E27FC236}">
                <a16:creationId xmlns:a16="http://schemas.microsoft.com/office/drawing/2014/main" id="{6F9579F3-21A2-3F67-BB1E-86AFD3F3C203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rgbClr val="FCFDFE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rgbClr val="FCFDFE"/>
                </a:solidFill>
                <a:effectLst/>
                <a:latin typeface="Helvetica" pitchFamily="2" charset="0"/>
              </a:rPr>
              <a:t> </a:t>
            </a:r>
            <a:r>
              <a:rPr lang="de-CH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CSFO</a:t>
            </a:r>
            <a:r>
              <a:rPr lang="de-GB" sz="1200" b="0" i="0" dirty="0">
                <a:solidFill>
                  <a:schemeClr val="bg1"/>
                </a:solidFill>
                <a:latin typeface="Helvetica Light" panose="020B0403020202020204" pitchFamily="34" charset="0"/>
              </a:rPr>
              <a:t> | </a:t>
            </a:r>
            <a:r>
              <a:rPr lang="de-CH" sz="1200" b="0" i="0" dirty="0" err="1">
                <a:solidFill>
                  <a:schemeClr val="bg1"/>
                </a:solidFill>
                <a:latin typeface="Helvetica Light" panose="020B0403020202020204" pitchFamily="34" charset="0"/>
              </a:rPr>
              <a:t>documentation</a:t>
            </a:r>
            <a:endParaRPr lang="de-GB" sz="1200" b="0" i="0" dirty="0">
              <a:solidFill>
                <a:schemeClr val="bg1"/>
              </a:solidFill>
              <a:latin typeface="Helvetica Light" panose="020B0403020202020204" pitchFamily="34" charset="0"/>
            </a:endParaRPr>
          </a:p>
        </p:txBody>
      </p:sp>
      <p:sp>
        <p:nvSpPr>
          <p:cNvPr id="10" name="Rechteck 9">
            <a:extLst>
              <a:ext uri="{FF2B5EF4-FFF2-40B4-BE49-F238E27FC236}">
                <a16:creationId xmlns:a16="http://schemas.microsoft.com/office/drawing/2014/main" id="{E13711CC-FE01-C634-C16F-F4D442B8801F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11" name="Foliennummernplatzhalter 5">
            <a:extLst>
              <a:ext uri="{FF2B5EF4-FFF2-40B4-BE49-F238E27FC236}">
                <a16:creationId xmlns:a16="http://schemas.microsoft.com/office/drawing/2014/main" id="{9EDB8135-EF26-3A33-AD2B-72C3408B5A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bg1"/>
                </a:solidFill>
              </a:rPr>
              <a:pPr/>
              <a:t>‹Nr.›</a:t>
            </a:fld>
            <a:endParaRPr lang="de-CH" dirty="0">
              <a:solidFill>
                <a:schemeClr val="bg1"/>
              </a:solidFill>
            </a:endParaRPr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9368C472-BB16-4CA9-EA3D-A9C4AF6A33C6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5421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10535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E8E2D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hteck 10">
            <a:extLst>
              <a:ext uri="{FF2B5EF4-FFF2-40B4-BE49-F238E27FC236}">
                <a16:creationId xmlns:a16="http://schemas.microsoft.com/office/drawing/2014/main" id="{1D4FBF9E-6E64-A3DF-CB55-DB71286E4041}"/>
              </a:ext>
            </a:extLst>
          </p:cNvPr>
          <p:cNvSpPr/>
          <p:nvPr userDrawn="1"/>
        </p:nvSpPr>
        <p:spPr>
          <a:xfrm>
            <a:off x="0" y="0"/>
            <a:ext cx="12192000" cy="59395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D02CEFB-6466-D1C4-F791-65B4BDD78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dirty="0"/>
              <a:t>Mastertitelformat bearbeiten</a:t>
            </a:r>
            <a:endParaRPr lang="de-GB" dirty="0"/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BAA41C3-5104-FEC0-77D0-E50CDBB49CF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41216" y="2331862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  <a:endParaRPr lang="de-GB" dirty="0"/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5FC6836-0F3A-A5E8-BBF6-82BB34AA239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13B4BB-8C4D-C34C-A9B6-80D1061DAF6C}" type="datetimeFigureOut">
              <a:rPr lang="de-GB" smtClean="0"/>
              <a:t>02/13/2024</a:t>
            </a:fld>
            <a:endParaRPr lang="de-GB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40F3D86-BEBC-A84C-AC48-7191B1AB3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GB"/>
          </a:p>
        </p:txBody>
      </p:sp>
      <p:sp>
        <p:nvSpPr>
          <p:cNvPr id="8" name="Textfeld 7">
            <a:extLst>
              <a:ext uri="{FF2B5EF4-FFF2-40B4-BE49-F238E27FC236}">
                <a16:creationId xmlns:a16="http://schemas.microsoft.com/office/drawing/2014/main" id="{9F0AB034-5287-6BCB-4205-BA3EE7A6B18F}"/>
              </a:ext>
            </a:extLst>
          </p:cNvPr>
          <p:cNvSpPr txBox="1"/>
          <p:nvPr userDrawn="1"/>
        </p:nvSpPr>
        <p:spPr>
          <a:xfrm>
            <a:off x="7883134" y="174800"/>
            <a:ext cx="419813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de-GB" sz="1200" i="1" dirty="0">
                <a:solidFill>
                  <a:schemeClr val="tx1"/>
                </a:solidFill>
                <a:effectLst/>
                <a:latin typeface="Helvetica" pitchFamily="2" charset="0"/>
              </a:rPr>
              <a:t>©</a:t>
            </a:r>
            <a:r>
              <a:rPr lang="de-GB" sz="1200" b="0" i="0" dirty="0">
                <a:solidFill>
                  <a:schemeClr val="tx1"/>
                </a:solidFill>
                <a:effectLst/>
                <a:latin typeface="Helvetica" pitchFamily="2" charset="0"/>
              </a:rPr>
              <a:t> </a:t>
            </a:r>
            <a:r>
              <a:rPr lang="de-GB" sz="1200" b="0" i="0" dirty="0">
                <a:solidFill>
                  <a:schemeClr val="tx1"/>
                </a:solidFill>
                <a:latin typeface="Helvetica Light" panose="020B0403020202020204" pitchFamily="34" charset="0"/>
              </a:rPr>
              <a:t>SDBB | dokumentation | berufsbildung.ch</a:t>
            </a:r>
          </a:p>
        </p:txBody>
      </p:sp>
      <p:sp>
        <p:nvSpPr>
          <p:cNvPr id="10" name="Foliennummernplatzhalter 5">
            <a:extLst>
              <a:ext uri="{FF2B5EF4-FFF2-40B4-BE49-F238E27FC236}">
                <a16:creationId xmlns:a16="http://schemas.microsoft.com/office/drawing/2014/main" id="{0FF4A098-FA79-EE59-90F6-48D96A853D9F}"/>
              </a:ext>
            </a:extLst>
          </p:cNvPr>
          <p:cNvSpPr txBox="1">
            <a:spLocks/>
          </p:cNvSpPr>
          <p:nvPr userDrawn="1"/>
        </p:nvSpPr>
        <p:spPr>
          <a:xfrm>
            <a:off x="9338065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de-DE"/>
            </a:defPPr>
            <a:lvl1pPr marL="0" algn="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3B914F46-5675-409D-97A1-6697E91D825B}" type="slidenum">
              <a:rPr lang="de-CH" smtClean="0">
                <a:solidFill>
                  <a:schemeClr val="tx1"/>
                </a:solidFill>
              </a:rPr>
              <a:pPr/>
              <a:t>‹Nr.›</a:t>
            </a:fld>
            <a:endParaRPr lang="de-CH" dirty="0">
              <a:solidFill>
                <a:schemeClr val="tx1"/>
              </a:solidFill>
            </a:endParaRP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244BE2E4-7D86-80D3-8527-78D3C21F9097}"/>
              </a:ext>
            </a:extLst>
          </p:cNvPr>
          <p:cNvSpPr/>
          <p:nvPr userDrawn="1"/>
        </p:nvSpPr>
        <p:spPr>
          <a:xfrm>
            <a:off x="0" y="6721475"/>
            <a:ext cx="12192000" cy="136526"/>
          </a:xfrm>
          <a:prstGeom prst="rect">
            <a:avLst/>
          </a:prstGeom>
          <a:solidFill>
            <a:srgbClr val="333333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CH"/>
          </a:p>
        </p:txBody>
      </p:sp>
      <p:pic>
        <p:nvPicPr>
          <p:cNvPr id="13" name="Grafik 12">
            <a:extLst>
              <a:ext uri="{FF2B5EF4-FFF2-40B4-BE49-F238E27FC236}">
                <a16:creationId xmlns:a16="http://schemas.microsoft.com/office/drawing/2014/main" id="{16286E9F-1C1D-3016-FC90-BD1563A94DCC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10735" y="105421"/>
            <a:ext cx="1615763" cy="3927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5788310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0" i="0" kern="1200">
          <a:solidFill>
            <a:schemeClr val="tx1"/>
          </a:solidFill>
          <a:latin typeface="Georgia" panose="02040502050405020303" pitchFamily="18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" pitchFamily="2" charset="2"/>
        <a:buChar char="§"/>
        <a:defRPr sz="18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6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4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" pitchFamily="2" charset="2"/>
        <a:buChar char="§"/>
        <a:defRPr sz="1200" b="0" i="0" kern="1200">
          <a:solidFill>
            <a:schemeClr val="tx1"/>
          </a:solidFill>
          <a:latin typeface="Helvetica" pitchFamily="2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GB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6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sv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sv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1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sv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16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sv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6.xml"/><Relationship Id="rId5" Type="http://schemas.openxmlformats.org/officeDocument/2006/relationships/image" Target="../media/image27.svg"/><Relationship Id="rId4" Type="http://schemas.openxmlformats.org/officeDocument/2006/relationships/image" Target="../media/image26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svg"/><Relationship Id="rId7" Type="http://schemas.openxmlformats.org/officeDocument/2006/relationships/image" Target="../media/image9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8.png"/><Relationship Id="rId5" Type="http://schemas.openxmlformats.org/officeDocument/2006/relationships/image" Target="../media/image7.svg"/><Relationship Id="rId4" Type="http://schemas.openxmlformats.org/officeDocument/2006/relationships/image" Target="../media/image6.png"/><Relationship Id="rId9" Type="http://schemas.openxmlformats.org/officeDocument/2006/relationships/image" Target="../media/image11.sv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5FA75E-08A1-0BD1-10C3-CA4E513732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512917"/>
            <a:ext cx="9144000" cy="1832165"/>
          </a:xfrm>
        </p:spPr>
        <p:txBody>
          <a:bodyPr/>
          <a:lstStyle/>
          <a:p>
            <a:r>
              <a:rPr lang="de-CH" dirty="0"/>
              <a:t>Le </a:t>
            </a:r>
            <a:r>
              <a:rPr lang="de-CH" dirty="0" err="1"/>
              <a:t>degré</a:t>
            </a:r>
            <a:r>
              <a:rPr lang="de-CH" dirty="0"/>
              <a:t> </a:t>
            </a:r>
            <a:r>
              <a:rPr lang="de-CH" dirty="0" err="1"/>
              <a:t>tertiaire</a:t>
            </a:r>
            <a:r>
              <a:rPr lang="de-CH" dirty="0"/>
              <a:t> et la </a:t>
            </a:r>
            <a:r>
              <a:rPr lang="de-CH" dirty="0" err="1"/>
              <a:t>formation</a:t>
            </a:r>
            <a:r>
              <a:rPr lang="de-CH" dirty="0"/>
              <a:t> </a:t>
            </a:r>
            <a:r>
              <a:rPr lang="de-CH" dirty="0" err="1"/>
              <a:t>continue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177394880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C0716A77-5019-D477-A112-1D544408423D}"/>
              </a:ext>
            </a:extLst>
          </p:cNvPr>
          <p:cNvSpPr txBox="1"/>
          <p:nvPr/>
        </p:nvSpPr>
        <p:spPr>
          <a:xfrm>
            <a:off x="-78285" y="4661076"/>
            <a:ext cx="120740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BREVET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6539325F-2BF2-D207-D722-532398C39D9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endParaRPr lang="de-GB" dirty="0"/>
          </a:p>
        </p:txBody>
      </p:sp>
      <p:sp>
        <p:nvSpPr>
          <p:cNvPr id="5" name="Inhaltsplatzhalter 1">
            <a:extLst>
              <a:ext uri="{FF2B5EF4-FFF2-40B4-BE49-F238E27FC236}">
                <a16:creationId xmlns:a16="http://schemas.microsoft.com/office/drawing/2014/main" id="{C4477AD8-040E-EE0B-35E7-494AC3E08E2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5" y="1925814"/>
            <a:ext cx="6461095" cy="4060824"/>
          </a:xfrm>
        </p:spPr>
        <p:txBody>
          <a:bodyPr>
            <a:normAutofit fontScale="92500"/>
          </a:bodyPr>
          <a:lstStyle/>
          <a:p>
            <a:pPr marL="0" indent="0">
              <a:lnSpc>
                <a:spcPct val="11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examens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visent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première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spécialisation</a:t>
            </a:r>
            <a:r>
              <a:rPr lang="de-DE" dirty="0">
                <a:effectLst/>
                <a:latin typeface="Helvetica" pitchFamily="2" charset="0"/>
              </a:rPr>
              <a:t> et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approfondissement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connaissances</a:t>
            </a:r>
            <a:r>
              <a:rPr lang="de-DE" dirty="0">
                <a:effectLst/>
                <a:latin typeface="Helvetica" pitchFamily="2" charset="0"/>
              </a:rPr>
              <a:t> après la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professionnelle</a:t>
            </a:r>
            <a:r>
              <a:rPr lang="de-DE" dirty="0">
                <a:effectLst/>
                <a:latin typeface="Helvetica" pitchFamily="2" charset="0"/>
              </a:rPr>
              <a:t> initiale.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candidats</a:t>
            </a:r>
            <a:r>
              <a:rPr lang="de-DE" dirty="0">
                <a:effectLst/>
                <a:latin typeface="Helvetica" pitchFamily="2" charset="0"/>
              </a:rPr>
              <a:t> à </a:t>
            </a:r>
            <a:r>
              <a:rPr lang="de-DE" dirty="0" err="1">
                <a:effectLst/>
                <a:latin typeface="Helvetica" pitchFamily="2" charset="0"/>
              </a:rPr>
              <a:t>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examens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doivent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déjà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avoir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plusieurs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années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d‘expérience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professionnelle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dans</a:t>
            </a:r>
            <a:r>
              <a:rPr lang="de-DE" dirty="0">
                <a:effectLst/>
                <a:latin typeface="Helvetica" pitchFamily="2" charset="0"/>
              </a:rPr>
              <a:t> le </a:t>
            </a:r>
            <a:r>
              <a:rPr lang="de-DE" dirty="0" err="1">
                <a:effectLst/>
                <a:latin typeface="Helvetica" pitchFamily="2" charset="0"/>
              </a:rPr>
              <a:t>domaine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concerné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personnes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qui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réussissent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examens</a:t>
            </a:r>
            <a:r>
              <a:rPr lang="de-DE" dirty="0">
                <a:effectLst/>
                <a:latin typeface="Helvetica" pitchFamily="2" charset="0"/>
              </a:rPr>
              <a:t> se </a:t>
            </a:r>
            <a:r>
              <a:rPr lang="de-DE" dirty="0" err="1">
                <a:effectLst/>
                <a:latin typeface="Helvetica" pitchFamily="2" charset="0"/>
              </a:rPr>
              <a:t>voient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délivrer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brevet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fédéral</a:t>
            </a:r>
            <a:r>
              <a:rPr lang="de-DE" dirty="0">
                <a:effectLst/>
                <a:latin typeface="Helvetica" pitchFamily="2" charset="0"/>
              </a:rPr>
              <a:t> (p. ex. </a:t>
            </a:r>
            <a:r>
              <a:rPr lang="de-DE" dirty="0" err="1">
                <a:effectLst/>
                <a:latin typeface="Helvetica" pitchFamily="2" charset="0"/>
              </a:rPr>
              <a:t>spécialiste</a:t>
            </a:r>
            <a:r>
              <a:rPr lang="de-DE" dirty="0">
                <a:effectLst/>
                <a:latin typeface="Helvetica" pitchFamily="2" charset="0"/>
              </a:rPr>
              <a:t> en </a:t>
            </a:r>
            <a:r>
              <a:rPr lang="de-DE" dirty="0" err="1">
                <a:effectLst/>
                <a:latin typeface="Helvetica" pitchFamily="2" charset="0"/>
              </a:rPr>
              <a:t>ressources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humaines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avec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brevet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fédéral</a:t>
            </a:r>
            <a:r>
              <a:rPr lang="de-DE" dirty="0">
                <a:effectLst/>
                <a:latin typeface="Helvetica" pitchFamily="2" charset="0"/>
              </a:rPr>
              <a:t>). Ce </a:t>
            </a:r>
            <a:r>
              <a:rPr lang="de-DE" dirty="0" err="1">
                <a:effectLst/>
                <a:latin typeface="Helvetica" pitchFamily="2" charset="0"/>
              </a:rPr>
              <a:t>titre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constitue</a:t>
            </a:r>
            <a:r>
              <a:rPr lang="de-DE" dirty="0">
                <a:effectLst/>
                <a:latin typeface="Helvetica" pitchFamily="2" charset="0"/>
              </a:rPr>
              <a:t> en </a:t>
            </a:r>
            <a:r>
              <a:rPr lang="de-DE" dirty="0" err="1">
                <a:effectLst/>
                <a:latin typeface="Helvetica" pitchFamily="2" charset="0"/>
              </a:rPr>
              <a:t>général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condition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d‘admission</a:t>
            </a:r>
            <a:r>
              <a:rPr lang="de-DE" dirty="0">
                <a:effectLst/>
                <a:latin typeface="Helvetica" pitchFamily="2" charset="0"/>
              </a:rPr>
              <a:t> à </a:t>
            </a:r>
            <a:r>
              <a:rPr lang="de-DE" dirty="0" err="1">
                <a:effectLst/>
                <a:latin typeface="Helvetica" pitchFamily="2" charset="0"/>
              </a:rPr>
              <a:t>l‘examen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supérieur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10000"/>
              </a:lnSpc>
              <a:buNone/>
            </a:pPr>
            <a:r>
              <a:rPr lang="de-DE" dirty="0">
                <a:effectLst/>
                <a:latin typeface="Helvetica" pitchFamily="2" charset="0"/>
              </a:rPr>
              <a:t>Si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examen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</a:t>
            </a:r>
            <a:r>
              <a:rPr lang="de-DE" dirty="0">
                <a:effectLst/>
                <a:latin typeface="Helvetica" pitchFamily="2" charset="0"/>
              </a:rPr>
              <a:t> et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examen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supérieur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sont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tous</a:t>
            </a:r>
            <a:r>
              <a:rPr lang="de-DE" dirty="0">
                <a:effectLst/>
                <a:latin typeface="Helvetica" pitchFamily="2" charset="0"/>
              </a:rPr>
              <a:t> deux </a:t>
            </a:r>
            <a:r>
              <a:rPr lang="de-DE" dirty="0" err="1">
                <a:effectLst/>
                <a:latin typeface="Helvetica" pitchFamily="2" charset="0"/>
              </a:rPr>
              <a:t>proposés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dans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domaine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ce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dernier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correspond</a:t>
            </a:r>
            <a:r>
              <a:rPr lang="de-DE" dirty="0">
                <a:effectLst/>
                <a:latin typeface="Helvetica" pitchFamily="2" charset="0"/>
              </a:rPr>
              <a:t> à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niveau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qualification</a:t>
            </a:r>
            <a:r>
              <a:rPr lang="de-DE" dirty="0">
                <a:effectLst/>
                <a:latin typeface="Helvetica" pitchFamily="2" charset="0"/>
              </a:rPr>
              <a:t> plus </a:t>
            </a:r>
            <a:r>
              <a:rPr lang="de-DE" dirty="0" err="1">
                <a:effectLst/>
                <a:latin typeface="Helvetica" pitchFamily="2" charset="0"/>
              </a:rPr>
              <a:t>élevé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9950836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03A0E29-BA96-F5B0-4CD1-8FA7B191B88E}"/>
              </a:ext>
            </a:extLst>
          </p:cNvPr>
          <p:cNvSpPr txBox="1"/>
          <p:nvPr/>
        </p:nvSpPr>
        <p:spPr>
          <a:xfrm>
            <a:off x="-78285" y="4661076"/>
            <a:ext cx="12074032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BREVET</a:t>
            </a:r>
          </a:p>
        </p:txBody>
      </p:sp>
      <p:sp>
        <p:nvSpPr>
          <p:cNvPr id="2" name="Titel 1">
            <a:extLst>
              <a:ext uri="{FF2B5EF4-FFF2-40B4-BE49-F238E27FC236}">
                <a16:creationId xmlns:a16="http://schemas.microsoft.com/office/drawing/2014/main" id="{F2D5B9FE-F7A6-CE1E-E063-C3B2A8C192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r>
              <a:rPr lang="de-DE" dirty="0"/>
              <a:t> – </a:t>
            </a:r>
            <a:r>
              <a:rPr lang="de-DE" dirty="0" err="1"/>
              <a:t>exemples</a:t>
            </a:r>
            <a:endParaRPr lang="de-GB" dirty="0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7FC5694D-0EAD-A717-BEEF-019523A38C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8512" y="1925449"/>
            <a:ext cx="11376877" cy="4060824"/>
          </a:xfrm>
        </p:spPr>
        <p:txBody>
          <a:bodyPr numCol="3">
            <a:normAutofit/>
          </a:bodyPr>
          <a:lstStyle/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Accompagnateur</a:t>
            </a:r>
            <a:r>
              <a:rPr lang="de-DE" sz="1600" dirty="0">
                <a:effectLst/>
                <a:latin typeface="Helvetica" pitchFamily="2" charset="0"/>
              </a:rPr>
              <a:t> social / </a:t>
            </a:r>
            <a:r>
              <a:rPr lang="de-DE" sz="1600" dirty="0" err="1">
                <a:effectLst/>
                <a:latin typeface="Helvetica" pitchFamily="2" charset="0"/>
              </a:rPr>
              <a:t>accompagnatrice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Agent </a:t>
            </a:r>
            <a:r>
              <a:rPr lang="de-DE" sz="1600" dirty="0" err="1">
                <a:effectLst/>
                <a:latin typeface="Helvetica" pitchFamily="2" charset="0"/>
              </a:rPr>
              <a:t>technico</a:t>
            </a:r>
            <a:r>
              <a:rPr lang="de-DE" sz="1600" dirty="0">
                <a:effectLst/>
                <a:latin typeface="Helvetica" pitchFamily="2" charset="0"/>
              </a:rPr>
              <a:t>-commercial / </a:t>
            </a:r>
            <a:r>
              <a:rPr lang="de-DE" sz="1600" dirty="0" err="1">
                <a:effectLst/>
                <a:latin typeface="Helvetica" pitchFamily="2" charset="0"/>
              </a:rPr>
              <a:t>agente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technico-commerciale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Agriculteur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agricultrice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Assistant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direction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assistante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direction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Audioprothésiste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Coiffeur / </a:t>
            </a:r>
            <a:r>
              <a:rPr lang="de-DE" sz="1600" dirty="0" err="1">
                <a:effectLst/>
                <a:latin typeface="Helvetica" pitchFamily="2" charset="0"/>
              </a:rPr>
              <a:t>coiffeuse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Concierge</a:t>
            </a: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Contremaître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maçon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Electricien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chef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projet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électricienne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cheffe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projet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Formateur / </a:t>
            </a:r>
            <a:r>
              <a:rPr lang="de-DE" sz="1600" dirty="0" err="1">
                <a:effectLst/>
                <a:latin typeface="Helvetica" pitchFamily="2" charset="0"/>
              </a:rPr>
              <a:t>formatrice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Gérant </a:t>
            </a:r>
            <a:r>
              <a:rPr lang="de-DE" sz="1600" dirty="0" err="1">
                <a:effectLst/>
                <a:latin typeface="Helvetica" pitchFamily="2" charset="0"/>
              </a:rPr>
              <a:t>d’immeubles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gérante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d’immeubles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Informaticien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informaticienne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Moniteur de </a:t>
            </a:r>
            <a:r>
              <a:rPr lang="de-DE" sz="1600" dirty="0" err="1">
                <a:effectLst/>
                <a:latin typeface="Helvetica" pitchFamily="2" charset="0"/>
              </a:rPr>
              <a:t>conduite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monitrice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conduite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>
                <a:effectLst/>
                <a:latin typeface="Helvetica" pitchFamily="2" charset="0"/>
              </a:rPr>
              <a:t>Policier / </a:t>
            </a:r>
            <a:r>
              <a:rPr lang="de-DE" sz="1600" dirty="0" err="1">
                <a:effectLst/>
                <a:latin typeface="Helvetica" pitchFamily="2" charset="0"/>
              </a:rPr>
              <a:t>policière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Rédacteur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technique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rédactrice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technique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commerce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détail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assurances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sociales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finance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comptabilité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hospitalière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marketing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ressources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humaines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2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Technologue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industrie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laitière</a:t>
            </a:r>
            <a:endParaRPr lang="de-DE" sz="1600" dirty="0">
              <a:effectLst/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9907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B6AFD0E1-D48D-4051-6B80-D73CA95856D6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DIPL</a:t>
            </a:r>
            <a:r>
              <a:rPr lang="de-DE" sz="11000" b="1" i="1" spc="600" dirty="0" err="1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Ô</a:t>
            </a:r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M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187D608D-EF9D-36CB-E266-EE8FA405446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7352217" cy="4060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examens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supérieurs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double </a:t>
            </a:r>
            <a:r>
              <a:rPr lang="de-DE" sz="1600" dirty="0" err="1">
                <a:effectLst/>
                <a:latin typeface="Helvetica" pitchFamily="2" charset="0"/>
              </a:rPr>
              <a:t>objectif</a:t>
            </a:r>
            <a:r>
              <a:rPr lang="de-DE" sz="1600" dirty="0">
                <a:effectLst/>
                <a:latin typeface="Helvetica" pitchFamily="2" charset="0"/>
              </a:rPr>
              <a:t>: </a:t>
            </a:r>
            <a:r>
              <a:rPr lang="de-DE" sz="1600" dirty="0" err="1">
                <a:effectLst/>
                <a:latin typeface="Helvetica" pitchFamily="2" charset="0"/>
              </a:rPr>
              <a:t>permettre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aux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d‘acquérir</a:t>
            </a:r>
            <a:r>
              <a:rPr lang="de-DE" sz="1600" dirty="0">
                <a:effectLst/>
                <a:latin typeface="Helvetica" pitchFamily="2" charset="0"/>
              </a:rPr>
              <a:t> la </a:t>
            </a:r>
            <a:r>
              <a:rPr lang="de-DE" sz="1600" dirty="0" err="1">
                <a:effectLst/>
                <a:latin typeface="Helvetica" pitchFamily="2" charset="0"/>
              </a:rPr>
              <a:t>qualification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d‘expert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dans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domaine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d‘activité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préparer</a:t>
            </a:r>
            <a:r>
              <a:rPr lang="de-DE" sz="1600" dirty="0">
                <a:effectLst/>
                <a:latin typeface="Helvetica" pitchFamily="2" charset="0"/>
              </a:rPr>
              <a:t> à </a:t>
            </a:r>
            <a:r>
              <a:rPr lang="de-DE" sz="1600" dirty="0" err="1">
                <a:effectLst/>
                <a:latin typeface="Helvetica" pitchFamily="2" charset="0"/>
              </a:rPr>
              <a:t>diriger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entreprise</a:t>
            </a:r>
            <a:r>
              <a:rPr lang="de-DE" sz="1600" dirty="0">
                <a:effectLst/>
                <a:latin typeface="Helvetica" pitchFamily="2" charset="0"/>
              </a:rPr>
              <a:t>.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capacités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candidats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testées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dans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environnement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authentique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proche</a:t>
            </a:r>
            <a:r>
              <a:rPr lang="de-DE" sz="1600" dirty="0">
                <a:effectLst/>
                <a:latin typeface="Helvetica" pitchFamily="2" charset="0"/>
              </a:rPr>
              <a:t> de la </a:t>
            </a:r>
            <a:r>
              <a:rPr lang="de-DE" sz="1600" dirty="0" err="1">
                <a:effectLst/>
                <a:latin typeface="Helvetica" pitchFamily="2" charset="0"/>
              </a:rPr>
              <a:t>pratique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Ces </a:t>
            </a:r>
            <a:r>
              <a:rPr lang="de-DE" sz="1600" dirty="0" err="1">
                <a:effectLst/>
                <a:latin typeface="Helvetica" pitchFamily="2" charset="0"/>
              </a:rPr>
              <a:t>examens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s‘adressent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aussi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aux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diplômés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universités</a:t>
            </a:r>
            <a:r>
              <a:rPr lang="de-DE" sz="1600" dirty="0">
                <a:effectLst/>
                <a:latin typeface="Helvetica" pitchFamily="2" charset="0"/>
              </a:rPr>
              <a:t> et des hautes </a:t>
            </a:r>
            <a:r>
              <a:rPr lang="de-DE" sz="1600" dirty="0" err="1">
                <a:effectLst/>
                <a:latin typeface="Helvetica" pitchFamily="2" charset="0"/>
              </a:rPr>
              <a:t>écoles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spécialisées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qui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souhaitent</a:t>
            </a:r>
            <a:r>
              <a:rPr lang="de-DE" sz="1600" dirty="0">
                <a:effectLst/>
                <a:latin typeface="Helvetica" pitchFamily="2" charset="0"/>
              </a:rPr>
              <a:t> faire </a:t>
            </a:r>
            <a:r>
              <a:rPr lang="de-DE" sz="1600" dirty="0" err="1">
                <a:effectLst/>
                <a:latin typeface="Helvetica" pitchFamily="2" charset="0"/>
              </a:rPr>
              <a:t>attester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leurs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qualifications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professionnelles</a:t>
            </a:r>
            <a:r>
              <a:rPr lang="de-DE" sz="1600" dirty="0">
                <a:effectLst/>
                <a:latin typeface="Helvetica" pitchFamily="2" charset="0"/>
              </a:rPr>
              <a:t>.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candidats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qui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réussissent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examen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supérieur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obtiennent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fédéral</a:t>
            </a:r>
            <a:r>
              <a:rPr lang="de-DE" sz="1600" dirty="0">
                <a:effectLst/>
                <a:latin typeface="Helvetica" pitchFamily="2" charset="0"/>
              </a:rPr>
              <a:t> (p. ex. </a:t>
            </a:r>
            <a:r>
              <a:rPr lang="de-DE" sz="1600" dirty="0" err="1">
                <a:effectLst/>
                <a:latin typeface="Helvetica" pitchFamily="2" charset="0"/>
              </a:rPr>
              <a:t>informaticien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avec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fédéral</a:t>
            </a:r>
            <a:r>
              <a:rPr lang="de-DE" sz="1600" dirty="0">
                <a:effectLst/>
                <a:latin typeface="Helvetica" pitchFamily="2" charset="0"/>
              </a:rPr>
              <a:t>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Si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examen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examen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supérieur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tous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deux </a:t>
            </a:r>
            <a:r>
              <a:rPr lang="de-DE" sz="1600" dirty="0" err="1">
                <a:effectLst/>
                <a:latin typeface="Helvetica" pitchFamily="2" charset="0"/>
              </a:rPr>
              <a:t>proposés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dans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domaine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dernier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correspond</a:t>
            </a:r>
            <a:r>
              <a:rPr lang="de-DE" sz="1600" dirty="0">
                <a:effectLst/>
                <a:latin typeface="Helvetica" pitchFamily="2" charset="0"/>
              </a:rPr>
              <a:t> à </a:t>
            </a:r>
            <a:r>
              <a:rPr lang="de-DE" sz="1600" dirty="0" err="1">
                <a:effectLst/>
                <a:latin typeface="Helvetica" pitchFamily="2" charset="0"/>
              </a:rPr>
              <a:t>un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niveau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qualification</a:t>
            </a:r>
            <a:r>
              <a:rPr lang="de-DE" sz="1600" dirty="0">
                <a:effectLst/>
                <a:latin typeface="Helvetica" pitchFamily="2" charset="0"/>
              </a:rPr>
              <a:t> plus </a:t>
            </a:r>
            <a:r>
              <a:rPr lang="de-DE" sz="1600" dirty="0" err="1">
                <a:effectLst/>
                <a:latin typeface="Helvetica" pitchFamily="2" charset="0"/>
              </a:rPr>
              <a:t>élevé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162D07BD-03E0-7AC7-EC9F-1726A3C9B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640945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r>
              <a:rPr lang="de-DE" dirty="0"/>
              <a:t> </a:t>
            </a:r>
            <a:r>
              <a:rPr lang="de-DE" dirty="0" err="1"/>
              <a:t>supérieurs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400613282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feld 5">
            <a:extLst>
              <a:ext uri="{FF2B5EF4-FFF2-40B4-BE49-F238E27FC236}">
                <a16:creationId xmlns:a16="http://schemas.microsoft.com/office/drawing/2014/main" id="{743062CA-1AE8-BAC2-18A0-F17DD2371B66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DIPL</a:t>
            </a:r>
            <a:r>
              <a:rPr lang="de-DE" sz="11000" b="1" i="1" spc="600" dirty="0" err="1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Ô</a:t>
            </a:r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M</a:t>
            </a:r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E3C4A7C3-3058-0EB7-0CD9-7D0B7E11EC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7" y="2186186"/>
            <a:ext cx="11113539" cy="4060824"/>
          </a:xfrm>
        </p:spPr>
        <p:txBody>
          <a:bodyPr numCol="3">
            <a:normAutofit/>
          </a:bodyPr>
          <a:lstStyle/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Accompagnant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socioprofessionnel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accompagnante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socioprofessionnelle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Boulanger-</a:t>
            </a:r>
            <a:r>
              <a:rPr lang="de-DE" sz="1600" dirty="0" err="1">
                <a:effectLst/>
                <a:latin typeface="Helvetica" pitchFamily="2" charset="0"/>
              </a:rPr>
              <a:t>pâtissier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boulangère-pâtissière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Chef de </a:t>
            </a:r>
            <a:r>
              <a:rPr lang="de-DE" sz="1600" dirty="0" err="1">
                <a:effectLst/>
                <a:latin typeface="Helvetica" pitchFamily="2" charset="0"/>
              </a:rPr>
              <a:t>cuisine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cheffe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cuisine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Conseil en </a:t>
            </a:r>
            <a:r>
              <a:rPr lang="de-DE" sz="1600" dirty="0" err="1">
                <a:effectLst/>
                <a:latin typeface="Helvetica" pitchFamily="2" charset="0"/>
              </a:rPr>
              <a:t>communication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Décorateur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d’intérieurs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décoratrice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d’intérieurs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Directeur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travaux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bâtiment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directrice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travaux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bâtiment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Electroplaste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Expert-</a:t>
            </a:r>
            <a:r>
              <a:rPr lang="de-DE" sz="1600" dirty="0" err="1">
                <a:effectLst/>
                <a:latin typeface="Helvetica" pitchFamily="2" charset="0"/>
              </a:rPr>
              <a:t>comptable</a:t>
            </a:r>
            <a:r>
              <a:rPr lang="de-DE" sz="1600" dirty="0">
                <a:effectLst/>
                <a:latin typeface="Helvetica" pitchFamily="2" charset="0"/>
              </a:rPr>
              <a:t> / experte-</a:t>
            </a:r>
            <a:r>
              <a:rPr lang="de-DE" sz="1600" dirty="0" err="1">
                <a:effectLst/>
                <a:latin typeface="Helvetica" pitchFamily="2" charset="0"/>
              </a:rPr>
              <a:t>comptable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 en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hospitalière</a:t>
            </a:r>
            <a:r>
              <a:rPr lang="de-DE" sz="1600" dirty="0">
                <a:effectLst/>
                <a:latin typeface="Helvetica" pitchFamily="2" charset="0"/>
              </a:rPr>
              <a:t> / experte en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hospitalière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 en </a:t>
            </a:r>
            <a:r>
              <a:rPr lang="de-DE" sz="1600" dirty="0" err="1">
                <a:effectLst/>
                <a:latin typeface="Helvetica" pitchFamily="2" charset="0"/>
              </a:rPr>
              <a:t>finance</a:t>
            </a:r>
            <a:r>
              <a:rPr lang="de-DE" sz="1600" dirty="0">
                <a:effectLst/>
                <a:latin typeface="Helvetica" pitchFamily="2" charset="0"/>
              </a:rPr>
              <a:t> et en </a:t>
            </a:r>
            <a:r>
              <a:rPr lang="de-DE" sz="1600" dirty="0" err="1">
                <a:effectLst/>
                <a:latin typeface="Helvetica" pitchFamily="2" charset="0"/>
              </a:rPr>
              <a:t>controlling</a:t>
            </a:r>
            <a:r>
              <a:rPr lang="de-DE" sz="1600" dirty="0">
                <a:effectLst/>
                <a:latin typeface="Helvetica" pitchFamily="2" charset="0"/>
              </a:rPr>
              <a:t> / experte en </a:t>
            </a:r>
            <a:r>
              <a:rPr lang="de-DE" sz="1600" dirty="0" err="1">
                <a:effectLst/>
                <a:latin typeface="Helvetica" pitchFamily="2" charset="0"/>
              </a:rPr>
              <a:t>finance</a:t>
            </a:r>
            <a:r>
              <a:rPr lang="de-DE" sz="1600" dirty="0">
                <a:effectLst/>
                <a:latin typeface="Helvetica" pitchFamily="2" charset="0"/>
              </a:rPr>
              <a:t> et en </a:t>
            </a:r>
            <a:r>
              <a:rPr lang="de-DE" sz="1600" dirty="0" err="1">
                <a:effectLst/>
                <a:latin typeface="Helvetica" pitchFamily="2" charset="0"/>
              </a:rPr>
              <a:t>controlling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Informaticien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informaticienne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Installateur-</a:t>
            </a:r>
            <a:r>
              <a:rPr lang="de-DE" sz="1600" dirty="0" err="1">
                <a:effectLst/>
                <a:latin typeface="Helvetica" pitchFamily="2" charset="0"/>
              </a:rPr>
              <a:t>électricien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installatrice-électricienne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agriculteur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ébéniste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fourreur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luthier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ramoneur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Planificateur-électricien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planificatrice-électricienne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Responsable de </a:t>
            </a:r>
            <a:r>
              <a:rPr lang="de-DE" sz="1600" dirty="0" err="1">
                <a:effectLst/>
                <a:latin typeface="Helvetica" pitchFamily="2" charset="0"/>
              </a:rPr>
              <a:t>formation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Responsable en </a:t>
            </a:r>
            <a:r>
              <a:rPr lang="de-DE" sz="1600" dirty="0" err="1">
                <a:effectLst/>
                <a:latin typeface="Helvetica" pitchFamily="2" charset="0"/>
              </a:rPr>
              <a:t>ressources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humaines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Technologue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chimie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Télématicien</a:t>
            </a:r>
            <a:r>
              <a:rPr lang="de-DE" sz="1600" dirty="0">
                <a:effectLst/>
                <a:latin typeface="Helvetica" pitchFamily="2" charset="0"/>
              </a:rPr>
              <a:t> / </a:t>
            </a:r>
            <a:r>
              <a:rPr lang="de-DE" sz="1600" dirty="0" err="1">
                <a:effectLst/>
                <a:latin typeface="Helvetica" pitchFamily="2" charset="0"/>
              </a:rPr>
              <a:t>télématicienne</a:t>
            </a:r>
            <a:endParaRPr lang="de-DE" sz="1600" dirty="0">
              <a:effectLst/>
              <a:latin typeface="Helvetica" pitchFamily="2" charset="0"/>
            </a:endParaRP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A400E7B8-7E65-89E1-9239-D164950FC7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r>
              <a:rPr lang="de-DE" dirty="0"/>
              <a:t> </a:t>
            </a:r>
            <a:r>
              <a:rPr lang="de-DE" dirty="0" err="1"/>
              <a:t>supérieurs</a:t>
            </a:r>
            <a:r>
              <a:rPr lang="de-DE" dirty="0"/>
              <a:t> – </a:t>
            </a:r>
            <a:r>
              <a:rPr lang="de-DE" dirty="0" err="1"/>
              <a:t>exemples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74373725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32632EAF-D20E-98D8-823B-8163F9A1DA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6279216" cy="4060824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filières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formation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écoles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supérieures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permettent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aux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étudiants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développer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compétences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ils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besoin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pour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assumer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dans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secteur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d‘activité</a:t>
            </a:r>
            <a:r>
              <a:rPr lang="de-DE" sz="1600" dirty="0">
                <a:effectLst/>
                <a:latin typeface="Helvetica" pitchFamily="2" charset="0"/>
              </a:rPr>
              <a:t>, des </a:t>
            </a:r>
            <a:r>
              <a:rPr lang="de-DE" sz="1600" dirty="0" err="1">
                <a:effectLst/>
                <a:latin typeface="Helvetica" pitchFamily="2" charset="0"/>
              </a:rPr>
              <a:t>responsabilités</a:t>
            </a:r>
            <a:r>
              <a:rPr lang="de-DE" sz="1600" dirty="0">
                <a:effectLst/>
                <a:latin typeface="Helvetica" pitchFamily="2" charset="0"/>
              </a:rPr>
              <a:t> au </a:t>
            </a:r>
            <a:r>
              <a:rPr lang="de-DE" sz="1600" dirty="0" err="1">
                <a:effectLst/>
                <a:latin typeface="Helvetica" pitchFamily="2" charset="0"/>
              </a:rPr>
              <a:t>niveau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technique</a:t>
            </a:r>
            <a:r>
              <a:rPr lang="de-DE" sz="1600" dirty="0">
                <a:effectLst/>
                <a:latin typeface="Helvetica" pitchFamily="2" charset="0"/>
              </a:rPr>
              <a:t> et en </a:t>
            </a:r>
            <a:r>
              <a:rPr lang="de-DE" sz="1600" dirty="0" err="1">
                <a:effectLst/>
                <a:latin typeface="Helvetica" pitchFamily="2" charset="0"/>
              </a:rPr>
              <a:t>matière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. </a:t>
            </a:r>
            <a:r>
              <a:rPr lang="de-DE" sz="1600" dirty="0" err="1">
                <a:effectLst/>
                <a:latin typeface="Helvetica" pitchFamily="2" charset="0"/>
              </a:rPr>
              <a:t>Elles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adéquation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avec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besoins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marché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travail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encouragent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étudiants</a:t>
            </a:r>
            <a:r>
              <a:rPr lang="de-DE" sz="1600" dirty="0">
                <a:effectLst/>
                <a:latin typeface="Helvetica" pitchFamily="2" charset="0"/>
              </a:rPr>
              <a:t> à </a:t>
            </a:r>
            <a:r>
              <a:rPr lang="de-DE" sz="1600" dirty="0" err="1">
                <a:effectLst/>
                <a:latin typeface="Helvetica" pitchFamily="2" charset="0"/>
              </a:rPr>
              <a:t>développer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approche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méthodologique</a:t>
            </a:r>
            <a:r>
              <a:rPr lang="de-DE" sz="1600" dirty="0">
                <a:effectLst/>
                <a:latin typeface="Helvetica" pitchFamily="2" charset="0"/>
              </a:rPr>
              <a:t> et </a:t>
            </a:r>
            <a:r>
              <a:rPr lang="de-DE" sz="1600" dirty="0" err="1">
                <a:effectLst/>
                <a:latin typeface="Helvetica" pitchFamily="2" charset="0"/>
              </a:rPr>
              <a:t>systémique</a:t>
            </a:r>
            <a:r>
              <a:rPr lang="de-DE" sz="1600" dirty="0">
                <a:effectLst/>
                <a:latin typeface="Helvetica" pitchFamily="2" charset="0"/>
              </a:rPr>
              <a:t>. La </a:t>
            </a:r>
            <a:r>
              <a:rPr lang="de-DE" sz="1600" dirty="0" err="1">
                <a:effectLst/>
                <a:latin typeface="Helvetica" pitchFamily="2" charset="0"/>
              </a:rPr>
              <a:t>formation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dans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ES a </a:t>
            </a:r>
            <a:r>
              <a:rPr lang="de-DE" sz="1600" dirty="0" err="1">
                <a:effectLst/>
                <a:latin typeface="Helvetica" pitchFamily="2" charset="0"/>
              </a:rPr>
              <a:t>une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orientation</a:t>
            </a:r>
            <a:r>
              <a:rPr lang="de-DE" sz="1600" dirty="0">
                <a:effectLst/>
                <a:latin typeface="Helvetica" pitchFamily="2" charset="0"/>
              </a:rPr>
              <a:t> plus </a:t>
            </a:r>
            <a:r>
              <a:rPr lang="de-DE" sz="1600" dirty="0" err="1">
                <a:effectLst/>
                <a:latin typeface="Helvetica" pitchFamily="2" charset="0"/>
              </a:rPr>
              <a:t>généraliste</a:t>
            </a:r>
            <a:r>
              <a:rPr lang="de-DE" sz="1600" dirty="0">
                <a:effectLst/>
                <a:latin typeface="Helvetica" pitchFamily="2" charset="0"/>
              </a:rPr>
              <a:t> et plus large </a:t>
            </a:r>
            <a:r>
              <a:rPr lang="de-DE" sz="1600" dirty="0" err="1">
                <a:effectLst/>
                <a:latin typeface="Helvetica" pitchFamily="2" charset="0"/>
              </a:rPr>
              <a:t>que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examens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fédéraux</a:t>
            </a:r>
            <a:r>
              <a:rPr lang="de-DE" sz="1600" dirty="0">
                <a:effectLst/>
                <a:latin typeface="Helvetica" pitchFamily="2" charset="0"/>
              </a:rPr>
              <a:t>.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>
                <a:effectLst/>
                <a:latin typeface="Helvetica" pitchFamily="2" charset="0"/>
              </a:rPr>
              <a:t>Après </a:t>
            </a:r>
            <a:r>
              <a:rPr lang="de-DE" sz="1600" dirty="0" err="1">
                <a:effectLst/>
                <a:latin typeface="Helvetica" pitchFamily="2" charset="0"/>
              </a:rPr>
              <a:t>avoir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suivi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une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filière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formation</a:t>
            </a:r>
            <a:r>
              <a:rPr lang="de-DE" sz="1600" dirty="0">
                <a:effectLst/>
                <a:latin typeface="Helvetica" pitchFamily="2" charset="0"/>
              </a:rPr>
              <a:t> ES et </a:t>
            </a:r>
            <a:r>
              <a:rPr lang="de-DE" sz="1600" dirty="0" err="1">
                <a:effectLst/>
                <a:latin typeface="Helvetica" pitchFamily="2" charset="0"/>
              </a:rPr>
              <a:t>reçu</a:t>
            </a:r>
            <a:r>
              <a:rPr lang="de-DE" sz="1600" dirty="0"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effectLst/>
                <a:latin typeface="Helvetica" pitchFamily="2" charset="0"/>
              </a:rPr>
              <a:t>diplôme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correspondant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professionnels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concernés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autorisés</a:t>
            </a:r>
            <a:r>
              <a:rPr lang="de-DE" sz="1600" dirty="0">
                <a:effectLst/>
                <a:latin typeface="Helvetica" pitchFamily="2" charset="0"/>
              </a:rPr>
              <a:t> à </a:t>
            </a:r>
            <a:r>
              <a:rPr lang="de-DE" sz="1600" dirty="0" err="1">
                <a:effectLst/>
                <a:latin typeface="Helvetica" pitchFamily="2" charset="0"/>
              </a:rPr>
              <a:t>porter</a:t>
            </a:r>
            <a:r>
              <a:rPr lang="de-DE" sz="1600" dirty="0">
                <a:effectLst/>
                <a:latin typeface="Helvetica" pitchFamily="2" charset="0"/>
              </a:rPr>
              <a:t> le </a:t>
            </a:r>
            <a:r>
              <a:rPr lang="de-DE" sz="1600" dirty="0" err="1">
                <a:effectLst/>
                <a:latin typeface="Helvetica" pitchFamily="2" charset="0"/>
              </a:rPr>
              <a:t>titre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qui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s’y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rattache</a:t>
            </a:r>
            <a:r>
              <a:rPr lang="de-DE" sz="1600" dirty="0">
                <a:effectLst/>
                <a:latin typeface="Helvetica" pitchFamily="2" charset="0"/>
              </a:rPr>
              <a:t> (p. ex. «</a:t>
            </a:r>
            <a:r>
              <a:rPr lang="de-DE" sz="1600" dirty="0" err="1">
                <a:effectLst/>
                <a:latin typeface="Helvetica" pitchFamily="2" charset="0"/>
              </a:rPr>
              <a:t>technicienne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diplômée</a:t>
            </a:r>
            <a:r>
              <a:rPr lang="de-DE" sz="1600" dirty="0">
                <a:effectLst/>
                <a:latin typeface="Helvetica" pitchFamily="2" charset="0"/>
              </a:rPr>
              <a:t> ES en </a:t>
            </a:r>
            <a:r>
              <a:rPr lang="de-DE" sz="1600" dirty="0" err="1">
                <a:effectLst/>
                <a:latin typeface="Helvetica" pitchFamily="2" charset="0"/>
              </a:rPr>
              <a:t>technique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bois</a:t>
            </a:r>
            <a:r>
              <a:rPr lang="de-DE" sz="1600" dirty="0">
                <a:effectLst/>
                <a:latin typeface="Helvetica" pitchFamily="2" charset="0"/>
              </a:rPr>
              <a:t>» </a:t>
            </a:r>
            <a:r>
              <a:rPr lang="de-DE" sz="1600" dirty="0" err="1">
                <a:effectLst/>
                <a:latin typeface="Helvetica" pitchFamily="2" charset="0"/>
              </a:rPr>
              <a:t>ou</a:t>
            </a:r>
            <a:r>
              <a:rPr lang="de-DE" sz="1600" dirty="0">
                <a:effectLst/>
                <a:latin typeface="Helvetica" pitchFamily="2" charset="0"/>
              </a:rPr>
              <a:t> «</a:t>
            </a:r>
            <a:r>
              <a:rPr lang="de-DE" sz="1600" dirty="0" err="1">
                <a:effectLst/>
                <a:latin typeface="Helvetica" pitchFamily="2" charset="0"/>
              </a:rPr>
              <a:t>économiste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d’entreprise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</a:t>
            </a:r>
            <a:r>
              <a:rPr lang="de-DE" sz="1600" dirty="0">
                <a:effectLst/>
                <a:latin typeface="Helvetica" pitchFamily="2" charset="0"/>
              </a:rPr>
              <a:t> ES»).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diplômes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reconnus</a:t>
            </a:r>
            <a:r>
              <a:rPr lang="de-DE" sz="1600" dirty="0">
                <a:effectLst/>
                <a:latin typeface="Helvetica" pitchFamily="2" charset="0"/>
              </a:rPr>
              <a:t> au plan </a:t>
            </a:r>
            <a:r>
              <a:rPr lang="de-DE" sz="1600" dirty="0" err="1">
                <a:effectLst/>
                <a:latin typeface="Helvetica" pitchFamily="2" charset="0"/>
              </a:rPr>
              <a:t>fédéral</a:t>
            </a:r>
            <a:r>
              <a:rPr lang="de-DE" sz="1600" dirty="0">
                <a:effectLst/>
                <a:latin typeface="Helvetica" pitchFamily="2" charset="0"/>
              </a:rPr>
              <a:t>,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décernés</a:t>
            </a:r>
            <a:r>
              <a:rPr lang="de-DE" sz="1600" dirty="0">
                <a:effectLst/>
                <a:latin typeface="Helvetica" pitchFamily="2" charset="0"/>
              </a:rPr>
              <a:t> par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prestataires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filières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formation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reconnues</a:t>
            </a:r>
            <a:r>
              <a:rPr lang="de-DE" sz="1600" dirty="0">
                <a:effectLst/>
                <a:latin typeface="Helvetica" pitchFamily="2" charset="0"/>
              </a:rPr>
              <a:t>. </a:t>
            </a:r>
            <a:r>
              <a:rPr lang="de-DE" sz="1600" dirty="0" err="1">
                <a:effectLst/>
                <a:latin typeface="Helvetica" pitchFamily="2" charset="0"/>
              </a:rPr>
              <a:t>Les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titres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sont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protégés</a:t>
            </a:r>
            <a:r>
              <a:rPr lang="de-DE" sz="1600" dirty="0">
                <a:effectLst/>
                <a:latin typeface="Helvetica" pitchFamily="2" charset="0"/>
              </a:rPr>
              <a:t>.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783C2474-F014-5B8B-05DF-2C492012B8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diplômes</a:t>
            </a:r>
            <a:r>
              <a:rPr lang="de-DE" dirty="0"/>
              <a:t> ES </a:t>
            </a:r>
            <a:r>
              <a:rPr lang="de-DE" dirty="0" err="1"/>
              <a:t>reconnus</a:t>
            </a:r>
            <a:r>
              <a:rPr lang="de-DE" dirty="0"/>
              <a:t> par la </a:t>
            </a:r>
            <a:r>
              <a:rPr lang="de-DE" dirty="0" err="1"/>
              <a:t>Confédération</a:t>
            </a:r>
            <a:endParaRPr lang="de-GB" dirty="0"/>
          </a:p>
        </p:txBody>
      </p:sp>
      <p:pic>
        <p:nvPicPr>
          <p:cNvPr id="7" name="Grafik 6" descr="Diplomrolle Silhouette">
            <a:extLst>
              <a:ext uri="{FF2B5EF4-FFF2-40B4-BE49-F238E27FC236}">
                <a16:creationId xmlns:a16="http://schemas.microsoft.com/office/drawing/2014/main" id="{69A2C62D-BA56-B880-9E68-F0BAD8D3154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7637740" y="2397137"/>
            <a:ext cx="3250815" cy="325081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92168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Inhaltsplatzhalter 1">
            <a:extLst>
              <a:ext uri="{FF2B5EF4-FFF2-40B4-BE49-F238E27FC236}">
                <a16:creationId xmlns:a16="http://schemas.microsoft.com/office/drawing/2014/main" id="{FC50B842-1BDB-0EF4-D538-1CB37713E9D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059148"/>
            <a:ext cx="10783224" cy="4060824"/>
          </a:xfrm>
        </p:spPr>
        <p:txBody>
          <a:bodyPr numCol="3">
            <a:normAutofit lnSpcReduction="10000"/>
          </a:bodyPr>
          <a:lstStyle/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Agrocommerçant-e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Ambulancier</a:t>
            </a:r>
            <a:r>
              <a:rPr lang="de-DE" sz="1600" dirty="0">
                <a:effectLst/>
                <a:latin typeface="Helvetica" pitchFamily="2" charset="0"/>
              </a:rPr>
              <a:t>/</a:t>
            </a:r>
            <a:r>
              <a:rPr lang="de-DE" sz="1600" dirty="0" err="1">
                <a:effectLst/>
                <a:latin typeface="Helvetica" pitchFamily="2" charset="0"/>
              </a:rPr>
              <a:t>ière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Designer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 en </a:t>
            </a:r>
            <a:r>
              <a:rPr lang="de-DE" sz="1600" dirty="0" err="1">
                <a:effectLst/>
                <a:latin typeface="Helvetica" pitchFamily="2" charset="0"/>
              </a:rPr>
              <a:t>arts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visuels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Designer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 en </a:t>
            </a:r>
            <a:r>
              <a:rPr lang="de-DE" sz="1600" dirty="0" err="1">
                <a:effectLst/>
                <a:latin typeface="Helvetica" pitchFamily="2" charset="0"/>
              </a:rPr>
              <a:t>communication</a:t>
            </a:r>
            <a:r>
              <a:rPr lang="de-DE" sz="1600" dirty="0">
                <a:effectLst/>
                <a:latin typeface="Helvetica" pitchFamily="2" charset="0"/>
              </a:rPr>
              <a:t> visuelle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Economiste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bancaire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Economiste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d’entreprise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/>
              <a:t> </a:t>
            </a:r>
            <a:r>
              <a:rPr lang="de-DE" sz="1600" dirty="0">
                <a:effectLst/>
                <a:latin typeface="Helvetica" pitchFamily="2" charset="0"/>
              </a:rPr>
              <a:t>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Educateur</a:t>
            </a:r>
            <a:r>
              <a:rPr lang="de-DE" sz="1600" dirty="0">
                <a:effectLst/>
                <a:latin typeface="Helvetica" pitchFamily="2" charset="0"/>
              </a:rPr>
              <a:t>/</a:t>
            </a:r>
            <a:r>
              <a:rPr lang="de-DE" sz="1600" dirty="0" err="1">
                <a:effectLst/>
                <a:latin typeface="Helvetica" pitchFamily="2" charset="0"/>
              </a:rPr>
              <a:t>trice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l’enfance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Expert-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douane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Forestier/</a:t>
            </a:r>
            <a:r>
              <a:rPr lang="de-DE" sz="1600" dirty="0" err="1">
                <a:effectLst/>
                <a:latin typeface="Helvetica" pitchFamily="2" charset="0"/>
              </a:rPr>
              <a:t>ière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Gestionnaire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tourisme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Hôtelier</a:t>
            </a:r>
            <a:r>
              <a:rPr lang="de-DE" sz="1600" dirty="0">
                <a:effectLst/>
                <a:latin typeface="Helvetica" pitchFamily="2" charset="0"/>
              </a:rPr>
              <a:t>/</a:t>
            </a:r>
            <a:r>
              <a:rPr lang="de-DE" sz="1600" dirty="0" err="1">
                <a:effectLst/>
                <a:latin typeface="Helvetica" pitchFamily="2" charset="0"/>
              </a:rPr>
              <a:t>ière</a:t>
            </a:r>
            <a:r>
              <a:rPr lang="de-DE" sz="1600" dirty="0">
                <a:effectLst/>
                <a:latin typeface="Helvetica" pitchFamily="2" charset="0"/>
              </a:rPr>
              <a:t>-restaurateur/</a:t>
            </a:r>
            <a:r>
              <a:rPr lang="de-DE" sz="1600" dirty="0" err="1">
                <a:effectLst/>
                <a:latin typeface="Helvetica" pitchFamily="2" charset="0"/>
              </a:rPr>
              <a:t>trice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Hygiéniste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dentaire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Informaticien</a:t>
            </a:r>
            <a:r>
              <a:rPr lang="de-DE" sz="1600" dirty="0">
                <a:effectLst/>
                <a:latin typeface="Helvetica" pitchFamily="2" charset="0"/>
              </a:rPr>
              <a:t>-ne de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Maître </a:t>
            </a:r>
            <a:r>
              <a:rPr lang="de-DE" sz="1600" dirty="0" err="1">
                <a:effectLst/>
                <a:latin typeface="Helvetica" pitchFamily="2" charset="0"/>
              </a:rPr>
              <a:t>socioprofessionnel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Spécialiste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services</a:t>
            </a:r>
            <a:r>
              <a:rPr lang="de-DE" sz="1600" dirty="0">
                <a:effectLst/>
                <a:latin typeface="Helvetica" pitchFamily="2" charset="0"/>
              </a:rPr>
              <a:t> de la </a:t>
            </a:r>
            <a:r>
              <a:rPr lang="de-DE" sz="1600" dirty="0" err="1">
                <a:effectLst/>
                <a:latin typeface="Helvetica" pitchFamily="2" charset="0"/>
              </a:rPr>
              <a:t>navigation</a:t>
            </a:r>
            <a:r>
              <a:rPr lang="de-DE" sz="1600" dirty="0"/>
              <a:t> </a:t>
            </a:r>
            <a:r>
              <a:rPr lang="de-DE" sz="1600" dirty="0" err="1">
                <a:effectLst/>
                <a:latin typeface="Helvetica" pitchFamily="2" charset="0"/>
              </a:rPr>
              <a:t>aérienne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Technicien</a:t>
            </a:r>
            <a:r>
              <a:rPr lang="de-DE" sz="1600" dirty="0">
                <a:effectLst/>
                <a:latin typeface="Helvetica" pitchFamily="2" charset="0"/>
              </a:rPr>
              <a:t>-ne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ES, p. ex. en </a:t>
            </a:r>
            <a:r>
              <a:rPr lang="de-DE" sz="1600" dirty="0" err="1">
                <a:effectLst/>
                <a:latin typeface="Helvetica" pitchFamily="2" charset="0"/>
              </a:rPr>
              <a:t>conduite</a:t>
            </a:r>
            <a:r>
              <a:rPr lang="de-DE" sz="1600" dirty="0">
                <a:effectLst/>
                <a:latin typeface="Helvetica" pitchFamily="2" charset="0"/>
              </a:rPr>
              <a:t> des </a:t>
            </a:r>
            <a:r>
              <a:rPr lang="de-DE" sz="1600" dirty="0" err="1">
                <a:effectLst/>
                <a:latin typeface="Helvetica" pitchFamily="2" charset="0"/>
              </a:rPr>
              <a:t>travaux</a:t>
            </a:r>
            <a:r>
              <a:rPr lang="de-DE" sz="1600" dirty="0">
                <a:effectLst/>
                <a:latin typeface="Helvetica" pitchFamily="2" charset="0"/>
              </a:rPr>
              <a:t>, en </a:t>
            </a:r>
            <a:r>
              <a:rPr lang="de-DE" sz="1600" dirty="0" err="1">
                <a:effectLst/>
                <a:latin typeface="Helvetica" pitchFamily="2" charset="0"/>
              </a:rPr>
              <a:t>technique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bois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sz="1600" dirty="0" err="1">
                <a:effectLst/>
                <a:latin typeface="Helvetica" pitchFamily="2" charset="0"/>
              </a:rPr>
              <a:t>Technicien</a:t>
            </a:r>
            <a:r>
              <a:rPr lang="de-DE" sz="1600" dirty="0">
                <a:effectLst/>
                <a:latin typeface="Helvetica" pitchFamily="2" charset="0"/>
              </a:rPr>
              <a:t>-ne en </a:t>
            </a:r>
            <a:r>
              <a:rPr lang="de-DE" sz="1600" dirty="0" err="1">
                <a:effectLst/>
                <a:latin typeface="Helvetica" pitchFamily="2" charset="0"/>
              </a:rPr>
              <a:t>salle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d’opération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ES</a:t>
            </a:r>
          </a:p>
          <a:p>
            <a:pPr marL="0" indent="0">
              <a:lnSpc>
                <a:spcPct val="100000"/>
              </a:lnSpc>
              <a:buNone/>
            </a:pPr>
            <a:endParaRPr lang="de-DE" sz="1600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de-DE" sz="1600" b="1" dirty="0" err="1">
                <a:effectLst/>
                <a:latin typeface="Helvetica" pitchFamily="2" charset="0"/>
              </a:rPr>
              <a:t>Etudes</a:t>
            </a:r>
            <a:r>
              <a:rPr lang="de-DE" sz="1600" b="1" dirty="0">
                <a:effectLst/>
                <a:latin typeface="Helvetica" pitchFamily="2" charset="0"/>
              </a:rPr>
              <a:t> postgrade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Expert-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soins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d’anésthésie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EPD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Expert-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soins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d’urgence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EPD ES</a:t>
            </a:r>
          </a:p>
          <a:p>
            <a:pPr>
              <a:lnSpc>
                <a:spcPct val="100000"/>
              </a:lnSpc>
            </a:pPr>
            <a:r>
              <a:rPr lang="de-DE" sz="1600" dirty="0">
                <a:effectLst/>
                <a:latin typeface="Helvetica" pitchFamily="2" charset="0"/>
              </a:rPr>
              <a:t>Expert-</a:t>
            </a:r>
            <a:r>
              <a:rPr lang="de-DE" sz="1600" dirty="0" err="1">
                <a:effectLst/>
                <a:latin typeface="Helvetica" pitchFamily="2" charset="0"/>
              </a:rPr>
              <a:t>e</a:t>
            </a:r>
            <a:r>
              <a:rPr lang="de-DE" sz="1600" dirty="0">
                <a:effectLst/>
                <a:latin typeface="Helvetica" pitchFamily="2" charset="0"/>
              </a:rPr>
              <a:t> en </a:t>
            </a:r>
            <a:r>
              <a:rPr lang="de-DE" sz="1600" dirty="0" err="1">
                <a:effectLst/>
                <a:latin typeface="Helvetica" pitchFamily="2" charset="0"/>
              </a:rPr>
              <a:t>soins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intensifs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diplômé-e</a:t>
            </a:r>
            <a:r>
              <a:rPr lang="de-DE" sz="1600" dirty="0">
                <a:effectLst/>
                <a:latin typeface="Helvetica" pitchFamily="2" charset="0"/>
              </a:rPr>
              <a:t> EPD ES</a:t>
            </a:r>
          </a:p>
          <a:p>
            <a:pPr>
              <a:lnSpc>
                <a:spcPct val="100000"/>
              </a:lnSpc>
            </a:pPr>
            <a:endParaRPr lang="de-GB" sz="1600" dirty="0"/>
          </a:p>
        </p:txBody>
      </p:sp>
      <p:sp>
        <p:nvSpPr>
          <p:cNvPr id="7" name="Titel 3">
            <a:extLst>
              <a:ext uri="{FF2B5EF4-FFF2-40B4-BE49-F238E27FC236}">
                <a16:creationId xmlns:a16="http://schemas.microsoft.com/office/drawing/2014/main" id="{50C2C6AE-EA48-AA6B-0574-20DA6D8A06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33585"/>
            <a:ext cx="10515600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diplômes</a:t>
            </a:r>
            <a:r>
              <a:rPr lang="de-DE" dirty="0"/>
              <a:t> ES </a:t>
            </a:r>
            <a:r>
              <a:rPr lang="de-DE" dirty="0" err="1"/>
              <a:t>reconnus</a:t>
            </a:r>
            <a:r>
              <a:rPr lang="de-DE" dirty="0"/>
              <a:t> par la </a:t>
            </a:r>
            <a:r>
              <a:rPr lang="de-DE" dirty="0" err="1"/>
              <a:t>Confédération</a:t>
            </a:r>
            <a:r>
              <a:rPr lang="de-DE" dirty="0"/>
              <a:t> - </a:t>
            </a:r>
            <a:r>
              <a:rPr lang="de-DE" dirty="0" err="1"/>
              <a:t>exemples</a:t>
            </a:r>
            <a:endParaRPr lang="de-GB" dirty="0"/>
          </a:p>
        </p:txBody>
      </p:sp>
      <p:pic>
        <p:nvPicPr>
          <p:cNvPr id="8" name="Grafik 7" descr="Diplomrolle Silhouette">
            <a:extLst>
              <a:ext uri="{FF2B5EF4-FFF2-40B4-BE49-F238E27FC236}">
                <a16:creationId xmlns:a16="http://schemas.microsoft.com/office/drawing/2014/main" id="{4FD05BE2-6355-5BC8-D2ED-EF2B7E98E05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9049218" y="4764804"/>
            <a:ext cx="2058969" cy="20589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1770980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7299"/>
            <a:ext cx="9144000" cy="983402"/>
          </a:xfrm>
        </p:spPr>
        <p:txBody>
          <a:bodyPr>
            <a:normAutofit fontScale="90000"/>
          </a:bodyPr>
          <a:lstStyle/>
          <a:p>
            <a:r>
              <a:rPr lang="de-CH" dirty="0" err="1"/>
              <a:t>Les</a:t>
            </a:r>
            <a:r>
              <a:rPr lang="de-CH" dirty="0"/>
              <a:t> hautes </a:t>
            </a:r>
            <a:r>
              <a:rPr lang="de-CH" dirty="0" err="1"/>
              <a:t>écoles</a:t>
            </a:r>
            <a:r>
              <a:rPr lang="de-CH" dirty="0"/>
              <a:t> </a:t>
            </a:r>
            <a:r>
              <a:rPr lang="de-CH" dirty="0" err="1"/>
              <a:t>spécialisées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8869811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2335646-7BB0-0775-CF54-3C6DB08F68F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883402"/>
            <a:ext cx="7278077" cy="4405103"/>
          </a:xfrm>
        </p:spPr>
        <p:txBody>
          <a:bodyPr>
            <a:normAutofit fontScale="92500" lnSpcReduction="10000"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formations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diplômantes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s’achèvent</a:t>
            </a:r>
            <a:r>
              <a:rPr lang="de-DE" dirty="0">
                <a:effectLst/>
                <a:latin typeface="Helvetica" pitchFamily="2" charset="0"/>
              </a:rPr>
              <a:t> par </a:t>
            </a:r>
            <a:r>
              <a:rPr lang="de-DE" dirty="0" err="1">
                <a:effectLst/>
                <a:latin typeface="Helvetica" pitchFamily="2" charset="0"/>
              </a:rPr>
              <a:t>l‘obtention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titres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fédéraux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protégés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suivants</a:t>
            </a:r>
            <a:r>
              <a:rPr lang="de-DE" dirty="0">
                <a:effectLst/>
                <a:latin typeface="Helvetica" pitchFamily="2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Bachelor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Arts BA et Bachelor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Science </a:t>
            </a:r>
            <a:r>
              <a:rPr lang="de-DE" dirty="0" err="1">
                <a:effectLst/>
                <a:latin typeface="Helvetica" pitchFamily="2" charset="0"/>
              </a:rPr>
              <a:t>BSc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premier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cycle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Arts MA et 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Science </a:t>
            </a:r>
            <a:r>
              <a:rPr lang="de-DE" dirty="0" err="1">
                <a:effectLst/>
                <a:latin typeface="Helvetica" pitchFamily="2" charset="0"/>
              </a:rPr>
              <a:t>MSc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deuxième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cycle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filières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d‘études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master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continue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sont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sanctionnées</a:t>
            </a:r>
            <a:r>
              <a:rPr lang="de-DE" dirty="0">
                <a:effectLst/>
                <a:latin typeface="Helvetica" pitchFamily="2" charset="0"/>
              </a:rPr>
              <a:t> par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titres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fédéraux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protégés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suivants</a:t>
            </a:r>
            <a:r>
              <a:rPr lang="de-DE" dirty="0">
                <a:effectLst/>
                <a:latin typeface="Helvetica" pitchFamily="2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Advanced</a:t>
            </a:r>
            <a:r>
              <a:rPr lang="de-DE" dirty="0">
                <a:effectLst/>
                <a:latin typeface="Helvetica" pitchFamily="2" charset="0"/>
              </a:rPr>
              <a:t> Studies MAS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Executive Master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Business Administration EMBA (</a:t>
            </a:r>
            <a:r>
              <a:rPr lang="de-DE" dirty="0" err="1">
                <a:effectLst/>
                <a:latin typeface="Helvetica" pitchFamily="2" charset="0"/>
              </a:rPr>
              <a:t>pour</a:t>
            </a:r>
            <a:r>
              <a:rPr lang="de-DE" dirty="0">
                <a:effectLst/>
                <a:latin typeface="Helvetica" pitchFamily="2" charset="0"/>
              </a:rPr>
              <a:t> le </a:t>
            </a:r>
            <a:r>
              <a:rPr lang="de-DE" dirty="0" err="1">
                <a:effectLst/>
                <a:latin typeface="Helvetica" pitchFamily="2" charset="0"/>
              </a:rPr>
              <a:t>domaine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d‘études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Economie</a:t>
            </a:r>
            <a:r>
              <a:rPr lang="de-DE" dirty="0">
                <a:effectLst/>
                <a:latin typeface="Helvetica" pitchFamily="2" charset="0"/>
              </a:rPr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titres</a:t>
            </a:r>
            <a:r>
              <a:rPr lang="de-DE" dirty="0">
                <a:effectLst/>
                <a:latin typeface="Helvetica" pitchFamily="2" charset="0"/>
              </a:rPr>
              <a:t> Bachelor et Master </a:t>
            </a:r>
            <a:r>
              <a:rPr lang="de-DE" dirty="0" err="1">
                <a:effectLst/>
                <a:latin typeface="Helvetica" pitchFamily="2" charset="0"/>
              </a:rPr>
              <a:t>ainsi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que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titres</a:t>
            </a:r>
            <a:r>
              <a:rPr lang="de-DE" dirty="0">
                <a:effectLst/>
                <a:latin typeface="Helvetica" pitchFamily="2" charset="0"/>
              </a:rPr>
              <a:t> postgrades </a:t>
            </a:r>
            <a:r>
              <a:rPr lang="de-DE" dirty="0" err="1">
                <a:effectLst/>
                <a:latin typeface="Helvetica" pitchFamily="2" charset="0"/>
              </a:rPr>
              <a:t>ont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été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introduits</a:t>
            </a:r>
            <a:r>
              <a:rPr lang="de-DE" dirty="0">
                <a:effectLst/>
                <a:latin typeface="Helvetica" pitchFamily="2" charset="0"/>
              </a:rPr>
              <a:t> en </a:t>
            </a:r>
            <a:r>
              <a:rPr lang="de-DE" dirty="0" err="1">
                <a:effectLst/>
                <a:latin typeface="Helvetica" pitchFamily="2" charset="0"/>
              </a:rPr>
              <a:t>rapport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avec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réforme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Bologne</a:t>
            </a:r>
            <a:r>
              <a:rPr lang="de-DE" dirty="0">
                <a:effectLst/>
                <a:latin typeface="Helvetica" pitchFamily="2" charset="0"/>
              </a:rPr>
              <a:t>.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diplômes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sont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reconnus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sur</a:t>
            </a:r>
            <a:r>
              <a:rPr lang="de-DE" dirty="0">
                <a:effectLst/>
                <a:latin typeface="Helvetica" pitchFamily="2" charset="0"/>
              </a:rPr>
              <a:t> le plan </a:t>
            </a:r>
            <a:r>
              <a:rPr lang="de-DE" dirty="0" err="1">
                <a:effectLst/>
                <a:latin typeface="Helvetica" pitchFamily="2" charset="0"/>
              </a:rPr>
              <a:t>fédéral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pour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autant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qu’ils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remplissent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exigences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légales</a:t>
            </a:r>
            <a:r>
              <a:rPr lang="de-DE" dirty="0">
                <a:effectLst/>
                <a:latin typeface="Helvetica" pitchFamily="2" charset="0"/>
              </a:rPr>
              <a:t>.</a:t>
            </a:r>
          </a:p>
          <a:p>
            <a:pPr marL="0" indent="0">
              <a:lnSpc>
                <a:spcPct val="100000"/>
              </a:lnSpc>
              <a:buNone/>
            </a:pPr>
            <a:endParaRPr lang="de-GB" dirty="0"/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5CB1CD17-C8B5-3FBA-0569-1CA5B14C4D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53353"/>
            <a:ext cx="8060789" cy="1325563"/>
          </a:xfrm>
        </p:spPr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titres</a:t>
            </a:r>
            <a:r>
              <a:rPr lang="de-DE" dirty="0"/>
              <a:t> </a:t>
            </a:r>
            <a:r>
              <a:rPr lang="de-DE" dirty="0" err="1"/>
              <a:t>délivrés</a:t>
            </a:r>
            <a:r>
              <a:rPr lang="de-DE" dirty="0"/>
              <a:t> par </a:t>
            </a:r>
            <a:r>
              <a:rPr lang="de-DE" dirty="0" err="1"/>
              <a:t>les</a:t>
            </a:r>
            <a:r>
              <a:rPr lang="de-DE" dirty="0"/>
              <a:t> HES</a:t>
            </a:r>
            <a:endParaRPr lang="de-GB" dirty="0"/>
          </a:p>
        </p:txBody>
      </p:sp>
      <p:pic>
        <p:nvPicPr>
          <p:cNvPr id="6" name="Grafik 5" descr="Diplomrolle Silhouette">
            <a:extLst>
              <a:ext uri="{FF2B5EF4-FFF2-40B4-BE49-F238E27FC236}">
                <a16:creationId xmlns:a16="http://schemas.microsoft.com/office/drawing/2014/main" id="{CB611774-9856-6231-34B2-021BBA20908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19775896">
            <a:off x="8370230" y="2300525"/>
            <a:ext cx="2872041" cy="287204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20049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F78C5D2A-FD0E-DEE9-27FF-EA7B6908FF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7" y="1939097"/>
            <a:ext cx="11376877" cy="4060824"/>
          </a:xfrm>
        </p:spPr>
        <p:txBody>
          <a:bodyPr numCol="3">
            <a:noAutofit/>
          </a:bodyPr>
          <a:lstStyle/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HES-SO en </a:t>
            </a:r>
            <a:r>
              <a:rPr lang="de-DE" sz="1600" dirty="0" err="1">
                <a:effectLst/>
                <a:latin typeface="Helvetica" pitchFamily="2" charset="0"/>
              </a:rPr>
              <a:t>architecture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HES-SO en </a:t>
            </a:r>
            <a:r>
              <a:rPr lang="de-DE" sz="1600" dirty="0" err="1">
                <a:effectLst/>
                <a:latin typeface="Helvetica" pitchFamily="2" charset="0"/>
              </a:rPr>
              <a:t>architecture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d’intérieur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HES-SO en </a:t>
            </a:r>
            <a:r>
              <a:rPr lang="de-DE" sz="1600" dirty="0" err="1">
                <a:effectLst/>
                <a:latin typeface="Helvetica" pitchFamily="2" charset="0"/>
              </a:rPr>
              <a:t>arts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visuels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HES-SO en </a:t>
            </a:r>
            <a:r>
              <a:rPr lang="de-DE" sz="1600" dirty="0" err="1">
                <a:effectLst/>
                <a:latin typeface="Helvetica" pitchFamily="2" charset="0"/>
              </a:rPr>
              <a:t>communication</a:t>
            </a:r>
            <a:r>
              <a:rPr lang="de-DE" sz="1600" dirty="0">
                <a:effectLst/>
                <a:latin typeface="Helvetica" pitchFamily="2" charset="0"/>
              </a:rPr>
              <a:t> visuelle</a:t>
            </a: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Arts HES-SO en </a:t>
            </a:r>
            <a:r>
              <a:rPr lang="de-DE" sz="1600" dirty="0" err="1">
                <a:effectLst/>
                <a:latin typeface="Helvetica" pitchFamily="2" charset="0"/>
              </a:rPr>
              <a:t>musique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agronomie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architecture</a:t>
            </a:r>
            <a:r>
              <a:rPr lang="de-DE" sz="1600" dirty="0"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effectLst/>
                <a:latin typeface="Helvetica" pitchFamily="2" charset="0"/>
              </a:rPr>
              <a:t>paysage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diététique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économie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d’entreprise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génie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civil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génie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mécanique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r>
              <a:rPr lang="de-DE" sz="1600" dirty="0">
                <a:effectLst/>
                <a:latin typeface="Helvetica" pitchFamily="2" charset="0"/>
              </a:rPr>
              <a:t> de la </a:t>
            </a:r>
            <a:r>
              <a:rPr lang="de-DE" sz="1600" dirty="0" err="1">
                <a:effectLst/>
                <a:latin typeface="Helvetica" pitchFamily="2" charset="0"/>
              </a:rPr>
              <a:t>nature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information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documentaire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informatique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informatique</a:t>
            </a:r>
            <a:r>
              <a:rPr lang="de-DE" sz="1600" dirty="0">
                <a:effectLst/>
                <a:latin typeface="Helvetica" pitchFamily="2" charset="0"/>
              </a:rPr>
              <a:t> de </a:t>
            </a:r>
            <a:r>
              <a:rPr lang="de-DE" sz="1600" dirty="0" err="1">
                <a:effectLst/>
                <a:latin typeface="Helvetica" pitchFamily="2" charset="0"/>
              </a:rPr>
              <a:t>gestion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microtechnique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physiothérapie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soins</a:t>
            </a:r>
            <a:r>
              <a:rPr lang="de-DE" sz="1600" dirty="0">
                <a:effectLst/>
                <a:latin typeface="Helvetica" pitchFamily="2" charset="0"/>
              </a:rPr>
              <a:t> </a:t>
            </a:r>
            <a:r>
              <a:rPr lang="de-DE" sz="1600" dirty="0" err="1">
                <a:effectLst/>
                <a:latin typeface="Helvetica" pitchFamily="2" charset="0"/>
              </a:rPr>
              <a:t>infirmiers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télécommunications</a:t>
            </a:r>
            <a:endParaRPr lang="de-DE" sz="1600" dirty="0">
              <a:effectLst/>
              <a:latin typeface="Helvetica" pitchFamily="2" charset="0"/>
            </a:endParaRPr>
          </a:p>
          <a:p>
            <a:pPr>
              <a:lnSpc>
                <a:spcPct val="110000"/>
              </a:lnSpc>
            </a:pPr>
            <a:r>
              <a:rPr lang="de-DE" sz="1600" dirty="0">
                <a:effectLst/>
                <a:latin typeface="Helvetica" pitchFamily="2" charset="0"/>
              </a:rPr>
              <a:t>Bachelor </a:t>
            </a:r>
            <a:r>
              <a:rPr lang="de-DE" sz="1600" dirty="0" err="1">
                <a:effectLst/>
                <a:latin typeface="Helvetica" pitchFamily="2" charset="0"/>
              </a:rPr>
              <a:t>of</a:t>
            </a:r>
            <a:r>
              <a:rPr lang="de-DE" sz="1600" dirty="0">
                <a:effectLst/>
                <a:latin typeface="Helvetica" pitchFamily="2" charset="0"/>
              </a:rPr>
              <a:t> Science HES-SO en </a:t>
            </a:r>
            <a:r>
              <a:rPr lang="de-DE" sz="1600" dirty="0" err="1">
                <a:effectLst/>
                <a:latin typeface="Helvetica" pitchFamily="2" charset="0"/>
              </a:rPr>
              <a:t>travail</a:t>
            </a:r>
            <a:r>
              <a:rPr lang="de-DE" sz="1600" dirty="0">
                <a:effectLst/>
                <a:latin typeface="Helvetica" pitchFamily="2" charset="0"/>
              </a:rPr>
              <a:t> social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F93A870D-F53E-500F-F7CE-59B401A5BF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652234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titres</a:t>
            </a:r>
            <a:r>
              <a:rPr lang="de-DE" dirty="0"/>
              <a:t> </a:t>
            </a:r>
            <a:r>
              <a:rPr lang="de-DE" dirty="0" err="1"/>
              <a:t>délivrés</a:t>
            </a:r>
            <a:r>
              <a:rPr lang="de-DE" dirty="0"/>
              <a:t> par </a:t>
            </a:r>
            <a:r>
              <a:rPr lang="de-DE" dirty="0" err="1"/>
              <a:t>les</a:t>
            </a:r>
            <a:r>
              <a:rPr lang="de-DE" dirty="0"/>
              <a:t> HES - </a:t>
            </a:r>
            <a:r>
              <a:rPr lang="de-DE" dirty="0" err="1"/>
              <a:t>exemples</a:t>
            </a:r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385872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9DDB5070-ED78-61E4-1D84-DE82428746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10515600" cy="4060824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dispenser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enseignement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axé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sur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pratique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sanctionné</a:t>
            </a:r>
            <a:r>
              <a:rPr lang="de-DE" dirty="0">
                <a:effectLst/>
                <a:latin typeface="Helvetica" pitchFamily="2" charset="0"/>
              </a:rPr>
              <a:t> par </a:t>
            </a:r>
            <a:r>
              <a:rPr lang="de-DE" dirty="0" err="1">
                <a:effectLst/>
                <a:latin typeface="Helvetica" pitchFamily="2" charset="0"/>
              </a:rPr>
              <a:t>un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diplôme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proposer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mesures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perfectionnement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professionnel</a:t>
            </a:r>
            <a:r>
              <a:rPr lang="de-DE" dirty="0">
                <a:effectLst/>
                <a:latin typeface="Helvetica" pitchFamily="2" charset="0"/>
              </a:rPr>
              <a:t> (Masters </a:t>
            </a:r>
            <a:r>
              <a:rPr lang="de-DE" dirty="0" err="1">
                <a:effectLst/>
                <a:latin typeface="Helvetica" pitchFamily="2" charset="0"/>
              </a:rPr>
              <a:t>of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Advanced</a:t>
            </a:r>
            <a:r>
              <a:rPr lang="de-DE" dirty="0">
                <a:effectLst/>
                <a:latin typeface="Helvetica" pitchFamily="2" charset="0"/>
              </a:rPr>
              <a:t> Studies)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se </a:t>
            </a:r>
            <a:r>
              <a:rPr lang="de-DE" dirty="0" err="1">
                <a:effectLst/>
                <a:latin typeface="Helvetica" pitchFamily="2" charset="0"/>
              </a:rPr>
              <a:t>charger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travaux</a:t>
            </a:r>
            <a:r>
              <a:rPr lang="de-DE" dirty="0">
                <a:effectLst/>
                <a:latin typeface="Helvetica" pitchFamily="2" charset="0"/>
              </a:rPr>
              <a:t> de recherche-</a:t>
            </a:r>
            <a:r>
              <a:rPr lang="de-DE" dirty="0" err="1">
                <a:effectLst/>
                <a:latin typeface="Helvetica" pitchFamily="2" charset="0"/>
              </a:rPr>
              <a:t>développement</a:t>
            </a:r>
            <a:r>
              <a:rPr lang="de-DE" dirty="0">
                <a:effectLst/>
                <a:latin typeface="Helvetica" pitchFamily="2" charset="0"/>
              </a:rPr>
              <a:t> en </a:t>
            </a:r>
            <a:r>
              <a:rPr lang="de-DE" dirty="0" err="1">
                <a:effectLst/>
                <a:latin typeface="Helvetica" pitchFamily="2" charset="0"/>
              </a:rPr>
              <a:t>collaboration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avec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l’économie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fournir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prestations</a:t>
            </a:r>
            <a:r>
              <a:rPr lang="de-DE" dirty="0">
                <a:effectLst/>
                <a:latin typeface="Helvetica" pitchFamily="2" charset="0"/>
              </a:rPr>
              <a:t> à des </a:t>
            </a:r>
            <a:r>
              <a:rPr lang="de-DE" dirty="0" err="1">
                <a:effectLst/>
                <a:latin typeface="Helvetica" pitchFamily="2" charset="0"/>
              </a:rPr>
              <a:t>tiers</a:t>
            </a:r>
            <a:r>
              <a:rPr lang="de-DE" dirty="0">
                <a:effectLst/>
                <a:latin typeface="Helvetica" pitchFamily="2" charset="0"/>
              </a:rPr>
              <a:t>, </a:t>
            </a:r>
            <a:r>
              <a:rPr lang="de-DE" dirty="0" err="1">
                <a:effectLst/>
                <a:latin typeface="Helvetica" pitchFamily="2" charset="0"/>
              </a:rPr>
              <a:t>aux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conditions</a:t>
            </a:r>
            <a:r>
              <a:rPr lang="de-DE" dirty="0">
                <a:effectLst/>
                <a:latin typeface="Helvetica" pitchFamily="2" charset="0"/>
              </a:rPr>
              <a:t> du </a:t>
            </a:r>
            <a:r>
              <a:rPr lang="de-DE" dirty="0" err="1">
                <a:effectLst/>
                <a:latin typeface="Helvetica" pitchFamily="2" charset="0"/>
              </a:rPr>
              <a:t>marché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préparer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relève</a:t>
            </a:r>
            <a:r>
              <a:rPr lang="de-DE" dirty="0">
                <a:effectLst/>
                <a:latin typeface="Helvetica" pitchFamily="2" charset="0"/>
              </a:rPr>
              <a:t> en </a:t>
            </a:r>
            <a:r>
              <a:rPr lang="de-DE" dirty="0" err="1">
                <a:effectLst/>
                <a:latin typeface="Helvetica" pitchFamily="2" charset="0"/>
              </a:rPr>
              <a:t>formant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cadres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dont</a:t>
            </a:r>
            <a:r>
              <a:rPr lang="de-DE" dirty="0"/>
              <a:t> </a:t>
            </a:r>
            <a:r>
              <a:rPr lang="de-DE" dirty="0" err="1">
                <a:effectLst/>
                <a:latin typeface="Helvetica" pitchFamily="2" charset="0"/>
              </a:rPr>
              <a:t>l’économie</a:t>
            </a:r>
            <a:r>
              <a:rPr lang="de-DE" dirty="0">
                <a:effectLst/>
                <a:latin typeface="Helvetica" pitchFamily="2" charset="0"/>
              </a:rPr>
              <a:t> a </a:t>
            </a:r>
            <a:r>
              <a:rPr lang="de-DE" dirty="0" err="1">
                <a:effectLst/>
                <a:latin typeface="Helvetica" pitchFamily="2" charset="0"/>
              </a:rPr>
              <a:t>besoin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garantir</a:t>
            </a:r>
            <a:r>
              <a:rPr lang="de-DE" dirty="0">
                <a:effectLst/>
                <a:latin typeface="Helvetica" pitchFamily="2" charset="0"/>
              </a:rPr>
              <a:t> le haut </a:t>
            </a:r>
            <a:r>
              <a:rPr lang="de-DE" dirty="0" err="1">
                <a:effectLst/>
                <a:latin typeface="Helvetica" pitchFamily="2" charset="0"/>
              </a:rPr>
              <a:t>niveau</a:t>
            </a:r>
            <a:r>
              <a:rPr lang="de-DE" dirty="0">
                <a:effectLst/>
                <a:latin typeface="Helvetica" pitchFamily="2" charset="0"/>
              </a:rPr>
              <a:t> de la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/>
              <a:t> </a:t>
            </a:r>
            <a:r>
              <a:rPr lang="de-DE" dirty="0">
                <a:effectLst/>
                <a:latin typeface="Helvetica" pitchFamily="2" charset="0"/>
              </a:rPr>
              <a:t>et des </a:t>
            </a:r>
            <a:r>
              <a:rPr lang="de-DE" dirty="0" err="1">
                <a:effectLst/>
                <a:latin typeface="Helvetica" pitchFamily="2" charset="0"/>
              </a:rPr>
              <a:t>activités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recherche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délivrer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titres</a:t>
            </a:r>
            <a:r>
              <a:rPr lang="de-DE" dirty="0">
                <a:effectLst/>
                <a:latin typeface="Helvetica" pitchFamily="2" charset="0"/>
              </a:rPr>
              <a:t> (</a:t>
            </a:r>
            <a:r>
              <a:rPr lang="de-DE" dirty="0" err="1">
                <a:effectLst/>
                <a:latin typeface="Helvetica" pitchFamily="2" charset="0"/>
              </a:rPr>
              <a:t>bachelor</a:t>
            </a:r>
            <a:r>
              <a:rPr lang="de-DE" dirty="0">
                <a:effectLst/>
                <a:latin typeface="Helvetica" pitchFamily="2" charset="0"/>
              </a:rPr>
              <a:t> / </a:t>
            </a:r>
            <a:r>
              <a:rPr lang="de-DE" dirty="0" err="1">
                <a:effectLst/>
                <a:latin typeface="Helvetica" pitchFamily="2" charset="0"/>
              </a:rPr>
              <a:t>master</a:t>
            </a:r>
            <a:r>
              <a:rPr lang="de-DE" dirty="0">
                <a:effectLst/>
                <a:latin typeface="Helvetica" pitchFamily="2" charset="0"/>
              </a:rPr>
              <a:t>) </a:t>
            </a:r>
            <a:r>
              <a:rPr lang="de-DE" dirty="0" err="1">
                <a:effectLst/>
                <a:latin typeface="Helvetica" pitchFamily="2" charset="0"/>
              </a:rPr>
              <a:t>bénéficiant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d’une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reconnaissance</a:t>
            </a:r>
            <a:r>
              <a:rPr lang="de-DE" dirty="0">
                <a:effectLst/>
                <a:latin typeface="Helvetica" pitchFamily="2" charset="0"/>
              </a:rPr>
              <a:t> internationale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F454779F-63EA-3620-7CEB-4936001207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/>
          <a:lstStyle/>
          <a:p>
            <a:r>
              <a:rPr lang="de-DE" dirty="0"/>
              <a:t>Le </a:t>
            </a:r>
            <a:r>
              <a:rPr lang="de-DE" dirty="0" err="1"/>
              <a:t>mandat</a:t>
            </a:r>
            <a:r>
              <a:rPr lang="de-DE" dirty="0"/>
              <a:t> des HES</a:t>
            </a:r>
          </a:p>
        </p:txBody>
      </p:sp>
      <p:sp>
        <p:nvSpPr>
          <p:cNvPr id="6" name="Textfeld 5">
            <a:extLst>
              <a:ext uri="{FF2B5EF4-FFF2-40B4-BE49-F238E27FC236}">
                <a16:creationId xmlns:a16="http://schemas.microsoft.com/office/drawing/2014/main" id="{E9BB3372-A33A-BF74-AEE8-DF59E2B38412}"/>
              </a:ext>
            </a:extLst>
          </p:cNvPr>
          <p:cNvSpPr txBox="1"/>
          <p:nvPr/>
        </p:nvSpPr>
        <p:spPr>
          <a:xfrm>
            <a:off x="595484" y="4661076"/>
            <a:ext cx="11414546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e-GB" sz="11000" b="1" i="1" spc="600" dirty="0">
                <a:solidFill>
                  <a:schemeClr val="accent1">
                    <a:lumMod val="90000"/>
                  </a:schemeClr>
                </a:solidFill>
                <a:latin typeface="Helvetica Bold Oblique" pitchFamily="2" charset="0"/>
              </a:rPr>
              <a:t>HES</a:t>
            </a:r>
          </a:p>
        </p:txBody>
      </p:sp>
    </p:spTree>
    <p:extLst>
      <p:ext uri="{BB962C8B-B14F-4D97-AF65-F5344CB8AC3E}">
        <p14:creationId xmlns:p14="http://schemas.microsoft.com/office/powerpoint/2010/main" val="645972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2367"/>
            <a:ext cx="9144000" cy="993266"/>
          </a:xfrm>
        </p:spPr>
        <p:txBody>
          <a:bodyPr/>
          <a:lstStyle/>
          <a:p>
            <a:r>
              <a:rPr lang="de-CH" dirty="0"/>
              <a:t>Vue </a:t>
            </a:r>
            <a:r>
              <a:rPr lang="de-CH" dirty="0" err="1"/>
              <a:t>d’ensemble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4623553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nhaltsplatzhalter 5" descr="Ein Bild, das Text, Schrift, Karte enthält.&#10;&#10;Automatisch generierte Beschreibung">
            <a:extLst>
              <a:ext uri="{FF2B5EF4-FFF2-40B4-BE49-F238E27FC236}">
                <a16:creationId xmlns:a16="http://schemas.microsoft.com/office/drawing/2014/main" id="{FF4CFECB-87E8-84A9-20EF-4DA5DC6794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4388" y="1828751"/>
            <a:ext cx="7810962" cy="4408641"/>
          </a:xfrm>
          <a:prstGeom prst="rect">
            <a:avLst/>
          </a:prstGeom>
        </p:spPr>
      </p:pic>
      <p:sp>
        <p:nvSpPr>
          <p:cNvPr id="5" name="Titel 3">
            <a:extLst>
              <a:ext uri="{FF2B5EF4-FFF2-40B4-BE49-F238E27FC236}">
                <a16:creationId xmlns:a16="http://schemas.microsoft.com/office/drawing/2014/main" id="{A0CA443A-107C-D1FD-C345-DE0C96D379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628846"/>
            <a:ext cx="8060789" cy="1325563"/>
          </a:xfrm>
        </p:spPr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sept</a:t>
            </a:r>
            <a:r>
              <a:rPr lang="de-DE" dirty="0"/>
              <a:t> HES de Suisse</a:t>
            </a:r>
          </a:p>
        </p:txBody>
      </p:sp>
    </p:spTree>
    <p:extLst>
      <p:ext uri="{BB962C8B-B14F-4D97-AF65-F5344CB8AC3E}">
        <p14:creationId xmlns:p14="http://schemas.microsoft.com/office/powerpoint/2010/main" val="22860748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nhaltsplatzhalter 1">
            <a:extLst>
              <a:ext uri="{FF2B5EF4-FFF2-40B4-BE49-F238E27FC236}">
                <a16:creationId xmlns:a16="http://schemas.microsoft.com/office/drawing/2014/main" id="{C38B074B-A3CA-9E45-0E98-52F1F5B7D0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964819"/>
            <a:ext cx="10515600" cy="2208393"/>
          </a:xfrm>
        </p:spPr>
        <p:txBody>
          <a:bodyPr numCol="2">
            <a:normAutofit/>
          </a:bodyPr>
          <a:lstStyle/>
          <a:p>
            <a:pPr marL="0" indent="0">
              <a:buNone/>
            </a:pPr>
            <a:r>
              <a:rPr lang="de-DE" b="1" dirty="0"/>
              <a:t>Domaines </a:t>
            </a:r>
            <a:r>
              <a:rPr lang="de-DE" b="1" dirty="0" err="1"/>
              <a:t>d’études</a:t>
            </a:r>
            <a:endParaRPr lang="de-DE" b="1" dirty="0"/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technique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technologies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de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l’information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architecture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construction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planification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chimie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sciences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de la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vie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agronomie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économie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forestière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économie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services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design</a:t>
            </a: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santé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travail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social</a:t>
            </a: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musique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arts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de la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scène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et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autres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arts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psychologie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appliquée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linguistique</a:t>
            </a:r>
            <a:r>
              <a:rPr lang="de-DE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dirty="0" err="1">
                <a:solidFill>
                  <a:srgbClr val="1D1D1B"/>
                </a:solidFill>
                <a:effectLst/>
                <a:latin typeface="Helvetica" pitchFamily="2" charset="0"/>
              </a:rPr>
              <a:t>appliquée</a:t>
            </a:r>
            <a:endParaRPr lang="de-DE" dirty="0">
              <a:solidFill>
                <a:srgbClr val="1D1D1B"/>
              </a:solidFill>
              <a:effectLst/>
              <a:latin typeface="Helvetica" pitchFamily="2" charset="0"/>
            </a:endParaRPr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4C6EDE2-DD13-219F-C4F9-C5A390B507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21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D173B467-B1F2-567C-E465-071CCE3DFA6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domaines</a:t>
            </a:r>
            <a:r>
              <a:rPr lang="de-DE" dirty="0"/>
              <a:t> </a:t>
            </a:r>
            <a:r>
              <a:rPr lang="de-DE" dirty="0" err="1"/>
              <a:t>d’études</a:t>
            </a:r>
            <a:r>
              <a:rPr lang="de-DE" dirty="0"/>
              <a:t> </a:t>
            </a:r>
            <a:r>
              <a:rPr lang="de-DE" dirty="0" err="1"/>
              <a:t>dans</a:t>
            </a:r>
            <a:r>
              <a:rPr lang="de-DE" dirty="0"/>
              <a:t> </a:t>
            </a:r>
            <a:r>
              <a:rPr lang="de-DE" dirty="0" err="1"/>
              <a:t>les</a:t>
            </a:r>
            <a:r>
              <a:rPr lang="de-DE" dirty="0"/>
              <a:t> HES</a:t>
            </a:r>
          </a:p>
        </p:txBody>
      </p:sp>
      <p:grpSp>
        <p:nvGrpSpPr>
          <p:cNvPr id="23" name="Gruppieren 22">
            <a:extLst>
              <a:ext uri="{FF2B5EF4-FFF2-40B4-BE49-F238E27FC236}">
                <a16:creationId xmlns:a16="http://schemas.microsoft.com/office/drawing/2014/main" id="{1D2185AB-D9BC-DA11-21C0-9582D7CB525F}"/>
              </a:ext>
            </a:extLst>
          </p:cNvPr>
          <p:cNvGrpSpPr/>
          <p:nvPr/>
        </p:nvGrpSpPr>
        <p:grpSpPr>
          <a:xfrm>
            <a:off x="704388" y="4515688"/>
            <a:ext cx="8962990" cy="1840662"/>
            <a:chOff x="620000" y="4698250"/>
            <a:chExt cx="8962990" cy="1840662"/>
          </a:xfrm>
        </p:grpSpPr>
        <p:sp>
          <p:nvSpPr>
            <p:cNvPr id="5" name="Rechteck 4">
              <a:extLst>
                <a:ext uri="{FF2B5EF4-FFF2-40B4-BE49-F238E27FC236}">
                  <a16:creationId xmlns:a16="http://schemas.microsoft.com/office/drawing/2014/main" id="{B9C46572-0740-17EC-91AE-CA9341D6D912}"/>
                </a:ext>
              </a:extLst>
            </p:cNvPr>
            <p:cNvSpPr/>
            <p:nvPr/>
          </p:nvSpPr>
          <p:spPr>
            <a:xfrm>
              <a:off x="704388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1</a:t>
              </a:r>
              <a:r>
                <a:rPr lang="de-DE" sz="1400" b="1" baseline="30000" dirty="0">
                  <a:solidFill>
                    <a:schemeClr val="bg1"/>
                  </a:solidFill>
                  <a:latin typeface="Helvetica" pitchFamily="2" charset="0"/>
                </a:rPr>
                <a:t>re</a:t>
              </a:r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bg1"/>
                  </a:solidFill>
                  <a:latin typeface="Helvetica" pitchFamily="2" charset="0"/>
                </a:rPr>
                <a:t>année</a:t>
              </a:r>
              <a:endParaRPr lang="de-DE" sz="14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048E61C-BE2F-FF90-74C6-44B46AB59147}"/>
                </a:ext>
              </a:extLst>
            </p:cNvPr>
            <p:cNvSpPr/>
            <p:nvPr/>
          </p:nvSpPr>
          <p:spPr>
            <a:xfrm>
              <a:off x="2292824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2</a:t>
              </a:r>
              <a:r>
                <a:rPr lang="de-DE" sz="1400" b="1" baseline="30000" dirty="0">
                  <a:solidFill>
                    <a:schemeClr val="bg1"/>
                  </a:solidFill>
                  <a:latin typeface="Helvetica" pitchFamily="2" charset="0"/>
                </a:rPr>
                <a:t>e</a:t>
              </a:r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bg1"/>
                  </a:solidFill>
                  <a:latin typeface="Helvetica" pitchFamily="2" charset="0"/>
                </a:rPr>
                <a:t>année</a:t>
              </a:r>
              <a:endParaRPr lang="de-DE" sz="14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B09ADAD1-BA37-5733-65B4-47DADFD0B2C9}"/>
                </a:ext>
              </a:extLst>
            </p:cNvPr>
            <p:cNvSpPr/>
            <p:nvPr/>
          </p:nvSpPr>
          <p:spPr>
            <a:xfrm>
              <a:off x="3881260" y="5022376"/>
              <a:ext cx="1588436" cy="723862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3</a:t>
              </a:r>
              <a:r>
                <a:rPr lang="de-DE" sz="1400" b="1" baseline="30000" dirty="0">
                  <a:solidFill>
                    <a:schemeClr val="bg1"/>
                  </a:solidFill>
                  <a:latin typeface="Helvetica" pitchFamily="2" charset="0"/>
                </a:rPr>
                <a:t>e</a:t>
              </a:r>
              <a:r>
                <a:rPr lang="de-DE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chemeClr val="bg1"/>
                  </a:solidFill>
                  <a:latin typeface="Helvetica" pitchFamily="2" charset="0"/>
                </a:rPr>
                <a:t>année</a:t>
              </a:r>
              <a:endParaRPr lang="de-DE" sz="14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35076E35-3184-C8FD-081F-FD1F4E41DB55}"/>
                </a:ext>
              </a:extLst>
            </p:cNvPr>
            <p:cNvSpPr/>
            <p:nvPr/>
          </p:nvSpPr>
          <p:spPr>
            <a:xfrm>
              <a:off x="5469696" y="5022376"/>
              <a:ext cx="1588436" cy="72386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37F676F4-7AEE-96CB-D6CD-CEE970B3B421}"/>
                </a:ext>
              </a:extLst>
            </p:cNvPr>
            <p:cNvSpPr/>
            <p:nvPr/>
          </p:nvSpPr>
          <p:spPr>
            <a:xfrm>
              <a:off x="7867864" y="5022376"/>
              <a:ext cx="1588436" cy="723862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CH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une</a:t>
              </a:r>
              <a:r>
                <a:rPr lang="de-CH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</a:t>
              </a:r>
              <a:r>
                <a:rPr lang="de-CH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année</a:t>
              </a:r>
              <a:endParaRPr lang="de-CH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86BDAEC6-8116-3BEB-E1AD-CE2D2E5BFA9D}"/>
                </a:ext>
              </a:extLst>
            </p:cNvPr>
            <p:cNvSpPr/>
            <p:nvPr/>
          </p:nvSpPr>
          <p:spPr>
            <a:xfrm>
              <a:off x="7058132" y="5022376"/>
              <a:ext cx="809732" cy="723862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08113606-51AC-1172-1614-C9AD5B6B6887}"/>
                </a:ext>
              </a:extLst>
            </p:cNvPr>
            <p:cNvSpPr txBox="1"/>
            <p:nvPr/>
          </p:nvSpPr>
          <p:spPr>
            <a:xfrm>
              <a:off x="5896189" y="5230418"/>
              <a:ext cx="184377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une</a:t>
              </a:r>
              <a:r>
                <a:rPr lang="de-DE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année</a:t>
              </a:r>
              <a:r>
                <a:rPr lang="de-DE" sz="1400" b="1" dirty="0">
                  <a:solidFill>
                    <a:srgbClr val="1D1D1B"/>
                  </a:solidFill>
                  <a:effectLst/>
                  <a:latin typeface="Helvetica" pitchFamily="2" charset="0"/>
                </a:rPr>
                <a:t> et </a:t>
              </a:r>
              <a:r>
                <a:rPr lang="de-DE" sz="1400" b="1" dirty="0" err="1">
                  <a:solidFill>
                    <a:srgbClr val="1D1D1B"/>
                  </a:solidFill>
                  <a:effectLst/>
                  <a:latin typeface="Helvetica" pitchFamily="2" charset="0"/>
                </a:rPr>
                <a:t>demie</a:t>
              </a:r>
              <a:endParaRPr lang="de-DE" sz="1400" b="1" dirty="0">
                <a:solidFill>
                  <a:srgbClr val="1D1D1B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027239AF-3378-7CAF-37BF-672A71F52475}"/>
                </a:ext>
              </a:extLst>
            </p:cNvPr>
            <p:cNvSpPr txBox="1"/>
            <p:nvPr/>
          </p:nvSpPr>
          <p:spPr>
            <a:xfrm>
              <a:off x="620000" y="4698875"/>
              <a:ext cx="4501553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Helvetica" pitchFamily="2" charset="0"/>
                </a:rPr>
                <a:t>Formation </a:t>
              </a:r>
              <a:r>
                <a:rPr lang="de-DE" sz="1400" dirty="0" err="1">
                  <a:latin typeface="Helvetica" pitchFamily="2" charset="0"/>
                </a:rPr>
                <a:t>dispensant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une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qualification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professionnelle</a:t>
              </a:r>
              <a:endParaRPr lang="de-DE" sz="1400" dirty="0">
                <a:latin typeface="Helvetica" pitchFamily="2" charset="0"/>
              </a:endParaRP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364BDA37-5F0F-B714-BCB6-ADD71675C13E}"/>
                </a:ext>
              </a:extLst>
            </p:cNvPr>
            <p:cNvSpPr txBox="1"/>
            <p:nvPr/>
          </p:nvSpPr>
          <p:spPr>
            <a:xfrm>
              <a:off x="5385308" y="4698251"/>
              <a:ext cx="184537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Helvetica" pitchFamily="2" charset="0"/>
                </a:rPr>
                <a:t>Formation </a:t>
              </a:r>
              <a:r>
                <a:rPr lang="de-DE" sz="1400" dirty="0" err="1">
                  <a:latin typeface="Helvetica" pitchFamily="2" charset="0"/>
                </a:rPr>
                <a:t>facultative</a:t>
              </a:r>
              <a:endParaRPr lang="de-DE" sz="1400" dirty="0">
                <a:latin typeface="Helvetica" pitchFamily="2" charset="0"/>
              </a:endParaRP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BD29C340-A8A8-D4F6-443E-D6A25C96C3D6}"/>
                </a:ext>
              </a:extLst>
            </p:cNvPr>
            <p:cNvSpPr txBox="1"/>
            <p:nvPr/>
          </p:nvSpPr>
          <p:spPr>
            <a:xfrm>
              <a:off x="7867456" y="4698250"/>
              <a:ext cx="1715534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sz="1400" dirty="0">
                  <a:latin typeface="Helvetica" pitchFamily="2" charset="0"/>
                </a:rPr>
                <a:t>Formation </a:t>
              </a:r>
              <a:r>
                <a:rPr lang="de-DE" sz="1400" dirty="0" err="1">
                  <a:latin typeface="Helvetica" pitchFamily="2" charset="0"/>
                </a:rPr>
                <a:t>continue</a:t>
              </a:r>
              <a:endParaRPr lang="de-DE" sz="1400" dirty="0">
                <a:latin typeface="Helvetica" pitchFamily="2" charset="0"/>
              </a:endParaRPr>
            </a:p>
          </p:txBody>
        </p:sp>
        <p:sp>
          <p:nvSpPr>
            <p:cNvPr id="16" name="Textfeld 15">
              <a:extLst>
                <a:ext uri="{FF2B5EF4-FFF2-40B4-BE49-F238E27FC236}">
                  <a16:creationId xmlns:a16="http://schemas.microsoft.com/office/drawing/2014/main" id="{EDD440BA-36AA-317B-CD81-09C2F6FD5AEE}"/>
                </a:ext>
              </a:extLst>
            </p:cNvPr>
            <p:cNvSpPr txBox="1"/>
            <p:nvPr/>
          </p:nvSpPr>
          <p:spPr>
            <a:xfrm>
              <a:off x="4559739" y="6203095"/>
              <a:ext cx="950901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DE" sz="1400" b="1" dirty="0">
                  <a:solidFill>
                    <a:srgbClr val="A11731"/>
                  </a:solidFill>
                  <a:latin typeface="Helvetica" pitchFamily="2" charset="0"/>
                </a:rPr>
                <a:t>Bachelor</a:t>
              </a:r>
            </a:p>
          </p:txBody>
        </p:sp>
        <p:sp>
          <p:nvSpPr>
            <p:cNvPr id="17" name="Textfeld 16">
              <a:extLst>
                <a:ext uri="{FF2B5EF4-FFF2-40B4-BE49-F238E27FC236}">
                  <a16:creationId xmlns:a16="http://schemas.microsoft.com/office/drawing/2014/main" id="{69F9A26D-2290-F625-3AA2-7455CAE710CE}"/>
                </a:ext>
              </a:extLst>
            </p:cNvPr>
            <p:cNvSpPr txBox="1"/>
            <p:nvPr/>
          </p:nvSpPr>
          <p:spPr>
            <a:xfrm>
              <a:off x="7100349" y="6203095"/>
              <a:ext cx="761747" cy="307777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Master</a:t>
              </a:r>
            </a:p>
          </p:txBody>
        </p:sp>
        <p:sp>
          <p:nvSpPr>
            <p:cNvPr id="18" name="Textfeld 17">
              <a:extLst>
                <a:ext uri="{FF2B5EF4-FFF2-40B4-BE49-F238E27FC236}">
                  <a16:creationId xmlns:a16="http://schemas.microsoft.com/office/drawing/2014/main" id="{2B841B8F-EF2E-2A5C-7453-B808D4E4315C}"/>
                </a:ext>
              </a:extLst>
            </p:cNvPr>
            <p:cNvSpPr txBox="1"/>
            <p:nvPr/>
          </p:nvSpPr>
          <p:spPr>
            <a:xfrm>
              <a:off x="7779183" y="5983796"/>
              <a:ext cx="1734770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r"/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Master of</a:t>
              </a:r>
            </a:p>
            <a:p>
              <a:pPr algn="r"/>
              <a:r>
                <a:rPr lang="de-GB" sz="1400" b="1" dirty="0">
                  <a:solidFill>
                    <a:srgbClr val="A11731"/>
                  </a:solidFill>
                  <a:latin typeface="Helvetica" pitchFamily="2" charset="0"/>
                </a:rPr>
                <a:t>Advanced Studies</a:t>
              </a:r>
            </a:p>
          </p:txBody>
        </p:sp>
        <p:cxnSp>
          <p:nvCxnSpPr>
            <p:cNvPr id="20" name="Gerade Verbindung 19">
              <a:extLst>
                <a:ext uri="{FF2B5EF4-FFF2-40B4-BE49-F238E27FC236}">
                  <a16:creationId xmlns:a16="http://schemas.microsoft.com/office/drawing/2014/main" id="{450BC4E9-8460-5A99-B28B-1A6F5343BEEA}"/>
                </a:ext>
              </a:extLst>
            </p:cNvPr>
            <p:cNvCxnSpPr/>
            <p:nvPr/>
          </p:nvCxnSpPr>
          <p:spPr>
            <a:xfrm>
              <a:off x="5469696" y="5746238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Gerade Verbindung 20">
              <a:extLst>
                <a:ext uri="{FF2B5EF4-FFF2-40B4-BE49-F238E27FC236}">
                  <a16:creationId xmlns:a16="http://schemas.microsoft.com/office/drawing/2014/main" id="{311AC1D8-3665-1C86-04FD-E684BA07800F}"/>
                </a:ext>
              </a:extLst>
            </p:cNvPr>
            <p:cNvCxnSpPr/>
            <p:nvPr/>
          </p:nvCxnSpPr>
          <p:spPr>
            <a:xfrm>
              <a:off x="7855874" y="5746238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Gerade Verbindung 21">
              <a:extLst>
                <a:ext uri="{FF2B5EF4-FFF2-40B4-BE49-F238E27FC236}">
                  <a16:creationId xmlns:a16="http://schemas.microsoft.com/office/drawing/2014/main" id="{290D0F46-2484-0669-88FD-D29F5FA97504}"/>
                </a:ext>
              </a:extLst>
            </p:cNvPr>
            <p:cNvCxnSpPr/>
            <p:nvPr/>
          </p:nvCxnSpPr>
          <p:spPr>
            <a:xfrm>
              <a:off x="9456300" y="5714342"/>
              <a:ext cx="0" cy="792674"/>
            </a:xfrm>
            <a:prstGeom prst="line">
              <a:avLst/>
            </a:prstGeom>
            <a:ln w="19050">
              <a:solidFill>
                <a:srgbClr val="A1173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180558125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Grafik 4">
            <a:extLst>
              <a:ext uri="{FF2B5EF4-FFF2-40B4-BE49-F238E27FC236}">
                <a16:creationId xmlns:a16="http://schemas.microsoft.com/office/drawing/2014/main" id="{52095016-1605-053B-1598-2B437B8084D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626736"/>
            <a:ext cx="8291436" cy="5398381"/>
          </a:xfrm>
          <a:prstGeom prst="rect">
            <a:avLst/>
          </a:prstGeom>
        </p:spPr>
      </p:pic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35E5DA7D-814D-8138-882F-1D92997DCF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22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F9AF570-3E59-4A6A-BA34-F7F7A991EE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77700" y="2766218"/>
            <a:ext cx="5207589" cy="1325563"/>
          </a:xfrm>
        </p:spPr>
        <p:txBody>
          <a:bodyPr>
            <a:normAutofit/>
          </a:bodyPr>
          <a:lstStyle/>
          <a:p>
            <a:pPr algn="r"/>
            <a:r>
              <a:rPr lang="de-DE" dirty="0" err="1">
                <a:solidFill>
                  <a:schemeClr val="tx2"/>
                </a:solidFill>
              </a:rPr>
              <a:t>Les</a:t>
            </a:r>
            <a:r>
              <a:rPr lang="de-DE" dirty="0">
                <a:solidFill>
                  <a:schemeClr val="tx2"/>
                </a:solidFill>
              </a:rPr>
              <a:t> hautes </a:t>
            </a:r>
            <a:r>
              <a:rPr lang="de-DE" dirty="0" err="1">
                <a:solidFill>
                  <a:schemeClr val="tx2"/>
                </a:solidFill>
              </a:rPr>
              <a:t>écoles</a:t>
            </a:r>
            <a:r>
              <a:rPr lang="de-DE" dirty="0">
                <a:solidFill>
                  <a:schemeClr val="tx2"/>
                </a:solidFill>
              </a:rPr>
              <a:t> </a:t>
            </a:r>
            <a:r>
              <a:rPr lang="de-DE" dirty="0" err="1">
                <a:solidFill>
                  <a:schemeClr val="tx2"/>
                </a:solidFill>
              </a:rPr>
              <a:t>pédagogiques</a:t>
            </a:r>
            <a:endParaRPr lang="de-GB" dirty="0">
              <a:solidFill>
                <a:schemeClr val="tx2"/>
              </a:solidFill>
            </a:endParaRPr>
          </a:p>
        </p:txBody>
      </p:sp>
      <p:grpSp>
        <p:nvGrpSpPr>
          <p:cNvPr id="10" name="Gruppieren 9">
            <a:extLst>
              <a:ext uri="{FF2B5EF4-FFF2-40B4-BE49-F238E27FC236}">
                <a16:creationId xmlns:a16="http://schemas.microsoft.com/office/drawing/2014/main" id="{15292324-0D79-090F-1C0B-7B62A9DB64C6}"/>
              </a:ext>
            </a:extLst>
          </p:cNvPr>
          <p:cNvGrpSpPr/>
          <p:nvPr/>
        </p:nvGrpSpPr>
        <p:grpSpPr>
          <a:xfrm>
            <a:off x="265526" y="6025117"/>
            <a:ext cx="11419763" cy="738664"/>
            <a:chOff x="265526" y="6283312"/>
            <a:chExt cx="11419763" cy="738664"/>
          </a:xfrm>
        </p:grpSpPr>
        <p:sp>
          <p:nvSpPr>
            <p:cNvPr id="2" name="Textfeld 1">
              <a:extLst>
                <a:ext uri="{FF2B5EF4-FFF2-40B4-BE49-F238E27FC236}">
                  <a16:creationId xmlns:a16="http://schemas.microsoft.com/office/drawing/2014/main" id="{4E8C5F93-0696-1710-F23A-FD568B910D98}"/>
                </a:ext>
              </a:extLst>
            </p:cNvPr>
            <p:cNvSpPr txBox="1"/>
            <p:nvPr/>
          </p:nvSpPr>
          <p:spPr>
            <a:xfrm>
              <a:off x="436875" y="6283312"/>
              <a:ext cx="11248414" cy="738664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r>
                <a:rPr lang="de-DE" sz="1400" dirty="0">
                  <a:effectLst/>
                  <a:latin typeface="Helvetica" pitchFamily="2" charset="0"/>
                </a:rPr>
                <a:t>Hautes </a:t>
              </a:r>
              <a:r>
                <a:rPr lang="de-DE" sz="1400" dirty="0" err="1">
                  <a:effectLst/>
                  <a:latin typeface="Helvetica" pitchFamily="2" charset="0"/>
                </a:rPr>
                <a:t>écoles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pédagogiques</a:t>
              </a:r>
              <a:r>
                <a:rPr lang="de-DE" sz="1400" dirty="0">
                  <a:effectLst/>
                  <a:latin typeface="Helvetica" pitchFamily="2" charset="0"/>
                </a:rPr>
                <a:t> 	</a:t>
              </a:r>
              <a:r>
                <a:rPr lang="de-DE" sz="1400" dirty="0" err="1">
                  <a:effectLst/>
                  <a:latin typeface="Helvetica" pitchFamily="2" charset="0"/>
                </a:rPr>
                <a:t>Intégrées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dans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les</a:t>
              </a:r>
              <a:r>
                <a:rPr lang="de-DE" sz="1400" dirty="0">
                  <a:effectLst/>
                  <a:latin typeface="Helvetica" pitchFamily="2" charset="0"/>
                </a:rPr>
                <a:t> hautes	</a:t>
              </a:r>
              <a:r>
                <a:rPr lang="de-DE" sz="1400" dirty="0" err="1">
                  <a:effectLst/>
                  <a:latin typeface="Helvetica" pitchFamily="2" charset="0"/>
                </a:rPr>
                <a:t>Intégrées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dans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les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universités</a:t>
              </a:r>
              <a:r>
                <a:rPr lang="de-DE" sz="1400" dirty="0">
                  <a:effectLst/>
                  <a:latin typeface="Helvetica" pitchFamily="2" charset="0"/>
                </a:rPr>
                <a:t> 	</a:t>
              </a:r>
              <a:r>
                <a:rPr lang="de-DE" sz="1400" dirty="0" err="1">
                  <a:effectLst/>
                  <a:latin typeface="Helvetica" pitchFamily="2" charset="0"/>
                </a:rPr>
                <a:t>Autres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institutions</a:t>
              </a:r>
              <a:r>
                <a:rPr lang="de-DE" sz="1400" dirty="0">
                  <a:effectLst/>
                  <a:latin typeface="Helvetica" pitchFamily="2" charset="0"/>
                </a:rPr>
                <a:t> </a:t>
              </a:r>
              <a:r>
                <a:rPr lang="de-DE" sz="1400" dirty="0" err="1">
                  <a:effectLst/>
                  <a:latin typeface="Helvetica" pitchFamily="2" charset="0"/>
                </a:rPr>
                <a:t>tertiaires</a:t>
              </a:r>
              <a:endParaRPr lang="de-DE" sz="1400" dirty="0">
                <a:effectLst/>
                <a:latin typeface="Helvetica" pitchFamily="2" charset="0"/>
              </a:endParaRPr>
            </a:p>
            <a:p>
              <a:r>
                <a:rPr lang="de-DE" sz="1400" dirty="0">
                  <a:latin typeface="Helvetica" pitchFamily="2" charset="0"/>
                </a:rPr>
                <a:t>			</a:t>
              </a:r>
              <a:r>
                <a:rPr lang="de-DE" sz="1400" dirty="0" err="1">
                  <a:latin typeface="Helvetica" pitchFamily="2" charset="0"/>
                </a:rPr>
                <a:t>écoles</a:t>
              </a:r>
              <a:r>
                <a:rPr lang="de-DE" sz="1400" dirty="0">
                  <a:latin typeface="Helvetica" pitchFamily="2" charset="0"/>
                </a:rPr>
                <a:t> </a:t>
              </a:r>
              <a:r>
                <a:rPr lang="de-DE" sz="1400" dirty="0" err="1">
                  <a:latin typeface="Helvetica" pitchFamily="2" charset="0"/>
                </a:rPr>
                <a:t>spécialisées</a:t>
              </a:r>
              <a:endParaRPr lang="de-DE" sz="1400" dirty="0">
                <a:effectLst/>
                <a:latin typeface="Helvetica" pitchFamily="2" charset="0"/>
              </a:endParaRPr>
            </a:p>
            <a:p>
              <a:endParaRPr lang="de-DE" sz="1400" dirty="0">
                <a:effectLst/>
                <a:latin typeface="Helvetica" pitchFamily="2" charset="0"/>
              </a:endParaRPr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B4AF3505-135E-C8BC-0F4A-C193D23D61F0}"/>
                </a:ext>
              </a:extLst>
            </p:cNvPr>
            <p:cNvSpPr/>
            <p:nvPr/>
          </p:nvSpPr>
          <p:spPr>
            <a:xfrm>
              <a:off x="265526" y="6328845"/>
              <a:ext cx="185397" cy="185397"/>
            </a:xfrm>
            <a:prstGeom prst="ellipse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7" name="Dreieck 6">
              <a:extLst>
                <a:ext uri="{FF2B5EF4-FFF2-40B4-BE49-F238E27FC236}">
                  <a16:creationId xmlns:a16="http://schemas.microsoft.com/office/drawing/2014/main" id="{5795E82A-35A6-59FB-577C-4D92D3536D6F}"/>
                </a:ext>
              </a:extLst>
            </p:cNvPr>
            <p:cNvSpPr/>
            <p:nvPr/>
          </p:nvSpPr>
          <p:spPr>
            <a:xfrm>
              <a:off x="3028687" y="6354061"/>
              <a:ext cx="192882" cy="166278"/>
            </a:xfrm>
            <a:prstGeom prst="triangle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6860F4EE-E675-1714-FCF0-EC1700FE4F86}"/>
                </a:ext>
              </a:extLst>
            </p:cNvPr>
            <p:cNvSpPr/>
            <p:nvPr/>
          </p:nvSpPr>
          <p:spPr>
            <a:xfrm>
              <a:off x="5782511" y="6352541"/>
              <a:ext cx="161701" cy="161701"/>
            </a:xfrm>
            <a:prstGeom prst="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  <p:sp>
          <p:nvSpPr>
            <p:cNvPr id="9" name="Raute 8">
              <a:extLst>
                <a:ext uri="{FF2B5EF4-FFF2-40B4-BE49-F238E27FC236}">
                  <a16:creationId xmlns:a16="http://schemas.microsoft.com/office/drawing/2014/main" id="{48C444A0-6C08-C92C-0984-29B55A3D7ABF}"/>
                </a:ext>
              </a:extLst>
            </p:cNvPr>
            <p:cNvSpPr/>
            <p:nvPr/>
          </p:nvSpPr>
          <p:spPr>
            <a:xfrm>
              <a:off x="8545073" y="6347964"/>
              <a:ext cx="166278" cy="166278"/>
            </a:xfrm>
            <a:prstGeom prst="diamond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CH"/>
            </a:p>
          </p:txBody>
        </p:sp>
      </p:grpSp>
    </p:spTree>
    <p:extLst>
      <p:ext uri="{BB962C8B-B14F-4D97-AF65-F5344CB8AC3E}">
        <p14:creationId xmlns:p14="http://schemas.microsoft.com/office/powerpoint/2010/main" val="181664277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7299"/>
            <a:ext cx="9144000" cy="983402"/>
          </a:xfrm>
        </p:spPr>
        <p:txBody>
          <a:bodyPr>
            <a:normAutofit/>
          </a:bodyPr>
          <a:lstStyle/>
          <a:p>
            <a:r>
              <a:rPr lang="de-CH" dirty="0"/>
              <a:t>La </a:t>
            </a:r>
            <a:r>
              <a:rPr lang="de-CH" dirty="0" err="1"/>
              <a:t>formation</a:t>
            </a:r>
            <a:r>
              <a:rPr lang="de-CH" dirty="0"/>
              <a:t> </a:t>
            </a:r>
            <a:r>
              <a:rPr lang="de-CH" dirty="0" err="1"/>
              <a:t>continue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86487960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20C8A85C-AE1A-BF13-BCAC-A02FC511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24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A579B061-658E-19F1-E088-2C8250F624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358723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trois</a:t>
            </a:r>
            <a:r>
              <a:rPr lang="de-DE" dirty="0"/>
              <a:t> </a:t>
            </a:r>
            <a:r>
              <a:rPr lang="de-DE" dirty="0" err="1"/>
              <a:t>domaines</a:t>
            </a:r>
            <a:r>
              <a:rPr lang="de-DE" dirty="0"/>
              <a:t> de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continue</a:t>
            </a:r>
            <a:endParaRPr lang="de-GB" dirty="0"/>
          </a:p>
        </p:txBody>
      </p:sp>
      <p:sp>
        <p:nvSpPr>
          <p:cNvPr id="5" name="Rechteck 4">
            <a:extLst>
              <a:ext uri="{FF2B5EF4-FFF2-40B4-BE49-F238E27FC236}">
                <a16:creationId xmlns:a16="http://schemas.microsoft.com/office/drawing/2014/main" id="{1BE27A01-574B-6726-D4FE-5BF03B8679C3}"/>
              </a:ext>
            </a:extLst>
          </p:cNvPr>
          <p:cNvSpPr/>
          <p:nvPr/>
        </p:nvSpPr>
        <p:spPr>
          <a:xfrm>
            <a:off x="818866" y="1924334"/>
            <a:ext cx="8627622" cy="47767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Apprentissage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tout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au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long</a:t>
            </a:r>
            <a:r>
              <a:rPr lang="de-DE" b="1" dirty="0">
                <a:solidFill>
                  <a:schemeClr val="bg1"/>
                </a:solidFill>
                <a:latin typeface="Helvetica" pitchFamily="2" charset="0"/>
              </a:rPr>
              <a:t> de la </a:t>
            </a:r>
            <a:r>
              <a:rPr lang="de-DE" b="1" dirty="0" err="1">
                <a:solidFill>
                  <a:schemeClr val="bg1"/>
                </a:solidFill>
                <a:latin typeface="Helvetica" pitchFamily="2" charset="0"/>
              </a:rPr>
              <a:t>vie</a:t>
            </a:r>
            <a:endParaRPr lang="de-DE" b="1" dirty="0">
              <a:solidFill>
                <a:schemeClr val="bg1"/>
              </a:solidFill>
              <a:latin typeface="Helvetica" pitchFamily="2" charset="0"/>
            </a:endParaRPr>
          </a:p>
        </p:txBody>
      </p:sp>
      <p:sp>
        <p:nvSpPr>
          <p:cNvPr id="6" name="Rechteck 5">
            <a:extLst>
              <a:ext uri="{FF2B5EF4-FFF2-40B4-BE49-F238E27FC236}">
                <a16:creationId xmlns:a16="http://schemas.microsoft.com/office/drawing/2014/main" id="{A8727C88-EB89-FE65-CB47-50EEFA61F275}"/>
              </a:ext>
            </a:extLst>
          </p:cNvPr>
          <p:cNvSpPr/>
          <p:nvPr/>
        </p:nvSpPr>
        <p:spPr>
          <a:xfrm>
            <a:off x="818865" y="2471093"/>
            <a:ext cx="2784143" cy="2742352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Formation formelle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(p. ex.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filières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de</a:t>
            </a: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formation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du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degré</a:t>
            </a:r>
            <a:endParaRPr lang="de-DE" sz="1600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secondaire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II et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titres</a:t>
            </a:r>
            <a:endParaRPr lang="de-DE" sz="1600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du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degré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tertiaire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:</a:t>
            </a: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EP, EPS,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bachelor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</a:t>
            </a: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master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 PhD)</a:t>
            </a:r>
          </a:p>
          <a:p>
            <a:pPr algn="ctr"/>
            <a:endParaRPr lang="de-DE" sz="1600" dirty="0">
              <a:solidFill>
                <a:srgbClr val="1D1D1B"/>
              </a:solidFill>
              <a:latin typeface="Helvetica" pitchFamily="2" charset="0"/>
            </a:endParaRPr>
          </a:p>
          <a:p>
            <a:pPr algn="ctr"/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Déjà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réglémentée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7" name="Rechteck 6">
            <a:extLst>
              <a:ext uri="{FF2B5EF4-FFF2-40B4-BE49-F238E27FC236}">
                <a16:creationId xmlns:a16="http://schemas.microsoft.com/office/drawing/2014/main" id="{EB14E004-3674-8E48-843C-1EDCAEC4CEA9}"/>
              </a:ext>
            </a:extLst>
          </p:cNvPr>
          <p:cNvSpPr/>
          <p:nvPr/>
        </p:nvSpPr>
        <p:spPr>
          <a:xfrm>
            <a:off x="3744781" y="2471093"/>
            <a:ext cx="2784143" cy="2742352"/>
          </a:xfrm>
          <a:prstGeom prst="rect">
            <a:avLst/>
          </a:prstGeom>
          <a:solidFill>
            <a:schemeClr val="accent2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Formation non formelle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(p. ex.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cours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,</a:t>
            </a: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séminaires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;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pas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de</a:t>
            </a:r>
          </a:p>
          <a:p>
            <a:pPr algn="ctr"/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diplôme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reconnu</a:t>
            </a:r>
            <a:endParaRPr lang="de-DE" sz="1600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par </a:t>
            </a:r>
            <a:r>
              <a:rPr lang="de-DE" sz="1600" dirty="0" err="1">
                <a:solidFill>
                  <a:srgbClr val="1D1D1B"/>
                </a:solidFill>
                <a:effectLst/>
                <a:latin typeface="Helvetica" pitchFamily="2" charset="0"/>
              </a:rPr>
              <a:t>l'Etat</a:t>
            </a:r>
            <a:r>
              <a:rPr lang="de-DE" sz="1600" dirty="0">
                <a:solidFill>
                  <a:srgbClr val="1D1D1B"/>
                </a:solidFill>
                <a:effectLst/>
                <a:latin typeface="Helvetica" pitchFamily="2" charset="0"/>
              </a:rPr>
              <a:t>)</a:t>
            </a:r>
          </a:p>
          <a:p>
            <a:pPr algn="ctr"/>
            <a:endParaRPr lang="de-DE" sz="1600" dirty="0">
              <a:solidFill>
                <a:srgbClr val="1D1D1B"/>
              </a:solidFill>
              <a:latin typeface="Helvetica" pitchFamily="2" charset="0"/>
            </a:endParaRPr>
          </a:p>
          <a:p>
            <a:pPr algn="ctr"/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Besoin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 de</a:t>
            </a: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réglementation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53B147C7-C8E9-ED53-EACE-17D910C016EE}"/>
              </a:ext>
            </a:extLst>
          </p:cNvPr>
          <p:cNvSpPr/>
          <p:nvPr/>
        </p:nvSpPr>
        <p:spPr>
          <a:xfrm>
            <a:off x="6662344" y="2471093"/>
            <a:ext cx="2784143" cy="2742352"/>
          </a:xfrm>
          <a:prstGeom prst="rect">
            <a:avLst/>
          </a:prstGeom>
          <a:solidFill>
            <a:schemeClr val="accent3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Formation informelle</a:t>
            </a:r>
          </a:p>
          <a:p>
            <a:pPr algn="ctr"/>
            <a:endParaRPr lang="de-GB" b="1" dirty="0">
              <a:solidFill>
                <a:schemeClr val="tx1"/>
              </a:solidFill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(p. ex.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sur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 le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lieu</a:t>
            </a:r>
            <a:endParaRPr lang="de-DE" sz="1600" i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de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travail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,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activités</a:t>
            </a:r>
            <a:endParaRPr lang="de-DE" sz="1600" i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familiales </a:t>
            </a:r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ou</a:t>
            </a:r>
            <a:endParaRPr lang="de-DE" sz="1600" i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i="1" dirty="0" err="1">
                <a:solidFill>
                  <a:srgbClr val="1D1D1B"/>
                </a:solidFill>
                <a:effectLst/>
                <a:latin typeface="Helvetica" pitchFamily="2" charset="0"/>
              </a:rPr>
              <a:t>bénévoles</a:t>
            </a:r>
            <a:r>
              <a:rPr lang="de-DE" sz="1600" i="1" dirty="0">
                <a:solidFill>
                  <a:srgbClr val="1D1D1B"/>
                </a:solidFill>
                <a:effectLst/>
                <a:latin typeface="Helvetica" pitchFamily="2" charset="0"/>
              </a:rPr>
              <a:t>)</a:t>
            </a:r>
          </a:p>
          <a:p>
            <a:pPr algn="ctr"/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Choix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individuel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,</a:t>
            </a:r>
          </a:p>
          <a:p>
            <a:pPr algn="ctr"/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pas</a:t>
            </a:r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besoin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algn="ctr"/>
            <a:r>
              <a:rPr lang="de-DE" sz="1600" b="1" dirty="0">
                <a:solidFill>
                  <a:srgbClr val="1D1D1B"/>
                </a:solidFill>
                <a:effectLst/>
                <a:latin typeface="Helvetica" pitchFamily="2" charset="0"/>
              </a:rPr>
              <a:t>de </a:t>
            </a:r>
            <a:r>
              <a:rPr lang="de-DE" sz="1600" b="1" dirty="0" err="1">
                <a:solidFill>
                  <a:srgbClr val="1D1D1B"/>
                </a:solidFill>
                <a:effectLst/>
                <a:latin typeface="Helvetica" pitchFamily="2" charset="0"/>
              </a:rPr>
              <a:t>réglementation</a:t>
            </a:r>
            <a:endParaRPr lang="de-DE" sz="1600" b="1" dirty="0">
              <a:solidFill>
                <a:srgbClr val="1D1D1B"/>
              </a:solidFill>
              <a:effectLst/>
              <a:latin typeface="Helvetica" pitchFamily="2" charset="0"/>
            </a:endParaRPr>
          </a:p>
          <a:p>
            <a:pPr marL="285750" indent="-285750" algn="ctr">
              <a:buFont typeface="Wingdings" pitchFamily="2" charset="2"/>
              <a:buChar char="§"/>
            </a:pPr>
            <a:endParaRPr lang="de-DE" sz="1600" dirty="0">
              <a:solidFill>
                <a:schemeClr val="tx1"/>
              </a:solidFill>
              <a:effectLst/>
              <a:latin typeface="Helvetica" pitchFamily="2" charset="0"/>
            </a:endParaRPr>
          </a:p>
        </p:txBody>
      </p:sp>
      <p:sp>
        <p:nvSpPr>
          <p:cNvPr id="9" name="Rechteck 8">
            <a:extLst>
              <a:ext uri="{FF2B5EF4-FFF2-40B4-BE49-F238E27FC236}">
                <a16:creationId xmlns:a16="http://schemas.microsoft.com/office/drawing/2014/main" id="{6F8954AA-8557-C5FD-7086-27217C44480C}"/>
              </a:ext>
            </a:extLst>
          </p:cNvPr>
          <p:cNvSpPr/>
          <p:nvPr/>
        </p:nvSpPr>
        <p:spPr>
          <a:xfrm>
            <a:off x="818865" y="5282532"/>
            <a:ext cx="8627622" cy="477672"/>
          </a:xfrm>
          <a:prstGeom prst="rect">
            <a:avLst/>
          </a:prstGeom>
          <a:solidFill>
            <a:srgbClr val="C2DAB6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Compétences</a:t>
            </a:r>
            <a:r>
              <a:rPr lang="de-DE" b="1" dirty="0">
                <a:solidFill>
                  <a:schemeClr val="tx1"/>
                </a:solidFill>
                <a:latin typeface="Helvetica" pitchFamily="2" charset="0"/>
              </a:rPr>
              <a:t> de </a:t>
            </a:r>
            <a:r>
              <a:rPr lang="de-DE" b="1" dirty="0" err="1">
                <a:solidFill>
                  <a:schemeClr val="tx1"/>
                </a:solidFill>
                <a:latin typeface="Helvetica" pitchFamily="2" charset="0"/>
              </a:rPr>
              <a:t>base</a:t>
            </a:r>
            <a:endParaRPr lang="de-DE" b="1" dirty="0">
              <a:solidFill>
                <a:schemeClr val="tx1"/>
              </a:solidFill>
              <a:latin typeface="Helvetica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5000071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C9750C90-C48B-1D31-F485-C644BDB3D1F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721268"/>
            <a:ext cx="8060789" cy="1325563"/>
          </a:xfrm>
        </p:spPr>
        <p:txBody>
          <a:bodyPr/>
          <a:lstStyle/>
          <a:p>
            <a:r>
              <a:rPr lang="de-DE" dirty="0" err="1"/>
              <a:t>Notions</a:t>
            </a:r>
            <a:endParaRPr lang="de-GB" dirty="0"/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568D56D4-DCD2-221E-0208-D9D99AA28841}"/>
              </a:ext>
            </a:extLst>
          </p:cNvPr>
          <p:cNvSpPr txBox="1">
            <a:spLocks/>
          </p:cNvSpPr>
          <p:nvPr/>
        </p:nvSpPr>
        <p:spPr>
          <a:xfrm>
            <a:off x="704388" y="2444113"/>
            <a:ext cx="7905750" cy="3874432"/>
          </a:xfrm>
          <a:prstGeom prst="rect">
            <a:avLst/>
          </a:prstGeom>
        </p:spPr>
        <p:txBody>
          <a:bodyPr>
            <a:normAutofit fontScale="92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/>
              <a:t>La </a:t>
            </a:r>
            <a:r>
              <a:rPr lang="de-DE" sz="1600" b="1" dirty="0" err="1"/>
              <a:t>formation</a:t>
            </a:r>
            <a:r>
              <a:rPr lang="de-DE" sz="1600" b="1" dirty="0"/>
              <a:t> </a:t>
            </a:r>
            <a:r>
              <a:rPr lang="de-DE" sz="1600" b="1" dirty="0" err="1"/>
              <a:t>continue</a:t>
            </a:r>
            <a:r>
              <a:rPr lang="de-DE" sz="1600" b="1" dirty="0"/>
              <a:t> </a:t>
            </a:r>
            <a:r>
              <a:rPr lang="de-DE" sz="1600" b="1" dirty="0" err="1"/>
              <a:t>est</a:t>
            </a:r>
            <a:r>
              <a:rPr lang="de-DE" sz="1600" b="1" dirty="0"/>
              <a:t> </a:t>
            </a:r>
            <a:r>
              <a:rPr lang="de-DE" sz="1600" b="1" dirty="0" err="1"/>
              <a:t>un</a:t>
            </a:r>
            <a:r>
              <a:rPr lang="de-DE" sz="1600" b="1" dirty="0"/>
              <a:t> </a:t>
            </a:r>
            <a:r>
              <a:rPr lang="de-DE" sz="1600" b="1" dirty="0" err="1"/>
              <a:t>élément</a:t>
            </a:r>
            <a:r>
              <a:rPr lang="de-DE" sz="1600" b="1" dirty="0"/>
              <a:t> de </a:t>
            </a:r>
            <a:r>
              <a:rPr lang="de-DE" sz="1600" b="1" dirty="0" err="1"/>
              <a:t>l‘apprentissage</a:t>
            </a:r>
            <a:r>
              <a:rPr lang="de-DE" sz="1600" b="1" dirty="0"/>
              <a:t> </a:t>
            </a:r>
            <a:r>
              <a:rPr lang="de-DE" sz="1600" b="1" dirty="0" err="1"/>
              <a:t>tout</a:t>
            </a:r>
            <a:r>
              <a:rPr lang="de-DE" sz="1600" b="1" dirty="0"/>
              <a:t> au </a:t>
            </a:r>
            <a:r>
              <a:rPr lang="de-DE" sz="1600" b="1" dirty="0" err="1"/>
              <a:t>long</a:t>
            </a:r>
            <a:r>
              <a:rPr lang="de-DE" sz="1600" b="1" dirty="0"/>
              <a:t> de la </a:t>
            </a:r>
            <a:r>
              <a:rPr lang="de-DE" sz="1600" b="1" dirty="0" err="1"/>
              <a:t>vie</a:t>
            </a:r>
            <a:r>
              <a:rPr lang="de-DE" sz="1600" b="1" dirty="0"/>
              <a:t> et </a:t>
            </a:r>
            <a:r>
              <a:rPr lang="de-DE" sz="1600" b="1" dirty="0" err="1"/>
              <a:t>est</a:t>
            </a:r>
            <a:r>
              <a:rPr lang="de-DE" sz="1600" b="1" dirty="0"/>
              <a:t> </a:t>
            </a:r>
            <a:r>
              <a:rPr lang="de-DE" sz="1600" b="1" dirty="0" err="1"/>
              <a:t>définie</a:t>
            </a:r>
            <a:r>
              <a:rPr lang="de-DE" sz="1600" b="1" dirty="0"/>
              <a:t> par la forme des </a:t>
            </a:r>
            <a:r>
              <a:rPr lang="de-DE" sz="1600" b="1" dirty="0" err="1"/>
              <a:t>offres</a:t>
            </a:r>
            <a:endParaRPr lang="de-DE" sz="1600" b="1" dirty="0"/>
          </a:p>
          <a:p>
            <a:pPr>
              <a:lnSpc>
                <a:spcPct val="120000"/>
              </a:lnSpc>
            </a:pPr>
            <a:r>
              <a:rPr lang="de-DE" sz="1600" dirty="0" err="1"/>
              <a:t>pas</a:t>
            </a:r>
            <a:r>
              <a:rPr lang="de-DE" sz="1600" dirty="0"/>
              <a:t> en </a:t>
            </a:r>
            <a:r>
              <a:rPr lang="de-DE" sz="1600" dirty="0" err="1"/>
              <a:t>tant</a:t>
            </a:r>
            <a:r>
              <a:rPr lang="de-DE" sz="1600" dirty="0"/>
              <a:t> </a:t>
            </a:r>
            <a:r>
              <a:rPr lang="de-DE" sz="1600" dirty="0" err="1"/>
              <a:t>que</a:t>
            </a:r>
            <a:r>
              <a:rPr lang="de-DE" sz="1600" dirty="0"/>
              <a:t> </a:t>
            </a:r>
            <a:r>
              <a:rPr lang="de-DE" sz="1600" dirty="0" err="1"/>
              <a:t>formation</a:t>
            </a:r>
            <a:r>
              <a:rPr lang="de-DE" sz="1600" dirty="0"/>
              <a:t> des adultes, </a:t>
            </a:r>
            <a:r>
              <a:rPr lang="de-DE" sz="1600" dirty="0" err="1"/>
              <a:t>perfectionnement</a:t>
            </a:r>
            <a:r>
              <a:rPr lang="de-DE" sz="1600" dirty="0"/>
              <a:t>, etc.</a:t>
            </a:r>
          </a:p>
          <a:p>
            <a:pPr>
              <a:lnSpc>
                <a:spcPct val="120000"/>
              </a:lnSpc>
            </a:pPr>
            <a:endParaRPr lang="de-DE" sz="1600" dirty="0"/>
          </a:p>
          <a:p>
            <a:pPr marL="0" indent="0">
              <a:lnSpc>
                <a:spcPct val="120000"/>
              </a:lnSpc>
              <a:buFont typeface="Wingdings" pitchFamily="2" charset="2"/>
              <a:buNone/>
            </a:pPr>
            <a:r>
              <a:rPr lang="de-DE" sz="1600" b="1" dirty="0"/>
              <a:t>Font </a:t>
            </a:r>
            <a:r>
              <a:rPr lang="de-DE" sz="1600" b="1" dirty="0" err="1"/>
              <a:t>partie</a:t>
            </a:r>
            <a:r>
              <a:rPr lang="de-DE" sz="1600" b="1" dirty="0"/>
              <a:t> de la </a:t>
            </a:r>
            <a:r>
              <a:rPr lang="de-DE" sz="1600" b="1" dirty="0" err="1"/>
              <a:t>formation</a:t>
            </a:r>
            <a:r>
              <a:rPr lang="de-DE" sz="1600" b="1" dirty="0"/>
              <a:t> </a:t>
            </a:r>
            <a:r>
              <a:rPr lang="de-DE" sz="1600" b="1" dirty="0" err="1"/>
              <a:t>continue</a:t>
            </a:r>
            <a:r>
              <a:rPr lang="de-DE" sz="1600" b="1" dirty="0"/>
              <a:t>:</a:t>
            </a:r>
          </a:p>
          <a:p>
            <a:pPr>
              <a:lnSpc>
                <a:spcPct val="120000"/>
              </a:lnSpc>
            </a:pPr>
            <a:r>
              <a:rPr lang="de-DE" sz="1600" dirty="0"/>
              <a:t>La </a:t>
            </a:r>
            <a:r>
              <a:rPr lang="de-DE" sz="1600" dirty="0" err="1"/>
              <a:t>formation</a:t>
            </a:r>
            <a:r>
              <a:rPr lang="de-DE" sz="1600" dirty="0"/>
              <a:t> </a:t>
            </a:r>
            <a:r>
              <a:rPr lang="de-DE" sz="1600" dirty="0" err="1"/>
              <a:t>continue</a:t>
            </a:r>
            <a:r>
              <a:rPr lang="de-DE" sz="1600" dirty="0"/>
              <a:t> à des </a:t>
            </a:r>
            <a:r>
              <a:rPr lang="de-DE" sz="1600" dirty="0" err="1"/>
              <a:t>fins</a:t>
            </a:r>
            <a:r>
              <a:rPr lang="de-DE" sz="1600" dirty="0"/>
              <a:t> </a:t>
            </a:r>
            <a:r>
              <a:rPr lang="de-DE" sz="1600" dirty="0" err="1"/>
              <a:t>professionnelles</a:t>
            </a:r>
            <a:r>
              <a:rPr lang="de-DE" sz="1600" dirty="0"/>
              <a:t> et la </a:t>
            </a:r>
            <a:r>
              <a:rPr lang="de-DE" sz="1600" dirty="0" err="1"/>
              <a:t>formation</a:t>
            </a:r>
            <a:r>
              <a:rPr lang="de-DE" sz="1600" dirty="0"/>
              <a:t> </a:t>
            </a:r>
            <a:r>
              <a:rPr lang="de-DE" sz="1600" dirty="0" err="1"/>
              <a:t>continue</a:t>
            </a:r>
            <a:r>
              <a:rPr lang="de-DE" sz="1600" dirty="0"/>
              <a:t> </a:t>
            </a:r>
            <a:r>
              <a:rPr lang="de-DE" sz="1600" dirty="0" err="1"/>
              <a:t>organisée</a:t>
            </a:r>
            <a:r>
              <a:rPr lang="de-DE" sz="1600" dirty="0"/>
              <a:t> par </a:t>
            </a:r>
            <a:r>
              <a:rPr lang="de-DE" sz="1600" dirty="0" err="1"/>
              <a:t>les</a:t>
            </a:r>
            <a:r>
              <a:rPr lang="de-DE" sz="1600" dirty="0"/>
              <a:t> </a:t>
            </a:r>
            <a:r>
              <a:rPr lang="de-DE" sz="1600" dirty="0" err="1"/>
              <a:t>entreprises</a:t>
            </a:r>
            <a:endParaRPr lang="de-DE" sz="1600" dirty="0"/>
          </a:p>
          <a:p>
            <a:pPr>
              <a:lnSpc>
                <a:spcPct val="120000"/>
              </a:lnSpc>
            </a:pPr>
            <a:r>
              <a:rPr lang="de-DE" sz="1600" dirty="0"/>
              <a:t>Formation </a:t>
            </a:r>
            <a:r>
              <a:rPr lang="de-DE" sz="1600" dirty="0" err="1"/>
              <a:t>continue</a:t>
            </a:r>
            <a:r>
              <a:rPr lang="de-DE" sz="1600" dirty="0"/>
              <a:t> de </a:t>
            </a:r>
            <a:r>
              <a:rPr lang="de-DE" sz="1600" dirty="0" err="1"/>
              <a:t>degré</a:t>
            </a:r>
            <a:r>
              <a:rPr lang="de-DE" sz="1600" dirty="0"/>
              <a:t> </a:t>
            </a:r>
            <a:r>
              <a:rPr lang="de-DE" sz="1600" dirty="0" err="1"/>
              <a:t>tertiaire</a:t>
            </a:r>
            <a:endParaRPr lang="de-DE" sz="1600" dirty="0"/>
          </a:p>
          <a:p>
            <a:pPr lvl="1">
              <a:lnSpc>
                <a:spcPct val="120000"/>
              </a:lnSpc>
            </a:pPr>
            <a:r>
              <a:rPr lang="de-DE" dirty="0"/>
              <a:t>Haute </a:t>
            </a:r>
            <a:r>
              <a:rPr lang="de-DE" dirty="0" err="1"/>
              <a:t>école</a:t>
            </a:r>
            <a:r>
              <a:rPr lang="de-DE" dirty="0"/>
              <a:t>; CAS, DAS, MAS</a:t>
            </a:r>
          </a:p>
          <a:p>
            <a:pPr lvl="1">
              <a:lnSpc>
                <a:spcPct val="120000"/>
              </a:lnSpc>
            </a:pPr>
            <a:r>
              <a:rPr lang="de-DE" dirty="0"/>
              <a:t>Formation </a:t>
            </a:r>
            <a:r>
              <a:rPr lang="de-DE" dirty="0" err="1"/>
              <a:t>professionnelle</a:t>
            </a:r>
            <a:r>
              <a:rPr lang="de-DE" dirty="0"/>
              <a:t> supérieure: EPD ES, </a:t>
            </a:r>
            <a:r>
              <a:rPr lang="de-DE" dirty="0" err="1"/>
              <a:t>cours</a:t>
            </a:r>
            <a:r>
              <a:rPr lang="de-DE" dirty="0"/>
              <a:t> de </a:t>
            </a:r>
            <a:r>
              <a:rPr lang="de-DE" dirty="0" err="1"/>
              <a:t>préparation</a:t>
            </a:r>
            <a:r>
              <a:rPr lang="de-DE" dirty="0"/>
              <a:t> </a:t>
            </a:r>
            <a:r>
              <a:rPr lang="de-DE" dirty="0" err="1"/>
              <a:t>aux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et </a:t>
            </a:r>
            <a:r>
              <a:rPr lang="de-DE" dirty="0" err="1"/>
              <a:t>aux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supérieurs</a:t>
            </a:r>
            <a:endParaRPr lang="de-DE" dirty="0"/>
          </a:p>
          <a:p>
            <a:pPr>
              <a:lnSpc>
                <a:spcPct val="120000"/>
              </a:lnSpc>
            </a:pPr>
            <a:r>
              <a:rPr lang="de-DE" sz="1600" dirty="0"/>
              <a:t>Formation </a:t>
            </a:r>
            <a:r>
              <a:rPr lang="de-DE" sz="1600" dirty="0" err="1"/>
              <a:t>continue</a:t>
            </a:r>
            <a:r>
              <a:rPr lang="de-DE" sz="1600" dirty="0"/>
              <a:t> à </a:t>
            </a:r>
            <a:r>
              <a:rPr lang="de-DE" sz="1600" dirty="0" err="1"/>
              <a:t>caractère</a:t>
            </a:r>
            <a:r>
              <a:rPr lang="de-DE" sz="1600" dirty="0"/>
              <a:t> social </a:t>
            </a:r>
            <a:r>
              <a:rPr lang="de-DE" sz="1600" dirty="0" err="1"/>
              <a:t>ou</a:t>
            </a:r>
            <a:r>
              <a:rPr lang="de-DE" sz="1600" dirty="0"/>
              <a:t> de </a:t>
            </a:r>
            <a:r>
              <a:rPr lang="de-DE" sz="1600" dirty="0" err="1"/>
              <a:t>loisirs</a:t>
            </a:r>
            <a:endParaRPr lang="de-GB" sz="1600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A3F09DDE-0D98-9B1C-E3A5-A01FD7B473E0}"/>
              </a:ext>
            </a:extLst>
          </p:cNvPr>
          <p:cNvSpPr txBox="1">
            <a:spLocks/>
          </p:cNvSpPr>
          <p:nvPr/>
        </p:nvSpPr>
        <p:spPr>
          <a:xfrm>
            <a:off x="717207" y="1756193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de-DE" dirty="0"/>
              <a:t>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continue</a:t>
            </a:r>
            <a:r>
              <a:rPr lang="de-DE" dirty="0"/>
              <a:t> en </a:t>
            </a:r>
            <a:r>
              <a:rPr lang="de-DE" dirty="0" err="1"/>
              <a:t>tant</a:t>
            </a:r>
            <a:r>
              <a:rPr lang="de-DE" dirty="0"/>
              <a:t> </a:t>
            </a:r>
            <a:r>
              <a:rPr lang="de-DE" dirty="0" err="1"/>
              <a:t>que</a:t>
            </a:r>
            <a:r>
              <a:rPr lang="de-DE" dirty="0"/>
              <a:t> </a:t>
            </a:r>
            <a:r>
              <a:rPr lang="de-DE" dirty="0" err="1"/>
              <a:t>formation</a:t>
            </a:r>
            <a:r>
              <a:rPr lang="de-DE" dirty="0"/>
              <a:t> non formelle</a:t>
            </a:r>
          </a:p>
        </p:txBody>
      </p:sp>
      <p:pic>
        <p:nvPicPr>
          <p:cNvPr id="7" name="Grafik 6" descr="Lehrer Silhouette">
            <a:extLst>
              <a:ext uri="{FF2B5EF4-FFF2-40B4-BE49-F238E27FC236}">
                <a16:creationId xmlns:a16="http://schemas.microsoft.com/office/drawing/2014/main" id="{2A8B3464-F01E-9DCD-800E-E9A5BFEFA36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604786">
            <a:off x="8704468" y="2233485"/>
            <a:ext cx="2813221" cy="28132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4000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022CBD50-4264-040E-40B1-99AC6038050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2186186"/>
            <a:ext cx="10515600" cy="4060824"/>
          </a:xfrm>
        </p:spPr>
        <p:txBody>
          <a:bodyPr/>
          <a:lstStyle/>
          <a:p>
            <a:pPr marL="0" indent="0">
              <a:lnSpc>
                <a:spcPct val="100000"/>
              </a:lnSpc>
              <a:buNone/>
            </a:pPr>
            <a:r>
              <a:rPr lang="de-DE" b="1" dirty="0" err="1">
                <a:effectLst/>
                <a:latin typeface="Helvetica" pitchFamily="2" charset="0"/>
              </a:rPr>
              <a:t>Les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principes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suivants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s’appliquent</a:t>
            </a:r>
            <a:r>
              <a:rPr lang="de-DE" b="1" dirty="0">
                <a:effectLst/>
                <a:latin typeface="Helvetica" pitchFamily="2" charset="0"/>
              </a:rPr>
              <a:t> en </a:t>
            </a:r>
            <a:r>
              <a:rPr lang="de-DE" b="1" dirty="0" err="1">
                <a:effectLst/>
                <a:latin typeface="Helvetica" pitchFamily="2" charset="0"/>
              </a:rPr>
              <a:t>premier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lieu</a:t>
            </a:r>
            <a:r>
              <a:rPr lang="de-DE" b="1" dirty="0">
                <a:effectLst/>
                <a:latin typeface="Helvetica" pitchFamily="2" charset="0"/>
              </a:rPr>
              <a:t> à la </a:t>
            </a:r>
            <a:r>
              <a:rPr lang="de-DE" b="1" dirty="0" err="1">
                <a:effectLst/>
                <a:latin typeface="Helvetica" pitchFamily="2" charset="0"/>
              </a:rPr>
              <a:t>formation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continue</a:t>
            </a:r>
            <a:r>
              <a:rPr lang="de-DE" b="1" dirty="0">
                <a:effectLst/>
                <a:latin typeface="Helvetica" pitchFamily="2" charset="0"/>
              </a:rPr>
              <a:t> </a:t>
            </a:r>
            <a:r>
              <a:rPr lang="de-DE" b="1" dirty="0" err="1">
                <a:effectLst/>
                <a:latin typeface="Helvetica" pitchFamily="2" charset="0"/>
              </a:rPr>
              <a:t>réglementée</a:t>
            </a:r>
            <a:r>
              <a:rPr lang="de-DE" b="1" dirty="0">
                <a:effectLst/>
                <a:latin typeface="Helvetica" pitchFamily="2" charset="0"/>
              </a:rPr>
              <a:t> et </a:t>
            </a:r>
            <a:r>
              <a:rPr lang="de-DE" b="1" dirty="0" err="1">
                <a:effectLst/>
                <a:latin typeface="Helvetica" pitchFamily="2" charset="0"/>
              </a:rPr>
              <a:t>soutenue</a:t>
            </a:r>
            <a:r>
              <a:rPr lang="de-DE" b="1" dirty="0">
                <a:effectLst/>
                <a:latin typeface="Helvetica" pitchFamily="2" charset="0"/>
              </a:rPr>
              <a:t> par </a:t>
            </a:r>
            <a:r>
              <a:rPr lang="de-DE" b="1" dirty="0" err="1">
                <a:effectLst/>
                <a:latin typeface="Helvetica" pitchFamily="2" charset="0"/>
              </a:rPr>
              <a:t>l’État</a:t>
            </a:r>
            <a:r>
              <a:rPr lang="de-DE" b="1" dirty="0">
                <a:effectLst/>
                <a:latin typeface="Helvetica" pitchFamily="2" charset="0"/>
              </a:rPr>
              <a:t>:</a:t>
            </a: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Responsabilité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personnelle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Assurance et </a:t>
            </a:r>
            <a:r>
              <a:rPr lang="de-DE" dirty="0" err="1">
                <a:effectLst/>
                <a:latin typeface="Helvetica" pitchFamily="2" charset="0"/>
              </a:rPr>
              <a:t>développement</a:t>
            </a:r>
            <a:r>
              <a:rPr lang="de-DE" dirty="0">
                <a:effectLst/>
                <a:latin typeface="Helvetica" pitchFamily="2" charset="0"/>
              </a:rPr>
              <a:t> de la </a:t>
            </a:r>
            <a:r>
              <a:rPr lang="de-DE" dirty="0" err="1">
                <a:effectLst/>
                <a:latin typeface="Helvetica" pitchFamily="2" charset="0"/>
              </a:rPr>
              <a:t>qualité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 Prise en </a:t>
            </a:r>
            <a:r>
              <a:rPr lang="de-DE" dirty="0" err="1">
                <a:effectLst/>
                <a:latin typeface="Helvetica" pitchFamily="2" charset="0"/>
              </a:rPr>
              <a:t>compte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acquis</a:t>
            </a:r>
            <a:r>
              <a:rPr lang="de-DE" dirty="0">
                <a:effectLst/>
                <a:latin typeface="Helvetica" pitchFamily="2" charset="0"/>
              </a:rPr>
              <a:t> de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 non formelle et informelle </a:t>
            </a:r>
            <a:r>
              <a:rPr lang="de-DE" dirty="0" err="1">
                <a:effectLst/>
                <a:latin typeface="Helvetica" pitchFamily="2" charset="0"/>
              </a:rPr>
              <a:t>dans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 formelle</a:t>
            </a:r>
          </a:p>
          <a:p>
            <a:pPr>
              <a:lnSpc>
                <a:spcPct val="100000"/>
              </a:lnSpc>
            </a:pPr>
            <a:r>
              <a:rPr lang="de-DE" dirty="0">
                <a:effectLst/>
                <a:latin typeface="Helvetica" pitchFamily="2" charset="0"/>
              </a:rPr>
              <a:t>Non-distorsion de la </a:t>
            </a:r>
            <a:r>
              <a:rPr lang="de-DE" dirty="0" err="1">
                <a:effectLst/>
                <a:latin typeface="Helvetica" pitchFamily="2" charset="0"/>
              </a:rPr>
              <a:t>concurrence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r>
              <a:rPr lang="de-DE" dirty="0" err="1">
                <a:effectLst/>
                <a:latin typeface="Helvetica" pitchFamily="2" charset="0"/>
              </a:rPr>
              <a:t>Egalité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chances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dans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l'accès</a:t>
            </a:r>
            <a:r>
              <a:rPr lang="de-DE" dirty="0">
                <a:effectLst/>
                <a:latin typeface="Helvetica" pitchFamily="2" charset="0"/>
              </a:rPr>
              <a:t> à la </a:t>
            </a:r>
            <a:r>
              <a:rPr lang="de-DE" dirty="0" err="1">
                <a:effectLst/>
                <a:latin typeface="Helvetica" pitchFamily="2" charset="0"/>
              </a:rPr>
              <a:t>formation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continue</a:t>
            </a: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b="1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endParaRPr lang="de-DE" b="1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endParaRPr lang="de-GB" b="1" dirty="0"/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0AD8750E-115A-E8D9-92F8-AF0B0088F4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8060789" cy="1325563"/>
          </a:xfrm>
        </p:spPr>
        <p:txBody>
          <a:bodyPr/>
          <a:lstStyle/>
          <a:p>
            <a:r>
              <a:rPr lang="de-DE" dirty="0" err="1"/>
              <a:t>Principes</a:t>
            </a:r>
            <a:endParaRPr lang="de-GB" dirty="0"/>
          </a:p>
        </p:txBody>
      </p:sp>
      <p:pic>
        <p:nvPicPr>
          <p:cNvPr id="7" name="Grafik 6" descr="Kommentar (wichtig) Silhouette">
            <a:extLst>
              <a:ext uri="{FF2B5EF4-FFF2-40B4-BE49-F238E27FC236}">
                <a16:creationId xmlns:a16="http://schemas.microsoft.com/office/drawing/2014/main" id="{F375EAEB-5F19-42EC-E0BE-ABDEC618420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 rot="20067229">
            <a:off x="9417637" y="4221458"/>
            <a:ext cx="2652584" cy="26525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0866580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30524"/>
            <a:ext cx="9144000" cy="1596951"/>
          </a:xfrm>
        </p:spPr>
        <p:txBody>
          <a:bodyPr>
            <a:normAutofit fontScale="90000"/>
          </a:bodyPr>
          <a:lstStyle/>
          <a:p>
            <a:r>
              <a:rPr lang="de-CH" dirty="0"/>
              <a:t>La </a:t>
            </a:r>
            <a:r>
              <a:rPr lang="de-CH" dirty="0" err="1"/>
              <a:t>formation</a:t>
            </a:r>
            <a:r>
              <a:rPr lang="de-CH" dirty="0"/>
              <a:t> </a:t>
            </a:r>
            <a:r>
              <a:rPr lang="de-CH" dirty="0" err="1"/>
              <a:t>continue</a:t>
            </a:r>
            <a:r>
              <a:rPr lang="de-CH" dirty="0"/>
              <a:t> </a:t>
            </a:r>
            <a:r>
              <a:rPr lang="de-CH" dirty="0" err="1"/>
              <a:t>modulaire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1178992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923D110A-F049-FAA8-8019-C6CD238368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388" y="1989139"/>
            <a:ext cx="10515600" cy="4060824"/>
          </a:xfrm>
        </p:spPr>
        <p:txBody>
          <a:bodyPr/>
          <a:lstStyle/>
          <a:p>
            <a:r>
              <a:rPr lang="de-DE" dirty="0">
                <a:effectLst/>
                <a:latin typeface="Helvetica" pitchFamily="2" charset="0"/>
              </a:rPr>
              <a:t>La </a:t>
            </a:r>
            <a:r>
              <a:rPr lang="de-DE" dirty="0" err="1">
                <a:effectLst/>
                <a:latin typeface="Helvetica" pitchFamily="2" charset="0"/>
              </a:rPr>
              <a:t>compétence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opérationnelle</a:t>
            </a:r>
            <a:r>
              <a:rPr lang="de-DE" dirty="0">
                <a:effectLst/>
                <a:latin typeface="Helvetica" pitchFamily="2" charset="0"/>
              </a:rPr>
              <a:t> à la </a:t>
            </a:r>
            <a:r>
              <a:rPr lang="de-DE" dirty="0" err="1">
                <a:effectLst/>
                <a:latin typeface="Helvetica" pitchFamily="2" charset="0"/>
              </a:rPr>
              <a:t>base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Les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éléments</a:t>
            </a:r>
            <a:r>
              <a:rPr lang="de-DE" dirty="0">
                <a:effectLst/>
                <a:latin typeface="Helvetica" pitchFamily="2" charset="0"/>
              </a:rPr>
              <a:t> du </a:t>
            </a:r>
            <a:r>
              <a:rPr lang="de-DE" dirty="0" err="1">
                <a:effectLst/>
                <a:latin typeface="Helvetica" pitchFamily="2" charset="0"/>
              </a:rPr>
              <a:t>système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modulaire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Canevas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pour</a:t>
            </a:r>
            <a:r>
              <a:rPr lang="de-DE" dirty="0">
                <a:effectLst/>
                <a:latin typeface="Helvetica" pitchFamily="2" charset="0"/>
              </a:rPr>
              <a:t> la </a:t>
            </a:r>
            <a:r>
              <a:rPr lang="de-DE" dirty="0" err="1">
                <a:effectLst/>
                <a:latin typeface="Helvetica" pitchFamily="2" charset="0"/>
              </a:rPr>
              <a:t>description</a:t>
            </a:r>
            <a:r>
              <a:rPr lang="de-DE" dirty="0">
                <a:effectLst/>
                <a:latin typeface="Helvetica" pitchFamily="2" charset="0"/>
              </a:rPr>
              <a:t> des </a:t>
            </a:r>
            <a:r>
              <a:rPr lang="de-DE" dirty="0" err="1">
                <a:effectLst/>
                <a:latin typeface="Helvetica" pitchFamily="2" charset="0"/>
              </a:rPr>
              <a:t>modules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 err="1">
                <a:effectLst/>
                <a:latin typeface="Helvetica" pitchFamily="2" charset="0"/>
              </a:rPr>
              <a:t>Harmonisation</a:t>
            </a:r>
            <a:r>
              <a:rPr lang="de-DE" dirty="0">
                <a:effectLst/>
                <a:latin typeface="Helvetica" pitchFamily="2" charset="0"/>
              </a:rPr>
              <a:t> et </a:t>
            </a:r>
            <a:r>
              <a:rPr lang="de-DE" dirty="0" err="1">
                <a:effectLst/>
                <a:latin typeface="Helvetica" pitchFamily="2" charset="0"/>
              </a:rPr>
              <a:t>reconnaissance</a:t>
            </a:r>
            <a:r>
              <a:rPr lang="de-DE" dirty="0">
                <a:effectLst/>
                <a:latin typeface="Helvetica" pitchFamily="2" charset="0"/>
              </a:rPr>
              <a:t> mutuelle des </a:t>
            </a:r>
            <a:r>
              <a:rPr lang="de-DE" dirty="0" err="1">
                <a:effectLst/>
                <a:latin typeface="Helvetica" pitchFamily="2" charset="0"/>
              </a:rPr>
              <a:t>modules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>
                <a:effectLst/>
                <a:latin typeface="Helvetica" pitchFamily="2" charset="0"/>
              </a:rPr>
              <a:t>Assurance et </a:t>
            </a:r>
            <a:r>
              <a:rPr lang="de-DE" dirty="0" err="1">
                <a:effectLst/>
                <a:latin typeface="Helvetica" pitchFamily="2" charset="0"/>
              </a:rPr>
              <a:t>développement</a:t>
            </a:r>
            <a:r>
              <a:rPr lang="de-DE" dirty="0">
                <a:effectLst/>
                <a:latin typeface="Helvetica" pitchFamily="2" charset="0"/>
              </a:rPr>
              <a:t> de la </a:t>
            </a:r>
            <a:r>
              <a:rPr lang="de-DE" dirty="0" err="1">
                <a:effectLst/>
                <a:latin typeface="Helvetica" pitchFamily="2" charset="0"/>
              </a:rPr>
              <a:t>qualité</a:t>
            </a:r>
            <a:endParaRPr lang="de-DE" dirty="0">
              <a:effectLst/>
              <a:latin typeface="Helvetica" pitchFamily="2" charset="0"/>
            </a:endParaRPr>
          </a:p>
          <a:p>
            <a:r>
              <a:rPr lang="de-DE" dirty="0">
                <a:effectLst/>
                <a:latin typeface="Helvetica" pitchFamily="2" charset="0"/>
              </a:rPr>
              <a:t>Reconnaissance des </a:t>
            </a:r>
            <a:r>
              <a:rPr lang="de-DE" dirty="0" err="1">
                <a:effectLst/>
                <a:latin typeface="Helvetica" pitchFamily="2" charset="0"/>
              </a:rPr>
              <a:t>compétences</a:t>
            </a:r>
            <a:r>
              <a:rPr lang="de-DE" dirty="0">
                <a:effectLst/>
                <a:latin typeface="Helvetica" pitchFamily="2" charset="0"/>
              </a:rPr>
              <a:t> </a:t>
            </a:r>
            <a:r>
              <a:rPr lang="de-DE" dirty="0" err="1">
                <a:effectLst/>
                <a:latin typeface="Helvetica" pitchFamily="2" charset="0"/>
              </a:rPr>
              <a:t>acquises</a:t>
            </a:r>
            <a:r>
              <a:rPr lang="de-DE" dirty="0"/>
              <a:t> </a:t>
            </a:r>
            <a:r>
              <a:rPr lang="de-DE" dirty="0">
                <a:effectLst/>
                <a:latin typeface="Helvetica" pitchFamily="2" charset="0"/>
              </a:rPr>
              <a:t>de </a:t>
            </a:r>
            <a:r>
              <a:rPr lang="de-DE" dirty="0" err="1">
                <a:effectLst/>
                <a:latin typeface="Helvetica" pitchFamily="2" charset="0"/>
              </a:rPr>
              <a:t>manière</a:t>
            </a:r>
            <a:r>
              <a:rPr lang="de-DE" dirty="0">
                <a:effectLst/>
                <a:latin typeface="Helvetica" pitchFamily="2" charset="0"/>
              </a:rPr>
              <a:t> formelle et informelle</a:t>
            </a:r>
          </a:p>
        </p:txBody>
      </p:sp>
      <p:sp>
        <p:nvSpPr>
          <p:cNvPr id="5" name="Titel 3">
            <a:extLst>
              <a:ext uri="{FF2B5EF4-FFF2-40B4-BE49-F238E27FC236}">
                <a16:creationId xmlns:a16="http://schemas.microsoft.com/office/drawing/2014/main" id="{90FB3790-865D-DAAA-4ABD-B4AFD1E65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10515600" cy="1325563"/>
          </a:xfrm>
        </p:spPr>
        <p:txBody>
          <a:bodyPr/>
          <a:lstStyle/>
          <a:p>
            <a:r>
              <a:rPr lang="de-DE" dirty="0" err="1"/>
              <a:t>L’idée</a:t>
            </a:r>
            <a:r>
              <a:rPr lang="de-DE" dirty="0"/>
              <a:t> du </a:t>
            </a:r>
            <a:r>
              <a:rPr lang="de-DE" dirty="0" err="1"/>
              <a:t>système</a:t>
            </a:r>
            <a:r>
              <a:rPr lang="de-DE" dirty="0"/>
              <a:t> de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modulaire</a:t>
            </a:r>
            <a:endParaRPr lang="de-GB" dirty="0"/>
          </a:p>
        </p:txBody>
      </p:sp>
      <p:pic>
        <p:nvPicPr>
          <p:cNvPr id="7" name="Grafik 6" descr="Blaupause Silhouette">
            <a:extLst>
              <a:ext uri="{FF2B5EF4-FFF2-40B4-BE49-F238E27FC236}">
                <a16:creationId xmlns:a16="http://schemas.microsoft.com/office/drawing/2014/main" id="{95484956-D662-0F97-FA4A-C3877EA050C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034406" y="4182937"/>
            <a:ext cx="2515269" cy="25152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097060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C14410C8-FDC1-4EE2-9A7E-F1165680F8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29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5C9253AE-3D7A-5F38-2F79-58D275C31D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éléments</a:t>
            </a:r>
            <a:r>
              <a:rPr lang="de-DE" dirty="0"/>
              <a:t> du </a:t>
            </a:r>
            <a:r>
              <a:rPr lang="de-DE" dirty="0" err="1"/>
              <a:t>système</a:t>
            </a:r>
            <a:r>
              <a:rPr lang="de-DE" dirty="0"/>
              <a:t> </a:t>
            </a:r>
            <a:r>
              <a:rPr lang="de-DE" dirty="0" err="1"/>
              <a:t>modulaire</a:t>
            </a:r>
            <a:endParaRPr lang="de-DE" dirty="0"/>
          </a:p>
        </p:txBody>
      </p:sp>
      <p:grpSp>
        <p:nvGrpSpPr>
          <p:cNvPr id="83" name="Gruppieren 82">
            <a:extLst>
              <a:ext uri="{FF2B5EF4-FFF2-40B4-BE49-F238E27FC236}">
                <a16:creationId xmlns:a16="http://schemas.microsoft.com/office/drawing/2014/main" id="{AE075F18-1111-94AD-BBF0-0F4A66CE8604}"/>
              </a:ext>
            </a:extLst>
          </p:cNvPr>
          <p:cNvGrpSpPr/>
          <p:nvPr/>
        </p:nvGrpSpPr>
        <p:grpSpPr>
          <a:xfrm>
            <a:off x="797673" y="1883521"/>
            <a:ext cx="10976063" cy="4386332"/>
            <a:chOff x="772960" y="2083853"/>
            <a:chExt cx="10976063" cy="4386332"/>
          </a:xfrm>
        </p:grpSpPr>
        <p:sp>
          <p:nvSpPr>
            <p:cNvPr id="81" name="Rechteck 80">
              <a:extLst>
                <a:ext uri="{FF2B5EF4-FFF2-40B4-BE49-F238E27FC236}">
                  <a16:creationId xmlns:a16="http://schemas.microsoft.com/office/drawing/2014/main" id="{2F8C8C1E-19B0-8DA3-02D6-F9083A6EFB7E}"/>
                </a:ext>
              </a:extLst>
            </p:cNvPr>
            <p:cNvSpPr/>
            <p:nvPr/>
          </p:nvSpPr>
          <p:spPr>
            <a:xfrm>
              <a:off x="772960" y="2090916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GB" b="1" dirty="0">
                  <a:solidFill>
                    <a:schemeClr val="tx1"/>
                  </a:solidFill>
                  <a:latin typeface="Helvetica" pitchFamily="2" charset="0"/>
                </a:rPr>
                <a:t>Module</a:t>
              </a:r>
            </a:p>
            <a:p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qualification</a:t>
              </a:r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 partielle</a:t>
              </a:r>
            </a:p>
          </p:txBody>
        </p:sp>
        <p:sp>
          <p:nvSpPr>
            <p:cNvPr id="80" name="Rechteck 79">
              <a:extLst>
                <a:ext uri="{FF2B5EF4-FFF2-40B4-BE49-F238E27FC236}">
                  <a16:creationId xmlns:a16="http://schemas.microsoft.com/office/drawing/2014/main" id="{9D6867BE-F92C-56E2-9CA3-B1EEC717B412}"/>
                </a:ext>
              </a:extLst>
            </p:cNvPr>
            <p:cNvSpPr/>
            <p:nvPr/>
          </p:nvSpPr>
          <p:spPr>
            <a:xfrm>
              <a:off x="3545918" y="2083853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Structure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b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</a:br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modulaire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simple</a:t>
              </a:r>
            </a:p>
            <a:p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u</a:t>
              </a:r>
              <a:r>
                <a:rPr lang="de-GB" sz="1600" dirty="0">
                  <a:solidFill>
                    <a:schemeClr val="tx1"/>
                  </a:solidFill>
                  <a:latin typeface="Helvetica" pitchFamily="2" charset="0"/>
                </a:rPr>
                <a:t>n examen</a:t>
              </a:r>
            </a:p>
            <a:p>
              <a:pPr algn="ctr"/>
              <a:endParaRPr lang="de-GB" dirty="0"/>
            </a:p>
          </p:txBody>
        </p:sp>
        <p:sp>
          <p:nvSpPr>
            <p:cNvPr id="79" name="Rechteck 78">
              <a:extLst>
                <a:ext uri="{FF2B5EF4-FFF2-40B4-BE49-F238E27FC236}">
                  <a16:creationId xmlns:a16="http://schemas.microsoft.com/office/drawing/2014/main" id="{0FDE96BD-7DEA-C5CF-1612-7066596A01F9}"/>
                </a:ext>
              </a:extLst>
            </p:cNvPr>
            <p:cNvSpPr/>
            <p:nvPr/>
          </p:nvSpPr>
          <p:spPr>
            <a:xfrm>
              <a:off x="6321351" y="2088954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Structure</a:t>
              </a:r>
              <a:endParaRPr lang="de-DE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modulaire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combinée</a:t>
              </a:r>
              <a:endParaRPr lang="de-DE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au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moins</a:t>
              </a:r>
              <a:r>
                <a:rPr lang="de-DE" sz="1600" dirty="0">
                  <a:solidFill>
                    <a:schemeClr val="tx1"/>
                  </a:solidFill>
                  <a:latin typeface="Helvetica" pitchFamily="2" charset="0"/>
                </a:rPr>
                <a:t> deux </a:t>
              </a:r>
              <a:r>
                <a:rPr lang="de-DE" sz="1600" dirty="0" err="1">
                  <a:solidFill>
                    <a:schemeClr val="tx1"/>
                  </a:solidFill>
                  <a:latin typeface="Helvetica" pitchFamily="2" charset="0"/>
                </a:rPr>
                <a:t>examens</a:t>
              </a:r>
              <a:endParaRPr lang="de-GB" sz="1600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76" name="Rechteck 75">
              <a:extLst>
                <a:ext uri="{FF2B5EF4-FFF2-40B4-BE49-F238E27FC236}">
                  <a16:creationId xmlns:a16="http://schemas.microsoft.com/office/drawing/2014/main" id="{05E47F6D-5F27-9730-82F4-0345847858BA}"/>
                </a:ext>
              </a:extLst>
            </p:cNvPr>
            <p:cNvSpPr/>
            <p:nvPr/>
          </p:nvSpPr>
          <p:spPr>
            <a:xfrm>
              <a:off x="9092453" y="2088954"/>
              <a:ext cx="2656570" cy="4379269"/>
            </a:xfrm>
            <a:prstGeom prst="rect">
              <a:avLst/>
            </a:prstGeom>
            <a:solidFill>
              <a:schemeClr val="accent1">
                <a:lumMod val="9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Système</a:t>
              </a:r>
              <a:r>
                <a:rPr lang="de-DE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b="1" dirty="0" err="1">
                  <a:solidFill>
                    <a:schemeClr val="tx1"/>
                  </a:solidFill>
                  <a:latin typeface="Helvetica" pitchFamily="2" charset="0"/>
                </a:rPr>
                <a:t>modulaire</a:t>
              </a:r>
              <a:endParaRPr lang="de-GB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GB" sz="1600" dirty="0">
                  <a:solidFill>
                    <a:schemeClr val="tx1"/>
                  </a:solidFill>
                  <a:latin typeface="Helvetica" pitchFamily="2" charset="0"/>
                </a:rPr>
                <a:t>x examens</a:t>
              </a:r>
            </a:p>
          </p:txBody>
        </p:sp>
        <p:sp>
          <p:nvSpPr>
            <p:cNvPr id="5" name="Sechseck 4">
              <a:extLst>
                <a:ext uri="{FF2B5EF4-FFF2-40B4-BE49-F238E27FC236}">
                  <a16:creationId xmlns:a16="http://schemas.microsoft.com/office/drawing/2014/main" id="{AEF86A80-2001-34EA-0D6A-0F69E6F02738}"/>
                </a:ext>
              </a:extLst>
            </p:cNvPr>
            <p:cNvSpPr/>
            <p:nvPr/>
          </p:nvSpPr>
          <p:spPr>
            <a:xfrm>
              <a:off x="1696469" y="4174204"/>
              <a:ext cx="661208" cy="570007"/>
            </a:xfrm>
            <a:prstGeom prst="hexagon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GB"/>
            </a:p>
          </p:txBody>
        </p:sp>
        <p:grpSp>
          <p:nvGrpSpPr>
            <p:cNvPr id="18" name="Gruppieren 17">
              <a:extLst>
                <a:ext uri="{FF2B5EF4-FFF2-40B4-BE49-F238E27FC236}">
                  <a16:creationId xmlns:a16="http://schemas.microsoft.com/office/drawing/2014/main" id="{8AB159AA-D86C-F936-4B01-A3D6BD905701}"/>
                </a:ext>
              </a:extLst>
            </p:cNvPr>
            <p:cNvGrpSpPr/>
            <p:nvPr/>
          </p:nvGrpSpPr>
          <p:grpSpPr>
            <a:xfrm>
              <a:off x="4039180" y="3623068"/>
              <a:ext cx="1675775" cy="1590473"/>
              <a:chOff x="2420066" y="3858302"/>
              <a:chExt cx="1675775" cy="1590473"/>
            </a:xfrm>
          </p:grpSpPr>
          <p:grpSp>
            <p:nvGrpSpPr>
              <p:cNvPr id="17" name="Gruppieren 16">
                <a:extLst>
                  <a:ext uri="{FF2B5EF4-FFF2-40B4-BE49-F238E27FC236}">
                    <a16:creationId xmlns:a16="http://schemas.microsoft.com/office/drawing/2014/main" id="{EB21AFB3-D7D9-5DB4-A70D-E004D185E1D7}"/>
                  </a:ext>
                </a:extLst>
              </p:cNvPr>
              <p:cNvGrpSpPr/>
              <p:nvPr/>
            </p:nvGrpSpPr>
            <p:grpSpPr>
              <a:xfrm>
                <a:off x="2420066" y="3858302"/>
                <a:ext cx="1675775" cy="1590473"/>
                <a:chOff x="2420066" y="3858302"/>
                <a:chExt cx="1675775" cy="1590473"/>
              </a:xfrm>
            </p:grpSpPr>
            <p:sp>
              <p:nvSpPr>
                <p:cNvPr id="16" name="Sechseck 15">
                  <a:extLst>
                    <a:ext uri="{FF2B5EF4-FFF2-40B4-BE49-F238E27FC236}">
                      <a16:creationId xmlns:a16="http://schemas.microsoft.com/office/drawing/2014/main" id="{EAB73756-8C17-6340-27D5-252B1EA9CF06}"/>
                    </a:ext>
                  </a:extLst>
                </p:cNvPr>
                <p:cNvSpPr/>
                <p:nvPr/>
              </p:nvSpPr>
              <p:spPr>
                <a:xfrm>
                  <a:off x="2420066" y="4608201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15" name="Sechseck 14">
                  <a:extLst>
                    <a:ext uri="{FF2B5EF4-FFF2-40B4-BE49-F238E27FC236}">
                      <a16:creationId xmlns:a16="http://schemas.microsoft.com/office/drawing/2014/main" id="{BFC6DE6B-585E-A1BF-71B0-CEE8AE8BA71A}"/>
                    </a:ext>
                  </a:extLst>
                </p:cNvPr>
                <p:cNvSpPr/>
                <p:nvPr/>
              </p:nvSpPr>
              <p:spPr>
                <a:xfrm>
                  <a:off x="3120774" y="4293378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14" name="Sechseck 13">
                  <a:extLst>
                    <a:ext uri="{FF2B5EF4-FFF2-40B4-BE49-F238E27FC236}">
                      <a16:creationId xmlns:a16="http://schemas.microsoft.com/office/drawing/2014/main" id="{78D9E2D9-0F3F-1B8B-D807-A954397B2E86}"/>
                    </a:ext>
                  </a:extLst>
                </p:cNvPr>
                <p:cNvSpPr/>
                <p:nvPr/>
              </p:nvSpPr>
              <p:spPr>
                <a:xfrm>
                  <a:off x="2420066" y="3858302"/>
                  <a:ext cx="975067" cy="840574"/>
                </a:xfrm>
                <a:prstGeom prst="hexagon">
                  <a:avLst/>
                </a:prstGeom>
                <a:solidFill>
                  <a:srgbClr val="DAA2AD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</p:grpSp>
          <p:grpSp>
            <p:nvGrpSpPr>
              <p:cNvPr id="9" name="Gruppieren 8">
                <a:extLst>
                  <a:ext uri="{FF2B5EF4-FFF2-40B4-BE49-F238E27FC236}">
                    <a16:creationId xmlns:a16="http://schemas.microsoft.com/office/drawing/2014/main" id="{0408CD00-FC77-3967-0363-661FBEC1ACAE}"/>
                  </a:ext>
                </a:extLst>
              </p:cNvPr>
              <p:cNvGrpSpPr/>
              <p:nvPr/>
            </p:nvGrpSpPr>
            <p:grpSpPr>
              <a:xfrm>
                <a:off x="2641600" y="4047063"/>
                <a:ext cx="1232708" cy="1221819"/>
                <a:chOff x="2641600" y="4047063"/>
                <a:chExt cx="1232708" cy="1221819"/>
              </a:xfrm>
            </p:grpSpPr>
            <p:sp>
              <p:nvSpPr>
                <p:cNvPr id="6" name="Sechseck 5">
                  <a:extLst>
                    <a:ext uri="{FF2B5EF4-FFF2-40B4-BE49-F238E27FC236}">
                      <a16:creationId xmlns:a16="http://schemas.microsoft.com/office/drawing/2014/main" id="{03395517-43A6-F0B9-8CBC-1ADE486C447E}"/>
                    </a:ext>
                  </a:extLst>
                </p:cNvPr>
                <p:cNvSpPr/>
                <p:nvPr/>
              </p:nvSpPr>
              <p:spPr>
                <a:xfrm>
                  <a:off x="2641600" y="4698875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7" name="Sechseck 6">
                  <a:extLst>
                    <a:ext uri="{FF2B5EF4-FFF2-40B4-BE49-F238E27FC236}">
                      <a16:creationId xmlns:a16="http://schemas.microsoft.com/office/drawing/2014/main" id="{CFC66541-6D33-DBAB-F6DC-0674D38CDA16}"/>
                    </a:ext>
                  </a:extLst>
                </p:cNvPr>
                <p:cNvSpPr/>
                <p:nvPr/>
              </p:nvSpPr>
              <p:spPr>
                <a:xfrm>
                  <a:off x="2641600" y="4047063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  <p:sp>
              <p:nvSpPr>
                <p:cNvPr id="8" name="Sechseck 7">
                  <a:extLst>
                    <a:ext uri="{FF2B5EF4-FFF2-40B4-BE49-F238E27FC236}">
                      <a16:creationId xmlns:a16="http://schemas.microsoft.com/office/drawing/2014/main" id="{A19F500F-39EC-23DE-629F-F190396E9B53}"/>
                    </a:ext>
                  </a:extLst>
                </p:cNvPr>
                <p:cNvSpPr/>
                <p:nvPr/>
              </p:nvSpPr>
              <p:spPr>
                <a:xfrm>
                  <a:off x="3213100" y="4372969"/>
                  <a:ext cx="661208" cy="570007"/>
                </a:xfrm>
                <a:prstGeom prst="hexagon">
                  <a:avLst/>
                </a:prstGeom>
                <a:solidFill>
                  <a:srgbClr val="A1173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</p:grpSp>
        </p:grpSp>
        <p:grpSp>
          <p:nvGrpSpPr>
            <p:cNvPr id="73" name="Gruppieren 72">
              <a:extLst>
                <a:ext uri="{FF2B5EF4-FFF2-40B4-BE49-F238E27FC236}">
                  <a16:creationId xmlns:a16="http://schemas.microsoft.com/office/drawing/2014/main" id="{FFC8A279-D285-84B1-EBF3-8A230672AF92}"/>
                </a:ext>
              </a:extLst>
            </p:cNvPr>
            <p:cNvGrpSpPr/>
            <p:nvPr/>
          </p:nvGrpSpPr>
          <p:grpSpPr>
            <a:xfrm>
              <a:off x="6672257" y="3146934"/>
              <a:ext cx="1812954" cy="3106240"/>
              <a:chOff x="4504855" y="3170512"/>
              <a:chExt cx="1812954" cy="3106240"/>
            </a:xfrm>
          </p:grpSpPr>
          <p:grpSp>
            <p:nvGrpSpPr>
              <p:cNvPr id="28" name="Gruppieren 27">
                <a:extLst>
                  <a:ext uri="{FF2B5EF4-FFF2-40B4-BE49-F238E27FC236}">
                    <a16:creationId xmlns:a16="http://schemas.microsoft.com/office/drawing/2014/main" id="{DD9E96D7-D4E0-5D32-B500-7BF0466EC499}"/>
                  </a:ext>
                </a:extLst>
              </p:cNvPr>
              <p:cNvGrpSpPr/>
              <p:nvPr/>
            </p:nvGrpSpPr>
            <p:grpSpPr>
              <a:xfrm>
                <a:off x="4504855" y="4071211"/>
                <a:ext cx="1675775" cy="1590473"/>
                <a:chOff x="2343263" y="4025875"/>
                <a:chExt cx="1675775" cy="1590473"/>
              </a:xfrm>
            </p:grpSpPr>
            <p:grpSp>
              <p:nvGrpSpPr>
                <p:cNvPr id="29" name="Gruppieren 28">
                  <a:extLst>
                    <a:ext uri="{FF2B5EF4-FFF2-40B4-BE49-F238E27FC236}">
                      <a16:creationId xmlns:a16="http://schemas.microsoft.com/office/drawing/2014/main" id="{8C14504B-492F-80E7-E773-82CD8AE5F8FC}"/>
                    </a:ext>
                  </a:extLst>
                </p:cNvPr>
                <p:cNvGrpSpPr/>
                <p:nvPr/>
              </p:nvGrpSpPr>
              <p:grpSpPr>
                <a:xfrm>
                  <a:off x="2343263" y="4025875"/>
                  <a:ext cx="1675775" cy="1590473"/>
                  <a:chOff x="2343263" y="4025875"/>
                  <a:chExt cx="1675775" cy="1590473"/>
                </a:xfrm>
              </p:grpSpPr>
              <p:sp>
                <p:nvSpPr>
                  <p:cNvPr id="34" name="Sechseck 33">
                    <a:extLst>
                      <a:ext uri="{FF2B5EF4-FFF2-40B4-BE49-F238E27FC236}">
                        <a16:creationId xmlns:a16="http://schemas.microsoft.com/office/drawing/2014/main" id="{06AF4071-EC3A-6C4F-A635-02584134AA29}"/>
                      </a:ext>
                    </a:extLst>
                  </p:cNvPr>
                  <p:cNvSpPr/>
                  <p:nvPr/>
                </p:nvSpPr>
                <p:spPr>
                  <a:xfrm>
                    <a:off x="2343263" y="4775774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5" name="Sechseck 34">
                    <a:extLst>
                      <a:ext uri="{FF2B5EF4-FFF2-40B4-BE49-F238E27FC236}">
                        <a16:creationId xmlns:a16="http://schemas.microsoft.com/office/drawing/2014/main" id="{BA532FC7-0C7A-E50E-5FC8-AFD4DAFA82D7}"/>
                      </a:ext>
                    </a:extLst>
                  </p:cNvPr>
                  <p:cNvSpPr/>
                  <p:nvPr/>
                </p:nvSpPr>
                <p:spPr>
                  <a:xfrm>
                    <a:off x="3043971" y="4460951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6" name="Sechseck 35">
                    <a:extLst>
                      <a:ext uri="{FF2B5EF4-FFF2-40B4-BE49-F238E27FC236}">
                        <a16:creationId xmlns:a16="http://schemas.microsoft.com/office/drawing/2014/main" id="{23E97B6A-3855-D3C5-F504-B6E09F9BDFBF}"/>
                      </a:ext>
                    </a:extLst>
                  </p:cNvPr>
                  <p:cNvSpPr/>
                  <p:nvPr/>
                </p:nvSpPr>
                <p:spPr>
                  <a:xfrm>
                    <a:off x="2343263" y="4025875"/>
                    <a:ext cx="975067" cy="840574"/>
                  </a:xfrm>
                  <a:prstGeom prst="hexagon">
                    <a:avLst/>
                  </a:prstGeom>
                  <a:solidFill>
                    <a:srgbClr val="DAA2AD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</p:grpSp>
            <p:grpSp>
              <p:nvGrpSpPr>
                <p:cNvPr id="30" name="Gruppieren 29">
                  <a:extLst>
                    <a:ext uri="{FF2B5EF4-FFF2-40B4-BE49-F238E27FC236}">
                      <a16:creationId xmlns:a16="http://schemas.microsoft.com/office/drawing/2014/main" id="{2D440EF2-32BC-4310-47C5-CE8DF2482669}"/>
                    </a:ext>
                  </a:extLst>
                </p:cNvPr>
                <p:cNvGrpSpPr/>
                <p:nvPr/>
              </p:nvGrpSpPr>
              <p:grpSpPr>
                <a:xfrm>
                  <a:off x="2564797" y="4214636"/>
                  <a:ext cx="1232708" cy="1221819"/>
                  <a:chOff x="2564797" y="4214636"/>
                  <a:chExt cx="1232708" cy="1221819"/>
                </a:xfrm>
              </p:grpSpPr>
              <p:sp>
                <p:nvSpPr>
                  <p:cNvPr id="31" name="Sechseck 30">
                    <a:extLst>
                      <a:ext uri="{FF2B5EF4-FFF2-40B4-BE49-F238E27FC236}">
                        <a16:creationId xmlns:a16="http://schemas.microsoft.com/office/drawing/2014/main" id="{F2A4E884-9E03-27BE-FA9F-C41D4189D1D6}"/>
                      </a:ext>
                    </a:extLst>
                  </p:cNvPr>
                  <p:cNvSpPr/>
                  <p:nvPr/>
                </p:nvSpPr>
                <p:spPr>
                  <a:xfrm>
                    <a:off x="2564797" y="4866448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2" name="Sechseck 31">
                    <a:extLst>
                      <a:ext uri="{FF2B5EF4-FFF2-40B4-BE49-F238E27FC236}">
                        <a16:creationId xmlns:a16="http://schemas.microsoft.com/office/drawing/2014/main" id="{7E293536-42AE-3BA4-8325-DB6E52E1E20C}"/>
                      </a:ext>
                    </a:extLst>
                  </p:cNvPr>
                  <p:cNvSpPr/>
                  <p:nvPr/>
                </p:nvSpPr>
                <p:spPr>
                  <a:xfrm>
                    <a:off x="2564797" y="4214636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33" name="Sechseck 32">
                    <a:extLst>
                      <a:ext uri="{FF2B5EF4-FFF2-40B4-BE49-F238E27FC236}">
                        <a16:creationId xmlns:a16="http://schemas.microsoft.com/office/drawing/2014/main" id="{0134A14E-CFDB-482C-DB77-744C7F15311E}"/>
                      </a:ext>
                    </a:extLst>
                  </p:cNvPr>
                  <p:cNvSpPr/>
                  <p:nvPr/>
                </p:nvSpPr>
                <p:spPr>
                  <a:xfrm>
                    <a:off x="3136297" y="4540542"/>
                    <a:ext cx="661208" cy="570007"/>
                  </a:xfrm>
                  <a:prstGeom prst="hexagon">
                    <a:avLst/>
                  </a:prstGeom>
                  <a:solidFill>
                    <a:srgbClr val="A1173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</p:grpSp>
          </p:grpSp>
          <p:grpSp>
            <p:nvGrpSpPr>
              <p:cNvPr id="42" name="Gruppieren 41">
                <a:extLst>
                  <a:ext uri="{FF2B5EF4-FFF2-40B4-BE49-F238E27FC236}">
                    <a16:creationId xmlns:a16="http://schemas.microsoft.com/office/drawing/2014/main" id="{E294FB9C-2600-7A04-502B-85CEBE35F6A8}"/>
                  </a:ext>
                </a:extLst>
              </p:cNvPr>
              <p:cNvGrpSpPr/>
              <p:nvPr/>
            </p:nvGrpSpPr>
            <p:grpSpPr>
              <a:xfrm>
                <a:off x="4642034" y="3170512"/>
                <a:ext cx="1675775" cy="1275650"/>
                <a:chOff x="4947579" y="2956717"/>
                <a:chExt cx="1675775" cy="1275650"/>
              </a:xfrm>
            </p:grpSpPr>
            <p:sp>
              <p:nvSpPr>
                <p:cNvPr id="38" name="Sechseck 37">
                  <a:extLst>
                    <a:ext uri="{FF2B5EF4-FFF2-40B4-BE49-F238E27FC236}">
                      <a16:creationId xmlns:a16="http://schemas.microsoft.com/office/drawing/2014/main" id="{D7A0EFB5-AB3E-0DBA-F1FB-BD768EBE1B54}"/>
                    </a:ext>
                  </a:extLst>
                </p:cNvPr>
                <p:cNvSpPr/>
                <p:nvPr/>
              </p:nvSpPr>
              <p:spPr>
                <a:xfrm>
                  <a:off x="5648287" y="3391793"/>
                  <a:ext cx="975067" cy="840574"/>
                </a:xfrm>
                <a:prstGeom prst="hexag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39" name="Sechseck 38">
                  <a:extLst>
                    <a:ext uri="{FF2B5EF4-FFF2-40B4-BE49-F238E27FC236}">
                      <a16:creationId xmlns:a16="http://schemas.microsoft.com/office/drawing/2014/main" id="{A9997C63-E347-35F4-533C-596422E01379}"/>
                    </a:ext>
                  </a:extLst>
                </p:cNvPr>
                <p:cNvSpPr/>
                <p:nvPr/>
              </p:nvSpPr>
              <p:spPr>
                <a:xfrm>
                  <a:off x="4947579" y="2956717"/>
                  <a:ext cx="975067" cy="840574"/>
                </a:xfrm>
                <a:prstGeom prst="hexagon">
                  <a:avLst/>
                </a:prstGeom>
                <a:solidFill>
                  <a:schemeClr val="accent1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40" name="Sechseck 39">
                  <a:extLst>
                    <a:ext uri="{FF2B5EF4-FFF2-40B4-BE49-F238E27FC236}">
                      <a16:creationId xmlns:a16="http://schemas.microsoft.com/office/drawing/2014/main" id="{20F6EE42-7E77-559B-EE0A-B8AB17C86B7E}"/>
                    </a:ext>
                  </a:extLst>
                </p:cNvPr>
                <p:cNvSpPr/>
                <p:nvPr/>
              </p:nvSpPr>
              <p:spPr>
                <a:xfrm>
                  <a:off x="5112247" y="3093043"/>
                  <a:ext cx="661208" cy="570007"/>
                </a:xfrm>
                <a:prstGeom prst="hexagon">
                  <a:avLst/>
                </a:prstGeom>
                <a:solidFill>
                  <a:schemeClr val="accent1">
                    <a:lumMod val="5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</p:grpSp>
          <p:grpSp>
            <p:nvGrpSpPr>
              <p:cNvPr id="45" name="Gruppieren 44">
                <a:extLst>
                  <a:ext uri="{FF2B5EF4-FFF2-40B4-BE49-F238E27FC236}">
                    <a16:creationId xmlns:a16="http://schemas.microsoft.com/office/drawing/2014/main" id="{4A2D716F-1DF3-7448-250B-3020EC8A7A62}"/>
                  </a:ext>
                </a:extLst>
              </p:cNvPr>
              <p:cNvGrpSpPr/>
              <p:nvPr/>
            </p:nvGrpSpPr>
            <p:grpSpPr>
              <a:xfrm>
                <a:off x="5239262" y="5436178"/>
                <a:ext cx="975067" cy="840574"/>
                <a:chOff x="5239262" y="5436178"/>
                <a:chExt cx="975067" cy="840574"/>
              </a:xfrm>
            </p:grpSpPr>
            <p:sp>
              <p:nvSpPr>
                <p:cNvPr id="43" name="Sechseck 42">
                  <a:extLst>
                    <a:ext uri="{FF2B5EF4-FFF2-40B4-BE49-F238E27FC236}">
                      <a16:creationId xmlns:a16="http://schemas.microsoft.com/office/drawing/2014/main" id="{313F23F5-5605-B72D-B4F2-02331DBABF69}"/>
                    </a:ext>
                  </a:extLst>
                </p:cNvPr>
                <p:cNvSpPr/>
                <p:nvPr/>
              </p:nvSpPr>
              <p:spPr>
                <a:xfrm>
                  <a:off x="5239262" y="5436178"/>
                  <a:ext cx="975067" cy="840574"/>
                </a:xfrm>
                <a:prstGeom prst="hexagon">
                  <a:avLst/>
                </a:prstGeom>
                <a:solidFill>
                  <a:schemeClr val="bg2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/>
                </a:p>
              </p:txBody>
            </p:sp>
            <p:sp>
              <p:nvSpPr>
                <p:cNvPr id="44" name="Sechseck 43">
                  <a:extLst>
                    <a:ext uri="{FF2B5EF4-FFF2-40B4-BE49-F238E27FC236}">
                      <a16:creationId xmlns:a16="http://schemas.microsoft.com/office/drawing/2014/main" id="{36755364-8A3A-3D31-65E5-BB2E47633C1D}"/>
                    </a:ext>
                  </a:extLst>
                </p:cNvPr>
                <p:cNvSpPr/>
                <p:nvPr/>
              </p:nvSpPr>
              <p:spPr>
                <a:xfrm>
                  <a:off x="5403930" y="5584861"/>
                  <a:ext cx="661208" cy="570007"/>
                </a:xfrm>
                <a:prstGeom prst="hexagon">
                  <a:avLst/>
                </a:prstGeom>
                <a:solidFill>
                  <a:schemeClr val="bg2"/>
                </a:solidFill>
                <a:ln>
                  <a:noFill/>
                </a:ln>
              </p:spPr>
              <p:style>
                <a:lnRef idx="2">
                  <a:schemeClr val="accent1">
                    <a:shade val="15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de-GB" dirty="0"/>
                </a:p>
              </p:txBody>
            </p:sp>
          </p:grpSp>
        </p:grpSp>
        <p:grpSp>
          <p:nvGrpSpPr>
            <p:cNvPr id="75" name="Gruppieren 74">
              <a:extLst>
                <a:ext uri="{FF2B5EF4-FFF2-40B4-BE49-F238E27FC236}">
                  <a16:creationId xmlns:a16="http://schemas.microsoft.com/office/drawing/2014/main" id="{1629252D-C18E-2496-F759-3FFBCFE2CB2B}"/>
                </a:ext>
              </a:extLst>
            </p:cNvPr>
            <p:cNvGrpSpPr/>
            <p:nvPr/>
          </p:nvGrpSpPr>
          <p:grpSpPr>
            <a:xfrm>
              <a:off x="9191130" y="2746357"/>
              <a:ext cx="2521723" cy="3556589"/>
              <a:chOff x="7025981" y="2552590"/>
              <a:chExt cx="2521723" cy="3556589"/>
            </a:xfrm>
          </p:grpSpPr>
          <p:grpSp>
            <p:nvGrpSpPr>
              <p:cNvPr id="74" name="Gruppieren 73">
                <a:extLst>
                  <a:ext uri="{FF2B5EF4-FFF2-40B4-BE49-F238E27FC236}">
                    <a16:creationId xmlns:a16="http://schemas.microsoft.com/office/drawing/2014/main" id="{AFFA94EA-A2C3-C8F6-4C46-0A9287129640}"/>
                  </a:ext>
                </a:extLst>
              </p:cNvPr>
              <p:cNvGrpSpPr/>
              <p:nvPr/>
            </p:nvGrpSpPr>
            <p:grpSpPr>
              <a:xfrm>
                <a:off x="7025981" y="2552590"/>
                <a:ext cx="2521723" cy="3556589"/>
                <a:chOff x="7025981" y="2552590"/>
                <a:chExt cx="2521723" cy="3556589"/>
              </a:xfrm>
            </p:grpSpPr>
            <p:grpSp>
              <p:nvGrpSpPr>
                <p:cNvPr id="46" name="Gruppieren 45">
                  <a:extLst>
                    <a:ext uri="{FF2B5EF4-FFF2-40B4-BE49-F238E27FC236}">
                      <a16:creationId xmlns:a16="http://schemas.microsoft.com/office/drawing/2014/main" id="{E9C95980-8CB1-CAE1-1F78-3EA1DF113BDE}"/>
                    </a:ext>
                  </a:extLst>
                </p:cNvPr>
                <p:cNvGrpSpPr/>
                <p:nvPr/>
              </p:nvGrpSpPr>
              <p:grpSpPr>
                <a:xfrm>
                  <a:off x="7025981" y="3903638"/>
                  <a:ext cx="1675775" cy="1590473"/>
                  <a:chOff x="2420066" y="3858302"/>
                  <a:chExt cx="1675775" cy="1590473"/>
                </a:xfrm>
              </p:grpSpPr>
              <p:grpSp>
                <p:nvGrpSpPr>
                  <p:cNvPr id="47" name="Gruppieren 46">
                    <a:extLst>
                      <a:ext uri="{FF2B5EF4-FFF2-40B4-BE49-F238E27FC236}">
                        <a16:creationId xmlns:a16="http://schemas.microsoft.com/office/drawing/2014/main" id="{1230F97E-A414-4660-1800-ABCCEA51E7EF}"/>
                      </a:ext>
                    </a:extLst>
                  </p:cNvPr>
                  <p:cNvGrpSpPr/>
                  <p:nvPr/>
                </p:nvGrpSpPr>
                <p:grpSpPr>
                  <a:xfrm>
                    <a:off x="2420066" y="3858302"/>
                    <a:ext cx="1675775" cy="1590473"/>
                    <a:chOff x="2420066" y="3858302"/>
                    <a:chExt cx="1675775" cy="1590473"/>
                  </a:xfrm>
                </p:grpSpPr>
                <p:sp>
                  <p:nvSpPr>
                    <p:cNvPr id="52" name="Sechseck 51">
                      <a:extLst>
                        <a:ext uri="{FF2B5EF4-FFF2-40B4-BE49-F238E27FC236}">
                          <a16:creationId xmlns:a16="http://schemas.microsoft.com/office/drawing/2014/main" id="{B98B2172-5F83-FC4F-29A8-EC98E4CEB39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20066" y="4608201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3" name="Sechseck 52">
                      <a:extLst>
                        <a:ext uri="{FF2B5EF4-FFF2-40B4-BE49-F238E27FC236}">
                          <a16:creationId xmlns:a16="http://schemas.microsoft.com/office/drawing/2014/main" id="{F5C2F67E-03AA-24E4-62B7-E964CF73CE2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120774" y="4293378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4" name="Sechseck 53">
                      <a:extLst>
                        <a:ext uri="{FF2B5EF4-FFF2-40B4-BE49-F238E27FC236}">
                          <a16:creationId xmlns:a16="http://schemas.microsoft.com/office/drawing/2014/main" id="{8E88C8B9-BEE5-A568-F2AF-60A68FCCBD4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420066" y="3858302"/>
                      <a:ext cx="975067" cy="840574"/>
                    </a:xfrm>
                    <a:prstGeom prst="hexagon">
                      <a:avLst/>
                    </a:prstGeom>
                    <a:solidFill>
                      <a:srgbClr val="DAA2AD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</p:grpSp>
              <p:grpSp>
                <p:nvGrpSpPr>
                  <p:cNvPr id="48" name="Gruppieren 47">
                    <a:extLst>
                      <a:ext uri="{FF2B5EF4-FFF2-40B4-BE49-F238E27FC236}">
                        <a16:creationId xmlns:a16="http://schemas.microsoft.com/office/drawing/2014/main" id="{32C9CF13-84B9-7AF1-7A81-685DC0865128}"/>
                      </a:ext>
                    </a:extLst>
                  </p:cNvPr>
                  <p:cNvGrpSpPr/>
                  <p:nvPr/>
                </p:nvGrpSpPr>
                <p:grpSpPr>
                  <a:xfrm>
                    <a:off x="2641600" y="4047063"/>
                    <a:ext cx="1232708" cy="1221819"/>
                    <a:chOff x="2641600" y="4047063"/>
                    <a:chExt cx="1232708" cy="1221819"/>
                  </a:xfrm>
                </p:grpSpPr>
                <p:sp>
                  <p:nvSpPr>
                    <p:cNvPr id="49" name="Sechseck 48">
                      <a:extLst>
                        <a:ext uri="{FF2B5EF4-FFF2-40B4-BE49-F238E27FC236}">
                          <a16:creationId xmlns:a16="http://schemas.microsoft.com/office/drawing/2014/main" id="{4BF38ABB-6A51-0AEB-642E-6C23BB62790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41600" y="4698875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0" name="Sechseck 49">
                      <a:extLst>
                        <a:ext uri="{FF2B5EF4-FFF2-40B4-BE49-F238E27FC236}">
                          <a16:creationId xmlns:a16="http://schemas.microsoft.com/office/drawing/2014/main" id="{EC24D80C-6455-6985-B1B8-8FF69D6F93FE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2641600" y="4047063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  <p:sp>
                  <p:nvSpPr>
                    <p:cNvPr id="51" name="Sechseck 50">
                      <a:extLst>
                        <a:ext uri="{FF2B5EF4-FFF2-40B4-BE49-F238E27FC236}">
                          <a16:creationId xmlns:a16="http://schemas.microsoft.com/office/drawing/2014/main" id="{D280B536-AD35-3BD8-FB18-BD7E5F6E7817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3213100" y="4372969"/>
                      <a:ext cx="661208" cy="570007"/>
                    </a:xfrm>
                    <a:prstGeom prst="hexagon">
                      <a:avLst/>
                    </a:prstGeom>
                    <a:solidFill>
                      <a:srgbClr val="A11731"/>
                    </a:solidFill>
                    <a:ln>
                      <a:noFill/>
                    </a:ln>
                  </p:spPr>
                  <p:style>
                    <a:lnRef idx="2">
                      <a:schemeClr val="accent1">
                        <a:shade val="15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de-GB"/>
                    </a:p>
                  </p:txBody>
                </p:sp>
              </p:grpSp>
            </p:grpSp>
            <p:grpSp>
              <p:nvGrpSpPr>
                <p:cNvPr id="55" name="Gruppieren 54">
                  <a:extLst>
                    <a:ext uri="{FF2B5EF4-FFF2-40B4-BE49-F238E27FC236}">
                      <a16:creationId xmlns:a16="http://schemas.microsoft.com/office/drawing/2014/main" id="{EB5776E6-3FBD-6B24-5268-F66E078CC17C}"/>
                    </a:ext>
                  </a:extLst>
                </p:cNvPr>
                <p:cNvGrpSpPr/>
                <p:nvPr/>
              </p:nvGrpSpPr>
              <p:grpSpPr>
                <a:xfrm>
                  <a:off x="7163160" y="3002939"/>
                  <a:ext cx="1675775" cy="1275650"/>
                  <a:chOff x="5024382" y="2789144"/>
                  <a:chExt cx="1675775" cy="1275650"/>
                </a:xfrm>
              </p:grpSpPr>
              <p:sp>
                <p:nvSpPr>
                  <p:cNvPr id="56" name="Sechseck 55">
                    <a:extLst>
                      <a:ext uri="{FF2B5EF4-FFF2-40B4-BE49-F238E27FC236}">
                        <a16:creationId xmlns:a16="http://schemas.microsoft.com/office/drawing/2014/main" id="{C54877A7-273F-A509-6F72-727745C4004F}"/>
                      </a:ext>
                    </a:extLst>
                  </p:cNvPr>
                  <p:cNvSpPr/>
                  <p:nvPr/>
                </p:nvSpPr>
                <p:spPr>
                  <a:xfrm>
                    <a:off x="5725090" y="3224220"/>
                    <a:ext cx="975067" cy="840574"/>
                  </a:xfrm>
                  <a:prstGeom prst="hexagon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57" name="Sechseck 56">
                    <a:extLst>
                      <a:ext uri="{FF2B5EF4-FFF2-40B4-BE49-F238E27FC236}">
                        <a16:creationId xmlns:a16="http://schemas.microsoft.com/office/drawing/2014/main" id="{B3CCE9B4-FE5F-9A6A-51CB-116B55745521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chemeClr val="accent1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58" name="Sechseck 57">
                    <a:extLst>
                      <a:ext uri="{FF2B5EF4-FFF2-40B4-BE49-F238E27FC236}">
                        <a16:creationId xmlns:a16="http://schemas.microsoft.com/office/drawing/2014/main" id="{CBACE03F-8CF8-FE21-F53B-4001210AD2E6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chemeClr val="accent1">
                      <a:lumMod val="5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59" name="Gruppieren 58">
                  <a:extLst>
                    <a:ext uri="{FF2B5EF4-FFF2-40B4-BE49-F238E27FC236}">
                      <a16:creationId xmlns:a16="http://schemas.microsoft.com/office/drawing/2014/main" id="{E7158D5E-F2DF-2F4A-E5EE-C44A175E567D}"/>
                    </a:ext>
                  </a:extLst>
                </p:cNvPr>
                <p:cNvGrpSpPr/>
                <p:nvPr/>
              </p:nvGrpSpPr>
              <p:grpSpPr>
                <a:xfrm>
                  <a:off x="7760388" y="5268605"/>
                  <a:ext cx="975067" cy="840574"/>
                  <a:chOff x="5316065" y="5268605"/>
                  <a:chExt cx="975067" cy="840574"/>
                </a:xfrm>
              </p:grpSpPr>
              <p:sp>
                <p:nvSpPr>
                  <p:cNvPr id="60" name="Sechseck 59">
                    <a:extLst>
                      <a:ext uri="{FF2B5EF4-FFF2-40B4-BE49-F238E27FC236}">
                        <a16:creationId xmlns:a16="http://schemas.microsoft.com/office/drawing/2014/main" id="{B7D38B98-D467-0F13-0D13-5CD768B9AE04}"/>
                      </a:ext>
                    </a:extLst>
                  </p:cNvPr>
                  <p:cNvSpPr/>
                  <p:nvPr/>
                </p:nvSpPr>
                <p:spPr>
                  <a:xfrm>
                    <a:off x="5316065" y="5268605"/>
                    <a:ext cx="975067" cy="840574"/>
                  </a:xfrm>
                  <a:prstGeom prst="hexagon">
                    <a:avLst/>
                  </a:prstGeom>
                  <a:solidFill>
                    <a:schemeClr val="bg2">
                      <a:lumMod val="20000"/>
                      <a:lumOff val="80000"/>
                    </a:schemeClr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61" name="Sechseck 60">
                    <a:extLst>
                      <a:ext uri="{FF2B5EF4-FFF2-40B4-BE49-F238E27FC236}">
                        <a16:creationId xmlns:a16="http://schemas.microsoft.com/office/drawing/2014/main" id="{DCAA03E5-DA8D-9000-C3E3-8CF643B4172F}"/>
                      </a:ext>
                    </a:extLst>
                  </p:cNvPr>
                  <p:cNvSpPr/>
                  <p:nvPr/>
                </p:nvSpPr>
                <p:spPr>
                  <a:xfrm>
                    <a:off x="5480733" y="5417288"/>
                    <a:ext cx="661208" cy="570007"/>
                  </a:xfrm>
                  <a:prstGeom prst="hexagon">
                    <a:avLst/>
                  </a:prstGeom>
                  <a:solidFill>
                    <a:schemeClr val="bg2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62" name="Gruppieren 61">
                  <a:extLst>
                    <a:ext uri="{FF2B5EF4-FFF2-40B4-BE49-F238E27FC236}">
                      <a16:creationId xmlns:a16="http://schemas.microsoft.com/office/drawing/2014/main" id="{821130DD-9142-E323-990B-CB493F899C82}"/>
                    </a:ext>
                  </a:extLst>
                </p:cNvPr>
                <p:cNvGrpSpPr/>
                <p:nvPr/>
              </p:nvGrpSpPr>
              <p:grpSpPr>
                <a:xfrm>
                  <a:off x="8572637" y="4748787"/>
                  <a:ext cx="975067" cy="840574"/>
                  <a:chOff x="5024382" y="2789144"/>
                  <a:chExt cx="975067" cy="840574"/>
                </a:xfrm>
              </p:grpSpPr>
              <p:sp>
                <p:nvSpPr>
                  <p:cNvPr id="64" name="Sechseck 63">
                    <a:extLst>
                      <a:ext uri="{FF2B5EF4-FFF2-40B4-BE49-F238E27FC236}">
                        <a16:creationId xmlns:a16="http://schemas.microsoft.com/office/drawing/2014/main" id="{66992F04-0941-413D-0AC6-F22F4FBB990A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rgbClr val="C2DA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65" name="Sechseck 64">
                    <a:extLst>
                      <a:ext uri="{FF2B5EF4-FFF2-40B4-BE49-F238E27FC236}">
                        <a16:creationId xmlns:a16="http://schemas.microsoft.com/office/drawing/2014/main" id="{1B71609C-30EC-BF30-66D7-63FCFFE242DF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rgbClr val="4C793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  <p:grpSp>
              <p:nvGrpSpPr>
                <p:cNvPr id="68" name="Gruppieren 67">
                  <a:extLst>
                    <a:ext uri="{FF2B5EF4-FFF2-40B4-BE49-F238E27FC236}">
                      <a16:creationId xmlns:a16="http://schemas.microsoft.com/office/drawing/2014/main" id="{5C996C06-AEE0-4D94-1821-34E0D2C59D7B}"/>
                    </a:ext>
                  </a:extLst>
                </p:cNvPr>
                <p:cNvGrpSpPr/>
                <p:nvPr/>
              </p:nvGrpSpPr>
              <p:grpSpPr>
                <a:xfrm>
                  <a:off x="7989036" y="2552590"/>
                  <a:ext cx="975067" cy="840574"/>
                  <a:chOff x="5024382" y="2789144"/>
                  <a:chExt cx="975067" cy="840574"/>
                </a:xfrm>
              </p:grpSpPr>
              <p:sp>
                <p:nvSpPr>
                  <p:cNvPr id="69" name="Sechseck 68">
                    <a:extLst>
                      <a:ext uri="{FF2B5EF4-FFF2-40B4-BE49-F238E27FC236}">
                        <a16:creationId xmlns:a16="http://schemas.microsoft.com/office/drawing/2014/main" id="{ABDD03ED-BE95-16CF-56CA-490EA239B944}"/>
                      </a:ext>
                    </a:extLst>
                  </p:cNvPr>
                  <p:cNvSpPr/>
                  <p:nvPr/>
                </p:nvSpPr>
                <p:spPr>
                  <a:xfrm>
                    <a:off x="5024382" y="2789144"/>
                    <a:ext cx="975067" cy="840574"/>
                  </a:xfrm>
                  <a:prstGeom prst="hexagon">
                    <a:avLst/>
                  </a:prstGeom>
                  <a:solidFill>
                    <a:srgbClr val="C2DAB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/>
                  </a:p>
                </p:txBody>
              </p:sp>
              <p:sp>
                <p:nvSpPr>
                  <p:cNvPr id="70" name="Sechseck 69">
                    <a:extLst>
                      <a:ext uri="{FF2B5EF4-FFF2-40B4-BE49-F238E27FC236}">
                        <a16:creationId xmlns:a16="http://schemas.microsoft.com/office/drawing/2014/main" id="{891C9A70-DBE1-EF0D-5FB0-B76835B46B7C}"/>
                      </a:ext>
                    </a:extLst>
                  </p:cNvPr>
                  <p:cNvSpPr/>
                  <p:nvPr/>
                </p:nvSpPr>
                <p:spPr>
                  <a:xfrm>
                    <a:off x="5189050" y="2925470"/>
                    <a:ext cx="661208" cy="570007"/>
                  </a:xfrm>
                  <a:prstGeom prst="hexagon">
                    <a:avLst/>
                  </a:prstGeom>
                  <a:solidFill>
                    <a:srgbClr val="4C7936"/>
                  </a:solidFill>
                  <a:ln>
                    <a:noFill/>
                  </a:ln>
                </p:spPr>
                <p:style>
                  <a:lnRef idx="2">
                    <a:schemeClr val="accent1">
                      <a:shade val="15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de-GB" dirty="0"/>
                  </a:p>
                </p:txBody>
              </p:sp>
            </p:grpSp>
          </p:grpSp>
          <p:sp>
            <p:nvSpPr>
              <p:cNvPr id="66" name="Sechseck 65">
                <a:extLst>
                  <a:ext uri="{FF2B5EF4-FFF2-40B4-BE49-F238E27FC236}">
                    <a16:creationId xmlns:a16="http://schemas.microsoft.com/office/drawing/2014/main" id="{2986D530-9709-86F0-77ED-7A3A0964457C}"/>
                  </a:ext>
                </a:extLst>
              </p:cNvPr>
              <p:cNvSpPr/>
              <p:nvPr/>
            </p:nvSpPr>
            <p:spPr>
              <a:xfrm>
                <a:off x="8013059" y="3558509"/>
                <a:ext cx="661208" cy="570007"/>
              </a:xfrm>
              <a:prstGeom prst="hexagon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de-GB" dirty="0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470578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AF1961B3-3AAB-24A2-00DB-CFA9E7354B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3</a:t>
            </a:fld>
            <a:endParaRPr lang="de-CH"/>
          </a:p>
        </p:txBody>
      </p:sp>
      <p:sp>
        <p:nvSpPr>
          <p:cNvPr id="4" name="Titel 3">
            <a:extLst>
              <a:ext uri="{FF2B5EF4-FFF2-40B4-BE49-F238E27FC236}">
                <a16:creationId xmlns:a16="http://schemas.microsoft.com/office/drawing/2014/main" id="{CEF99A3A-A143-A177-EB42-37CCC58673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414045"/>
            <a:ext cx="10471612" cy="1325563"/>
          </a:xfrm>
        </p:spPr>
        <p:txBody>
          <a:bodyPr>
            <a:normAutofit/>
          </a:bodyPr>
          <a:lstStyle/>
          <a:p>
            <a:r>
              <a:rPr lang="de-DE" dirty="0"/>
              <a:t>Le </a:t>
            </a:r>
            <a:r>
              <a:rPr lang="de-DE" dirty="0" err="1"/>
              <a:t>degré</a:t>
            </a:r>
            <a:r>
              <a:rPr lang="de-DE" dirty="0"/>
              <a:t> </a:t>
            </a:r>
            <a:r>
              <a:rPr lang="de-DE" dirty="0" err="1"/>
              <a:t>tertiaire</a:t>
            </a:r>
            <a:r>
              <a:rPr lang="de-DE" dirty="0"/>
              <a:t> et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continue</a:t>
            </a:r>
            <a:endParaRPr lang="de-GB" dirty="0"/>
          </a:p>
        </p:txBody>
      </p:sp>
      <p:grpSp>
        <p:nvGrpSpPr>
          <p:cNvPr id="34" name="Gruppieren 33">
            <a:extLst>
              <a:ext uri="{FF2B5EF4-FFF2-40B4-BE49-F238E27FC236}">
                <a16:creationId xmlns:a16="http://schemas.microsoft.com/office/drawing/2014/main" id="{363F1AC8-3D66-4E25-3369-C75EEC063881}"/>
              </a:ext>
            </a:extLst>
          </p:cNvPr>
          <p:cNvGrpSpPr/>
          <p:nvPr/>
        </p:nvGrpSpPr>
        <p:grpSpPr>
          <a:xfrm>
            <a:off x="799814" y="1517943"/>
            <a:ext cx="10180632" cy="4900612"/>
            <a:chOff x="797930" y="1510249"/>
            <a:chExt cx="10490772" cy="5049903"/>
          </a:xfrm>
        </p:grpSpPr>
        <p:grpSp>
          <p:nvGrpSpPr>
            <p:cNvPr id="29" name="Gruppieren 28">
              <a:extLst>
                <a:ext uri="{FF2B5EF4-FFF2-40B4-BE49-F238E27FC236}">
                  <a16:creationId xmlns:a16="http://schemas.microsoft.com/office/drawing/2014/main" id="{DFB90F1C-A05A-E2E3-E482-DB34C247043E}"/>
                </a:ext>
              </a:extLst>
            </p:cNvPr>
            <p:cNvGrpSpPr/>
            <p:nvPr/>
          </p:nvGrpSpPr>
          <p:grpSpPr>
            <a:xfrm>
              <a:off x="797930" y="2028825"/>
              <a:ext cx="9957822" cy="4531327"/>
              <a:chOff x="797929" y="1676285"/>
              <a:chExt cx="10732547" cy="4883867"/>
            </a:xfrm>
          </p:grpSpPr>
          <p:sp>
            <p:nvSpPr>
              <p:cNvPr id="27" name="Rechteck 26">
                <a:extLst>
                  <a:ext uri="{FF2B5EF4-FFF2-40B4-BE49-F238E27FC236}">
                    <a16:creationId xmlns:a16="http://schemas.microsoft.com/office/drawing/2014/main" id="{9F5012C4-9A3B-4756-65D6-C0C59BA523D1}"/>
                  </a:ext>
                </a:extLst>
              </p:cNvPr>
              <p:cNvSpPr/>
              <p:nvPr/>
            </p:nvSpPr>
            <p:spPr>
              <a:xfrm>
                <a:off x="7296825" y="4681971"/>
                <a:ext cx="4233651" cy="1864986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Ecoles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d’enseignement</a:t>
                </a:r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général</a:t>
                </a:r>
                <a:endParaRPr lang="de-DE" sz="1400" b="1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26" name="Rechteck 25">
                <a:extLst>
                  <a:ext uri="{FF2B5EF4-FFF2-40B4-BE49-F238E27FC236}">
                    <a16:creationId xmlns:a16="http://schemas.microsoft.com/office/drawing/2014/main" id="{2682A837-248E-2E2F-DB44-7CDA1B75AFD0}"/>
                  </a:ext>
                </a:extLst>
              </p:cNvPr>
              <p:cNvSpPr/>
              <p:nvPr/>
            </p:nvSpPr>
            <p:spPr>
              <a:xfrm>
                <a:off x="797929" y="4695165"/>
                <a:ext cx="5698547" cy="1864987"/>
              </a:xfrm>
              <a:prstGeom prst="rect">
                <a:avLst/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b"/>
              <a:lstStyle/>
              <a:p>
                <a:pPr algn="ctr"/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Formation </a:t>
                </a:r>
                <a:r>
                  <a:rPr lang="de-DE" sz="1400" b="1" dirty="0" err="1">
                    <a:solidFill>
                      <a:schemeClr val="tx1"/>
                    </a:solidFill>
                    <a:latin typeface="Helvetica" pitchFamily="2" charset="0"/>
                  </a:rPr>
                  <a:t>professionnelle</a:t>
                </a:r>
                <a:r>
                  <a:rPr lang="de-DE" sz="1400" b="1" dirty="0">
                    <a:solidFill>
                      <a:schemeClr val="tx1"/>
                    </a:solidFill>
                    <a:latin typeface="Helvetica" pitchFamily="2" charset="0"/>
                  </a:rPr>
                  <a:t> initiale</a:t>
                </a:r>
              </a:p>
            </p:txBody>
          </p:sp>
          <p:sp>
            <p:nvSpPr>
              <p:cNvPr id="5" name="Rechteck 4">
                <a:extLst>
                  <a:ext uri="{FF2B5EF4-FFF2-40B4-BE49-F238E27FC236}">
                    <a16:creationId xmlns:a16="http://schemas.microsoft.com/office/drawing/2014/main" id="{82EF2769-3187-9003-44E0-35678DD268A5}"/>
                  </a:ext>
                </a:extLst>
              </p:cNvPr>
              <p:cNvSpPr/>
              <p:nvPr/>
            </p:nvSpPr>
            <p:spPr>
              <a:xfrm>
                <a:off x="797929" y="1676288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Diplôme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fédéral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Brevet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fédéral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6" name="Rechteck 5">
                <a:extLst>
                  <a:ext uri="{FF2B5EF4-FFF2-40B4-BE49-F238E27FC236}">
                    <a16:creationId xmlns:a16="http://schemas.microsoft.com/office/drawing/2014/main" id="{F7B291DA-BB03-18BF-3252-3DA8F451FC17}"/>
                  </a:ext>
                </a:extLst>
              </p:cNvPr>
              <p:cNvSpPr/>
              <p:nvPr/>
            </p:nvSpPr>
            <p:spPr>
              <a:xfrm>
                <a:off x="2897339" y="1676285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Diplôme ES</a:t>
                </a:r>
              </a:p>
            </p:txBody>
          </p:sp>
          <p:sp>
            <p:nvSpPr>
              <p:cNvPr id="7" name="Rechteck 6">
                <a:extLst>
                  <a:ext uri="{FF2B5EF4-FFF2-40B4-BE49-F238E27FC236}">
                    <a16:creationId xmlns:a16="http://schemas.microsoft.com/office/drawing/2014/main" id="{11B72A47-3855-A5FA-DCA0-65861FFDB7D8}"/>
                  </a:ext>
                </a:extLst>
              </p:cNvPr>
              <p:cNvSpPr/>
              <p:nvPr/>
            </p:nvSpPr>
            <p:spPr>
              <a:xfrm>
                <a:off x="5305458" y="1676289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Master </a:t>
                </a: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8" name="Rechteck 7">
                <a:extLst>
                  <a:ext uri="{FF2B5EF4-FFF2-40B4-BE49-F238E27FC236}">
                    <a16:creationId xmlns:a16="http://schemas.microsoft.com/office/drawing/2014/main" id="{08BA3BD4-F752-5A15-40F5-7A3E7084D378}"/>
                  </a:ext>
                </a:extLst>
              </p:cNvPr>
              <p:cNvSpPr/>
              <p:nvPr/>
            </p:nvSpPr>
            <p:spPr>
              <a:xfrm>
                <a:off x="7404869" y="1676289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GB" sz="1400" dirty="0">
                    <a:solidFill>
                      <a:schemeClr val="tx1"/>
                    </a:solidFill>
                    <a:latin typeface="Helvetica" pitchFamily="2" charset="0"/>
                  </a:rPr>
                  <a:t>Master</a:t>
                </a:r>
              </a:p>
              <a:p>
                <a:r>
                  <a:rPr lang="de-GB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9" name="Rechteck 8">
                <a:extLst>
                  <a:ext uri="{FF2B5EF4-FFF2-40B4-BE49-F238E27FC236}">
                    <a16:creationId xmlns:a16="http://schemas.microsoft.com/office/drawing/2014/main" id="{6E40ABF9-3CD9-41B5-E6D2-616F610A8CFE}"/>
                  </a:ext>
                </a:extLst>
              </p:cNvPr>
              <p:cNvSpPr/>
              <p:nvPr/>
            </p:nvSpPr>
            <p:spPr>
              <a:xfrm>
                <a:off x="9504280" y="1676288"/>
                <a:ext cx="2026196" cy="1037829"/>
              </a:xfrm>
              <a:prstGeom prst="rect">
                <a:avLst/>
              </a:prstGeom>
              <a:solidFill>
                <a:schemeClr val="accent3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PhD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Doctorat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Master</a:t>
                </a:r>
              </a:p>
              <a:p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Bachelor</a:t>
                </a:r>
              </a:p>
            </p:txBody>
          </p:sp>
          <p:sp>
            <p:nvSpPr>
              <p:cNvPr id="10" name="Rechteck 9">
                <a:extLst>
                  <a:ext uri="{FF2B5EF4-FFF2-40B4-BE49-F238E27FC236}">
                    <a16:creationId xmlns:a16="http://schemas.microsoft.com/office/drawing/2014/main" id="{19C15F68-0D7C-21AE-5F81-90BF81DF5639}"/>
                  </a:ext>
                </a:extLst>
              </p:cNvPr>
              <p:cNvSpPr/>
              <p:nvPr/>
            </p:nvSpPr>
            <p:spPr>
              <a:xfrm>
                <a:off x="797929" y="2804500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Examens prof.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fédéraux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et prof.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féd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.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supérieurs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1" name="Rechteck 10">
                <a:extLst>
                  <a:ext uri="{FF2B5EF4-FFF2-40B4-BE49-F238E27FC236}">
                    <a16:creationId xmlns:a16="http://schemas.microsoft.com/office/drawing/2014/main" id="{975E4E3F-573B-968A-0FC8-C5126DC8E888}"/>
                  </a:ext>
                </a:extLst>
              </p:cNvPr>
              <p:cNvSpPr/>
              <p:nvPr/>
            </p:nvSpPr>
            <p:spPr>
              <a:xfrm>
                <a:off x="2892935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Ecoles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supérieures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2" name="Rechteck 11">
                <a:extLst>
                  <a:ext uri="{FF2B5EF4-FFF2-40B4-BE49-F238E27FC236}">
                    <a16:creationId xmlns:a16="http://schemas.microsoft.com/office/drawing/2014/main" id="{8E13C553-53CF-0E94-5345-61852F245088}"/>
                  </a:ext>
                </a:extLst>
              </p:cNvPr>
              <p:cNvSpPr/>
              <p:nvPr/>
            </p:nvSpPr>
            <p:spPr>
              <a:xfrm>
                <a:off x="5305458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Hautes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écoles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spécialisées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3" name="Rechteck 12">
                <a:extLst>
                  <a:ext uri="{FF2B5EF4-FFF2-40B4-BE49-F238E27FC236}">
                    <a16:creationId xmlns:a16="http://schemas.microsoft.com/office/drawing/2014/main" id="{BCBF58B0-AD6D-E580-F4A8-D009364C9CCB}"/>
                  </a:ext>
                </a:extLst>
              </p:cNvPr>
              <p:cNvSpPr/>
              <p:nvPr/>
            </p:nvSpPr>
            <p:spPr>
              <a:xfrm>
                <a:off x="7409274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Hautes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écoles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pédagogiques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14" name="Rechteck 13">
                <a:extLst>
                  <a:ext uri="{FF2B5EF4-FFF2-40B4-BE49-F238E27FC236}">
                    <a16:creationId xmlns:a16="http://schemas.microsoft.com/office/drawing/2014/main" id="{EC0DBD1A-598A-D851-CAB9-0CA4D82776ED}"/>
                  </a:ext>
                </a:extLst>
              </p:cNvPr>
              <p:cNvSpPr/>
              <p:nvPr/>
            </p:nvSpPr>
            <p:spPr>
              <a:xfrm>
                <a:off x="9504280" y="2804499"/>
                <a:ext cx="2026196" cy="1037829"/>
              </a:xfrm>
              <a:prstGeom prst="rect">
                <a:avLst/>
              </a:prstGeom>
              <a:solidFill>
                <a:schemeClr val="bg2">
                  <a:lumMod val="20000"/>
                  <a:lumOff val="8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Universités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et EPF</a:t>
                </a:r>
              </a:p>
            </p:txBody>
          </p:sp>
          <p:sp>
            <p:nvSpPr>
              <p:cNvPr id="16" name="Rechteck 15">
                <a:extLst>
                  <a:ext uri="{FF2B5EF4-FFF2-40B4-BE49-F238E27FC236}">
                    <a16:creationId xmlns:a16="http://schemas.microsoft.com/office/drawing/2014/main" id="{B308C933-55BD-70BA-545A-94529CAB77A8}"/>
                  </a:ext>
                </a:extLst>
              </p:cNvPr>
              <p:cNvSpPr/>
              <p:nvPr/>
            </p:nvSpPr>
            <p:spPr>
              <a:xfrm>
                <a:off x="4598971" y="4008307"/>
                <a:ext cx="2980469" cy="528374"/>
              </a:xfrm>
              <a:prstGeom prst="rect">
                <a:avLst/>
              </a:prstGeom>
              <a:solidFill>
                <a:srgbClr val="C2DAB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Maturité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professionnelle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/</a:t>
                </a:r>
              </a:p>
              <a:p>
                <a:pPr algn="ctr"/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Maturité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spécialisée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17" name="Rechteck 16">
                <a:extLst>
                  <a:ext uri="{FF2B5EF4-FFF2-40B4-BE49-F238E27FC236}">
                    <a16:creationId xmlns:a16="http://schemas.microsoft.com/office/drawing/2014/main" id="{CF8437A9-6D0A-B3A0-D54F-6A224725A8AC}"/>
                  </a:ext>
                </a:extLst>
              </p:cNvPr>
              <p:cNvSpPr/>
              <p:nvPr/>
            </p:nvSpPr>
            <p:spPr>
              <a:xfrm>
                <a:off x="9023229" y="4008307"/>
                <a:ext cx="2507247" cy="528374"/>
              </a:xfrm>
              <a:prstGeom prst="rect">
                <a:avLst/>
              </a:prstGeom>
              <a:solidFill>
                <a:srgbClr val="C2DAB6"/>
              </a:solidFill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Maturité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gymnasiale</a:t>
                </a:r>
              </a:p>
            </p:txBody>
          </p:sp>
          <p:sp>
            <p:nvSpPr>
              <p:cNvPr id="18" name="Rechteck 17">
                <a:extLst>
                  <a:ext uri="{FF2B5EF4-FFF2-40B4-BE49-F238E27FC236}">
                    <a16:creationId xmlns:a16="http://schemas.microsoft.com/office/drawing/2014/main" id="{7DA42797-9920-908A-13B1-134BC335597A}"/>
                  </a:ext>
                </a:extLst>
              </p:cNvPr>
              <p:cNvSpPr/>
              <p:nvPr/>
            </p:nvSpPr>
            <p:spPr>
              <a:xfrm>
                <a:off x="971516" y="4812202"/>
                <a:ext cx="5333807" cy="306718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Expérience</a:t>
                </a:r>
                <a:r>
                  <a:rPr lang="de-DE" sz="1400" dirty="0">
                    <a:solidFill>
                      <a:schemeClr val="tx1"/>
                    </a:solidFill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latin typeface="Helvetica" pitchFamily="2" charset="0"/>
                  </a:rPr>
                  <a:t>professionnelle</a:t>
                </a:r>
                <a:endParaRPr lang="de-DE" sz="1400" dirty="0">
                  <a:solidFill>
                    <a:schemeClr val="tx1"/>
                  </a:solidFill>
                  <a:latin typeface="Helvetica" pitchFamily="2" charset="0"/>
                </a:endParaRPr>
              </a:p>
            </p:txBody>
          </p:sp>
          <p:sp>
            <p:nvSpPr>
              <p:cNvPr id="20" name="Rechteck 19">
                <a:extLst>
                  <a:ext uri="{FF2B5EF4-FFF2-40B4-BE49-F238E27FC236}">
                    <a16:creationId xmlns:a16="http://schemas.microsoft.com/office/drawing/2014/main" id="{6CCE9D74-B192-E7A5-B05B-A259642E84C9}"/>
                  </a:ext>
                </a:extLst>
              </p:cNvPr>
              <p:cNvSpPr/>
              <p:nvPr/>
            </p:nvSpPr>
            <p:spPr>
              <a:xfrm>
                <a:off x="971516" y="5241391"/>
                <a:ext cx="167729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Attestation</a:t>
                </a: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fédérale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de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formation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professionnelle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2" name="Rechteck 21">
                <a:extLst>
                  <a:ext uri="{FF2B5EF4-FFF2-40B4-BE49-F238E27FC236}">
                    <a16:creationId xmlns:a16="http://schemas.microsoft.com/office/drawing/2014/main" id="{FCA67A3D-F7B9-1AE8-03C2-115EEAC6E86B}"/>
                  </a:ext>
                </a:extLst>
              </p:cNvPr>
              <p:cNvSpPr/>
              <p:nvPr/>
            </p:nvSpPr>
            <p:spPr>
              <a:xfrm>
                <a:off x="2811922" y="5238675"/>
                <a:ext cx="166514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Certificat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fédéral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de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capacité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3" name="Rechteck 22">
                <a:extLst>
                  <a:ext uri="{FF2B5EF4-FFF2-40B4-BE49-F238E27FC236}">
                    <a16:creationId xmlns:a16="http://schemas.microsoft.com/office/drawing/2014/main" id="{06F43FA6-A43C-9A82-8798-34439FC3DBE7}"/>
                  </a:ext>
                </a:extLst>
              </p:cNvPr>
              <p:cNvSpPr/>
              <p:nvPr/>
            </p:nvSpPr>
            <p:spPr>
              <a:xfrm>
                <a:off x="4640178" y="5238674"/>
                <a:ext cx="1665145" cy="962255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Certificat</a:t>
                </a:r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fédéral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de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maturité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professionnelle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4" name="Rechteck 23">
                <a:extLst>
                  <a:ext uri="{FF2B5EF4-FFF2-40B4-BE49-F238E27FC236}">
                    <a16:creationId xmlns:a16="http://schemas.microsoft.com/office/drawing/2014/main" id="{C524E13C-D274-C457-F599-D35651AB626D}"/>
                  </a:ext>
                </a:extLst>
              </p:cNvPr>
              <p:cNvSpPr/>
              <p:nvPr/>
            </p:nvSpPr>
            <p:spPr>
              <a:xfrm>
                <a:off x="7652906" y="5235164"/>
                <a:ext cx="1677295" cy="9692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Ecoles de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culture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générale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</p:txBody>
          </p:sp>
          <p:sp>
            <p:nvSpPr>
              <p:cNvPr id="25" name="Rechteck 24">
                <a:extLst>
                  <a:ext uri="{FF2B5EF4-FFF2-40B4-BE49-F238E27FC236}">
                    <a16:creationId xmlns:a16="http://schemas.microsoft.com/office/drawing/2014/main" id="{213236FA-4830-AA91-6122-C75BD452E9DF}"/>
                  </a:ext>
                </a:extLst>
              </p:cNvPr>
              <p:cNvSpPr/>
              <p:nvPr/>
            </p:nvSpPr>
            <p:spPr>
              <a:xfrm>
                <a:off x="9509434" y="5231653"/>
                <a:ext cx="1677295" cy="969276"/>
              </a:xfrm>
              <a:prstGeom prst="rect">
                <a:avLst/>
              </a:prstGeom>
              <a:ln>
                <a:noFill/>
              </a:ln>
            </p:spPr>
            <p:style>
              <a:lnRef idx="2">
                <a:schemeClr val="accent1">
                  <a:shade val="15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Ecoles de </a:t>
                </a:r>
                <a:r>
                  <a:rPr lang="de-DE" sz="1400" dirty="0" err="1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maturité</a:t>
                </a:r>
                <a:endParaRPr lang="de-DE" sz="1400" dirty="0">
                  <a:solidFill>
                    <a:schemeClr val="tx1"/>
                  </a:solidFill>
                  <a:effectLst/>
                  <a:latin typeface="Helvetica" pitchFamily="2" charset="0"/>
                </a:endParaRPr>
              </a:p>
              <a:p>
                <a:r>
                  <a:rPr lang="de-DE" sz="1400" dirty="0">
                    <a:solidFill>
                      <a:schemeClr val="tx1"/>
                    </a:solidFill>
                    <a:effectLst/>
                    <a:latin typeface="Helvetica" pitchFamily="2" charset="0"/>
                  </a:rPr>
                  <a:t>gymnasiale</a:t>
                </a:r>
              </a:p>
            </p:txBody>
          </p:sp>
        </p:grpSp>
        <p:sp>
          <p:nvSpPr>
            <p:cNvPr id="30" name="Abgerundetes Rechteck 29">
              <a:extLst>
                <a:ext uri="{FF2B5EF4-FFF2-40B4-BE49-F238E27FC236}">
                  <a16:creationId xmlns:a16="http://schemas.microsoft.com/office/drawing/2014/main" id="{363465ED-4557-DB66-5B04-C146ACF68BA9}"/>
                </a:ext>
              </a:extLst>
            </p:cNvPr>
            <p:cNvSpPr/>
            <p:nvPr/>
          </p:nvSpPr>
          <p:spPr>
            <a:xfrm>
              <a:off x="797930" y="1530628"/>
              <a:ext cx="3823715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FORMATION PROFESSIONNELLE SUPÉRIEURE</a:t>
              </a:r>
            </a:p>
          </p:txBody>
        </p:sp>
        <p:sp>
          <p:nvSpPr>
            <p:cNvPr id="31" name="Abgerundetes Rechteck 30">
              <a:extLst>
                <a:ext uri="{FF2B5EF4-FFF2-40B4-BE49-F238E27FC236}">
                  <a16:creationId xmlns:a16="http://schemas.microsoft.com/office/drawing/2014/main" id="{10F692B9-BA9E-3DE9-BC4B-4E09782F3B5C}"/>
                </a:ext>
              </a:extLst>
            </p:cNvPr>
            <p:cNvSpPr/>
            <p:nvPr/>
          </p:nvSpPr>
          <p:spPr>
            <a:xfrm>
              <a:off x="4979653" y="1510249"/>
              <a:ext cx="5776099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HAUTES ÉCOLES</a:t>
              </a:r>
            </a:p>
          </p:txBody>
        </p:sp>
        <p:sp>
          <p:nvSpPr>
            <p:cNvPr id="32" name="Abgerundetes Rechteck 31">
              <a:extLst>
                <a:ext uri="{FF2B5EF4-FFF2-40B4-BE49-F238E27FC236}">
                  <a16:creationId xmlns:a16="http://schemas.microsoft.com/office/drawing/2014/main" id="{1FD11872-E637-2AEF-042E-EE08908F210A}"/>
                </a:ext>
              </a:extLst>
            </p:cNvPr>
            <p:cNvSpPr/>
            <p:nvPr/>
          </p:nvSpPr>
          <p:spPr>
            <a:xfrm rot="16200000">
              <a:off x="10076688" y="2826500"/>
              <a:ext cx="2009688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DEGRÉ TERTIAIRE</a:t>
              </a:r>
            </a:p>
          </p:txBody>
        </p:sp>
        <p:sp>
          <p:nvSpPr>
            <p:cNvPr id="33" name="Abgerundetes Rechteck 32">
              <a:extLst>
                <a:ext uri="{FF2B5EF4-FFF2-40B4-BE49-F238E27FC236}">
                  <a16:creationId xmlns:a16="http://schemas.microsoft.com/office/drawing/2014/main" id="{5623C0B6-DAC0-156E-4369-99D9D7F66024}"/>
                </a:ext>
              </a:extLst>
            </p:cNvPr>
            <p:cNvSpPr/>
            <p:nvPr/>
          </p:nvSpPr>
          <p:spPr>
            <a:xfrm rot="16200000">
              <a:off x="9897713" y="5169163"/>
              <a:ext cx="2367641" cy="414337"/>
            </a:xfrm>
            <a:prstGeom prst="round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de-DE" sz="1200" b="1" dirty="0">
                  <a:solidFill>
                    <a:schemeClr val="bg1"/>
                  </a:solidFill>
                  <a:latin typeface="Helvetica" pitchFamily="2" charset="0"/>
                </a:rPr>
                <a:t>DEGRÉ SECONDAIRE II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076463900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F4E222-C544-3B0A-881C-920FB019B0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57394"/>
            <a:ext cx="9144000" cy="943211"/>
          </a:xfrm>
        </p:spPr>
        <p:txBody>
          <a:bodyPr>
            <a:normAutofit/>
          </a:bodyPr>
          <a:lstStyle/>
          <a:p>
            <a:r>
              <a:rPr lang="de-CH" dirty="0" err="1"/>
              <a:t>Internationalisation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356521343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3">
            <a:extLst>
              <a:ext uri="{FF2B5EF4-FFF2-40B4-BE49-F238E27FC236}">
                <a16:creationId xmlns:a16="http://schemas.microsoft.com/office/drawing/2014/main" id="{8134AF4F-777F-D0B5-5E61-1296F44168F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41216" y="871362"/>
            <a:ext cx="6690716" cy="1325563"/>
          </a:xfrm>
        </p:spPr>
        <p:txBody>
          <a:bodyPr/>
          <a:lstStyle/>
          <a:p>
            <a:r>
              <a:rPr lang="de-GB" dirty="0"/>
              <a:t>Comparabilité des titres</a:t>
            </a:r>
          </a:p>
        </p:txBody>
      </p:sp>
      <p:sp>
        <p:nvSpPr>
          <p:cNvPr id="7" name="Inhaltsplatzhalter 1">
            <a:extLst>
              <a:ext uri="{FF2B5EF4-FFF2-40B4-BE49-F238E27FC236}">
                <a16:creationId xmlns:a16="http://schemas.microsoft.com/office/drawing/2014/main" id="{EDDB5047-88D3-3BAE-2A2C-4D4C411F7C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1216" y="2331862"/>
            <a:ext cx="7449473" cy="3654776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FR" dirty="0">
                <a:effectLst/>
                <a:latin typeface="Helvetica" pitchFamily="2" charset="0"/>
              </a:rPr>
              <a:t>Contrairement à la réforme de Bologne, le classement des diplômes de formation professionnelle dans le CNC-CH ne doit entraîner aucune adaptation du système suisse de formation professionnelle.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/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effectLst/>
                <a:latin typeface="Helvetica" pitchFamily="2" charset="0"/>
              </a:rPr>
              <a:t>Ni les conditions d'admission ni les conditions d'accès aux filières de formation ne seront modifiées.</a:t>
            </a:r>
          </a:p>
          <a:p>
            <a:pPr marL="0" indent="0">
              <a:lnSpc>
                <a:spcPct val="100000"/>
              </a:lnSpc>
              <a:buNone/>
            </a:pPr>
            <a:endParaRPr lang="fr-FR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effectLst/>
                <a:latin typeface="Helvetica" pitchFamily="2" charset="0"/>
              </a:rPr>
              <a:t>Il en résulte uniquement un cadre dans lequel les diplômes existants seront classés et donc comparables et compréhensibles au niveau international.</a:t>
            </a:r>
            <a:endParaRPr lang="de-DE" dirty="0">
              <a:effectLst/>
              <a:latin typeface="Helvetica" pitchFamily="2" charset="0"/>
            </a:endParaRPr>
          </a:p>
          <a:p>
            <a:pPr>
              <a:lnSpc>
                <a:spcPct val="100000"/>
              </a:lnSpc>
            </a:pPr>
            <a:endParaRPr lang="de-GB" dirty="0"/>
          </a:p>
        </p:txBody>
      </p:sp>
      <p:pic>
        <p:nvPicPr>
          <p:cNvPr id="9" name="Grafik 8" descr="Gewichte ungleich Silhouette">
            <a:extLst>
              <a:ext uri="{FF2B5EF4-FFF2-40B4-BE49-F238E27FC236}">
                <a16:creationId xmlns:a16="http://schemas.microsoft.com/office/drawing/2014/main" id="{38662B0D-7F81-2D7F-0844-CA29DF6242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8407400" y="2527175"/>
            <a:ext cx="2425700" cy="24257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9551262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el 3">
            <a:extLst>
              <a:ext uri="{FF2B5EF4-FFF2-40B4-BE49-F238E27FC236}">
                <a16:creationId xmlns:a16="http://schemas.microsoft.com/office/drawing/2014/main" id="{F3CC28D1-9502-39FE-990D-3F24D8B391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dirty="0"/>
              <a:t>Suppléments aux diplômes dans le cadre de l'Europass</a:t>
            </a:r>
            <a:endParaRPr lang="de-GB" sz="3200" dirty="0"/>
          </a:p>
        </p:txBody>
      </p:sp>
      <p:sp>
        <p:nvSpPr>
          <p:cNvPr id="4" name="Inhaltsplatzhalter 1">
            <a:extLst>
              <a:ext uri="{FF2B5EF4-FFF2-40B4-BE49-F238E27FC236}">
                <a16:creationId xmlns:a16="http://schemas.microsoft.com/office/drawing/2014/main" id="{A20A2B23-E760-EC65-EDFD-72E998D982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14756" y="2152884"/>
            <a:ext cx="9112903" cy="4351338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buNone/>
            </a:pPr>
            <a:r>
              <a:rPr lang="fr-FR" dirty="0">
                <a:effectLst/>
                <a:latin typeface="Helvetica" pitchFamily="2" charset="0"/>
              </a:rPr>
              <a:t>Le parcours de formation et l'expérience professionnelle d'une personne sont présentés de manière standardisée.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dirty="0">
                <a:effectLst/>
                <a:latin typeface="Helvetica" pitchFamily="2" charset="0"/>
              </a:rPr>
              <a:t>L'approche portfolio permet à toute personne de présenter les résultats d'apprentissage de manière simple, claire et flexible, en français, en allemand, en italien et surtout en anglais.</a:t>
            </a:r>
          </a:p>
          <a:p>
            <a:pPr marL="0" indent="0">
              <a:lnSpc>
                <a:spcPct val="100000"/>
              </a:lnSpc>
              <a:buNone/>
            </a:pPr>
            <a:endParaRPr lang="de-DE" dirty="0">
              <a:effectLst/>
              <a:latin typeface="Helvetica" pitchFamily="2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fr-FR" dirty="0"/>
              <a:t>Les suppléments aux diplômes :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augmentent la compréhension internationale des diplômes suisses de formation professionnelle,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facilitent la comparaison des candidatures,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soutiennent les employeurs lors de la sélection de la main-d'œuvre,</a:t>
            </a:r>
          </a:p>
          <a:p>
            <a:pPr lvl="1">
              <a:lnSpc>
                <a:spcPct val="100000"/>
              </a:lnSpc>
            </a:pPr>
            <a:r>
              <a:rPr lang="fr-FR" dirty="0"/>
              <a:t>contribuent à une plus grande mobilité professionnelle.</a:t>
            </a:r>
            <a:endParaRPr lang="de-GB" dirty="0"/>
          </a:p>
        </p:txBody>
      </p:sp>
      <p:pic>
        <p:nvPicPr>
          <p:cNvPr id="7" name="Grafik 6" descr="Erdkugel: Afrika und Europa mit einfarbiger Füllung">
            <a:extLst>
              <a:ext uri="{FF2B5EF4-FFF2-40B4-BE49-F238E27FC236}">
                <a16:creationId xmlns:a16="http://schemas.microsoft.com/office/drawing/2014/main" id="{DA658B7B-911F-6F4B-03B6-BF3E8D37CC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9271000" y="4328553"/>
            <a:ext cx="2095500" cy="2095500"/>
          </a:xfrm>
          <a:prstGeom prst="rect">
            <a:avLst/>
          </a:prstGeom>
        </p:spPr>
      </p:pic>
      <p:pic>
        <p:nvPicPr>
          <p:cNvPr id="9" name="Grafik 8" descr="Übertragen Silhouette">
            <a:extLst>
              <a:ext uri="{FF2B5EF4-FFF2-40B4-BE49-F238E27FC236}">
                <a16:creationId xmlns:a16="http://schemas.microsoft.com/office/drawing/2014/main" id="{0A621A78-30D4-4B47-EF57-2219FC5E829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 rot="1254326">
            <a:off x="10188806" y="3520433"/>
            <a:ext cx="1326688" cy="132668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889051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Grafik 7" descr="Ein Bild, das Text, Screenshot, Schrift, Reihe enthält.&#10;&#10;Automatisch generierte Beschreibung">
            <a:extLst>
              <a:ext uri="{FF2B5EF4-FFF2-40B4-BE49-F238E27FC236}">
                <a16:creationId xmlns:a16="http://schemas.microsoft.com/office/drawing/2014/main" id="{7F1E5267-E03D-0E33-74C3-1739620299E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893" y="2046506"/>
            <a:ext cx="9557117" cy="4454221"/>
          </a:xfrm>
          <a:prstGeom prst="rect">
            <a:avLst/>
          </a:prstGeom>
        </p:spPr>
      </p:pic>
      <p:sp>
        <p:nvSpPr>
          <p:cNvPr id="2" name="Titel 1">
            <a:extLst>
              <a:ext uri="{FF2B5EF4-FFF2-40B4-BE49-F238E27FC236}">
                <a16:creationId xmlns:a16="http://schemas.microsoft.com/office/drawing/2014/main" id="{79CBA507-2431-8341-F507-0535FAEFC0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833563"/>
            <a:ext cx="9376590" cy="1325563"/>
          </a:xfrm>
        </p:spPr>
        <p:txBody>
          <a:bodyPr/>
          <a:lstStyle/>
          <a:p>
            <a:r>
              <a:rPr lang="de-DE" dirty="0"/>
              <a:t>Le </a:t>
            </a:r>
            <a:r>
              <a:rPr lang="de-DE" dirty="0" err="1"/>
              <a:t>degré</a:t>
            </a:r>
            <a:r>
              <a:rPr lang="de-DE" dirty="0"/>
              <a:t> </a:t>
            </a:r>
            <a:r>
              <a:rPr lang="de-DE" dirty="0" err="1"/>
              <a:t>tertiaire</a:t>
            </a:r>
            <a:r>
              <a:rPr lang="de-DE" dirty="0"/>
              <a:t> et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continue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893772FB-D8AB-E971-9D76-ABB86ADF4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4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3658901-B924-15B7-527A-5E1AA76C0455}"/>
              </a:ext>
            </a:extLst>
          </p:cNvPr>
          <p:cNvSpPr>
            <a:spLocks noGrp="1"/>
          </p:cNvSpPr>
          <p:nvPr>
            <p:ph sz="quarter" idx="14"/>
          </p:nvPr>
        </p:nvSpPr>
        <p:spPr/>
        <p:txBody>
          <a:bodyPr/>
          <a:lstStyle/>
          <a:p>
            <a:r>
              <a:rPr lang="de-DE" dirty="0" err="1"/>
              <a:t>Vue</a:t>
            </a:r>
            <a:r>
              <a:rPr lang="de-DE" dirty="0"/>
              <a:t> </a:t>
            </a:r>
            <a:r>
              <a:rPr lang="de-DE" dirty="0" err="1"/>
              <a:t>d‘ensemble</a:t>
            </a:r>
            <a:endParaRPr lang="de-DE" dirty="0"/>
          </a:p>
          <a:p>
            <a:endParaRPr lang="de-GB" dirty="0"/>
          </a:p>
        </p:txBody>
      </p:sp>
    </p:spTree>
    <p:extLst>
      <p:ext uri="{BB962C8B-B14F-4D97-AF65-F5344CB8AC3E}">
        <p14:creationId xmlns:p14="http://schemas.microsoft.com/office/powerpoint/2010/main" val="313409029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F1B324-BE39-E376-1120-4B43F14BA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2252" y="2185263"/>
            <a:ext cx="3653300" cy="2154836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possibilités</a:t>
            </a:r>
            <a:r>
              <a:rPr lang="de-DE" dirty="0"/>
              <a:t> de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continue</a:t>
            </a:r>
            <a:r>
              <a:rPr lang="de-DE" dirty="0"/>
              <a:t> au </a:t>
            </a:r>
            <a:r>
              <a:rPr lang="de-DE" dirty="0" err="1"/>
              <a:t>degré</a:t>
            </a:r>
            <a:r>
              <a:rPr lang="de-DE" dirty="0"/>
              <a:t> </a:t>
            </a:r>
            <a:r>
              <a:rPr lang="de-DE" dirty="0" err="1"/>
              <a:t>tertiaire</a:t>
            </a:r>
            <a:endParaRPr lang="de-GB" dirty="0"/>
          </a:p>
        </p:txBody>
      </p:sp>
      <p:sp>
        <p:nvSpPr>
          <p:cNvPr id="3" name="Foliennummernplatzhalter 2">
            <a:extLst>
              <a:ext uri="{FF2B5EF4-FFF2-40B4-BE49-F238E27FC236}">
                <a16:creationId xmlns:a16="http://schemas.microsoft.com/office/drawing/2014/main" id="{1B0828EB-FEE0-FE80-AE92-5238EFEC7C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914F46-5675-409D-97A1-6697E91D825B}" type="slidenum">
              <a:rPr lang="de-CH" smtClean="0"/>
              <a:t>5</a:t>
            </a:fld>
            <a:endParaRPr lang="de-CH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BF55D6D6-C416-CD53-03DC-8B5A60977F6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582714" y="4340099"/>
            <a:ext cx="2883546" cy="806117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10000"/>
              </a:lnSpc>
            </a:pPr>
            <a:r>
              <a:rPr lang="de-DE" dirty="0"/>
              <a:t>Exemple: </a:t>
            </a:r>
            <a:r>
              <a:rPr lang="de-DE" dirty="0" err="1"/>
              <a:t>dessinateur</a:t>
            </a:r>
            <a:r>
              <a:rPr lang="de-DE" dirty="0"/>
              <a:t> </a:t>
            </a:r>
            <a:r>
              <a:rPr lang="de-DE" dirty="0" err="1"/>
              <a:t>ou</a:t>
            </a:r>
            <a:r>
              <a:rPr lang="de-DE" dirty="0"/>
              <a:t> </a:t>
            </a:r>
            <a:r>
              <a:rPr lang="de-DE" dirty="0" err="1"/>
              <a:t>dessinatrice</a:t>
            </a:r>
            <a:r>
              <a:rPr lang="de-DE" dirty="0"/>
              <a:t> CFC, </a:t>
            </a:r>
            <a:r>
              <a:rPr lang="de-DE" dirty="0" err="1"/>
              <a:t>orientation</a:t>
            </a:r>
            <a:r>
              <a:rPr lang="de-DE" dirty="0"/>
              <a:t> </a:t>
            </a:r>
            <a:r>
              <a:rPr lang="de-DE" dirty="0" err="1"/>
              <a:t>génie</a:t>
            </a:r>
            <a:r>
              <a:rPr lang="de-DE" dirty="0"/>
              <a:t> </a:t>
            </a:r>
            <a:r>
              <a:rPr lang="de-DE" dirty="0" err="1"/>
              <a:t>civil</a:t>
            </a:r>
            <a:endParaRPr lang="de-DE" dirty="0"/>
          </a:p>
        </p:txBody>
      </p:sp>
      <p:grpSp>
        <p:nvGrpSpPr>
          <p:cNvPr id="14" name="Gruppieren 13">
            <a:extLst>
              <a:ext uri="{FF2B5EF4-FFF2-40B4-BE49-F238E27FC236}">
                <a16:creationId xmlns:a16="http://schemas.microsoft.com/office/drawing/2014/main" id="{2515F16A-B6B0-627E-498E-2C1F9C2B8008}"/>
              </a:ext>
            </a:extLst>
          </p:cNvPr>
          <p:cNvGrpSpPr/>
          <p:nvPr/>
        </p:nvGrpSpPr>
        <p:grpSpPr>
          <a:xfrm>
            <a:off x="4153389" y="1020954"/>
            <a:ext cx="7492311" cy="5122674"/>
            <a:chOff x="634769" y="975646"/>
            <a:chExt cx="7869701" cy="5380704"/>
          </a:xfrm>
        </p:grpSpPr>
        <p:sp>
          <p:nvSpPr>
            <p:cNvPr id="6" name="Rechteck 5">
              <a:extLst>
                <a:ext uri="{FF2B5EF4-FFF2-40B4-BE49-F238E27FC236}">
                  <a16:creationId xmlns:a16="http://schemas.microsoft.com/office/drawing/2014/main" id="{2EC59379-3528-E81C-BF23-7301F27F47C5}"/>
                </a:ext>
              </a:extLst>
            </p:cNvPr>
            <p:cNvSpPr/>
            <p:nvPr/>
          </p:nvSpPr>
          <p:spPr>
            <a:xfrm>
              <a:off x="634769" y="975646"/>
              <a:ext cx="5320175" cy="1353579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Filières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de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formation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et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cours</a:t>
              </a:r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 divers</a:t>
              </a: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Formation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continue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à des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fins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professionnelles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p. ex.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cours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dessin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assisté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par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ordinateur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2D et 3D,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cours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pour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formateurs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en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entreprise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Formation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continue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en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culture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générale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p. ex.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cours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langue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et de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management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7" name="Rechteck 6">
              <a:extLst>
                <a:ext uri="{FF2B5EF4-FFF2-40B4-BE49-F238E27FC236}">
                  <a16:creationId xmlns:a16="http://schemas.microsoft.com/office/drawing/2014/main" id="{F2E5A350-73E4-F695-4633-CD51F5284AE7}"/>
                </a:ext>
              </a:extLst>
            </p:cNvPr>
            <p:cNvSpPr/>
            <p:nvPr/>
          </p:nvSpPr>
          <p:spPr>
            <a:xfrm>
              <a:off x="6054495" y="975646"/>
              <a:ext cx="2449975" cy="4096776"/>
            </a:xfrm>
            <a:prstGeom prst="rect">
              <a:avLst/>
            </a:prstGeom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Hautes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écoles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spécialisées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Etudes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postdiplôme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p. ex.</a:t>
              </a: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Développement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durable</a:t>
              </a:r>
            </a:p>
            <a:p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Architecture</a:t>
              </a:r>
            </a:p>
            <a:p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Architecture du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paysage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Génie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civil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Géomatique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Technique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du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bois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8" name="Rechteck 7">
              <a:extLst>
                <a:ext uri="{FF2B5EF4-FFF2-40B4-BE49-F238E27FC236}">
                  <a16:creationId xmlns:a16="http://schemas.microsoft.com/office/drawing/2014/main" id="{A1655C79-2D1C-5B15-5776-7F3776D62B0A}"/>
                </a:ext>
              </a:extLst>
            </p:cNvPr>
            <p:cNvSpPr/>
            <p:nvPr/>
          </p:nvSpPr>
          <p:spPr>
            <a:xfrm>
              <a:off x="634771" y="2420174"/>
              <a:ext cx="2610312" cy="2652248"/>
            </a:xfrm>
            <a:prstGeom prst="rect">
              <a:avLst/>
            </a:prstGeom>
            <a:solidFill>
              <a:schemeClr val="accent2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Examens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professionnels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Examens prof.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supérieurs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agent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technico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-commercial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avec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brevet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fédéral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contremaître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maçon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avec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brevet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fédéral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spécialiste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minage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avec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bevet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fédéral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directeur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des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travaux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du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bâtiment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dipl.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entrepreneur-construction</a:t>
              </a:r>
              <a:r>
                <a:rPr lang="de-DE" sz="1200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dipl.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9" name="Rechteck 8">
              <a:extLst>
                <a:ext uri="{FF2B5EF4-FFF2-40B4-BE49-F238E27FC236}">
                  <a16:creationId xmlns:a16="http://schemas.microsoft.com/office/drawing/2014/main" id="{230F0053-BE01-B368-BA53-73813FDB9A2A}"/>
                </a:ext>
              </a:extLst>
            </p:cNvPr>
            <p:cNvSpPr/>
            <p:nvPr/>
          </p:nvSpPr>
          <p:spPr>
            <a:xfrm>
              <a:off x="3344633" y="2420174"/>
              <a:ext cx="2610312" cy="2652248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t"/>
            <a:lstStyle/>
            <a:p>
              <a:r>
                <a:rPr lang="de-DE" sz="1400" b="1" dirty="0">
                  <a:solidFill>
                    <a:schemeClr val="tx1"/>
                  </a:solidFill>
                  <a:latin typeface="Helvetica" pitchFamily="2" charset="0"/>
                </a:rPr>
                <a:t>Ecoles </a:t>
              </a:r>
              <a:r>
                <a:rPr lang="de-DE" sz="1400" b="1" dirty="0" err="1">
                  <a:solidFill>
                    <a:schemeClr val="tx1"/>
                  </a:solidFill>
                  <a:latin typeface="Helvetica" pitchFamily="2" charset="0"/>
                </a:rPr>
                <a:t>supérieures</a:t>
              </a:r>
              <a:endParaRPr lang="de-DE" sz="14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Conduite des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travaux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Planification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des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travaux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Technique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des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bâtiments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Technique</a:t>
              </a:r>
              <a:r>
                <a:rPr lang="de-DE" sz="1200" dirty="0">
                  <a:solidFill>
                    <a:schemeClr val="tx1"/>
                  </a:solidFill>
                  <a:effectLst/>
                  <a:latin typeface="Helvetica" pitchFamily="2" charset="0"/>
                </a:rPr>
                <a:t> du </a:t>
              </a:r>
              <a:r>
                <a:rPr lang="de-DE" sz="1200" dirty="0" err="1">
                  <a:solidFill>
                    <a:schemeClr val="tx1"/>
                  </a:solidFill>
                  <a:effectLst/>
                  <a:latin typeface="Helvetica" pitchFamily="2" charset="0"/>
                </a:rPr>
                <a:t>bois</a:t>
              </a: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  <a:p>
              <a:pPr marL="285750" indent="-285750">
                <a:buFont typeface="Wingdings" pitchFamily="2" charset="2"/>
                <a:buChar char="§"/>
              </a:pPr>
              <a:endParaRPr lang="de-DE" sz="1200" dirty="0">
                <a:solidFill>
                  <a:schemeClr val="tx1"/>
                </a:solidFill>
                <a:effectLst/>
                <a:latin typeface="Helvetica" pitchFamily="2" charset="0"/>
              </a:endParaRPr>
            </a:p>
          </p:txBody>
        </p:sp>
        <p:sp>
          <p:nvSpPr>
            <p:cNvPr id="10" name="Rechteck 9">
              <a:extLst>
                <a:ext uri="{FF2B5EF4-FFF2-40B4-BE49-F238E27FC236}">
                  <a16:creationId xmlns:a16="http://schemas.microsoft.com/office/drawing/2014/main" id="{656D08CC-AA45-CEE5-3C57-69B48B1E641B}"/>
                </a:ext>
              </a:extLst>
            </p:cNvPr>
            <p:cNvSpPr/>
            <p:nvPr/>
          </p:nvSpPr>
          <p:spPr>
            <a:xfrm>
              <a:off x="2101720" y="5148059"/>
              <a:ext cx="5727830" cy="393931"/>
            </a:xfrm>
            <a:prstGeom prst="rect">
              <a:avLst/>
            </a:prstGeom>
            <a:solidFill>
              <a:srgbClr val="A11731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Pratique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professionnelle</a:t>
              </a:r>
              <a:endParaRPr lang="de-CH" sz="1400" b="1" dirty="0">
                <a:solidFill>
                  <a:schemeClr val="bg1"/>
                </a:solidFill>
                <a:latin typeface="Helvetica" pitchFamily="2" charset="0"/>
              </a:endParaRPr>
            </a:p>
          </p:txBody>
        </p:sp>
        <p:sp>
          <p:nvSpPr>
            <p:cNvPr id="11" name="Rechteck 10">
              <a:extLst>
                <a:ext uri="{FF2B5EF4-FFF2-40B4-BE49-F238E27FC236}">
                  <a16:creationId xmlns:a16="http://schemas.microsoft.com/office/drawing/2014/main" id="{56699FD1-27AF-5A74-A3E4-AD86B74DEC31}"/>
                </a:ext>
              </a:extLst>
            </p:cNvPr>
            <p:cNvSpPr/>
            <p:nvPr/>
          </p:nvSpPr>
          <p:spPr>
            <a:xfrm>
              <a:off x="4319125" y="5466531"/>
              <a:ext cx="2874630" cy="495889"/>
            </a:xfrm>
            <a:prstGeom prst="rect">
              <a:avLst/>
            </a:prstGeom>
            <a:solidFill>
              <a:srgbClr val="C0CCBF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CH" sz="1200" b="1" dirty="0" err="1">
                  <a:solidFill>
                    <a:schemeClr val="tx1"/>
                  </a:solidFill>
                  <a:latin typeface="Helvetica" pitchFamily="2" charset="0"/>
                </a:rPr>
                <a:t>Certificat</a:t>
              </a:r>
              <a:r>
                <a:rPr lang="de-CH" sz="12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CH" sz="1200" b="1" dirty="0" err="1">
                  <a:solidFill>
                    <a:schemeClr val="tx1"/>
                  </a:solidFill>
                  <a:latin typeface="Helvetica" pitchFamily="2" charset="0"/>
                </a:rPr>
                <a:t>fédéral</a:t>
              </a:r>
              <a:r>
                <a:rPr lang="de-CH" sz="1200" b="1" dirty="0">
                  <a:solidFill>
                    <a:schemeClr val="tx1"/>
                  </a:solidFill>
                  <a:latin typeface="Helvetica" pitchFamily="2" charset="0"/>
                </a:rPr>
                <a:t> de </a:t>
              </a:r>
              <a:r>
                <a:rPr lang="de-CH" sz="1200" b="1" dirty="0" err="1">
                  <a:solidFill>
                    <a:schemeClr val="tx1"/>
                  </a:solidFill>
                  <a:latin typeface="Helvetica" pitchFamily="2" charset="0"/>
                </a:rPr>
                <a:t>capacité</a:t>
              </a:r>
              <a:endParaRPr lang="de-CH" sz="12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CH" sz="1200" b="1" dirty="0" err="1">
                  <a:solidFill>
                    <a:schemeClr val="tx1"/>
                  </a:solidFill>
                  <a:latin typeface="Helvetica" pitchFamily="2" charset="0"/>
                </a:rPr>
                <a:t>Apprentissage</a:t>
              </a:r>
              <a:r>
                <a:rPr lang="de-CH" sz="12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CH" sz="1200" b="1" dirty="0" err="1">
                  <a:solidFill>
                    <a:schemeClr val="tx1"/>
                  </a:solidFill>
                  <a:latin typeface="Helvetica" pitchFamily="2" charset="0"/>
                </a:rPr>
                <a:t>complémentaire</a:t>
              </a:r>
              <a:endParaRPr lang="de-CH" sz="1200" b="1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  <p:sp>
          <p:nvSpPr>
            <p:cNvPr id="12" name="Rechteck 11">
              <a:extLst>
                <a:ext uri="{FF2B5EF4-FFF2-40B4-BE49-F238E27FC236}">
                  <a16:creationId xmlns:a16="http://schemas.microsoft.com/office/drawing/2014/main" id="{1F8314B3-22B4-5F4C-8EEA-FF87A6F05710}"/>
                </a:ext>
              </a:extLst>
            </p:cNvPr>
            <p:cNvSpPr/>
            <p:nvPr/>
          </p:nvSpPr>
          <p:spPr>
            <a:xfrm>
              <a:off x="1543050" y="5962419"/>
              <a:ext cx="6961420" cy="393931"/>
            </a:xfrm>
            <a:prstGeom prst="rect">
              <a:avLst/>
            </a:prstGeom>
            <a:solidFill>
              <a:srgbClr val="4C793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r"/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Certificat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fédéral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 de </a:t>
              </a:r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capacité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 </a:t>
              </a:r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dessinateur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/</a:t>
              </a:r>
              <a:r>
                <a:rPr lang="de-CH" sz="1400" b="1" dirty="0" err="1">
                  <a:solidFill>
                    <a:schemeClr val="bg1"/>
                  </a:solidFill>
                  <a:latin typeface="Helvetica" pitchFamily="2" charset="0"/>
                </a:rPr>
                <a:t>trice</a:t>
              </a:r>
              <a:r>
                <a:rPr lang="de-CH" sz="1400" b="1" dirty="0">
                  <a:solidFill>
                    <a:schemeClr val="bg1"/>
                  </a:solidFill>
                  <a:latin typeface="Helvetica" pitchFamily="2" charset="0"/>
                </a:rPr>
                <a:t> CFC</a:t>
              </a:r>
            </a:p>
          </p:txBody>
        </p:sp>
        <p:sp>
          <p:nvSpPr>
            <p:cNvPr id="13" name="Rechteck 12">
              <a:extLst>
                <a:ext uri="{FF2B5EF4-FFF2-40B4-BE49-F238E27FC236}">
                  <a16:creationId xmlns:a16="http://schemas.microsoft.com/office/drawing/2014/main" id="{F51D8BC5-9C78-43C3-8A78-70FE46A91667}"/>
                </a:ext>
              </a:extLst>
            </p:cNvPr>
            <p:cNvSpPr/>
            <p:nvPr/>
          </p:nvSpPr>
          <p:spPr>
            <a:xfrm>
              <a:off x="634769" y="5684932"/>
              <a:ext cx="2500579" cy="495889"/>
            </a:xfrm>
            <a:prstGeom prst="rect">
              <a:avLst/>
            </a:prstGeom>
            <a:solidFill>
              <a:srgbClr val="C2DAB6"/>
            </a:solidFill>
            <a:ln>
              <a:noFill/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de-DE" sz="1200" b="1" dirty="0" err="1">
                  <a:solidFill>
                    <a:schemeClr val="tx1"/>
                  </a:solidFill>
                  <a:latin typeface="Helvetica" pitchFamily="2" charset="0"/>
                </a:rPr>
                <a:t>Certificat</a:t>
              </a:r>
              <a:r>
                <a:rPr lang="de-DE" sz="12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b="1" dirty="0" err="1">
                  <a:solidFill>
                    <a:schemeClr val="tx1"/>
                  </a:solidFill>
                  <a:latin typeface="Helvetica" pitchFamily="2" charset="0"/>
                </a:rPr>
                <a:t>fédéral</a:t>
              </a:r>
              <a:endParaRPr lang="de-DE" sz="1200" b="1" dirty="0">
                <a:solidFill>
                  <a:schemeClr val="tx1"/>
                </a:solidFill>
                <a:latin typeface="Helvetica" pitchFamily="2" charset="0"/>
              </a:endParaRPr>
            </a:p>
            <a:p>
              <a:r>
                <a:rPr lang="de-DE" sz="1200" b="1" dirty="0">
                  <a:solidFill>
                    <a:schemeClr val="tx1"/>
                  </a:solidFill>
                  <a:latin typeface="Helvetica" pitchFamily="2" charset="0"/>
                </a:rPr>
                <a:t>de </a:t>
              </a:r>
              <a:r>
                <a:rPr lang="de-DE" sz="1200" b="1" dirty="0" err="1">
                  <a:solidFill>
                    <a:schemeClr val="tx1"/>
                  </a:solidFill>
                  <a:latin typeface="Helvetica" pitchFamily="2" charset="0"/>
                </a:rPr>
                <a:t>maturité</a:t>
              </a:r>
              <a:r>
                <a:rPr lang="de-DE" sz="1200" b="1" dirty="0">
                  <a:solidFill>
                    <a:schemeClr val="tx1"/>
                  </a:solidFill>
                  <a:latin typeface="Helvetica" pitchFamily="2" charset="0"/>
                </a:rPr>
                <a:t> </a:t>
              </a:r>
              <a:r>
                <a:rPr lang="de-DE" sz="1200" b="1" dirty="0" err="1">
                  <a:solidFill>
                    <a:schemeClr val="tx1"/>
                  </a:solidFill>
                  <a:latin typeface="Helvetica" pitchFamily="2" charset="0"/>
                </a:rPr>
                <a:t>professionnelle</a:t>
              </a:r>
              <a:endParaRPr lang="de-DE" sz="1200" b="1" dirty="0">
                <a:solidFill>
                  <a:schemeClr val="tx1"/>
                </a:solidFill>
                <a:latin typeface="Helvetica" pitchFamily="2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53469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602892"/>
            <a:ext cx="9144000" cy="1652216"/>
          </a:xfrm>
        </p:spPr>
        <p:txBody>
          <a:bodyPr>
            <a:normAutofit fontScale="90000"/>
          </a:bodyPr>
          <a:lstStyle/>
          <a:p>
            <a:r>
              <a:rPr lang="de-CH" dirty="0"/>
              <a:t>La </a:t>
            </a:r>
            <a:r>
              <a:rPr lang="de-CH" dirty="0" err="1"/>
              <a:t>formation</a:t>
            </a:r>
            <a:r>
              <a:rPr lang="de-CH" dirty="0"/>
              <a:t> </a:t>
            </a:r>
            <a:r>
              <a:rPr lang="de-CH" dirty="0" err="1"/>
              <a:t>professionnelle</a:t>
            </a:r>
            <a:r>
              <a:rPr lang="de-CH" dirty="0"/>
              <a:t> supérieure</a:t>
            </a:r>
          </a:p>
        </p:txBody>
      </p:sp>
    </p:spTree>
    <p:extLst>
      <p:ext uri="{BB962C8B-B14F-4D97-AF65-F5344CB8AC3E}">
        <p14:creationId xmlns:p14="http://schemas.microsoft.com/office/powerpoint/2010/main" val="3465053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083C604C-FBD3-808A-2B64-71E7249D7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4388" y="522136"/>
            <a:ext cx="8936323" cy="1325563"/>
          </a:xfrm>
        </p:spPr>
        <p:txBody>
          <a:bodyPr>
            <a:normAutofit/>
          </a:bodyPr>
          <a:lstStyle/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composantes</a:t>
            </a:r>
            <a:r>
              <a:rPr lang="de-DE" dirty="0"/>
              <a:t> de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supérieure</a:t>
            </a:r>
            <a:endParaRPr lang="de-GB" dirty="0"/>
          </a:p>
        </p:txBody>
      </p:sp>
      <p:sp>
        <p:nvSpPr>
          <p:cNvPr id="5" name="Inhaltsplatzhalter 4">
            <a:extLst>
              <a:ext uri="{FF2B5EF4-FFF2-40B4-BE49-F238E27FC236}">
                <a16:creationId xmlns:a16="http://schemas.microsoft.com/office/drawing/2014/main" id="{904367D1-7FEC-3A19-9C85-59702B3F3C39}"/>
              </a:ext>
            </a:extLst>
          </p:cNvPr>
          <p:cNvSpPr txBox="1">
            <a:spLocks/>
          </p:cNvSpPr>
          <p:nvPr/>
        </p:nvSpPr>
        <p:spPr>
          <a:xfrm>
            <a:off x="732146" y="1802787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sz="1800" dirty="0">
              <a:solidFill>
                <a:schemeClr val="bg1"/>
              </a:solidFill>
              <a:latin typeface="Helvetica" pitchFamily="2" charset="0"/>
            </a:endParaRPr>
          </a:p>
        </p:txBody>
      </p:sp>
      <p:grpSp>
        <p:nvGrpSpPr>
          <p:cNvPr id="16" name="Gruppieren 15">
            <a:extLst>
              <a:ext uri="{FF2B5EF4-FFF2-40B4-BE49-F238E27FC236}">
                <a16:creationId xmlns:a16="http://schemas.microsoft.com/office/drawing/2014/main" id="{974F6738-2FCB-5635-F64E-16EC9EAFF6C9}"/>
              </a:ext>
            </a:extLst>
          </p:cNvPr>
          <p:cNvGrpSpPr/>
          <p:nvPr/>
        </p:nvGrpSpPr>
        <p:grpSpPr>
          <a:xfrm>
            <a:off x="2094401" y="1625507"/>
            <a:ext cx="8937917" cy="4953393"/>
            <a:chOff x="2686001" y="2010296"/>
            <a:chExt cx="8937917" cy="4953393"/>
          </a:xfrm>
        </p:grpSpPr>
        <p:pic>
          <p:nvPicPr>
            <p:cNvPr id="6" name="Grafik 5" descr="Gruppe Silhouette">
              <a:extLst>
                <a:ext uri="{FF2B5EF4-FFF2-40B4-BE49-F238E27FC236}">
                  <a16:creationId xmlns:a16="http://schemas.microsoft.com/office/drawing/2014/main" id="{E8823E4C-5872-6866-8451-F43D904BA2B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6128607" y="2010296"/>
              <a:ext cx="1662113" cy="1662113"/>
            </a:xfrm>
            <a:prstGeom prst="rect">
              <a:avLst/>
            </a:prstGeom>
          </p:spPr>
        </p:pic>
        <p:pic>
          <p:nvPicPr>
            <p:cNvPr id="7" name="Grafik 6" descr="Zurück Silhouette">
              <a:extLst>
                <a:ext uri="{FF2B5EF4-FFF2-40B4-BE49-F238E27FC236}">
                  <a16:creationId xmlns:a16="http://schemas.microsoft.com/office/drawing/2014/main" id="{0B1C9288-6758-BE13-BF75-B7BE6B5680C9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 rot="4500000">
              <a:off x="7850184" y="2661161"/>
              <a:ext cx="2971800" cy="2971800"/>
            </a:xfrm>
            <a:prstGeom prst="rect">
              <a:avLst/>
            </a:prstGeom>
          </p:spPr>
        </p:pic>
        <p:pic>
          <p:nvPicPr>
            <p:cNvPr id="8" name="Grafik 7" descr="Zurück Silhouette">
              <a:extLst>
                <a:ext uri="{FF2B5EF4-FFF2-40B4-BE49-F238E27FC236}">
                  <a16:creationId xmlns:a16="http://schemas.microsoft.com/office/drawing/2014/main" id="{2F4E6772-A86F-7A44-7B2F-21A69591C3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7"/>
                </a:ext>
              </a:extLst>
            </a:blip>
            <a:stretch>
              <a:fillRect/>
            </a:stretch>
          </p:blipFill>
          <p:spPr>
            <a:xfrm rot="17100000" flipH="1">
              <a:off x="3109734" y="2649171"/>
              <a:ext cx="2971800" cy="2971800"/>
            </a:xfrm>
            <a:prstGeom prst="rect">
              <a:avLst/>
            </a:prstGeom>
          </p:spPr>
        </p:pic>
        <p:pic>
          <p:nvPicPr>
            <p:cNvPr id="9" name="Grafik 8" descr="Pfeil nach oben Silhouette">
              <a:extLst>
                <a:ext uri="{FF2B5EF4-FFF2-40B4-BE49-F238E27FC236}">
                  <a16:creationId xmlns:a16="http://schemas.microsoft.com/office/drawing/2014/main" id="{69A15E15-1E35-B2CB-F942-549CD8C07A42}"/>
                </a:ext>
              </a:extLst>
            </p:cNvPr>
            <p:cNvPicPr>
              <a:picLocks noChangeAspect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/>
            </a:stretch>
          </p:blipFill>
          <p:spPr>
            <a:xfrm rot="10800000">
              <a:off x="5285557" y="3373146"/>
              <a:ext cx="3019602" cy="3019602"/>
            </a:xfrm>
            <a:prstGeom prst="rect">
              <a:avLst/>
            </a:prstGeom>
          </p:spPr>
        </p:pic>
        <p:sp>
          <p:nvSpPr>
            <p:cNvPr id="10" name="Textfeld 9">
              <a:extLst>
                <a:ext uri="{FF2B5EF4-FFF2-40B4-BE49-F238E27FC236}">
                  <a16:creationId xmlns:a16="http://schemas.microsoft.com/office/drawing/2014/main" id="{B8CCABE3-3D6F-82F8-33FC-4C1FF1E55B14}"/>
                </a:ext>
              </a:extLst>
            </p:cNvPr>
            <p:cNvSpPr txBox="1"/>
            <p:nvPr/>
          </p:nvSpPr>
          <p:spPr>
            <a:xfrm>
              <a:off x="2686001" y="2941796"/>
              <a:ext cx="21605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de-DE" dirty="0" err="1">
                  <a:solidFill>
                    <a:schemeClr val="bg2"/>
                  </a:solidFill>
                  <a:latin typeface="Helvetica" pitchFamily="2" charset="0"/>
                </a:rPr>
                <a:t>Fréquenter</a:t>
              </a:r>
              <a:endParaRPr lang="de-DE" dirty="0">
                <a:solidFill>
                  <a:schemeClr val="bg2"/>
                </a:solidFill>
                <a:latin typeface="Helvetica" pitchFamily="2" charset="0"/>
              </a:endParaRPr>
            </a:p>
            <a:p>
              <a:pPr algn="r"/>
              <a:r>
                <a:rPr lang="de-DE" dirty="0" err="1">
                  <a:solidFill>
                    <a:schemeClr val="bg2"/>
                  </a:solidFill>
                  <a:latin typeface="Helvetica" pitchFamily="2" charset="0"/>
                </a:rPr>
                <a:t>une</a:t>
              </a:r>
              <a:r>
                <a:rPr lang="de-DE" dirty="0">
                  <a:solidFill>
                    <a:schemeClr val="bg2"/>
                  </a:solidFill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bg2"/>
                  </a:solidFill>
                  <a:latin typeface="Helvetica" pitchFamily="2" charset="0"/>
                </a:rPr>
                <a:t>filière</a:t>
              </a:r>
              <a:r>
                <a:rPr lang="de-DE" dirty="0">
                  <a:solidFill>
                    <a:schemeClr val="bg2"/>
                  </a:solidFill>
                  <a:latin typeface="Helvetica" pitchFamily="2" charset="0"/>
                </a:rPr>
                <a:t> </a:t>
              </a:r>
              <a:r>
                <a:rPr lang="de-DE" dirty="0" err="1">
                  <a:solidFill>
                    <a:schemeClr val="bg2"/>
                  </a:solidFill>
                  <a:latin typeface="Helvetica" pitchFamily="2" charset="0"/>
                </a:rPr>
                <a:t>scolaire</a:t>
              </a:r>
              <a:endParaRPr lang="de-DE" dirty="0">
                <a:solidFill>
                  <a:schemeClr val="bg2"/>
                </a:solidFill>
                <a:latin typeface="Helvetica" pitchFamily="2" charset="0"/>
              </a:endParaRPr>
            </a:p>
          </p:txBody>
        </p:sp>
        <p:sp>
          <p:nvSpPr>
            <p:cNvPr id="11" name="Textfeld 10">
              <a:extLst>
                <a:ext uri="{FF2B5EF4-FFF2-40B4-BE49-F238E27FC236}">
                  <a16:creationId xmlns:a16="http://schemas.microsoft.com/office/drawing/2014/main" id="{2E7432B5-F9AE-4D66-7614-72A7E64075FC}"/>
                </a:ext>
              </a:extLst>
            </p:cNvPr>
            <p:cNvSpPr txBox="1"/>
            <p:nvPr/>
          </p:nvSpPr>
          <p:spPr>
            <a:xfrm>
              <a:off x="6849223" y="3847293"/>
              <a:ext cx="3019603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Suivre</a:t>
              </a:r>
              <a:r>
                <a:rPr lang="de-DE" dirty="0">
                  <a:solidFill>
                    <a:srgbClr val="4C7936"/>
                  </a:solidFill>
                  <a:latin typeface="Helvetica" pitchFamily="2" charset="0"/>
                </a:rPr>
                <a:t> des </a:t>
              </a:r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cours</a:t>
              </a:r>
              <a:endParaRPr lang="de-DE" dirty="0">
                <a:solidFill>
                  <a:srgbClr val="4C7936"/>
                </a:solidFill>
                <a:latin typeface="Helvetica" pitchFamily="2" charset="0"/>
              </a:endParaRPr>
            </a:p>
            <a:p>
              <a:pPr algn="l"/>
              <a:r>
                <a:rPr lang="de-DE" dirty="0">
                  <a:solidFill>
                    <a:srgbClr val="4C7936"/>
                  </a:solidFill>
                  <a:latin typeface="Helvetica" pitchFamily="2" charset="0"/>
                </a:rPr>
                <a:t>de </a:t>
              </a:r>
              <a:r>
                <a:rPr lang="de-DE" dirty="0" err="1">
                  <a:solidFill>
                    <a:srgbClr val="4C7936"/>
                  </a:solidFill>
                  <a:latin typeface="Helvetica" pitchFamily="2" charset="0"/>
                </a:rPr>
                <a:t>préparation</a:t>
              </a:r>
              <a:endParaRPr lang="de-DE" dirty="0">
                <a:solidFill>
                  <a:srgbClr val="4C7936"/>
                </a:solidFill>
                <a:latin typeface="Helvetica" pitchFamily="2" charset="0"/>
              </a:endParaRPr>
            </a:p>
          </p:txBody>
        </p:sp>
        <p:sp>
          <p:nvSpPr>
            <p:cNvPr id="12" name="Textfeld 11">
              <a:extLst>
                <a:ext uri="{FF2B5EF4-FFF2-40B4-BE49-F238E27FC236}">
                  <a16:creationId xmlns:a16="http://schemas.microsoft.com/office/drawing/2014/main" id="{571FDF6E-DC88-3555-CB74-73C6FDACA233}"/>
                </a:ext>
              </a:extLst>
            </p:cNvPr>
            <p:cNvSpPr txBox="1"/>
            <p:nvPr/>
          </p:nvSpPr>
          <p:spPr>
            <a:xfrm>
              <a:off x="8950654" y="2942983"/>
              <a:ext cx="2673264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l"/>
              <a:r>
                <a:rPr lang="de-DE" dirty="0">
                  <a:solidFill>
                    <a:srgbClr val="A11731"/>
                  </a:solidFill>
                  <a:latin typeface="Helvetica" pitchFamily="2" charset="0"/>
                </a:rPr>
                <a:t>Se </a:t>
              </a:r>
              <a:r>
                <a:rPr lang="de-DE" dirty="0" err="1">
                  <a:solidFill>
                    <a:srgbClr val="A11731"/>
                  </a:solidFill>
                  <a:latin typeface="Helvetica" pitchFamily="2" charset="0"/>
                </a:rPr>
                <a:t>préparer</a:t>
              </a:r>
              <a:endParaRPr lang="de-DE" dirty="0">
                <a:solidFill>
                  <a:srgbClr val="A11731"/>
                </a:solidFill>
                <a:latin typeface="Helvetica" pitchFamily="2" charset="0"/>
              </a:endParaRPr>
            </a:p>
            <a:p>
              <a:pPr algn="l"/>
              <a:r>
                <a:rPr lang="de-DE" dirty="0">
                  <a:solidFill>
                    <a:srgbClr val="A11731"/>
                  </a:solidFill>
                  <a:latin typeface="Helvetica" pitchFamily="2" charset="0"/>
                </a:rPr>
                <a:t>en </a:t>
              </a:r>
              <a:r>
                <a:rPr lang="de-DE" dirty="0" err="1">
                  <a:solidFill>
                    <a:srgbClr val="A11731"/>
                  </a:solidFill>
                  <a:latin typeface="Helvetica" pitchFamily="2" charset="0"/>
                </a:rPr>
                <a:t>autodidacte</a:t>
              </a:r>
              <a:endParaRPr lang="de-DE" dirty="0">
                <a:solidFill>
                  <a:srgbClr val="A11731"/>
                </a:solidFill>
                <a:latin typeface="Helvetica" pitchFamily="2" charset="0"/>
              </a:endParaRPr>
            </a:p>
          </p:txBody>
        </p:sp>
        <p:sp>
          <p:nvSpPr>
            <p:cNvPr id="13" name="Textfeld 12">
              <a:extLst>
                <a:ext uri="{FF2B5EF4-FFF2-40B4-BE49-F238E27FC236}">
                  <a16:creationId xmlns:a16="http://schemas.microsoft.com/office/drawing/2014/main" id="{BF7FED3C-60A5-9430-50FD-E141BD390E5D}"/>
                </a:ext>
              </a:extLst>
            </p:cNvPr>
            <p:cNvSpPr txBox="1"/>
            <p:nvPr/>
          </p:nvSpPr>
          <p:spPr>
            <a:xfrm>
              <a:off x="3104211" y="5290066"/>
              <a:ext cx="2160587" cy="92333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chemeClr val="bg2"/>
                  </a:solidFill>
                  <a:latin typeface="Helvetica" pitchFamily="2" charset="0"/>
                </a:rPr>
                <a:t>Uni / EPF</a:t>
              </a:r>
            </a:p>
            <a:p>
              <a:pPr algn="ctr"/>
              <a:r>
                <a:rPr lang="de-DE" b="1" dirty="0">
                  <a:solidFill>
                    <a:schemeClr val="bg2"/>
                  </a:solidFill>
                  <a:latin typeface="Helvetica" pitchFamily="2" charset="0"/>
                </a:rPr>
                <a:t>HEP / HES</a:t>
              </a:r>
            </a:p>
            <a:p>
              <a:pPr algn="ctr"/>
              <a:r>
                <a:rPr lang="de-DE" b="1" dirty="0">
                  <a:solidFill>
                    <a:schemeClr val="bg2"/>
                  </a:solidFill>
                  <a:latin typeface="Helvetica" pitchFamily="2" charset="0"/>
                </a:rPr>
                <a:t>ES</a:t>
              </a:r>
            </a:p>
          </p:txBody>
        </p:sp>
        <p:sp>
          <p:nvSpPr>
            <p:cNvPr id="14" name="Textfeld 13">
              <a:extLst>
                <a:ext uri="{FF2B5EF4-FFF2-40B4-BE49-F238E27FC236}">
                  <a16:creationId xmlns:a16="http://schemas.microsoft.com/office/drawing/2014/main" id="{B0734BE3-9EE0-0143-8765-3ED5CEEB0A0F}"/>
                </a:ext>
              </a:extLst>
            </p:cNvPr>
            <p:cNvSpPr txBox="1"/>
            <p:nvPr/>
          </p:nvSpPr>
          <p:spPr>
            <a:xfrm>
              <a:off x="5715063" y="6317358"/>
              <a:ext cx="21605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4C7936"/>
                  </a:solidFill>
                  <a:latin typeface="Helvetica" pitchFamily="2" charset="0"/>
                </a:rPr>
                <a:t>EP</a:t>
              </a:r>
            </a:p>
            <a:p>
              <a:pPr algn="ctr"/>
              <a:r>
                <a:rPr lang="de-DE" b="1" dirty="0">
                  <a:solidFill>
                    <a:srgbClr val="4C7936"/>
                  </a:solidFill>
                  <a:latin typeface="Helvetica" pitchFamily="2" charset="0"/>
                </a:rPr>
                <a:t>EPS</a:t>
              </a:r>
            </a:p>
          </p:txBody>
        </p:sp>
        <p:sp>
          <p:nvSpPr>
            <p:cNvPr id="15" name="Textfeld 14">
              <a:extLst>
                <a:ext uri="{FF2B5EF4-FFF2-40B4-BE49-F238E27FC236}">
                  <a16:creationId xmlns:a16="http://schemas.microsoft.com/office/drawing/2014/main" id="{AEC74295-6D40-70D3-378F-FC5781276383}"/>
                </a:ext>
              </a:extLst>
            </p:cNvPr>
            <p:cNvSpPr txBox="1"/>
            <p:nvPr/>
          </p:nvSpPr>
          <p:spPr>
            <a:xfrm>
              <a:off x="8741078" y="5290066"/>
              <a:ext cx="2160587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de-DE" b="1" dirty="0">
                  <a:solidFill>
                    <a:srgbClr val="A11731"/>
                  </a:solidFill>
                  <a:latin typeface="Helvetica" pitchFamily="2" charset="0"/>
                </a:rPr>
                <a:t>EP</a:t>
              </a:r>
            </a:p>
            <a:p>
              <a:pPr algn="ctr"/>
              <a:r>
                <a:rPr lang="de-DE" b="1" dirty="0">
                  <a:solidFill>
                    <a:srgbClr val="A11731"/>
                  </a:solidFill>
                  <a:latin typeface="Helvetica" pitchFamily="2" charset="0"/>
                </a:rPr>
                <a:t>EPS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5741980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3A49E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4C677CF-3C04-8BEB-0C08-39086E59546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937299"/>
            <a:ext cx="9144000" cy="983402"/>
          </a:xfrm>
        </p:spPr>
        <p:txBody>
          <a:bodyPr>
            <a:normAutofit/>
          </a:bodyPr>
          <a:lstStyle/>
          <a:p>
            <a:r>
              <a:rPr lang="de-CH" dirty="0" err="1"/>
              <a:t>Les</a:t>
            </a:r>
            <a:r>
              <a:rPr lang="de-CH" dirty="0"/>
              <a:t> </a:t>
            </a:r>
            <a:r>
              <a:rPr lang="de-CH" dirty="0" err="1"/>
              <a:t>titres</a:t>
            </a:r>
            <a:r>
              <a:rPr lang="de-CH" dirty="0"/>
              <a:t> </a:t>
            </a:r>
            <a:r>
              <a:rPr lang="de-CH" dirty="0" err="1"/>
              <a:t>délivrés</a:t>
            </a:r>
            <a:endParaRPr lang="de-CH" dirty="0"/>
          </a:p>
        </p:txBody>
      </p:sp>
    </p:spTree>
    <p:extLst>
      <p:ext uri="{BB962C8B-B14F-4D97-AF65-F5344CB8AC3E}">
        <p14:creationId xmlns:p14="http://schemas.microsoft.com/office/powerpoint/2010/main" val="20846392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el 1">
            <a:extLst>
              <a:ext uri="{FF2B5EF4-FFF2-40B4-BE49-F238E27FC236}">
                <a16:creationId xmlns:a16="http://schemas.microsoft.com/office/drawing/2014/main" id="{2C5778AC-9FFC-8024-E1E9-965F5E0FB4EA}"/>
              </a:ext>
            </a:extLst>
          </p:cNvPr>
          <p:cNvSpPr txBox="1">
            <a:spLocks/>
          </p:cNvSpPr>
          <p:nvPr/>
        </p:nvSpPr>
        <p:spPr>
          <a:xfrm>
            <a:off x="704388" y="833563"/>
            <a:ext cx="9811212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600" b="0" i="0" kern="1200">
                <a:solidFill>
                  <a:schemeClr val="tx1"/>
                </a:solidFill>
                <a:latin typeface="Georgia" panose="02040502050405020303" pitchFamily="18" charset="0"/>
                <a:ea typeface="+mj-ea"/>
                <a:cs typeface="+mj-cs"/>
              </a:defRPr>
            </a:lvl1pPr>
          </a:lstStyle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formes</a:t>
            </a:r>
            <a:r>
              <a:rPr lang="de-DE" dirty="0"/>
              <a:t> de la </a:t>
            </a:r>
            <a:r>
              <a:rPr lang="de-DE" dirty="0" err="1"/>
              <a:t>formation</a:t>
            </a:r>
            <a:r>
              <a:rPr lang="de-DE" dirty="0"/>
              <a:t> </a:t>
            </a:r>
            <a:r>
              <a:rPr lang="de-DE" dirty="0" err="1"/>
              <a:t>professionnelle</a:t>
            </a:r>
            <a:r>
              <a:rPr lang="de-DE" dirty="0"/>
              <a:t> supérieure</a:t>
            </a:r>
          </a:p>
        </p:txBody>
      </p:sp>
      <p:sp>
        <p:nvSpPr>
          <p:cNvPr id="5" name="Textplatzhalter 3">
            <a:extLst>
              <a:ext uri="{FF2B5EF4-FFF2-40B4-BE49-F238E27FC236}">
                <a16:creationId xmlns:a16="http://schemas.microsoft.com/office/drawing/2014/main" id="{6605E5BE-A35D-8A92-AADE-99A6E0491295}"/>
              </a:ext>
            </a:extLst>
          </p:cNvPr>
          <p:cNvSpPr txBox="1">
            <a:spLocks/>
          </p:cNvSpPr>
          <p:nvPr/>
        </p:nvSpPr>
        <p:spPr>
          <a:xfrm>
            <a:off x="704850" y="2709531"/>
            <a:ext cx="11362972" cy="2938462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Wingdings" pitchFamily="2" charset="2"/>
              <a:buNone/>
            </a:pPr>
            <a:r>
              <a:rPr lang="de-DE" b="1" dirty="0"/>
              <a:t>La </a:t>
            </a:r>
            <a:r>
              <a:rPr lang="de-DE" b="1" dirty="0" err="1"/>
              <a:t>formation</a:t>
            </a:r>
            <a:r>
              <a:rPr lang="de-DE" b="1" dirty="0"/>
              <a:t> </a:t>
            </a:r>
            <a:r>
              <a:rPr lang="de-DE" b="1" dirty="0" err="1"/>
              <a:t>professionnelle</a:t>
            </a:r>
            <a:r>
              <a:rPr lang="de-DE" b="1" dirty="0"/>
              <a:t> supérieure </a:t>
            </a:r>
            <a:r>
              <a:rPr lang="de-DE" b="1" dirty="0" err="1"/>
              <a:t>comprend</a:t>
            </a:r>
            <a:r>
              <a:rPr lang="de-DE" b="1" dirty="0"/>
              <a:t>:</a:t>
            </a:r>
          </a:p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r>
              <a:rPr lang="de-GB" dirty="0"/>
              <a:t>				</a:t>
            </a:r>
            <a:r>
              <a:rPr lang="de-DE" b="1" dirty="0" err="1"/>
              <a:t>brevet</a:t>
            </a:r>
            <a:r>
              <a:rPr lang="de-DE" b="1" dirty="0"/>
              <a:t> </a:t>
            </a:r>
            <a:r>
              <a:rPr lang="de-DE" b="1" dirty="0" err="1"/>
              <a:t>fédéral</a:t>
            </a:r>
            <a:endParaRPr lang="de-DE" b="1" dirty="0"/>
          </a:p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examens</a:t>
            </a:r>
            <a:r>
              <a:rPr lang="de-DE" dirty="0"/>
              <a:t> </a:t>
            </a:r>
            <a:r>
              <a:rPr lang="de-DE" dirty="0" err="1"/>
              <a:t>professionnels</a:t>
            </a:r>
            <a:r>
              <a:rPr lang="de-DE" dirty="0"/>
              <a:t> </a:t>
            </a:r>
            <a:r>
              <a:rPr lang="de-DE" dirty="0" err="1"/>
              <a:t>fédéraux</a:t>
            </a:r>
            <a:r>
              <a:rPr lang="de-DE" dirty="0"/>
              <a:t> </a:t>
            </a:r>
            <a:r>
              <a:rPr lang="de-DE" dirty="0" err="1"/>
              <a:t>supérieurs</a:t>
            </a:r>
            <a:r>
              <a:rPr lang="de-DE" dirty="0"/>
              <a:t>			</a:t>
            </a:r>
            <a:r>
              <a:rPr lang="de-DE" b="1" dirty="0" err="1"/>
              <a:t>diplôme</a:t>
            </a:r>
            <a:r>
              <a:rPr lang="de-DE" b="1" dirty="0"/>
              <a:t> </a:t>
            </a:r>
            <a:r>
              <a:rPr lang="de-DE" b="1" dirty="0" err="1"/>
              <a:t>fédéral</a:t>
            </a:r>
            <a:endParaRPr lang="de-DE" b="1" dirty="0"/>
          </a:p>
          <a:p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formations</a:t>
            </a:r>
            <a:r>
              <a:rPr lang="de-DE" dirty="0"/>
              <a:t> </a:t>
            </a:r>
            <a:r>
              <a:rPr lang="de-DE" dirty="0" err="1"/>
              <a:t>dispensées</a:t>
            </a:r>
            <a:r>
              <a:rPr lang="de-DE" dirty="0"/>
              <a:t> par </a:t>
            </a:r>
            <a:r>
              <a:rPr lang="de-DE" dirty="0" err="1"/>
              <a:t>les</a:t>
            </a:r>
            <a:r>
              <a:rPr lang="de-DE" dirty="0"/>
              <a:t> </a:t>
            </a:r>
            <a:r>
              <a:rPr lang="de-DE" dirty="0" err="1"/>
              <a:t>écoles</a:t>
            </a:r>
            <a:r>
              <a:rPr lang="de-DE" dirty="0"/>
              <a:t> </a:t>
            </a:r>
            <a:r>
              <a:rPr lang="de-DE" dirty="0" err="1"/>
              <a:t>supérieures</a:t>
            </a:r>
            <a:r>
              <a:rPr lang="de-DE" dirty="0"/>
              <a:t> </a:t>
            </a:r>
            <a:r>
              <a:rPr lang="de-DE" dirty="0" err="1"/>
              <a:t>reconnues</a:t>
            </a:r>
            <a:r>
              <a:rPr lang="de-DE" dirty="0"/>
              <a:t>	</a:t>
            </a:r>
            <a:r>
              <a:rPr lang="de-DE" b="1" dirty="0" err="1"/>
              <a:t>diplôme</a:t>
            </a:r>
            <a:r>
              <a:rPr lang="de-DE" b="1" dirty="0"/>
              <a:t> ES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6" name="Inhaltsplatzhalter 4">
            <a:extLst>
              <a:ext uri="{FF2B5EF4-FFF2-40B4-BE49-F238E27FC236}">
                <a16:creationId xmlns:a16="http://schemas.microsoft.com/office/drawing/2014/main" id="{CB09B472-7E8E-0647-C8D8-171E81EA9C87}"/>
              </a:ext>
            </a:extLst>
          </p:cNvPr>
          <p:cNvSpPr txBox="1">
            <a:spLocks/>
          </p:cNvSpPr>
          <p:nvPr/>
        </p:nvSpPr>
        <p:spPr>
          <a:xfrm>
            <a:off x="717207" y="2078175"/>
            <a:ext cx="8059738" cy="495889"/>
          </a:xfrm>
          <a:prstGeom prst="rect">
            <a:avLst/>
          </a:prstGeom>
        </p:spPr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Wingdings" pitchFamily="2" charset="2"/>
              <a:buChar char="§"/>
              <a:defRPr sz="18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6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4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Wingdings" pitchFamily="2" charset="2"/>
              <a:buChar char="§"/>
              <a:defRPr sz="1200" b="0" i="0" kern="1200">
                <a:solidFill>
                  <a:schemeClr val="tx1"/>
                </a:solidFill>
                <a:latin typeface="Helvetica" pitchFamily="2" charset="0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806883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dirty="0"/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Benutzerdefiniertes Design">
  <a:themeElements>
    <a:clrScheme name="Berufsbildung_2023">
      <a:dk1>
        <a:srgbClr val="000000"/>
      </a:dk1>
      <a:lt1>
        <a:srgbClr val="FFFFFF"/>
      </a:lt1>
      <a:dk2>
        <a:srgbClr val="333333"/>
      </a:dk2>
      <a:lt2>
        <a:srgbClr val="3A49EE"/>
      </a:lt2>
      <a:accent1>
        <a:srgbClr val="E8E2DB"/>
      </a:accent1>
      <a:accent2>
        <a:srgbClr val="616DF1"/>
      </a:accent2>
      <a:accent3>
        <a:srgbClr val="8992F5"/>
      </a:accent3>
      <a:accent4>
        <a:srgbClr val="009844"/>
      </a:accent4>
      <a:accent5>
        <a:srgbClr val="D22630"/>
      </a:accent5>
      <a:accent6>
        <a:srgbClr val="B68720"/>
      </a:accent6>
      <a:hlink>
        <a:srgbClr val="4677C0"/>
      </a:hlink>
      <a:folHlink>
        <a:srgbClr val="7FA68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ppt/theme/themeOverride2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ppt/theme/themeOverride3.xml><?xml version="1.0" encoding="utf-8"?>
<a:themeOverride xmlns:a="http://schemas.openxmlformats.org/drawingml/2006/main">
  <a:clrScheme name="Berufsbildung_2023">
    <a:dk1>
      <a:srgbClr val="000000"/>
    </a:dk1>
    <a:lt1>
      <a:srgbClr val="FFFFFF"/>
    </a:lt1>
    <a:dk2>
      <a:srgbClr val="333333"/>
    </a:dk2>
    <a:lt2>
      <a:srgbClr val="3A49EE"/>
    </a:lt2>
    <a:accent1>
      <a:srgbClr val="E8E2DB"/>
    </a:accent1>
    <a:accent2>
      <a:srgbClr val="616DF1"/>
    </a:accent2>
    <a:accent3>
      <a:srgbClr val="8992F5"/>
    </a:accent3>
    <a:accent4>
      <a:srgbClr val="009844"/>
    </a:accent4>
    <a:accent5>
      <a:srgbClr val="D22630"/>
    </a:accent5>
    <a:accent6>
      <a:srgbClr val="B68720"/>
    </a:accent6>
    <a:hlink>
      <a:srgbClr val="4677C0"/>
    </a:hlink>
    <a:folHlink>
      <a:srgbClr val="7FA68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 2013 - 2022</Template>
  <TotalTime>0</TotalTime>
  <Words>2053</Words>
  <Application>Microsoft Office PowerPoint</Application>
  <PresentationFormat>Breitbild</PresentationFormat>
  <Paragraphs>348</Paragraphs>
  <Slides>32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8</vt:i4>
      </vt:variant>
      <vt:variant>
        <vt:lpstr>Design</vt:lpstr>
      </vt:variant>
      <vt:variant>
        <vt:i4>3</vt:i4>
      </vt:variant>
      <vt:variant>
        <vt:lpstr>Folientitel</vt:lpstr>
      </vt:variant>
      <vt:variant>
        <vt:i4>32</vt:i4>
      </vt:variant>
    </vt:vector>
  </HeadingPairs>
  <TitlesOfParts>
    <vt:vector size="43" baseType="lpstr">
      <vt:lpstr>Arial</vt:lpstr>
      <vt:lpstr>Calibri</vt:lpstr>
      <vt:lpstr>Calibri Light</vt:lpstr>
      <vt:lpstr>Georgia</vt:lpstr>
      <vt:lpstr>Helvetica</vt:lpstr>
      <vt:lpstr>Helvetica Bold Oblique</vt:lpstr>
      <vt:lpstr>Helvetica Light</vt:lpstr>
      <vt:lpstr>Wingdings</vt:lpstr>
      <vt:lpstr>Office</vt:lpstr>
      <vt:lpstr>Benutzerdefiniertes Design</vt:lpstr>
      <vt:lpstr>1_Benutzerdefiniertes Design</vt:lpstr>
      <vt:lpstr>Le degré tertiaire et la formation continue</vt:lpstr>
      <vt:lpstr>Vue d’ensemble</vt:lpstr>
      <vt:lpstr>Le degré tertiaire et la formation continue</vt:lpstr>
      <vt:lpstr>Le degré tertiaire et la formation continue</vt:lpstr>
      <vt:lpstr>Les possibilités de formation continue au degré tertiaire</vt:lpstr>
      <vt:lpstr>La formation professionnelle supérieure</vt:lpstr>
      <vt:lpstr>Les composantes de la formation professionnelle supérieure</vt:lpstr>
      <vt:lpstr>Les titres délivrés</vt:lpstr>
      <vt:lpstr>PowerPoint-Präsentation</vt:lpstr>
      <vt:lpstr>Les examens professionnels fédéraux</vt:lpstr>
      <vt:lpstr>Les examens professionnels fédéraux – exemples</vt:lpstr>
      <vt:lpstr>Les examens professionnels fédéraux supérieurs</vt:lpstr>
      <vt:lpstr>Les examens professionnels fédéraux supérieurs – exemples</vt:lpstr>
      <vt:lpstr>Les diplômes ES reconnus par la Confédération</vt:lpstr>
      <vt:lpstr>Les diplômes ES reconnus par la Confédération - exemples</vt:lpstr>
      <vt:lpstr>Les hautes écoles spécialisées</vt:lpstr>
      <vt:lpstr>Les titres délivrés par les HES</vt:lpstr>
      <vt:lpstr>Les titres délivrés par les HES - exemples</vt:lpstr>
      <vt:lpstr>Le mandat des HES</vt:lpstr>
      <vt:lpstr>Les sept HES de Suisse</vt:lpstr>
      <vt:lpstr>Les domaines d’études dans les HES</vt:lpstr>
      <vt:lpstr>Les hautes écoles pédagogiques</vt:lpstr>
      <vt:lpstr>La formation continue</vt:lpstr>
      <vt:lpstr>Les trois domaines de la formation continue</vt:lpstr>
      <vt:lpstr>Notions</vt:lpstr>
      <vt:lpstr>Principes</vt:lpstr>
      <vt:lpstr>La formation continue modulaire</vt:lpstr>
      <vt:lpstr>L’idée du système de formation modulaire</vt:lpstr>
      <vt:lpstr>Les éléments du système modulaire</vt:lpstr>
      <vt:lpstr>Internationalisation</vt:lpstr>
      <vt:lpstr>Comparabilité des titres</vt:lpstr>
      <vt:lpstr>Suppléments aux diplômes dans le cadre de l'Europass</vt:lpstr>
    </vt:vector>
  </TitlesOfParts>
  <Company>SDBB CSFO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Werlen, Joel</dc:creator>
  <cp:lastModifiedBy>Baur, Nicte</cp:lastModifiedBy>
  <cp:revision>50</cp:revision>
  <dcterms:created xsi:type="dcterms:W3CDTF">2023-08-07T08:24:15Z</dcterms:created>
  <dcterms:modified xsi:type="dcterms:W3CDTF">2024-02-13T11:06:13Z</dcterms:modified>
</cp:coreProperties>
</file>