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4" r:id="rId3"/>
  </p:sldMasterIdLst>
  <p:notesMasterIdLst>
    <p:notesMasterId r:id="rId49"/>
  </p:notesMasterIdLst>
  <p:sldIdLst>
    <p:sldId id="308" r:id="rId4"/>
    <p:sldId id="309" r:id="rId5"/>
    <p:sldId id="299" r:id="rId6"/>
    <p:sldId id="259" r:id="rId7"/>
    <p:sldId id="260" r:id="rId8"/>
    <p:sldId id="293" r:id="rId9"/>
    <p:sldId id="310" r:id="rId10"/>
    <p:sldId id="294" r:id="rId11"/>
    <p:sldId id="263" r:id="rId12"/>
    <p:sldId id="264" r:id="rId13"/>
    <p:sldId id="265" r:id="rId14"/>
    <p:sldId id="311" r:id="rId15"/>
    <p:sldId id="266" r:id="rId16"/>
    <p:sldId id="267" r:id="rId17"/>
    <p:sldId id="268" r:id="rId18"/>
    <p:sldId id="269" r:id="rId19"/>
    <p:sldId id="270" r:id="rId20"/>
    <p:sldId id="271" r:id="rId21"/>
    <p:sldId id="312" r:id="rId22"/>
    <p:sldId id="300" r:id="rId23"/>
    <p:sldId id="313" r:id="rId24"/>
    <p:sldId id="301" r:id="rId25"/>
    <p:sldId id="274" r:id="rId26"/>
    <p:sldId id="275" r:id="rId27"/>
    <p:sldId id="276" r:id="rId28"/>
    <p:sldId id="277" r:id="rId29"/>
    <p:sldId id="278" r:id="rId30"/>
    <p:sldId id="314" r:id="rId31"/>
    <p:sldId id="298" r:id="rId32"/>
    <p:sldId id="315" r:id="rId33"/>
    <p:sldId id="295" r:id="rId34"/>
    <p:sldId id="296" r:id="rId35"/>
    <p:sldId id="297" r:id="rId36"/>
    <p:sldId id="283" r:id="rId37"/>
    <p:sldId id="284" r:id="rId38"/>
    <p:sldId id="303" r:id="rId39"/>
    <p:sldId id="304" r:id="rId40"/>
    <p:sldId id="316" r:id="rId41"/>
    <p:sldId id="306" r:id="rId42"/>
    <p:sldId id="307" r:id="rId43"/>
    <p:sldId id="289" r:id="rId44"/>
    <p:sldId id="290" r:id="rId45"/>
    <p:sldId id="291" r:id="rId46"/>
    <p:sldId id="317" r:id="rId47"/>
    <p:sldId id="302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FE"/>
    <a:srgbClr val="4C7936"/>
    <a:srgbClr val="C2DAB6"/>
    <a:srgbClr val="E9E2DC"/>
    <a:srgbClr val="A11731"/>
    <a:srgbClr val="DAA2AD"/>
    <a:srgbClr val="EBECF3"/>
    <a:srgbClr val="D9DBFC"/>
    <a:srgbClr val="B0B6F8"/>
    <a:srgbClr val="E9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5878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outlineViewPr>
    <p:cViewPr>
      <p:scale>
        <a:sx n="33" d="100"/>
        <a:sy n="33" d="100"/>
      </p:scale>
      <p:origin x="0" y="-116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26909-A025-734F-A138-57BFD2E295B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8997B15-0BF0-1E46-82B7-03B47B63C963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de-DE" sz="1600" b="1" i="0" dirty="0" err="1">
              <a:latin typeface="Helvetica" pitchFamily="2" charset="0"/>
            </a:rPr>
            <a:t>Premesse</a:t>
          </a:r>
          <a:r>
            <a:rPr lang="de-DE" sz="1600" b="1" i="0" dirty="0">
              <a:latin typeface="Helvetica" pitchFamily="2" charset="0"/>
            </a:rPr>
            <a:t> </a:t>
          </a:r>
          <a:r>
            <a:rPr lang="de-DE" sz="1600" b="1" i="0" dirty="0" err="1">
              <a:latin typeface="Helvetica" pitchFamily="2" charset="0"/>
            </a:rPr>
            <a:t>metodologiche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1E606FA5-2E5C-F241-950B-C2B6DD3B04E1}" type="parTrans" cxnId="{8E9E9638-03F9-6548-9FAD-DA6B4BE0BE44}">
      <dgm:prSet/>
      <dgm:spPr/>
      <dgm:t>
        <a:bodyPr/>
        <a:lstStyle/>
        <a:p>
          <a:endParaRPr lang="de-DE"/>
        </a:p>
      </dgm:t>
    </dgm:pt>
    <dgm:pt modelId="{F299D0B8-22EA-2545-B108-C4984F1D4C6E}" type="sibTrans" cxnId="{8E9E9638-03F9-6548-9FAD-DA6B4BE0BE44}">
      <dgm:prSet/>
      <dgm:spPr/>
      <dgm:t>
        <a:bodyPr/>
        <a:lstStyle/>
        <a:p>
          <a:endParaRPr lang="de-DE"/>
        </a:p>
      </dgm:t>
    </dgm:pt>
    <dgm:pt modelId="{112DD9B1-63EC-824E-A60D-9BB16DC7BD58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 algn="l">
            <a:buFontTx/>
            <a:buNone/>
          </a:pPr>
          <a:r>
            <a:rPr lang="de-DE" sz="1400" b="0" i="0" dirty="0" err="1">
              <a:latin typeface="Helvetica" pitchFamily="2" charset="0"/>
            </a:rPr>
            <a:t>Quali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tecniche</a:t>
          </a:r>
          <a:r>
            <a:rPr lang="de-DE" sz="1400" b="0" i="0" dirty="0">
              <a:latin typeface="Helvetica" pitchFamily="2" charset="0"/>
            </a:rPr>
            <a:t> di </a:t>
          </a:r>
          <a:r>
            <a:rPr lang="de-DE" sz="1400" b="0" i="0" dirty="0" err="1">
              <a:latin typeface="Helvetica" pitchFamily="2" charset="0"/>
            </a:rPr>
            <a:t>lavoro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e</a:t>
          </a:r>
          <a:r>
            <a:rPr lang="de-DE" sz="1400" b="0" i="0" dirty="0">
              <a:latin typeface="Helvetica" pitchFamily="2" charset="0"/>
            </a:rPr>
            <a:t> di </a:t>
          </a:r>
          <a:r>
            <a:rPr lang="de-DE" sz="1400" b="0" i="0" dirty="0" err="1">
              <a:latin typeface="Helvetica" pitchFamily="2" charset="0"/>
            </a:rPr>
            <a:t>apprendimento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possiede</a:t>
          </a:r>
          <a:r>
            <a:rPr lang="de-DE" sz="1400" b="0" i="0" dirty="0">
              <a:latin typeface="Helvetica" pitchFamily="2" charset="0"/>
            </a:rPr>
            <a:t> la </a:t>
          </a:r>
          <a:r>
            <a:rPr lang="de-DE" sz="1400" b="0" i="0" dirty="0" err="1">
              <a:latin typeface="Helvetica" pitchFamily="2" charset="0"/>
            </a:rPr>
            <a:t>persona</a:t>
          </a:r>
          <a:r>
            <a:rPr lang="de-DE" sz="1400" b="0" i="0" dirty="0">
              <a:latin typeface="Helvetica" pitchFamily="2" charset="0"/>
            </a:rPr>
            <a:t> in </a:t>
          </a:r>
          <a:r>
            <a:rPr lang="de-DE" sz="1400" b="0" i="0" dirty="0" err="1">
              <a:latin typeface="Helvetica" pitchFamily="2" charset="0"/>
            </a:rPr>
            <a:t>formazione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3B49B179-9E78-184D-B5CA-15F776106C32}" type="parTrans" cxnId="{6ED159FD-C296-0F49-92DB-EA59B1F3D5E8}">
      <dgm:prSet/>
      <dgm:spPr/>
      <dgm:t>
        <a:bodyPr/>
        <a:lstStyle/>
        <a:p>
          <a:endParaRPr lang="de-DE"/>
        </a:p>
      </dgm:t>
    </dgm:pt>
    <dgm:pt modelId="{9DC06A05-3B3A-5B4A-80C4-ECDFA5841C6D}" type="sibTrans" cxnId="{6ED159FD-C296-0F49-92DB-EA59B1F3D5E8}">
      <dgm:prSet/>
      <dgm:spPr/>
      <dgm:t>
        <a:bodyPr/>
        <a:lstStyle/>
        <a:p>
          <a:endParaRPr lang="de-DE"/>
        </a:p>
      </dgm:t>
    </dgm:pt>
    <dgm:pt modelId="{81A3737A-9B4C-764D-9921-B5EC50340B9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sz="1600" b="1" i="0" dirty="0" err="1">
              <a:latin typeface="Helvetica" pitchFamily="2" charset="0"/>
            </a:rPr>
            <a:t>Premesse</a:t>
          </a:r>
          <a:r>
            <a:rPr lang="de-DE" sz="1600" b="1" i="0" dirty="0">
              <a:latin typeface="Helvetica" pitchFamily="2" charset="0"/>
            </a:rPr>
            <a:t> </a:t>
          </a:r>
          <a:r>
            <a:rPr lang="de-DE" sz="1600" b="1" i="0" dirty="0" err="1">
              <a:latin typeface="Helvetica" pitchFamily="2" charset="0"/>
            </a:rPr>
            <a:t>professionali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E31D3EA8-63AD-5142-8348-A45945B5D26F}" type="parTrans" cxnId="{66605314-0BCB-854B-9A4F-589A31636021}">
      <dgm:prSet/>
      <dgm:spPr/>
      <dgm:t>
        <a:bodyPr/>
        <a:lstStyle/>
        <a:p>
          <a:endParaRPr lang="de-DE"/>
        </a:p>
      </dgm:t>
    </dgm:pt>
    <dgm:pt modelId="{A232190D-B506-2143-8218-3C1E878B255C}" type="sibTrans" cxnId="{66605314-0BCB-854B-9A4F-589A31636021}">
      <dgm:prSet/>
      <dgm:spPr/>
      <dgm:t>
        <a:bodyPr/>
        <a:lstStyle/>
        <a:p>
          <a:endParaRPr lang="de-DE"/>
        </a:p>
      </dgm:t>
    </dgm:pt>
    <dgm:pt modelId="{3F065F22-2237-444A-9069-8C9612BD6734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Tx/>
            <a:buNone/>
          </a:pPr>
          <a:r>
            <a:rPr lang="de-DE" sz="1400" b="0" i="0" dirty="0">
              <a:latin typeface="Helvetica" pitchFamily="2" charset="0"/>
            </a:rPr>
            <a:t>Su </a:t>
          </a:r>
          <a:r>
            <a:rPr lang="de-DE" sz="1400" b="0" i="0" dirty="0" err="1">
              <a:latin typeface="Helvetica" pitchFamily="2" charset="0"/>
            </a:rPr>
            <a:t>quale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base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conoscitiva</a:t>
          </a:r>
          <a:r>
            <a:rPr lang="de-DE" sz="1400" b="0" i="0" dirty="0">
              <a:latin typeface="Helvetica" pitchFamily="2" charset="0"/>
            </a:rPr>
            <a:t> si </a:t>
          </a:r>
          <a:r>
            <a:rPr lang="de-DE" sz="1400" b="0" i="0" dirty="0" err="1">
              <a:latin typeface="Helvetica" pitchFamily="2" charset="0"/>
            </a:rPr>
            <a:t>può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iniziare</a:t>
          </a:r>
          <a:r>
            <a:rPr lang="de-DE" sz="1400" b="0" i="0" dirty="0">
              <a:latin typeface="Helvetica" pitchFamily="2" charset="0"/>
            </a:rPr>
            <a:t> a </a:t>
          </a:r>
          <a:r>
            <a:rPr lang="de-DE" sz="1400" b="0" i="0" dirty="0" err="1">
              <a:latin typeface="Helvetica" pitchFamily="2" charset="0"/>
            </a:rPr>
            <a:t>costruire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1114E877-A272-E243-B19E-80550AB5E833}" type="parTrans" cxnId="{CB225C4B-EA86-5846-AC99-0C92A26E4178}">
      <dgm:prSet/>
      <dgm:spPr/>
      <dgm:t>
        <a:bodyPr/>
        <a:lstStyle/>
        <a:p>
          <a:endParaRPr lang="de-DE"/>
        </a:p>
      </dgm:t>
    </dgm:pt>
    <dgm:pt modelId="{0B76A23D-1E28-0046-B24E-F2B85A5FDF59}" type="sibTrans" cxnId="{CB225C4B-EA86-5846-AC99-0C92A26E4178}">
      <dgm:prSet/>
      <dgm:spPr/>
      <dgm:t>
        <a:bodyPr/>
        <a:lstStyle/>
        <a:p>
          <a:endParaRPr lang="de-DE"/>
        </a:p>
      </dgm:t>
    </dgm:pt>
    <dgm:pt modelId="{A24695C5-ECA5-AA4E-A0CA-371F1F1DAFFE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e-DE" sz="1600" b="1" i="0" dirty="0" err="1">
              <a:latin typeface="Helvetica" pitchFamily="2" charset="0"/>
            </a:rPr>
            <a:t>Premesse</a:t>
          </a:r>
          <a:r>
            <a:rPr lang="de-DE" sz="1600" b="1" i="0" dirty="0">
              <a:latin typeface="Helvetica" pitchFamily="2" charset="0"/>
            </a:rPr>
            <a:t> </a:t>
          </a:r>
          <a:r>
            <a:rPr lang="de-DE" sz="1600" b="1" i="0" dirty="0" err="1">
              <a:latin typeface="Helvetica" pitchFamily="2" charset="0"/>
            </a:rPr>
            <a:t>sociali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B21C2913-D7A2-EC4B-B7C3-AD7F3A2D3402}" type="parTrans" cxnId="{CCFF6541-D07B-C94B-A0FE-97788E048794}">
      <dgm:prSet/>
      <dgm:spPr/>
      <dgm:t>
        <a:bodyPr/>
        <a:lstStyle/>
        <a:p>
          <a:endParaRPr lang="de-DE"/>
        </a:p>
      </dgm:t>
    </dgm:pt>
    <dgm:pt modelId="{EECF652D-D5D3-464D-9E3A-4A283ADDA039}" type="sibTrans" cxnId="{CCFF6541-D07B-C94B-A0FE-97788E048794}">
      <dgm:prSet/>
      <dgm:spPr/>
      <dgm:t>
        <a:bodyPr/>
        <a:lstStyle/>
        <a:p>
          <a:endParaRPr lang="de-DE"/>
        </a:p>
      </dgm:t>
    </dgm:pt>
    <dgm:pt modelId="{10B3156A-57EF-6D48-A87E-B3E5E8DB07C6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de-DE" sz="1400" b="0" i="0" dirty="0">
              <a:latin typeface="Helvetica" pitchFamily="2" charset="0"/>
            </a:rPr>
            <a:t>Quale </a:t>
          </a:r>
          <a:r>
            <a:rPr lang="de-DE" sz="1400" b="0" i="0" dirty="0" err="1">
              <a:latin typeface="Helvetica" pitchFamily="2" charset="0"/>
            </a:rPr>
            <a:t>atteggiamento</a:t>
          </a:r>
          <a:r>
            <a:rPr lang="de-DE" sz="1400" b="0" i="0" dirty="0">
              <a:latin typeface="Helvetica" pitchFamily="2" charset="0"/>
            </a:rPr>
            <a:t> ha la </a:t>
          </a:r>
          <a:r>
            <a:rPr lang="de-DE" sz="1400" b="0" i="0" dirty="0" err="1">
              <a:latin typeface="Helvetica" pitchFamily="2" charset="0"/>
            </a:rPr>
            <a:t>persona</a:t>
          </a:r>
          <a:r>
            <a:rPr lang="de-DE" sz="1400" b="0" i="0" dirty="0">
              <a:latin typeface="Helvetica" pitchFamily="2" charset="0"/>
            </a:rPr>
            <a:t> in </a:t>
          </a:r>
          <a:r>
            <a:rPr lang="de-DE" sz="1400" b="0" i="0" dirty="0" err="1">
              <a:latin typeface="Helvetica" pitchFamily="2" charset="0"/>
            </a:rPr>
            <a:t>formazione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verso</a:t>
          </a:r>
          <a:r>
            <a:rPr lang="de-DE" sz="1400" b="0" i="0" dirty="0">
              <a:latin typeface="Helvetica" pitchFamily="2" charset="0"/>
            </a:rPr>
            <a:t> le altre </a:t>
          </a:r>
          <a:r>
            <a:rPr lang="de-DE" sz="1400" b="0" i="0" dirty="0" err="1">
              <a:latin typeface="Helvetica" pitchFamily="2" charset="0"/>
            </a:rPr>
            <a:t>persone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0C4A9B52-EA46-B443-B58F-8778AFC338C2}" type="parTrans" cxnId="{63C7C57D-007B-B34D-87CE-CD42E37E8254}">
      <dgm:prSet/>
      <dgm:spPr/>
      <dgm:t>
        <a:bodyPr/>
        <a:lstStyle/>
        <a:p>
          <a:endParaRPr lang="de-DE"/>
        </a:p>
      </dgm:t>
    </dgm:pt>
    <dgm:pt modelId="{EAA120F5-9C30-124F-B5B0-FA949F3C809C}" type="sibTrans" cxnId="{63C7C57D-007B-B34D-87CE-CD42E37E8254}">
      <dgm:prSet/>
      <dgm:spPr/>
      <dgm:t>
        <a:bodyPr/>
        <a:lstStyle/>
        <a:p>
          <a:endParaRPr lang="de-DE"/>
        </a:p>
      </dgm:t>
    </dgm:pt>
    <dgm:pt modelId="{54FB6E2E-4C52-DC4E-820C-0A4F533B0B83}">
      <dgm:prSet custT="1"/>
      <dgm:spPr>
        <a:solidFill>
          <a:srgbClr val="B0B6F8"/>
        </a:solidFill>
        <a:ln>
          <a:noFill/>
        </a:ln>
      </dgm:spPr>
      <dgm:t>
        <a:bodyPr/>
        <a:lstStyle/>
        <a:p>
          <a:r>
            <a:rPr lang="de-DE" sz="1600" b="1" i="0" dirty="0" err="1">
              <a:solidFill>
                <a:schemeClr val="tx1"/>
              </a:solidFill>
              <a:latin typeface="Helvetica" pitchFamily="2" charset="0"/>
            </a:rPr>
            <a:t>Premesse</a:t>
          </a:r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 emotive</a:t>
          </a:r>
          <a:endParaRPr lang="de-DE" sz="2800" b="1" i="0" dirty="0">
            <a:solidFill>
              <a:schemeClr val="tx1"/>
            </a:solidFill>
            <a:latin typeface="Helvetica" pitchFamily="2" charset="0"/>
          </a:endParaRPr>
        </a:p>
      </dgm:t>
    </dgm:pt>
    <dgm:pt modelId="{4152C98E-3664-EF4D-ABC9-D7B7A5FB249A}" type="parTrans" cxnId="{AB03BD6A-4981-274E-9778-C0D9DF4B033D}">
      <dgm:prSet/>
      <dgm:spPr/>
      <dgm:t>
        <a:bodyPr/>
        <a:lstStyle/>
        <a:p>
          <a:endParaRPr lang="de-DE"/>
        </a:p>
      </dgm:t>
    </dgm:pt>
    <dgm:pt modelId="{7B0FE7DD-F63D-6240-85A8-5878E3A7097B}" type="sibTrans" cxnId="{AB03BD6A-4981-274E-9778-C0D9DF4B033D}">
      <dgm:prSet/>
      <dgm:spPr/>
      <dgm:t>
        <a:bodyPr/>
        <a:lstStyle/>
        <a:p>
          <a:endParaRPr lang="de-DE"/>
        </a:p>
      </dgm:t>
    </dgm:pt>
    <dgm:pt modelId="{E4BCD05F-6DBD-3A49-94F1-13657DB22159}">
      <dgm:prSet custT="1"/>
      <dgm:spPr>
        <a:solidFill>
          <a:srgbClr val="D9DBFC"/>
        </a:solidFill>
        <a:ln>
          <a:noFill/>
        </a:ln>
      </dgm:spPr>
      <dgm:t>
        <a:bodyPr/>
        <a:lstStyle/>
        <a:p>
          <a:r>
            <a:rPr lang="de-DE" sz="1600" b="1" i="0" dirty="0" err="1">
              <a:solidFill>
                <a:schemeClr val="tx1"/>
              </a:solidFill>
              <a:latin typeface="Helvetica" pitchFamily="2" charset="0"/>
            </a:rPr>
            <a:t>Premesse</a:t>
          </a:r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600" b="1" i="0" dirty="0" err="1">
              <a:solidFill>
                <a:schemeClr val="tx1"/>
              </a:solidFill>
              <a:latin typeface="Helvetica" pitchFamily="2" charset="0"/>
            </a:rPr>
            <a:t>culturali</a:t>
          </a:r>
          <a:endParaRPr lang="de-DE" sz="1600" b="1" i="0" dirty="0">
            <a:solidFill>
              <a:schemeClr val="tx1"/>
            </a:solidFill>
            <a:latin typeface="Helvetica" pitchFamily="2" charset="0"/>
          </a:endParaRPr>
        </a:p>
      </dgm:t>
    </dgm:pt>
    <dgm:pt modelId="{D82AD68D-3E53-5145-B1BF-8487D504FBF5}" type="parTrans" cxnId="{5C5E957B-384F-014F-8A2E-5A6E16CC5F94}">
      <dgm:prSet/>
      <dgm:spPr/>
      <dgm:t>
        <a:bodyPr/>
        <a:lstStyle/>
        <a:p>
          <a:endParaRPr lang="de-DE"/>
        </a:p>
      </dgm:t>
    </dgm:pt>
    <dgm:pt modelId="{E01C93B3-A037-8947-A714-754C07D11C9B}" type="sibTrans" cxnId="{5C5E957B-384F-014F-8A2E-5A6E16CC5F94}">
      <dgm:prSet/>
      <dgm:spPr/>
      <dgm:t>
        <a:bodyPr/>
        <a:lstStyle/>
        <a:p>
          <a:endParaRPr lang="de-DE"/>
        </a:p>
      </dgm:t>
    </dgm:pt>
    <dgm:pt modelId="{37CB58AA-F32E-C24F-A684-A8BBEC03728A}">
      <dgm:prSet custT="1"/>
      <dgm:spPr>
        <a:solidFill>
          <a:srgbClr val="EBECF3"/>
        </a:solidFill>
        <a:ln>
          <a:noFill/>
        </a:ln>
      </dgm:spPr>
      <dgm:t>
        <a:bodyPr/>
        <a:lstStyle/>
        <a:p>
          <a:r>
            <a:rPr lang="de-DE" sz="1600" b="1" i="0" dirty="0" err="1">
              <a:solidFill>
                <a:schemeClr val="tx1"/>
              </a:solidFill>
              <a:latin typeface="Helvetica" pitchFamily="2" charset="0"/>
            </a:rPr>
            <a:t>Premesse</a:t>
          </a:r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600" b="1" i="0" dirty="0" err="1">
              <a:solidFill>
                <a:schemeClr val="tx1"/>
              </a:solidFill>
              <a:latin typeface="Helvetica" pitchFamily="2" charset="0"/>
            </a:rPr>
            <a:t>individuali</a:t>
          </a:r>
          <a:endParaRPr lang="de-DE" sz="1600" b="1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1FFEF14D-316A-724C-800B-39345E44E5E6}" type="parTrans" cxnId="{89361E61-6279-EC48-A62C-DEE447828810}">
      <dgm:prSet/>
      <dgm:spPr/>
      <dgm:t>
        <a:bodyPr/>
        <a:lstStyle/>
        <a:p>
          <a:endParaRPr lang="de-DE"/>
        </a:p>
      </dgm:t>
    </dgm:pt>
    <dgm:pt modelId="{C9F2980B-4775-5645-804B-0AF18B4DC2CC}" type="sibTrans" cxnId="{89361E61-6279-EC48-A62C-DEE447828810}">
      <dgm:prSet/>
      <dgm:spPr/>
      <dgm:t>
        <a:bodyPr/>
        <a:lstStyle/>
        <a:p>
          <a:endParaRPr lang="de-DE"/>
        </a:p>
      </dgm:t>
    </dgm:pt>
    <dgm:pt modelId="{CD9EDF57-1726-B448-B679-1E48BB6AADE8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248399"/>
        <a:lstStyle/>
        <a:p>
          <a:pPr>
            <a:lnSpc>
              <a:spcPct val="100000"/>
            </a:lnSpc>
            <a:buFontTx/>
            <a:buNone/>
          </a:pPr>
          <a:r>
            <a:rPr lang="de-DE" sz="1400" b="0" i="0">
              <a:latin typeface="Helvetica" pitchFamily="2" charset="0"/>
            </a:rPr>
            <a:t>Qual è l’atteggiamento della persona in formazione nell’esecuzione dei lavori?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81DFE164-F1CB-FF40-BA89-A993F0A494C6}" type="parTrans" cxnId="{3A7FB5E2-85DD-764A-B167-9EA5B2225749}">
      <dgm:prSet/>
      <dgm:spPr/>
      <dgm:t>
        <a:bodyPr/>
        <a:lstStyle/>
        <a:p>
          <a:endParaRPr lang="de-DE"/>
        </a:p>
      </dgm:t>
    </dgm:pt>
    <dgm:pt modelId="{06FE6382-7D48-BA45-9C57-90EA80CF1DC7}" type="sibTrans" cxnId="{3A7FB5E2-85DD-764A-B167-9EA5B2225749}">
      <dgm:prSet/>
      <dgm:spPr/>
      <dgm:t>
        <a:bodyPr/>
        <a:lstStyle/>
        <a:p>
          <a:endParaRPr lang="de-DE"/>
        </a:p>
      </dgm:t>
    </dgm:pt>
    <dgm:pt modelId="{AA15685D-7E5C-F143-8245-660A8302EE35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 algn="l"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latin typeface="Helvetica" pitchFamily="2" charset="0"/>
            </a:rPr>
            <a:t>Qual </a:t>
          </a:r>
          <a:r>
            <a:rPr lang="de-DE" sz="1400" b="0" i="0" dirty="0" err="1">
              <a:latin typeface="Helvetica" pitchFamily="2" charset="0"/>
            </a:rPr>
            <a:t>è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il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background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culturale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linguistico</a:t>
          </a:r>
          <a:r>
            <a:rPr lang="de-DE" sz="1400" b="0" i="0" dirty="0">
              <a:latin typeface="Helvetica" pitchFamily="2" charset="0"/>
            </a:rPr>
            <a:t> della </a:t>
          </a:r>
          <a:r>
            <a:rPr lang="de-DE" sz="1400" b="0" i="0" dirty="0" err="1">
              <a:latin typeface="Helvetica" pitchFamily="2" charset="0"/>
            </a:rPr>
            <a:t>persona</a:t>
          </a:r>
          <a:r>
            <a:rPr lang="de-DE" sz="1400" b="0" i="0" dirty="0">
              <a:latin typeface="Helvetica" pitchFamily="2" charset="0"/>
            </a:rPr>
            <a:t> in </a:t>
          </a:r>
          <a:r>
            <a:rPr lang="de-DE" sz="1400" b="0" i="0" dirty="0" err="1">
              <a:latin typeface="Helvetica" pitchFamily="2" charset="0"/>
            </a:rPr>
            <a:t>formazione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B6CF3812-B315-5645-9914-BBFABBE52442}" type="parTrans" cxnId="{5AAD8A21-863D-554A-A0E7-22AAB19923A6}">
      <dgm:prSet/>
      <dgm:spPr/>
      <dgm:t>
        <a:bodyPr/>
        <a:lstStyle/>
        <a:p>
          <a:endParaRPr lang="de-DE"/>
        </a:p>
      </dgm:t>
    </dgm:pt>
    <dgm:pt modelId="{1F93ECB4-8CA5-5C4B-ADF1-DB68A320BC6A}" type="sibTrans" cxnId="{5AAD8A21-863D-554A-A0E7-22AAB19923A6}">
      <dgm:prSet/>
      <dgm:spPr/>
      <dgm:t>
        <a:bodyPr/>
        <a:lstStyle/>
        <a:p>
          <a:endParaRPr lang="de-DE"/>
        </a:p>
      </dgm:t>
    </dgm:pt>
    <dgm:pt modelId="{A5D51CF7-6DC8-494D-929A-DB7324DAE5D4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latin typeface="Helvetica" pitchFamily="2" charset="0"/>
            </a:rPr>
            <a:t>La </a:t>
          </a:r>
          <a:r>
            <a:rPr lang="de-DE" sz="1400" b="0" i="0" dirty="0" err="1">
              <a:latin typeface="Helvetica" pitchFamily="2" charset="0"/>
            </a:rPr>
            <a:t>persona</a:t>
          </a:r>
          <a:r>
            <a:rPr lang="de-DE" sz="1400" b="0" i="0" dirty="0">
              <a:latin typeface="Helvetica" pitchFamily="2" charset="0"/>
            </a:rPr>
            <a:t> in </a:t>
          </a:r>
          <a:r>
            <a:rPr lang="de-DE" sz="1400" b="0" i="0" dirty="0" err="1">
              <a:latin typeface="Helvetica" pitchFamily="2" charset="0"/>
            </a:rPr>
            <a:t>formazione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dispone</a:t>
          </a:r>
          <a:r>
            <a:rPr lang="de-DE" sz="1400" b="0" i="0" dirty="0">
              <a:latin typeface="Helvetica" pitchFamily="2" charset="0"/>
            </a:rPr>
            <a:t> delle </a:t>
          </a:r>
          <a:r>
            <a:rPr lang="de-DE" sz="1400" b="0" i="0" dirty="0" err="1">
              <a:latin typeface="Helvetica" pitchFamily="2" charset="0"/>
            </a:rPr>
            <a:t>basi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necessarie</a:t>
          </a:r>
          <a:r>
            <a:rPr lang="de-DE" sz="1400" b="0" i="0" dirty="0">
              <a:latin typeface="Helvetica" pitchFamily="2" charset="0"/>
            </a:rPr>
            <a:t> alla </a:t>
          </a:r>
          <a:r>
            <a:rPr lang="de-DE" sz="1400" b="0" i="0" dirty="0" err="1">
              <a:latin typeface="Helvetica" pitchFamily="2" charset="0"/>
            </a:rPr>
            <a:t>formazione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EF2323E0-ADBA-8C42-9765-9B9019AD23CB}" type="parTrans" cxnId="{D9C901EB-CC81-4D4E-8D4D-C1DF238D4506}">
      <dgm:prSet/>
      <dgm:spPr/>
      <dgm:t>
        <a:bodyPr/>
        <a:lstStyle/>
        <a:p>
          <a:endParaRPr lang="de-DE"/>
        </a:p>
      </dgm:t>
    </dgm:pt>
    <dgm:pt modelId="{25BBC873-7183-8F40-A0D2-1E9227D15EB3}" type="sibTrans" cxnId="{D9C901EB-CC81-4D4E-8D4D-C1DF238D4506}">
      <dgm:prSet/>
      <dgm:spPr/>
      <dgm:t>
        <a:bodyPr/>
        <a:lstStyle/>
        <a:p>
          <a:endParaRPr lang="de-DE"/>
        </a:p>
      </dgm:t>
    </dgm:pt>
    <dgm:pt modelId="{7A587902-A149-0243-A4AF-1B5743CB9746}">
      <dgm:prSet custT="1"/>
      <dgm:spPr/>
      <dgm:t>
        <a:bodyPr/>
        <a:lstStyle/>
        <a:p>
          <a:pPr>
            <a:buFontTx/>
            <a:buNone/>
          </a:pPr>
          <a:r>
            <a:rPr lang="de-DE" sz="1400" b="0" i="0" dirty="0" err="1">
              <a:latin typeface="Helvetica" pitchFamily="2" charset="0"/>
            </a:rPr>
            <a:t>Quali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processi</a:t>
          </a:r>
          <a:r>
            <a:rPr lang="de-DE" sz="1400" b="0" i="0" dirty="0">
              <a:latin typeface="Helvetica" pitchFamily="2" charset="0"/>
            </a:rPr>
            <a:t> di </a:t>
          </a:r>
          <a:r>
            <a:rPr lang="de-DE" sz="1400" b="0" i="0" dirty="0" err="1">
              <a:latin typeface="Helvetica" pitchFamily="2" charset="0"/>
            </a:rPr>
            <a:t>lavoro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concetti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sono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già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conosciuti</a:t>
          </a:r>
          <a:r>
            <a:rPr lang="de-DE" sz="1400" b="0" i="0" dirty="0">
              <a:latin typeface="Helvetica" pitchFamily="2" charset="0"/>
            </a:rPr>
            <a:t>?</a:t>
          </a:r>
        </a:p>
      </dgm:t>
    </dgm:pt>
    <dgm:pt modelId="{08903647-AD9A-D048-A7E2-733C398B9C4C}" type="parTrans" cxnId="{0A859CF3-557F-A148-B329-E149DAD08A35}">
      <dgm:prSet/>
      <dgm:spPr/>
      <dgm:t>
        <a:bodyPr/>
        <a:lstStyle/>
        <a:p>
          <a:endParaRPr lang="de-DE"/>
        </a:p>
      </dgm:t>
    </dgm:pt>
    <dgm:pt modelId="{D13335FD-EE51-F04F-B9AE-FFC6E294DAB3}" type="sibTrans" cxnId="{0A859CF3-557F-A148-B329-E149DAD08A35}">
      <dgm:prSet/>
      <dgm:spPr/>
      <dgm:t>
        <a:bodyPr/>
        <a:lstStyle/>
        <a:p>
          <a:endParaRPr lang="de-DE"/>
        </a:p>
      </dgm:t>
    </dgm:pt>
    <dgm:pt modelId="{42F96234-15F7-C842-A267-196D7A938667}">
      <dgm:prSet custT="1"/>
      <dgm:spPr/>
      <dgm:t>
        <a:bodyPr/>
        <a:lstStyle/>
        <a:p>
          <a:pPr>
            <a:buFontTx/>
            <a:buNone/>
          </a:pPr>
          <a:r>
            <a:rPr lang="de-DE" sz="1400" b="0" i="0" dirty="0" err="1">
              <a:latin typeface="Helvetica" pitchFamily="2" charset="0"/>
            </a:rPr>
            <a:t>Com’è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il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rapporto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tra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formatore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persona</a:t>
          </a:r>
          <a:r>
            <a:rPr lang="de-DE" sz="1400" b="0" i="0" dirty="0">
              <a:latin typeface="Helvetica" pitchFamily="2" charset="0"/>
            </a:rPr>
            <a:t> in </a:t>
          </a:r>
          <a:r>
            <a:rPr lang="de-DE" sz="1400" b="0" i="0" dirty="0" err="1">
              <a:latin typeface="Helvetica" pitchFamily="2" charset="0"/>
            </a:rPr>
            <a:t>formazione</a:t>
          </a:r>
          <a:r>
            <a:rPr lang="de-DE" sz="1400" b="0" i="0" dirty="0">
              <a:latin typeface="Helvetica" pitchFamily="2" charset="0"/>
            </a:rPr>
            <a:t>?</a:t>
          </a:r>
        </a:p>
      </dgm:t>
    </dgm:pt>
    <dgm:pt modelId="{7CBEE066-4BAA-B14C-96FE-0125994CD912}" type="parTrans" cxnId="{785D7AEB-D4F1-524F-B887-E11737BE4BE3}">
      <dgm:prSet/>
      <dgm:spPr/>
      <dgm:t>
        <a:bodyPr/>
        <a:lstStyle/>
        <a:p>
          <a:endParaRPr lang="de-DE"/>
        </a:p>
      </dgm:t>
    </dgm:pt>
    <dgm:pt modelId="{FBB01D62-40A8-8C44-B3B9-7F929AFF6781}" type="sibTrans" cxnId="{785D7AEB-D4F1-524F-B887-E11737BE4BE3}">
      <dgm:prSet/>
      <dgm:spPr/>
      <dgm:t>
        <a:bodyPr/>
        <a:lstStyle/>
        <a:p>
          <a:endParaRPr lang="de-DE"/>
        </a:p>
      </dgm:t>
    </dgm:pt>
    <dgm:pt modelId="{C419B303-B1CC-7F4D-A718-CAF818D7B670}">
      <dgm:prSet custT="1"/>
      <dgm:spPr/>
      <dgm:t>
        <a:bodyPr/>
        <a:lstStyle/>
        <a:p>
          <a:pPr>
            <a:buFontTx/>
            <a:buNone/>
          </a:pPr>
          <a:r>
            <a:rPr lang="de-DE" sz="1400" b="0" i="0" dirty="0" err="1">
              <a:latin typeface="Helvetica" pitchFamily="2" charset="0"/>
            </a:rPr>
            <a:t>È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pronta</a:t>
          </a:r>
          <a:r>
            <a:rPr lang="de-DE" sz="1400" b="0" i="0" dirty="0">
              <a:latin typeface="Helvetica" pitchFamily="2" charset="0"/>
            </a:rPr>
            <a:t> a </a:t>
          </a:r>
          <a:r>
            <a:rPr lang="de-DE" sz="1400" b="0" i="0" dirty="0" err="1">
              <a:latin typeface="Helvetica" pitchFamily="2" charset="0"/>
            </a:rPr>
            <a:t>farsi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coinvolgere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nel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processo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dell’apprendimento</a:t>
          </a:r>
          <a:r>
            <a:rPr lang="de-DE" sz="1400" b="0" i="0" dirty="0">
              <a:latin typeface="Helvetica" pitchFamily="2" charset="0"/>
            </a:rPr>
            <a:t>? </a:t>
          </a:r>
          <a:r>
            <a:rPr lang="de-DE" sz="1400" b="0" i="0" dirty="0" err="1">
              <a:latin typeface="Helvetica" pitchFamily="2" charset="0"/>
            </a:rPr>
            <a:t>È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motivata</a:t>
          </a:r>
          <a:r>
            <a:rPr lang="de-DE" sz="1400" b="0" i="0" dirty="0">
              <a:latin typeface="Helvetica" pitchFamily="2" charset="0"/>
            </a:rPr>
            <a:t>?</a:t>
          </a:r>
        </a:p>
      </dgm:t>
    </dgm:pt>
    <dgm:pt modelId="{492A4EDD-361D-0942-BDAE-A911B5CA76BA}" type="parTrans" cxnId="{A84A72C0-E2BE-BE49-A937-009012BE3763}">
      <dgm:prSet/>
      <dgm:spPr/>
      <dgm:t>
        <a:bodyPr/>
        <a:lstStyle/>
        <a:p>
          <a:endParaRPr lang="de-DE"/>
        </a:p>
      </dgm:t>
    </dgm:pt>
    <dgm:pt modelId="{82E4585D-6226-ED4E-AB2F-D130EE320ED9}" type="sibTrans" cxnId="{A84A72C0-E2BE-BE49-A937-009012BE3763}">
      <dgm:prSet/>
      <dgm:spPr/>
      <dgm:t>
        <a:bodyPr/>
        <a:lstStyle/>
        <a:p>
          <a:endParaRPr lang="de-DE"/>
        </a:p>
      </dgm:t>
    </dgm:pt>
    <dgm:pt modelId="{6E4CDA14-4B3E-A249-80CC-22DE999BCBFF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 err="1">
              <a:latin typeface="Helvetica" pitchFamily="2" charset="0"/>
            </a:rPr>
            <a:t>È</a:t>
          </a:r>
          <a:r>
            <a:rPr lang="de-DE" sz="1400" b="0" i="0" dirty="0">
              <a:latin typeface="Helvetica" pitchFamily="2" charset="0"/>
            </a:rPr>
            <a:t> troppo o troppo poco </a:t>
          </a:r>
          <a:r>
            <a:rPr lang="de-DE" sz="1400" b="0" i="0" dirty="0" err="1">
              <a:latin typeface="Helvetica" pitchFamily="2" charset="0"/>
            </a:rPr>
            <a:t>sollecitata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AEF0E78F-9671-7B43-9666-31D2947180AC}" type="parTrans" cxnId="{FBCABB36-5C97-544F-9933-E947128DBFA1}">
      <dgm:prSet/>
      <dgm:spPr/>
      <dgm:t>
        <a:bodyPr/>
        <a:lstStyle/>
        <a:p>
          <a:endParaRPr lang="de-DE"/>
        </a:p>
      </dgm:t>
    </dgm:pt>
    <dgm:pt modelId="{31E732D7-CF63-7348-98B3-EE244518FC49}" type="sibTrans" cxnId="{FBCABB36-5C97-544F-9933-E947128DBFA1}">
      <dgm:prSet/>
      <dgm:spPr/>
      <dgm:t>
        <a:bodyPr/>
        <a:lstStyle/>
        <a:p>
          <a:endParaRPr lang="de-DE"/>
        </a:p>
      </dgm:t>
    </dgm:pt>
    <dgm:pt modelId="{BDE803B6-D74C-DA46-ACDA-E6AC5419DF22}" type="pres">
      <dgm:prSet presAssocID="{04C26909-A025-734F-A138-57BFD2E295BB}" presName="Name0" presStyleCnt="0">
        <dgm:presLayoutVars>
          <dgm:dir/>
          <dgm:animLvl val="lvl"/>
          <dgm:resizeHandles val="exact"/>
        </dgm:presLayoutVars>
      </dgm:prSet>
      <dgm:spPr/>
    </dgm:pt>
    <dgm:pt modelId="{803A2490-C3BA-3C46-AED1-F405E57B44A2}" type="pres">
      <dgm:prSet presAssocID="{08997B15-0BF0-1E46-82B7-03B47B63C963}" presName="linNode" presStyleCnt="0"/>
      <dgm:spPr/>
    </dgm:pt>
    <dgm:pt modelId="{C2C0A9CC-3370-6840-81E7-014E53424D76}" type="pres">
      <dgm:prSet presAssocID="{08997B15-0BF0-1E46-82B7-03B47B63C963}" presName="parentText" presStyleLbl="node1" presStyleIdx="0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8FF0C6C-4856-0543-A8DA-222A072B76FB}" type="pres">
      <dgm:prSet presAssocID="{08997B15-0BF0-1E46-82B7-03B47B63C963}" presName="descendantText" presStyleLbl="alignAccFollow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D760CCB-6650-4B44-BBBC-13990C26184D}" type="pres">
      <dgm:prSet presAssocID="{F299D0B8-22EA-2545-B108-C4984F1D4C6E}" presName="sp" presStyleCnt="0"/>
      <dgm:spPr/>
    </dgm:pt>
    <dgm:pt modelId="{A5ADF48D-DA7C-C148-A3D6-CD8286513764}" type="pres">
      <dgm:prSet presAssocID="{81A3737A-9B4C-764D-9921-B5EC50340B94}" presName="linNode" presStyleCnt="0"/>
      <dgm:spPr/>
    </dgm:pt>
    <dgm:pt modelId="{67136C26-918B-4D48-B861-CA10593C1A06}" type="pres">
      <dgm:prSet presAssocID="{81A3737A-9B4C-764D-9921-B5EC50340B94}" presName="parentText" presStyleLbl="node1" presStyleIdx="1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EB5C6D8-DC78-ED42-A4C4-B674D7FBD59D}" type="pres">
      <dgm:prSet presAssocID="{81A3737A-9B4C-764D-9921-B5EC50340B94}" presName="descendantText" presStyleLbl="alignAccFollow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141F7D72-3FE2-CB46-8B05-0FA402086AEE}" type="pres">
      <dgm:prSet presAssocID="{A232190D-B506-2143-8218-3C1E878B255C}" presName="sp" presStyleCnt="0"/>
      <dgm:spPr/>
    </dgm:pt>
    <dgm:pt modelId="{CF9585D5-A3AB-0046-B90B-E27A5C737C79}" type="pres">
      <dgm:prSet presAssocID="{A24695C5-ECA5-AA4E-A0CA-371F1F1DAFFE}" presName="linNode" presStyleCnt="0"/>
      <dgm:spPr/>
    </dgm:pt>
    <dgm:pt modelId="{ED9E0738-1993-F848-B6FA-05100BA26CEB}" type="pres">
      <dgm:prSet presAssocID="{A24695C5-ECA5-AA4E-A0CA-371F1F1DAFFE}" presName="parentText" presStyleLbl="node1" presStyleIdx="2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9783B061-4529-2048-B0CC-6B6B8166FE78}" type="pres">
      <dgm:prSet presAssocID="{A24695C5-ECA5-AA4E-A0CA-371F1F1DAFFE}" presName="descendantText" presStyleLbl="alignAccFollow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0DDC3F3F-B7B2-1942-B1D4-44A639F07AA2}" type="pres">
      <dgm:prSet presAssocID="{EECF652D-D5D3-464D-9E3A-4A283ADDA039}" presName="sp" presStyleCnt="0"/>
      <dgm:spPr/>
    </dgm:pt>
    <dgm:pt modelId="{2D0E65F0-F1B5-154D-9659-C706433AE9C3}" type="pres">
      <dgm:prSet presAssocID="{54FB6E2E-4C52-DC4E-820C-0A4F533B0B83}" presName="linNode" presStyleCnt="0"/>
      <dgm:spPr/>
    </dgm:pt>
    <dgm:pt modelId="{99804DCF-EC22-1D45-873E-E4CE3A6F9EB1}" type="pres">
      <dgm:prSet presAssocID="{54FB6E2E-4C52-DC4E-820C-0A4F533B0B83}" presName="parentText" presStyleLbl="node1" presStyleIdx="3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C658FF4F-DE28-0544-AE79-39D85CEFE984}" type="pres">
      <dgm:prSet presAssocID="{54FB6E2E-4C52-DC4E-820C-0A4F533B0B83}" presName="descendantText" presStyleLbl="alignAccFollow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99F3892-3185-4649-B55B-726BB5434628}" type="pres">
      <dgm:prSet presAssocID="{7B0FE7DD-F63D-6240-85A8-5878E3A7097B}" presName="sp" presStyleCnt="0"/>
      <dgm:spPr/>
    </dgm:pt>
    <dgm:pt modelId="{D58B5306-EAA1-E840-BE09-A358FAAEDE61}" type="pres">
      <dgm:prSet presAssocID="{E4BCD05F-6DBD-3A49-94F1-13657DB22159}" presName="linNode" presStyleCnt="0"/>
      <dgm:spPr/>
    </dgm:pt>
    <dgm:pt modelId="{4338D97C-6018-F844-9EAB-44A8EAD7160B}" type="pres">
      <dgm:prSet presAssocID="{E4BCD05F-6DBD-3A49-94F1-13657DB22159}" presName="parentText" presStyleLbl="node1" presStyleIdx="4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5F95DF7-4716-3040-9C61-76083EE8EC37}" type="pres">
      <dgm:prSet presAssocID="{E4BCD05F-6DBD-3A49-94F1-13657DB22159}" presName="descendantText" presStyleLbl="alignAccFollow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FD0B18E-BC4F-9E47-8D86-4491905949C6}" type="pres">
      <dgm:prSet presAssocID="{E01C93B3-A037-8947-A714-754C07D11C9B}" presName="sp" presStyleCnt="0"/>
      <dgm:spPr/>
    </dgm:pt>
    <dgm:pt modelId="{C67CE343-C2E1-C74D-9415-9735EB1E79C5}" type="pres">
      <dgm:prSet presAssocID="{37CB58AA-F32E-C24F-A684-A8BBEC03728A}" presName="linNode" presStyleCnt="0"/>
      <dgm:spPr/>
    </dgm:pt>
    <dgm:pt modelId="{BC40B4C6-1AE6-1D45-AA73-F4DF17DF3CB1}" type="pres">
      <dgm:prSet presAssocID="{37CB58AA-F32E-C24F-A684-A8BBEC03728A}" presName="parentText" presStyleLbl="node1" presStyleIdx="5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B39D7CE4-D7FA-6749-8B9B-E11DE8B50566}" type="pres">
      <dgm:prSet presAssocID="{37CB58AA-F32E-C24F-A684-A8BBEC03728A}" presName="descendantText" presStyleLbl="alignAccFollow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A456A13-7699-D446-8C73-53886F9C011A}" type="presOf" srcId="{10B3156A-57EF-6D48-A87E-B3E5E8DB07C6}" destId="{9783B061-4529-2048-B0CC-6B6B8166FE78}" srcOrd="0" destOrd="0" presId="urn:microsoft.com/office/officeart/2005/8/layout/vList5"/>
    <dgm:cxn modelId="{66605314-0BCB-854B-9A4F-589A31636021}" srcId="{04C26909-A025-734F-A138-57BFD2E295BB}" destId="{81A3737A-9B4C-764D-9921-B5EC50340B94}" srcOrd="1" destOrd="0" parTransId="{E31D3EA8-63AD-5142-8348-A45945B5D26F}" sibTransId="{A232190D-B506-2143-8218-3C1E878B255C}"/>
    <dgm:cxn modelId="{5AAD8A21-863D-554A-A0E7-22AAB19923A6}" srcId="{E4BCD05F-6DBD-3A49-94F1-13657DB22159}" destId="{AA15685D-7E5C-F143-8245-660A8302EE35}" srcOrd="0" destOrd="0" parTransId="{B6CF3812-B315-5645-9914-BBFABBE52442}" sibTransId="{1F93ECB4-8CA5-5C4B-ADF1-DB68A320BC6A}"/>
    <dgm:cxn modelId="{7573FA26-AB0B-BF43-BBFB-EC71A0F54D97}" type="presOf" srcId="{3F065F22-2237-444A-9069-8C9612BD6734}" destId="{6EB5C6D8-DC78-ED42-A4C4-B674D7FBD59D}" srcOrd="0" destOrd="0" presId="urn:microsoft.com/office/officeart/2005/8/layout/vList5"/>
    <dgm:cxn modelId="{FBCABB36-5C97-544F-9933-E947128DBFA1}" srcId="{37CB58AA-F32E-C24F-A684-A8BBEC03728A}" destId="{6E4CDA14-4B3E-A249-80CC-22DE999BCBFF}" srcOrd="1" destOrd="0" parTransId="{AEF0E78F-9671-7B43-9666-31D2947180AC}" sibTransId="{31E732D7-CF63-7348-98B3-EE244518FC49}"/>
    <dgm:cxn modelId="{B9CC7F38-3ABA-4046-8F33-C27CE4B85D3F}" type="presOf" srcId="{A24695C5-ECA5-AA4E-A0CA-371F1F1DAFFE}" destId="{ED9E0738-1993-F848-B6FA-05100BA26CEB}" srcOrd="0" destOrd="0" presId="urn:microsoft.com/office/officeart/2005/8/layout/vList5"/>
    <dgm:cxn modelId="{8E9E9638-03F9-6548-9FAD-DA6B4BE0BE44}" srcId="{04C26909-A025-734F-A138-57BFD2E295BB}" destId="{08997B15-0BF0-1E46-82B7-03B47B63C963}" srcOrd="0" destOrd="0" parTransId="{1E606FA5-2E5C-F241-950B-C2B6DD3B04E1}" sibTransId="{F299D0B8-22EA-2545-B108-C4984F1D4C6E}"/>
    <dgm:cxn modelId="{89361E61-6279-EC48-A62C-DEE447828810}" srcId="{04C26909-A025-734F-A138-57BFD2E295BB}" destId="{37CB58AA-F32E-C24F-A684-A8BBEC03728A}" srcOrd="5" destOrd="0" parTransId="{1FFEF14D-316A-724C-800B-39345E44E5E6}" sibTransId="{C9F2980B-4775-5645-804B-0AF18B4DC2CC}"/>
    <dgm:cxn modelId="{CCFF6541-D07B-C94B-A0FE-97788E048794}" srcId="{04C26909-A025-734F-A138-57BFD2E295BB}" destId="{A24695C5-ECA5-AA4E-A0CA-371F1F1DAFFE}" srcOrd="2" destOrd="0" parTransId="{B21C2913-D7A2-EC4B-B7C3-AD7F3A2D3402}" sibTransId="{EECF652D-D5D3-464D-9E3A-4A283ADDA039}"/>
    <dgm:cxn modelId="{AAF23E43-8336-B746-BAA1-A19D10D77054}" type="presOf" srcId="{04C26909-A025-734F-A138-57BFD2E295BB}" destId="{BDE803B6-D74C-DA46-ACDA-E6AC5419DF22}" srcOrd="0" destOrd="0" presId="urn:microsoft.com/office/officeart/2005/8/layout/vList5"/>
    <dgm:cxn modelId="{AB03BD6A-4981-274E-9778-C0D9DF4B033D}" srcId="{04C26909-A025-734F-A138-57BFD2E295BB}" destId="{54FB6E2E-4C52-DC4E-820C-0A4F533B0B83}" srcOrd="3" destOrd="0" parTransId="{4152C98E-3664-EF4D-ABC9-D7B7A5FB249A}" sibTransId="{7B0FE7DD-F63D-6240-85A8-5878E3A7097B}"/>
    <dgm:cxn modelId="{CB225C4B-EA86-5846-AC99-0C92A26E4178}" srcId="{81A3737A-9B4C-764D-9921-B5EC50340B94}" destId="{3F065F22-2237-444A-9069-8C9612BD6734}" srcOrd="0" destOrd="0" parTransId="{1114E877-A272-E243-B19E-80550AB5E833}" sibTransId="{0B76A23D-1E28-0046-B24E-F2B85A5FDF59}"/>
    <dgm:cxn modelId="{0B54C657-4DDA-AC4C-AF46-C5B2AAF3C0C3}" type="presOf" srcId="{6E4CDA14-4B3E-A249-80CC-22DE999BCBFF}" destId="{B39D7CE4-D7FA-6749-8B9B-E11DE8B50566}" srcOrd="0" destOrd="1" presId="urn:microsoft.com/office/officeart/2005/8/layout/vList5"/>
    <dgm:cxn modelId="{F5E8DF78-2459-644E-B0DF-E85596A53B6F}" type="presOf" srcId="{54FB6E2E-4C52-DC4E-820C-0A4F533B0B83}" destId="{99804DCF-EC22-1D45-873E-E4CE3A6F9EB1}" srcOrd="0" destOrd="0" presId="urn:microsoft.com/office/officeart/2005/8/layout/vList5"/>
    <dgm:cxn modelId="{5C5E957B-384F-014F-8A2E-5A6E16CC5F94}" srcId="{04C26909-A025-734F-A138-57BFD2E295BB}" destId="{E4BCD05F-6DBD-3A49-94F1-13657DB22159}" srcOrd="4" destOrd="0" parTransId="{D82AD68D-3E53-5145-B1BF-8487D504FBF5}" sibTransId="{E01C93B3-A037-8947-A714-754C07D11C9B}"/>
    <dgm:cxn modelId="{63C7C57D-007B-B34D-87CE-CD42E37E8254}" srcId="{A24695C5-ECA5-AA4E-A0CA-371F1F1DAFFE}" destId="{10B3156A-57EF-6D48-A87E-B3E5E8DB07C6}" srcOrd="0" destOrd="0" parTransId="{0C4A9B52-EA46-B443-B58F-8778AFC338C2}" sibTransId="{EAA120F5-9C30-124F-B5B0-FA949F3C809C}"/>
    <dgm:cxn modelId="{EE8BAA84-63F0-CD49-B2E1-39B34156E05C}" type="presOf" srcId="{112DD9B1-63EC-824E-A60D-9BB16DC7BD58}" destId="{78FF0C6C-4856-0543-A8DA-222A072B76FB}" srcOrd="0" destOrd="0" presId="urn:microsoft.com/office/officeart/2005/8/layout/vList5"/>
    <dgm:cxn modelId="{F078D584-BDD4-1743-9DDD-8196C155B569}" type="presOf" srcId="{A5D51CF7-6DC8-494D-929A-DB7324DAE5D4}" destId="{B39D7CE4-D7FA-6749-8B9B-E11DE8B50566}" srcOrd="0" destOrd="0" presId="urn:microsoft.com/office/officeart/2005/8/layout/vList5"/>
    <dgm:cxn modelId="{99634D85-DC0A-3749-A925-CDC7E6BDAF60}" type="presOf" srcId="{37CB58AA-F32E-C24F-A684-A8BBEC03728A}" destId="{BC40B4C6-1AE6-1D45-AA73-F4DF17DF3CB1}" srcOrd="0" destOrd="0" presId="urn:microsoft.com/office/officeart/2005/8/layout/vList5"/>
    <dgm:cxn modelId="{2621B29A-2093-5544-B8D6-18227CA45E85}" type="presOf" srcId="{08997B15-0BF0-1E46-82B7-03B47B63C963}" destId="{C2C0A9CC-3370-6840-81E7-014E53424D76}" srcOrd="0" destOrd="0" presId="urn:microsoft.com/office/officeart/2005/8/layout/vList5"/>
    <dgm:cxn modelId="{9819ACA0-1FC5-8F49-855A-05878CD4991B}" type="presOf" srcId="{7A587902-A149-0243-A4AF-1B5743CB9746}" destId="{6EB5C6D8-DC78-ED42-A4C4-B674D7FBD59D}" srcOrd="0" destOrd="1" presId="urn:microsoft.com/office/officeart/2005/8/layout/vList5"/>
    <dgm:cxn modelId="{6175A5A3-6430-D042-A8F7-20E08CF3CB47}" type="presOf" srcId="{C419B303-B1CC-7F4D-A718-CAF818D7B670}" destId="{C658FF4F-DE28-0544-AE79-39D85CEFE984}" srcOrd="0" destOrd="1" presId="urn:microsoft.com/office/officeart/2005/8/layout/vList5"/>
    <dgm:cxn modelId="{A84A72C0-E2BE-BE49-A937-009012BE3763}" srcId="{54FB6E2E-4C52-DC4E-820C-0A4F533B0B83}" destId="{C419B303-B1CC-7F4D-A718-CAF818D7B670}" srcOrd="1" destOrd="0" parTransId="{492A4EDD-361D-0942-BDAE-A911B5CA76BA}" sibTransId="{82E4585D-6226-ED4E-AB2F-D130EE320ED9}"/>
    <dgm:cxn modelId="{65C271CA-E251-CC49-BE74-84E8814E9B3F}" type="presOf" srcId="{42F96234-15F7-C842-A267-196D7A938667}" destId="{9783B061-4529-2048-B0CC-6B6B8166FE78}" srcOrd="0" destOrd="1" presId="urn:microsoft.com/office/officeart/2005/8/layout/vList5"/>
    <dgm:cxn modelId="{7E233ADE-D5C7-7140-BE61-787EE2483C95}" type="presOf" srcId="{81A3737A-9B4C-764D-9921-B5EC50340B94}" destId="{67136C26-918B-4D48-B861-CA10593C1A06}" srcOrd="0" destOrd="0" presId="urn:microsoft.com/office/officeart/2005/8/layout/vList5"/>
    <dgm:cxn modelId="{188139DF-DB39-C742-919C-A879DB1066D3}" type="presOf" srcId="{CD9EDF57-1726-B448-B679-1E48BB6AADE8}" destId="{C658FF4F-DE28-0544-AE79-39D85CEFE984}" srcOrd="0" destOrd="0" presId="urn:microsoft.com/office/officeart/2005/8/layout/vList5"/>
    <dgm:cxn modelId="{3A7FB5E2-85DD-764A-B167-9EA5B2225749}" srcId="{54FB6E2E-4C52-DC4E-820C-0A4F533B0B83}" destId="{CD9EDF57-1726-B448-B679-1E48BB6AADE8}" srcOrd="0" destOrd="0" parTransId="{81DFE164-F1CB-FF40-BA89-A993F0A494C6}" sibTransId="{06FE6382-7D48-BA45-9C57-90EA80CF1DC7}"/>
    <dgm:cxn modelId="{D9C901EB-CC81-4D4E-8D4D-C1DF238D4506}" srcId="{37CB58AA-F32E-C24F-A684-A8BBEC03728A}" destId="{A5D51CF7-6DC8-494D-929A-DB7324DAE5D4}" srcOrd="0" destOrd="0" parTransId="{EF2323E0-ADBA-8C42-9765-9B9019AD23CB}" sibTransId="{25BBC873-7183-8F40-A0D2-1E9227D15EB3}"/>
    <dgm:cxn modelId="{785D7AEB-D4F1-524F-B887-E11737BE4BE3}" srcId="{A24695C5-ECA5-AA4E-A0CA-371F1F1DAFFE}" destId="{42F96234-15F7-C842-A267-196D7A938667}" srcOrd="1" destOrd="0" parTransId="{7CBEE066-4BAA-B14C-96FE-0125994CD912}" sibTransId="{FBB01D62-40A8-8C44-B3B9-7F929AFF6781}"/>
    <dgm:cxn modelId="{74BEDEF2-8A64-E240-A9BB-EF00BBB89FCE}" type="presOf" srcId="{E4BCD05F-6DBD-3A49-94F1-13657DB22159}" destId="{4338D97C-6018-F844-9EAB-44A8EAD7160B}" srcOrd="0" destOrd="0" presId="urn:microsoft.com/office/officeart/2005/8/layout/vList5"/>
    <dgm:cxn modelId="{0A859CF3-557F-A148-B329-E149DAD08A35}" srcId="{81A3737A-9B4C-764D-9921-B5EC50340B94}" destId="{7A587902-A149-0243-A4AF-1B5743CB9746}" srcOrd="1" destOrd="0" parTransId="{08903647-AD9A-D048-A7E2-733C398B9C4C}" sibTransId="{D13335FD-EE51-F04F-B9AE-FFC6E294DAB3}"/>
    <dgm:cxn modelId="{6ED159FD-C296-0F49-92DB-EA59B1F3D5E8}" srcId="{08997B15-0BF0-1E46-82B7-03B47B63C963}" destId="{112DD9B1-63EC-824E-A60D-9BB16DC7BD58}" srcOrd="0" destOrd="0" parTransId="{3B49B179-9E78-184D-B5CA-15F776106C32}" sibTransId="{9DC06A05-3B3A-5B4A-80C4-ECDFA5841C6D}"/>
    <dgm:cxn modelId="{9C7050FE-F662-7A48-903C-8085EAAA3013}" type="presOf" srcId="{AA15685D-7E5C-F143-8245-660A8302EE35}" destId="{45F95DF7-4716-3040-9C61-76083EE8EC37}" srcOrd="0" destOrd="0" presId="urn:microsoft.com/office/officeart/2005/8/layout/vList5"/>
    <dgm:cxn modelId="{7E22699B-457B-4B44-9A9E-16B341A4F4EF}" type="presParOf" srcId="{BDE803B6-D74C-DA46-ACDA-E6AC5419DF22}" destId="{803A2490-C3BA-3C46-AED1-F405E57B44A2}" srcOrd="0" destOrd="0" presId="urn:microsoft.com/office/officeart/2005/8/layout/vList5"/>
    <dgm:cxn modelId="{44435521-38BB-7B44-A980-F18654B6A287}" type="presParOf" srcId="{803A2490-C3BA-3C46-AED1-F405E57B44A2}" destId="{C2C0A9CC-3370-6840-81E7-014E53424D76}" srcOrd="0" destOrd="0" presId="urn:microsoft.com/office/officeart/2005/8/layout/vList5"/>
    <dgm:cxn modelId="{F6235FB8-5260-DB44-A84D-075537C81A82}" type="presParOf" srcId="{803A2490-C3BA-3C46-AED1-F405E57B44A2}" destId="{78FF0C6C-4856-0543-A8DA-222A072B76FB}" srcOrd="1" destOrd="0" presId="urn:microsoft.com/office/officeart/2005/8/layout/vList5"/>
    <dgm:cxn modelId="{5BEBA047-7726-EE40-854D-6A92A1732CAE}" type="presParOf" srcId="{BDE803B6-D74C-DA46-ACDA-E6AC5419DF22}" destId="{CD760CCB-6650-4B44-BBBC-13990C26184D}" srcOrd="1" destOrd="0" presId="urn:microsoft.com/office/officeart/2005/8/layout/vList5"/>
    <dgm:cxn modelId="{14A350E2-6F42-C44B-B0DD-ED76C8ABA5ED}" type="presParOf" srcId="{BDE803B6-D74C-DA46-ACDA-E6AC5419DF22}" destId="{A5ADF48D-DA7C-C148-A3D6-CD8286513764}" srcOrd="2" destOrd="0" presId="urn:microsoft.com/office/officeart/2005/8/layout/vList5"/>
    <dgm:cxn modelId="{D9C7AC79-A7FA-F249-AC0C-18967A450AB7}" type="presParOf" srcId="{A5ADF48D-DA7C-C148-A3D6-CD8286513764}" destId="{67136C26-918B-4D48-B861-CA10593C1A06}" srcOrd="0" destOrd="0" presId="urn:microsoft.com/office/officeart/2005/8/layout/vList5"/>
    <dgm:cxn modelId="{062E6D88-CD70-D443-8EC0-EAC35A3674BC}" type="presParOf" srcId="{A5ADF48D-DA7C-C148-A3D6-CD8286513764}" destId="{6EB5C6D8-DC78-ED42-A4C4-B674D7FBD59D}" srcOrd="1" destOrd="0" presId="urn:microsoft.com/office/officeart/2005/8/layout/vList5"/>
    <dgm:cxn modelId="{B41A8DAE-C911-4E45-BCE6-FF9CD95B3A9D}" type="presParOf" srcId="{BDE803B6-D74C-DA46-ACDA-E6AC5419DF22}" destId="{141F7D72-3FE2-CB46-8B05-0FA402086AEE}" srcOrd="3" destOrd="0" presId="urn:microsoft.com/office/officeart/2005/8/layout/vList5"/>
    <dgm:cxn modelId="{2B6E3E86-BA1B-FA4C-B7B5-BF15175094E9}" type="presParOf" srcId="{BDE803B6-D74C-DA46-ACDA-E6AC5419DF22}" destId="{CF9585D5-A3AB-0046-B90B-E27A5C737C79}" srcOrd="4" destOrd="0" presId="urn:microsoft.com/office/officeart/2005/8/layout/vList5"/>
    <dgm:cxn modelId="{324F9064-8D76-0845-858B-9AB59AAF2A76}" type="presParOf" srcId="{CF9585D5-A3AB-0046-B90B-E27A5C737C79}" destId="{ED9E0738-1993-F848-B6FA-05100BA26CEB}" srcOrd="0" destOrd="0" presId="urn:microsoft.com/office/officeart/2005/8/layout/vList5"/>
    <dgm:cxn modelId="{2BC367D7-4A9D-8244-B965-15E0867063A6}" type="presParOf" srcId="{CF9585D5-A3AB-0046-B90B-E27A5C737C79}" destId="{9783B061-4529-2048-B0CC-6B6B8166FE78}" srcOrd="1" destOrd="0" presId="urn:microsoft.com/office/officeart/2005/8/layout/vList5"/>
    <dgm:cxn modelId="{A64CCE1C-3E37-FE43-ADF1-2A26F4F00647}" type="presParOf" srcId="{BDE803B6-D74C-DA46-ACDA-E6AC5419DF22}" destId="{0DDC3F3F-B7B2-1942-B1D4-44A639F07AA2}" srcOrd="5" destOrd="0" presId="urn:microsoft.com/office/officeart/2005/8/layout/vList5"/>
    <dgm:cxn modelId="{35646A14-4252-2745-A493-D41DBA760CE4}" type="presParOf" srcId="{BDE803B6-D74C-DA46-ACDA-E6AC5419DF22}" destId="{2D0E65F0-F1B5-154D-9659-C706433AE9C3}" srcOrd="6" destOrd="0" presId="urn:microsoft.com/office/officeart/2005/8/layout/vList5"/>
    <dgm:cxn modelId="{93189C1A-0C8D-CA4A-87A1-67DC712B719E}" type="presParOf" srcId="{2D0E65F0-F1B5-154D-9659-C706433AE9C3}" destId="{99804DCF-EC22-1D45-873E-E4CE3A6F9EB1}" srcOrd="0" destOrd="0" presId="urn:microsoft.com/office/officeart/2005/8/layout/vList5"/>
    <dgm:cxn modelId="{133513AA-C97A-004A-8D66-9280645C74AB}" type="presParOf" srcId="{2D0E65F0-F1B5-154D-9659-C706433AE9C3}" destId="{C658FF4F-DE28-0544-AE79-39D85CEFE984}" srcOrd="1" destOrd="0" presId="urn:microsoft.com/office/officeart/2005/8/layout/vList5"/>
    <dgm:cxn modelId="{16FEBD11-7364-444B-9A27-1396F4A25AFA}" type="presParOf" srcId="{BDE803B6-D74C-DA46-ACDA-E6AC5419DF22}" destId="{399F3892-3185-4649-B55B-726BB5434628}" srcOrd="7" destOrd="0" presId="urn:microsoft.com/office/officeart/2005/8/layout/vList5"/>
    <dgm:cxn modelId="{3F6B0725-1F73-4F49-A5ED-E7E86F4CBB66}" type="presParOf" srcId="{BDE803B6-D74C-DA46-ACDA-E6AC5419DF22}" destId="{D58B5306-EAA1-E840-BE09-A358FAAEDE61}" srcOrd="8" destOrd="0" presId="urn:microsoft.com/office/officeart/2005/8/layout/vList5"/>
    <dgm:cxn modelId="{BBA914E6-7199-5B48-8AFB-3B81B712E749}" type="presParOf" srcId="{D58B5306-EAA1-E840-BE09-A358FAAEDE61}" destId="{4338D97C-6018-F844-9EAB-44A8EAD7160B}" srcOrd="0" destOrd="0" presId="urn:microsoft.com/office/officeart/2005/8/layout/vList5"/>
    <dgm:cxn modelId="{69F688AA-C2A9-5B41-85D8-F49411B13966}" type="presParOf" srcId="{D58B5306-EAA1-E840-BE09-A358FAAEDE61}" destId="{45F95DF7-4716-3040-9C61-76083EE8EC37}" srcOrd="1" destOrd="0" presId="urn:microsoft.com/office/officeart/2005/8/layout/vList5"/>
    <dgm:cxn modelId="{1F2FC5FA-53F7-A04C-B085-FB6339547276}" type="presParOf" srcId="{BDE803B6-D74C-DA46-ACDA-E6AC5419DF22}" destId="{8FD0B18E-BC4F-9E47-8D86-4491905949C6}" srcOrd="9" destOrd="0" presId="urn:microsoft.com/office/officeart/2005/8/layout/vList5"/>
    <dgm:cxn modelId="{6B746FFA-FB6F-2640-AF67-53ED96CC294B}" type="presParOf" srcId="{BDE803B6-D74C-DA46-ACDA-E6AC5419DF22}" destId="{C67CE343-C2E1-C74D-9415-9735EB1E79C5}" srcOrd="10" destOrd="0" presId="urn:microsoft.com/office/officeart/2005/8/layout/vList5"/>
    <dgm:cxn modelId="{CD22C7AD-EC2A-3143-A1B3-1FDB13AA99F7}" type="presParOf" srcId="{C67CE343-C2E1-C74D-9415-9735EB1E79C5}" destId="{BC40B4C6-1AE6-1D45-AA73-F4DF17DF3CB1}" srcOrd="0" destOrd="0" presId="urn:microsoft.com/office/officeart/2005/8/layout/vList5"/>
    <dgm:cxn modelId="{A58294F4-3641-2449-B7CD-7396A9EF33F1}" type="presParOf" srcId="{C67CE343-C2E1-C74D-9415-9735EB1E79C5}" destId="{B39D7CE4-D7FA-6749-8B9B-E11DE8B50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0C6C-4856-0543-A8DA-222A072B76FB}">
      <dsp:nvSpPr>
        <dsp:cNvPr id="0" name=""/>
        <dsp:cNvSpPr/>
      </dsp:nvSpPr>
      <dsp:spPr>
        <a:xfrm rot="5400000">
          <a:off x="6698490" y="-2948663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400" b="0" i="0" kern="1200" dirty="0" err="1">
              <a:latin typeface="Helvetica" pitchFamily="2" charset="0"/>
            </a:rPr>
            <a:t>Quali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tecniche</a:t>
          </a:r>
          <a:r>
            <a:rPr lang="de-DE" sz="1400" b="0" i="0" kern="1200" dirty="0">
              <a:latin typeface="Helvetica" pitchFamily="2" charset="0"/>
            </a:rPr>
            <a:t> di </a:t>
          </a:r>
          <a:r>
            <a:rPr lang="de-DE" sz="1400" b="0" i="0" kern="1200" dirty="0" err="1">
              <a:latin typeface="Helvetica" pitchFamily="2" charset="0"/>
            </a:rPr>
            <a:t>lavoro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e</a:t>
          </a:r>
          <a:r>
            <a:rPr lang="de-DE" sz="1400" b="0" i="0" kern="1200" dirty="0">
              <a:latin typeface="Helvetica" pitchFamily="2" charset="0"/>
            </a:rPr>
            <a:t> di </a:t>
          </a:r>
          <a:r>
            <a:rPr lang="de-DE" sz="1400" b="0" i="0" kern="1200" dirty="0" err="1">
              <a:latin typeface="Helvetica" pitchFamily="2" charset="0"/>
            </a:rPr>
            <a:t>apprendimento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possiede</a:t>
          </a:r>
          <a:r>
            <a:rPr lang="de-DE" sz="1400" b="0" i="0" kern="1200" dirty="0">
              <a:latin typeface="Helvetica" pitchFamily="2" charset="0"/>
            </a:rPr>
            <a:t> la </a:t>
          </a:r>
          <a:r>
            <a:rPr lang="de-DE" sz="1400" b="0" i="0" kern="1200" dirty="0" err="1">
              <a:latin typeface="Helvetica" pitchFamily="2" charset="0"/>
            </a:rPr>
            <a:t>persona</a:t>
          </a:r>
          <a:r>
            <a:rPr lang="de-DE" sz="1400" b="0" i="0" kern="1200" dirty="0">
              <a:latin typeface="Helvetica" pitchFamily="2" charset="0"/>
            </a:rPr>
            <a:t> in </a:t>
          </a:r>
          <a:r>
            <a:rPr lang="de-DE" sz="1400" b="0" i="0" kern="1200" dirty="0" err="1">
              <a:latin typeface="Helvetica" pitchFamily="2" charset="0"/>
            </a:rPr>
            <a:t>formazione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683774" y="66053"/>
        <a:ext cx="6548932" cy="519500"/>
      </dsp:txXfrm>
    </dsp:sp>
    <dsp:sp modelId="{C2C0A9CC-3370-6840-81E7-014E53424D76}">
      <dsp:nvSpPr>
        <dsp:cNvPr id="0" name=""/>
        <dsp:cNvSpPr/>
      </dsp:nvSpPr>
      <dsp:spPr>
        <a:xfrm>
          <a:off x="0" y="1115"/>
          <a:ext cx="3683774" cy="649375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latin typeface="Helvetica" pitchFamily="2" charset="0"/>
            </a:rPr>
            <a:t>Premesse</a:t>
          </a:r>
          <a:r>
            <a:rPr lang="de-DE" sz="1600" b="1" i="0" kern="1200" dirty="0">
              <a:latin typeface="Helvetica" pitchFamily="2" charset="0"/>
            </a:rPr>
            <a:t> </a:t>
          </a:r>
          <a:r>
            <a:rPr lang="de-DE" sz="1600" b="1" i="0" kern="1200" dirty="0" err="1">
              <a:latin typeface="Helvetica" pitchFamily="2" charset="0"/>
            </a:rPr>
            <a:t>metodologiche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1115"/>
        <a:ext cx="3683774" cy="649375"/>
      </dsp:txXfrm>
    </dsp:sp>
    <dsp:sp modelId="{6EB5C6D8-DC78-ED42-A4C4-B674D7FBD59D}">
      <dsp:nvSpPr>
        <dsp:cNvPr id="0" name=""/>
        <dsp:cNvSpPr/>
      </dsp:nvSpPr>
      <dsp:spPr>
        <a:xfrm rot="5400000">
          <a:off x="6698490" y="-2266819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400" b="0" i="0" kern="1200" dirty="0">
              <a:latin typeface="Helvetica" pitchFamily="2" charset="0"/>
            </a:rPr>
            <a:t>Su </a:t>
          </a:r>
          <a:r>
            <a:rPr lang="de-DE" sz="1400" b="0" i="0" kern="1200" dirty="0" err="1">
              <a:latin typeface="Helvetica" pitchFamily="2" charset="0"/>
            </a:rPr>
            <a:t>quale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base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conoscitiva</a:t>
          </a:r>
          <a:r>
            <a:rPr lang="de-DE" sz="1400" b="0" i="0" kern="1200" dirty="0">
              <a:latin typeface="Helvetica" pitchFamily="2" charset="0"/>
            </a:rPr>
            <a:t> si </a:t>
          </a:r>
          <a:r>
            <a:rPr lang="de-DE" sz="1400" b="0" i="0" kern="1200" dirty="0" err="1">
              <a:latin typeface="Helvetica" pitchFamily="2" charset="0"/>
            </a:rPr>
            <a:t>può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iniziare</a:t>
          </a:r>
          <a:r>
            <a:rPr lang="de-DE" sz="1400" b="0" i="0" kern="1200" dirty="0">
              <a:latin typeface="Helvetica" pitchFamily="2" charset="0"/>
            </a:rPr>
            <a:t> a </a:t>
          </a:r>
          <a:r>
            <a:rPr lang="de-DE" sz="1400" b="0" i="0" kern="1200" dirty="0" err="1">
              <a:latin typeface="Helvetica" pitchFamily="2" charset="0"/>
            </a:rPr>
            <a:t>costruire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400" b="0" i="0" kern="1200" dirty="0" err="1">
              <a:latin typeface="Helvetica" pitchFamily="2" charset="0"/>
            </a:rPr>
            <a:t>Quali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processi</a:t>
          </a:r>
          <a:r>
            <a:rPr lang="de-DE" sz="1400" b="0" i="0" kern="1200" dirty="0">
              <a:latin typeface="Helvetica" pitchFamily="2" charset="0"/>
            </a:rPr>
            <a:t> di </a:t>
          </a:r>
          <a:r>
            <a:rPr lang="de-DE" sz="1400" b="0" i="0" kern="1200" dirty="0" err="1">
              <a:latin typeface="Helvetica" pitchFamily="2" charset="0"/>
            </a:rPr>
            <a:t>lavoro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concetti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sono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già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conosciuti</a:t>
          </a:r>
          <a:r>
            <a:rPr lang="de-DE" sz="1400" b="0" i="0" kern="1200" dirty="0">
              <a:latin typeface="Helvetica" pitchFamily="2" charset="0"/>
            </a:rPr>
            <a:t>?</a:t>
          </a:r>
        </a:p>
      </dsp:txBody>
      <dsp:txXfrm rot="-5400000">
        <a:off x="3683774" y="747897"/>
        <a:ext cx="6548932" cy="519500"/>
      </dsp:txXfrm>
    </dsp:sp>
    <dsp:sp modelId="{67136C26-918B-4D48-B861-CA10593C1A06}">
      <dsp:nvSpPr>
        <dsp:cNvPr id="0" name=""/>
        <dsp:cNvSpPr/>
      </dsp:nvSpPr>
      <dsp:spPr>
        <a:xfrm>
          <a:off x="0" y="682959"/>
          <a:ext cx="3683774" cy="64937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latin typeface="Helvetica" pitchFamily="2" charset="0"/>
            </a:rPr>
            <a:t>Premesse</a:t>
          </a:r>
          <a:r>
            <a:rPr lang="de-DE" sz="1600" b="1" i="0" kern="1200" dirty="0">
              <a:latin typeface="Helvetica" pitchFamily="2" charset="0"/>
            </a:rPr>
            <a:t> </a:t>
          </a:r>
          <a:r>
            <a:rPr lang="de-DE" sz="1600" b="1" i="0" kern="1200" dirty="0" err="1">
              <a:latin typeface="Helvetica" pitchFamily="2" charset="0"/>
            </a:rPr>
            <a:t>professionali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682959"/>
        <a:ext cx="3683774" cy="649375"/>
      </dsp:txXfrm>
    </dsp:sp>
    <dsp:sp modelId="{9783B061-4529-2048-B0CC-6B6B8166FE78}">
      <dsp:nvSpPr>
        <dsp:cNvPr id="0" name=""/>
        <dsp:cNvSpPr/>
      </dsp:nvSpPr>
      <dsp:spPr>
        <a:xfrm rot="5400000">
          <a:off x="6698490" y="-1584975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400" b="0" i="0" kern="1200" dirty="0">
              <a:latin typeface="Helvetica" pitchFamily="2" charset="0"/>
            </a:rPr>
            <a:t>Quale </a:t>
          </a:r>
          <a:r>
            <a:rPr lang="de-DE" sz="1400" b="0" i="0" kern="1200" dirty="0" err="1">
              <a:latin typeface="Helvetica" pitchFamily="2" charset="0"/>
            </a:rPr>
            <a:t>atteggiamento</a:t>
          </a:r>
          <a:r>
            <a:rPr lang="de-DE" sz="1400" b="0" i="0" kern="1200" dirty="0">
              <a:latin typeface="Helvetica" pitchFamily="2" charset="0"/>
            </a:rPr>
            <a:t> ha la </a:t>
          </a:r>
          <a:r>
            <a:rPr lang="de-DE" sz="1400" b="0" i="0" kern="1200" dirty="0" err="1">
              <a:latin typeface="Helvetica" pitchFamily="2" charset="0"/>
            </a:rPr>
            <a:t>persona</a:t>
          </a:r>
          <a:r>
            <a:rPr lang="de-DE" sz="1400" b="0" i="0" kern="1200" dirty="0">
              <a:latin typeface="Helvetica" pitchFamily="2" charset="0"/>
            </a:rPr>
            <a:t> in </a:t>
          </a:r>
          <a:r>
            <a:rPr lang="de-DE" sz="1400" b="0" i="0" kern="1200" dirty="0" err="1">
              <a:latin typeface="Helvetica" pitchFamily="2" charset="0"/>
            </a:rPr>
            <a:t>formazione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verso</a:t>
          </a:r>
          <a:r>
            <a:rPr lang="de-DE" sz="1400" b="0" i="0" kern="1200" dirty="0">
              <a:latin typeface="Helvetica" pitchFamily="2" charset="0"/>
            </a:rPr>
            <a:t> le altre </a:t>
          </a:r>
          <a:r>
            <a:rPr lang="de-DE" sz="1400" b="0" i="0" kern="1200" dirty="0" err="1">
              <a:latin typeface="Helvetica" pitchFamily="2" charset="0"/>
            </a:rPr>
            <a:t>persone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400" b="0" i="0" kern="1200" dirty="0" err="1">
              <a:latin typeface="Helvetica" pitchFamily="2" charset="0"/>
            </a:rPr>
            <a:t>Com’è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il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rapporto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tra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formatore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persona</a:t>
          </a:r>
          <a:r>
            <a:rPr lang="de-DE" sz="1400" b="0" i="0" kern="1200" dirty="0">
              <a:latin typeface="Helvetica" pitchFamily="2" charset="0"/>
            </a:rPr>
            <a:t> in </a:t>
          </a:r>
          <a:r>
            <a:rPr lang="de-DE" sz="1400" b="0" i="0" kern="1200" dirty="0" err="1">
              <a:latin typeface="Helvetica" pitchFamily="2" charset="0"/>
            </a:rPr>
            <a:t>formazione</a:t>
          </a:r>
          <a:r>
            <a:rPr lang="de-DE" sz="1400" b="0" i="0" kern="1200" dirty="0">
              <a:latin typeface="Helvetica" pitchFamily="2" charset="0"/>
            </a:rPr>
            <a:t>?</a:t>
          </a:r>
        </a:p>
      </dsp:txBody>
      <dsp:txXfrm rot="-5400000">
        <a:off x="3683774" y="1429741"/>
        <a:ext cx="6548932" cy="519500"/>
      </dsp:txXfrm>
    </dsp:sp>
    <dsp:sp modelId="{ED9E0738-1993-F848-B6FA-05100BA26CEB}">
      <dsp:nvSpPr>
        <dsp:cNvPr id="0" name=""/>
        <dsp:cNvSpPr/>
      </dsp:nvSpPr>
      <dsp:spPr>
        <a:xfrm>
          <a:off x="0" y="1364803"/>
          <a:ext cx="3683774" cy="64937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latin typeface="Helvetica" pitchFamily="2" charset="0"/>
            </a:rPr>
            <a:t>Premesse</a:t>
          </a:r>
          <a:r>
            <a:rPr lang="de-DE" sz="1600" b="1" i="0" kern="1200" dirty="0">
              <a:latin typeface="Helvetica" pitchFamily="2" charset="0"/>
            </a:rPr>
            <a:t> </a:t>
          </a:r>
          <a:r>
            <a:rPr lang="de-DE" sz="1600" b="1" i="0" kern="1200" dirty="0" err="1">
              <a:latin typeface="Helvetica" pitchFamily="2" charset="0"/>
            </a:rPr>
            <a:t>sociali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1364803"/>
        <a:ext cx="3683774" cy="649375"/>
      </dsp:txXfrm>
    </dsp:sp>
    <dsp:sp modelId="{C658FF4F-DE28-0544-AE79-39D85CEFE984}">
      <dsp:nvSpPr>
        <dsp:cNvPr id="0" name=""/>
        <dsp:cNvSpPr/>
      </dsp:nvSpPr>
      <dsp:spPr>
        <a:xfrm rot="5400000">
          <a:off x="6698490" y="-903131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248399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400" b="0" i="0" kern="1200">
              <a:latin typeface="Helvetica" pitchFamily="2" charset="0"/>
            </a:rPr>
            <a:t>Qual è l’atteggiamento della persona in formazione nell’esecuzione dei lavori?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400" b="0" i="0" kern="1200" dirty="0" err="1">
              <a:latin typeface="Helvetica" pitchFamily="2" charset="0"/>
            </a:rPr>
            <a:t>È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pronta</a:t>
          </a:r>
          <a:r>
            <a:rPr lang="de-DE" sz="1400" b="0" i="0" kern="1200" dirty="0">
              <a:latin typeface="Helvetica" pitchFamily="2" charset="0"/>
            </a:rPr>
            <a:t> a </a:t>
          </a:r>
          <a:r>
            <a:rPr lang="de-DE" sz="1400" b="0" i="0" kern="1200" dirty="0" err="1">
              <a:latin typeface="Helvetica" pitchFamily="2" charset="0"/>
            </a:rPr>
            <a:t>farsi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coinvolgere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nel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processo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dell’apprendimento</a:t>
          </a:r>
          <a:r>
            <a:rPr lang="de-DE" sz="1400" b="0" i="0" kern="1200" dirty="0">
              <a:latin typeface="Helvetica" pitchFamily="2" charset="0"/>
            </a:rPr>
            <a:t>? </a:t>
          </a:r>
          <a:r>
            <a:rPr lang="de-DE" sz="1400" b="0" i="0" kern="1200" dirty="0" err="1">
              <a:latin typeface="Helvetica" pitchFamily="2" charset="0"/>
            </a:rPr>
            <a:t>È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motivata</a:t>
          </a:r>
          <a:r>
            <a:rPr lang="de-DE" sz="1400" b="0" i="0" kern="1200" dirty="0">
              <a:latin typeface="Helvetica" pitchFamily="2" charset="0"/>
            </a:rPr>
            <a:t>?</a:t>
          </a:r>
        </a:p>
      </dsp:txBody>
      <dsp:txXfrm rot="-5400000">
        <a:off x="3683774" y="2111585"/>
        <a:ext cx="6548932" cy="519500"/>
      </dsp:txXfrm>
    </dsp:sp>
    <dsp:sp modelId="{99804DCF-EC22-1D45-873E-E4CE3A6F9EB1}">
      <dsp:nvSpPr>
        <dsp:cNvPr id="0" name=""/>
        <dsp:cNvSpPr/>
      </dsp:nvSpPr>
      <dsp:spPr>
        <a:xfrm>
          <a:off x="0" y="2046646"/>
          <a:ext cx="3683774" cy="649375"/>
        </a:xfrm>
        <a:prstGeom prst="rect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solidFill>
                <a:schemeClr val="tx1"/>
              </a:solidFill>
              <a:latin typeface="Helvetica" pitchFamily="2" charset="0"/>
            </a:rPr>
            <a:t>Premesse</a:t>
          </a: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 emotive</a:t>
          </a:r>
          <a:endParaRPr lang="de-DE" sz="2800" b="1" i="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2046646"/>
        <a:ext cx="3683774" cy="649375"/>
      </dsp:txXfrm>
    </dsp:sp>
    <dsp:sp modelId="{45F95DF7-4716-3040-9C61-76083EE8EC37}">
      <dsp:nvSpPr>
        <dsp:cNvPr id="0" name=""/>
        <dsp:cNvSpPr/>
      </dsp:nvSpPr>
      <dsp:spPr>
        <a:xfrm rot="5400000">
          <a:off x="6698490" y="-221287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latin typeface="Helvetica" pitchFamily="2" charset="0"/>
            </a:rPr>
            <a:t>Qual </a:t>
          </a:r>
          <a:r>
            <a:rPr lang="de-DE" sz="1400" b="0" i="0" kern="1200" dirty="0" err="1">
              <a:latin typeface="Helvetica" pitchFamily="2" charset="0"/>
            </a:rPr>
            <a:t>è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il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background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culturale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linguistico</a:t>
          </a:r>
          <a:r>
            <a:rPr lang="de-DE" sz="1400" b="0" i="0" kern="1200" dirty="0">
              <a:latin typeface="Helvetica" pitchFamily="2" charset="0"/>
            </a:rPr>
            <a:t> della </a:t>
          </a:r>
          <a:r>
            <a:rPr lang="de-DE" sz="1400" b="0" i="0" kern="1200" dirty="0" err="1">
              <a:latin typeface="Helvetica" pitchFamily="2" charset="0"/>
            </a:rPr>
            <a:t>persona</a:t>
          </a:r>
          <a:r>
            <a:rPr lang="de-DE" sz="1400" b="0" i="0" kern="1200" dirty="0">
              <a:latin typeface="Helvetica" pitchFamily="2" charset="0"/>
            </a:rPr>
            <a:t> in </a:t>
          </a:r>
          <a:r>
            <a:rPr lang="de-DE" sz="1400" b="0" i="0" kern="1200" dirty="0" err="1">
              <a:latin typeface="Helvetica" pitchFamily="2" charset="0"/>
            </a:rPr>
            <a:t>formazione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683774" y="2793429"/>
        <a:ext cx="6548932" cy="519500"/>
      </dsp:txXfrm>
    </dsp:sp>
    <dsp:sp modelId="{4338D97C-6018-F844-9EAB-44A8EAD7160B}">
      <dsp:nvSpPr>
        <dsp:cNvPr id="0" name=""/>
        <dsp:cNvSpPr/>
      </dsp:nvSpPr>
      <dsp:spPr>
        <a:xfrm>
          <a:off x="0" y="2728490"/>
          <a:ext cx="3683774" cy="649375"/>
        </a:xfrm>
        <a:prstGeom prst="rect">
          <a:avLst/>
        </a:prstGeom>
        <a:solidFill>
          <a:srgbClr val="D9DBF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solidFill>
                <a:schemeClr val="tx1"/>
              </a:solidFill>
              <a:latin typeface="Helvetica" pitchFamily="2" charset="0"/>
            </a:rPr>
            <a:t>Premesse</a:t>
          </a: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600" b="1" i="0" kern="1200" dirty="0" err="1">
              <a:solidFill>
                <a:schemeClr val="tx1"/>
              </a:solidFill>
              <a:latin typeface="Helvetica" pitchFamily="2" charset="0"/>
            </a:rPr>
            <a:t>culturali</a:t>
          </a:r>
          <a:endParaRPr lang="de-DE" sz="1600" b="1" i="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2728490"/>
        <a:ext cx="3683774" cy="649375"/>
      </dsp:txXfrm>
    </dsp:sp>
    <dsp:sp modelId="{B39D7CE4-D7FA-6749-8B9B-E11DE8B50566}">
      <dsp:nvSpPr>
        <dsp:cNvPr id="0" name=""/>
        <dsp:cNvSpPr/>
      </dsp:nvSpPr>
      <dsp:spPr>
        <a:xfrm rot="5400000">
          <a:off x="6698490" y="460555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latin typeface="Helvetica" pitchFamily="2" charset="0"/>
            </a:rPr>
            <a:t>La </a:t>
          </a:r>
          <a:r>
            <a:rPr lang="de-DE" sz="1400" b="0" i="0" kern="1200" dirty="0" err="1">
              <a:latin typeface="Helvetica" pitchFamily="2" charset="0"/>
            </a:rPr>
            <a:t>persona</a:t>
          </a:r>
          <a:r>
            <a:rPr lang="de-DE" sz="1400" b="0" i="0" kern="1200" dirty="0">
              <a:latin typeface="Helvetica" pitchFamily="2" charset="0"/>
            </a:rPr>
            <a:t> in </a:t>
          </a:r>
          <a:r>
            <a:rPr lang="de-DE" sz="1400" b="0" i="0" kern="1200" dirty="0" err="1">
              <a:latin typeface="Helvetica" pitchFamily="2" charset="0"/>
            </a:rPr>
            <a:t>formazione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dispone</a:t>
          </a:r>
          <a:r>
            <a:rPr lang="de-DE" sz="1400" b="0" i="0" kern="1200" dirty="0">
              <a:latin typeface="Helvetica" pitchFamily="2" charset="0"/>
            </a:rPr>
            <a:t> delle </a:t>
          </a:r>
          <a:r>
            <a:rPr lang="de-DE" sz="1400" b="0" i="0" kern="1200" dirty="0" err="1">
              <a:latin typeface="Helvetica" pitchFamily="2" charset="0"/>
            </a:rPr>
            <a:t>basi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necessarie</a:t>
          </a:r>
          <a:r>
            <a:rPr lang="de-DE" sz="1400" b="0" i="0" kern="1200" dirty="0">
              <a:latin typeface="Helvetica" pitchFamily="2" charset="0"/>
            </a:rPr>
            <a:t> alla </a:t>
          </a:r>
          <a:r>
            <a:rPr lang="de-DE" sz="1400" b="0" i="0" kern="1200" dirty="0" err="1">
              <a:latin typeface="Helvetica" pitchFamily="2" charset="0"/>
            </a:rPr>
            <a:t>formazione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baseline="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 err="1">
              <a:latin typeface="Helvetica" pitchFamily="2" charset="0"/>
            </a:rPr>
            <a:t>È</a:t>
          </a:r>
          <a:r>
            <a:rPr lang="de-DE" sz="1400" b="0" i="0" kern="1200" dirty="0">
              <a:latin typeface="Helvetica" pitchFamily="2" charset="0"/>
            </a:rPr>
            <a:t> troppo o troppo poco </a:t>
          </a:r>
          <a:r>
            <a:rPr lang="de-DE" sz="1400" b="0" i="0" kern="1200" dirty="0" err="1">
              <a:latin typeface="Helvetica" pitchFamily="2" charset="0"/>
            </a:rPr>
            <a:t>sollecitata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baseline="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683774" y="3475271"/>
        <a:ext cx="6548932" cy="519500"/>
      </dsp:txXfrm>
    </dsp:sp>
    <dsp:sp modelId="{BC40B4C6-1AE6-1D45-AA73-F4DF17DF3CB1}">
      <dsp:nvSpPr>
        <dsp:cNvPr id="0" name=""/>
        <dsp:cNvSpPr/>
      </dsp:nvSpPr>
      <dsp:spPr>
        <a:xfrm>
          <a:off x="0" y="3410334"/>
          <a:ext cx="3683774" cy="649375"/>
        </a:xfrm>
        <a:prstGeom prst="rect">
          <a:avLst/>
        </a:prstGeom>
        <a:solidFill>
          <a:srgbClr val="EBEC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solidFill>
                <a:schemeClr val="tx1"/>
              </a:solidFill>
              <a:latin typeface="Helvetica" pitchFamily="2" charset="0"/>
            </a:rPr>
            <a:t>Premesse</a:t>
          </a: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600" b="1" i="0" kern="1200" dirty="0" err="1">
              <a:solidFill>
                <a:schemeClr val="tx1"/>
              </a:solidFill>
              <a:latin typeface="Helvetica" pitchFamily="2" charset="0"/>
            </a:rPr>
            <a:t>individuali</a:t>
          </a:r>
          <a:endParaRPr lang="de-DE" sz="1600" b="1" i="0" kern="1200" baseline="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3410334"/>
        <a:ext cx="3683774" cy="64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199F-95FC-D648-8D89-10DDA9DE118B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DCE9-8122-E84F-95C1-14571F75BB5E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51900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4E60-F357-50C1-06C2-B33570B3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68C34F-BD81-47C5-0C06-AC17C25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E56BF-4139-D2C4-4F8F-2445FE3D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BB0-DCED-0745-9611-E7FF57157D9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18E63-A0F6-DAEE-F543-0C419C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4233E-D9D5-AE41-676D-5EF71B96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8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516D5-0836-0B6E-0E5A-CB82CDA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1CC41B-39F3-74AE-6A50-03A22DBC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3F3F-6A5A-CDA2-3D14-8E4DA12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F7B6-F326-1D41-ADF0-12762C93A7E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AFE53-786C-76A8-3510-1315964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61F89-D96C-0453-80E9-6A246BC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E8819-6D8A-EB61-5DB7-0E7D35751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48C0BF-9D37-066C-2096-6F65ECFA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235E4-5B29-9CC3-C5CE-9DFB4FB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23B-F3F3-8B4A-BDDF-8FE93A12258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3A1688-14DF-FBA3-B7B6-99611EA5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675C0-BDC2-837E-9495-B8451A8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4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C2F80-15D5-E655-CA69-D3893AC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7FABC-A699-A089-1177-03C447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288-88E3-C045-86D2-12C7BE4B340B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D0DDC-DABE-4A13-FA34-5767E24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0574-6D27-5B26-84DA-A7FB7EE5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827B35-E4B4-1AB0-326B-6447C8043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574065"/>
            <a:ext cx="7905750" cy="29384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A1BA65-15E5-B37C-5136-BF2CE2F2D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4850" y="1868488"/>
            <a:ext cx="8059738" cy="495889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08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BE79-2647-2044-9F46-F3C0D6BB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FAD5F0-3E98-EA5D-4277-98E3D46B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75982-AD1A-F89C-B3E8-369E636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9E3DE-E705-998E-1DAB-B61AAF01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FFF0C-67D6-79F6-E3A0-F9F08B1B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75183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2745-60E7-ECA6-63E2-BA315A5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B9000-9043-8563-374D-E15BC83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28EFBD-3988-007E-AC51-2CB1C70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F1BA7-31F9-7686-630B-A778C47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2A582A-22F2-6218-03CF-AA5EB9C3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1713"/>
            <a:ext cx="10515600" cy="361632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1pPr>
            <a:lvl2pPr marL="685800" indent="-22860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7744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5722-E02B-1094-C7AA-3296A4667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D037B-9A3F-AB0B-1F26-8B768BE2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F2A31-8CFD-D81B-A94A-11BA985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4791D-A643-5521-3887-E46EB8F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76626-F160-4AAC-5056-BC27A0B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64007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0DBE-6185-6D4F-AF6C-127F1AF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A47BC-4789-34DA-F379-FBC41C6D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20212-459B-3204-FBF5-02AE356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BD486-0CAD-C2CC-C7B2-55DAC9C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B11A7-AE80-D3B9-061E-B0DEB3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99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A9B5F-F579-95CF-E1EB-BBBF3236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8F2E0-CFA8-DEAE-1537-6B5B6671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7C-D38A-0C4D-8B31-736F682B5992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07F9-6DF0-8DA9-6C6F-BA19BE3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AA674-CEC2-C286-BF8E-B084968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A10071-B42B-C0EA-3F7C-EEF11AE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6251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763A-0EFB-E921-B232-6BD3859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D9AD-1FB6-690D-60C0-7627E040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7FD5-4F16-AE6C-2D14-35BD56D2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00F-BF63-7849-AAB5-FE7A1C8FB47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E3FAF-84B0-89D9-161D-215FF7B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ED89B-701F-ECB5-A384-EA24D7C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74763-F9B5-8BC4-7584-56B5CD8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A633E-A470-C57E-4594-B881AAB3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C387D-5976-5702-353E-DF38A237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B285CD-245F-1F31-06A6-856AE9A6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CC-0450-6D46-87D3-88BC004015A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FE92DB-3E63-2348-AD12-3153C862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1C023-126C-4F32-B7D9-3AAD721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A7912-74E9-25E8-3EFB-6707A27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B1AEFD-D834-65D2-87D5-AAE1E863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0CB803-AB8A-F498-20F0-CAE7765B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401F5-6D89-4978-FAE2-E29DFD0B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55B32-988A-F1A4-5516-91230185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CE3DE-E1CF-B843-F423-10263E2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365-6578-2547-88F9-06CA734326F3}" type="datetime1">
              <a:rPr lang="de-DE" smtClean="0"/>
              <a:t>13.02.2024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47E9-F90C-A8F9-FAB3-A70E7B4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34432F-9F1B-73D6-A293-1097A01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F28-AC18-DCFB-8242-6F5C488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2ADCF0-41BC-F567-57EA-B6239C8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EE8C-2ED4-1C4B-81BE-4FB64A66D132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BF390A-1F47-EDEC-9F49-390AEC1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BD998-5D22-487B-BC57-90F60B5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15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41E6FB-1D75-3D47-214F-ED1459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889-401B-754D-80C8-AB4C7ADDA4DF}" type="datetime1">
              <a:rPr lang="de-DE" smtClean="0"/>
              <a:t>13.02.2024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CA695-5CC0-BACB-87A2-9F96CD5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4B23-6549-68CE-108C-3F51B11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2B355-F026-EA68-EB8F-6595D8F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965FE-ED88-BC4F-AD79-9F31414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CF603-B130-0B29-9E2E-A5C1439F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5B1451-2C17-3CD5-2C76-2A9CB3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14C-9F72-3548-A049-B2FA54EA30B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29CE9-77F2-31FB-D34E-92B52670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A71C9-BC54-2476-4F88-2D6CC68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2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57004-D0EE-5F82-7057-ABC909D9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08AA21-A560-B0FC-CAF7-A59F5998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5039E-E7B1-83E3-004E-803E9D24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F966A-773E-5DC3-AC3C-75A108E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346-C8C2-0C46-935E-1B77D42167DF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20660-BB05-A6C3-CFB4-8DC7DA6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B01320-FE59-4A01-FBB7-76773BAC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24BF4-72CE-9F6A-DA40-765E1223215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DC2C9C-EE3B-EE0A-27D4-186DF7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B90E8-B12B-BD0C-1B5D-5D8F2BF8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88" y="2186186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40500-5809-87FF-735B-EFD1C8E6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B232-4627-AD49-997A-33B33AF7A15E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63CFB-0449-D3FB-F5E8-5ED2B776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BC2EE-242A-79C4-40E1-315DDA54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BE031B-B954-DF54-7EA0-8DCE6F488EE0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B4505-BBD2-EC85-6799-849B39B27D87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documentazione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A3B8F4-B42C-0465-1A6B-D7FBEA3ED8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735" y="108215"/>
            <a:ext cx="1864395" cy="4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73737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5A743-67CA-BD5B-8098-359078B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490FE-57F8-1665-9206-5A3A4DB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CE52A-F98F-5B85-220A-CC1AEDF0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8223C-4F38-1B5E-161D-FF03B8A8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B7C6F-7006-54A1-F7EB-D28B6D5C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46DFE2-A68F-DC68-29CC-350FF343F63C}"/>
              </a:ext>
            </a:extLst>
          </p:cNvPr>
          <p:cNvSpPr/>
          <p:nvPr userDrawn="1"/>
        </p:nvSpPr>
        <p:spPr>
          <a:xfrm>
            <a:off x="0" y="0"/>
            <a:ext cx="12192000" cy="681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9579F3-21A2-3F67-BB1E-86AFD3F3C203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documentazione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711CC-FE01-C634-C16F-F4D442B8801F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EDB8135-EF26-3A33-AD2B-72C3408B5A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bg1"/>
                </a:solidFill>
              </a:rPr>
              <a:pPr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D9CCB37-29E9-0A22-B3A0-60657E9DBD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108215"/>
            <a:ext cx="1864395" cy="4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D4FBF9E-6E64-A3DF-CB55-DB71286E404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02CEFB-6466-D1C4-F791-65B4BDD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87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A41C3-5104-FEC0-77D0-E50CDBB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6" y="2331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C6836-0F3A-A5E8-BBF6-82BB34AA2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0F3D86-BEBC-A84C-AC48-7191B1AB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0AB034-5287-6BCB-4205-BA3EE7A6B18F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chemeClr val="tx1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tx1"/>
                </a:solidFill>
                <a:latin typeface="Helvetica Light" panose="020B0403020202020204" pitchFamily="34" charset="0"/>
              </a:rPr>
              <a:t>SDBB | dokumentation | berufsbildung.ch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F4A098-FA79-EE59-90F6-48D96A853D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4BE2E4-7D86-80D3-8527-78D3C21F9097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DCE58F-2E89-68FB-8551-F279DDDFF8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108215"/>
            <a:ext cx="1864395" cy="4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669EC-66F0-3AA0-CD29-913E6ABE4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5059"/>
            <a:ext cx="9144000" cy="2027881"/>
          </a:xfrm>
        </p:spPr>
        <p:txBody>
          <a:bodyPr/>
          <a:lstStyle/>
          <a:p>
            <a:r>
              <a:rPr lang="de-CH" dirty="0" err="1"/>
              <a:t>Processi</a:t>
            </a:r>
            <a:r>
              <a:rPr lang="de-CH" dirty="0"/>
              <a:t> di </a:t>
            </a:r>
            <a:r>
              <a:rPr lang="de-CH" dirty="0" err="1"/>
              <a:t>formazione</a:t>
            </a:r>
            <a:r>
              <a:rPr lang="de-CH" dirty="0"/>
              <a:t> </a:t>
            </a:r>
            <a:r>
              <a:rPr lang="de-CH" dirty="0" err="1"/>
              <a:t>nell’azienda</a:t>
            </a:r>
            <a:r>
              <a:rPr lang="de-CH" dirty="0"/>
              <a:t> </a:t>
            </a:r>
            <a:r>
              <a:rPr lang="de-CH" dirty="0" err="1"/>
              <a:t>formatrice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353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515A5-9316-FC7D-7552-56BEE885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10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DDEF6D-DF27-7A55-6C30-73F9D378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218545" cy="1325563"/>
          </a:xfrm>
        </p:spPr>
        <p:txBody>
          <a:bodyPr>
            <a:normAutofit/>
          </a:bodyPr>
          <a:lstStyle/>
          <a:p>
            <a:r>
              <a:rPr lang="de-DE" dirty="0" err="1"/>
              <a:t>Modifica</a:t>
            </a:r>
            <a:r>
              <a:rPr lang="de-DE" dirty="0"/>
              <a:t> del </a:t>
            </a:r>
            <a:r>
              <a:rPr lang="de-DE" dirty="0" err="1"/>
              <a:t>contratto</a:t>
            </a:r>
            <a:r>
              <a:rPr lang="de-DE" dirty="0"/>
              <a:t> di </a:t>
            </a:r>
            <a:r>
              <a:rPr lang="de-DE" dirty="0" err="1"/>
              <a:t>tirocinio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928CC8-1DFF-18C1-F871-6A03AB99CFAB}"/>
              </a:ext>
            </a:extLst>
          </p:cNvPr>
          <p:cNvSpPr/>
          <p:nvPr/>
        </p:nvSpPr>
        <p:spPr>
          <a:xfrm>
            <a:off x="704388" y="2159126"/>
            <a:ext cx="10036400" cy="8433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DE" sz="2400" b="1" dirty="0">
                <a:solidFill>
                  <a:schemeClr val="bg1"/>
                </a:solidFill>
                <a:latin typeface="Helvetica" pitchFamily="2" charset="0"/>
              </a:rPr>
              <a:t>Su </a:t>
            </a:r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decisione</a:t>
            </a:r>
            <a:r>
              <a:rPr lang="de-DE" sz="2400" b="1" dirty="0">
                <a:solidFill>
                  <a:schemeClr val="bg1"/>
                </a:solidFill>
                <a:latin typeface="Helvetica" pitchFamily="2" charset="0"/>
              </a:rPr>
              <a:t> delle </a:t>
            </a:r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parti</a:t>
            </a:r>
            <a:r>
              <a:rPr lang="de-DE" sz="24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contraenti</a:t>
            </a:r>
            <a:endParaRPr lang="de-DE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7084948-B327-BD71-5F66-9488343CA55B}"/>
              </a:ext>
            </a:extLst>
          </p:cNvPr>
          <p:cNvSpPr/>
          <p:nvPr/>
        </p:nvSpPr>
        <p:spPr>
          <a:xfrm>
            <a:off x="704388" y="3002507"/>
            <a:ext cx="10036400" cy="2710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Di </a:t>
            </a:r>
            <a:r>
              <a:rPr lang="de-CH" b="1" dirty="0" err="1">
                <a:solidFill>
                  <a:schemeClr val="bg2"/>
                </a:solidFill>
                <a:latin typeface="Helvetica" pitchFamily="2" charset="0"/>
              </a:rPr>
              <a:t>comune</a:t>
            </a:r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 </a:t>
            </a:r>
            <a:r>
              <a:rPr lang="de-CH" b="1" dirty="0" err="1">
                <a:solidFill>
                  <a:schemeClr val="bg2"/>
                </a:solidFill>
                <a:latin typeface="Helvetica" pitchFamily="2" charset="0"/>
              </a:rPr>
              <a:t>accordo</a:t>
            </a:r>
            <a:endParaRPr lang="de-CH" b="1" dirty="0">
              <a:solidFill>
                <a:schemeClr val="bg2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La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richiede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più di quanto la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persona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riesce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dare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intellettualmente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fisicamente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, quanto alla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salute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conversione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una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professionale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base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triennale o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quadriennale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una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biennale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La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richiede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meno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di quanto la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persona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riesce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dare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intellettualmente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conversione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una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professionale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base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biennale in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una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triennale o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quadriennale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iscrizione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una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classe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che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permetta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frequentare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corsi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maturità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professionale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parallelamente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alla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professionale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base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8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BEB689-9D11-C1DD-4095-D3B3E64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358D2-39D7-C591-7C84-280996E5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01551"/>
            <a:ext cx="10403879" cy="1325563"/>
          </a:xfrm>
        </p:spPr>
        <p:txBody>
          <a:bodyPr>
            <a:normAutofit/>
          </a:bodyPr>
          <a:lstStyle/>
          <a:p>
            <a:r>
              <a:rPr lang="de-DE" dirty="0"/>
              <a:t>Lo </a:t>
            </a:r>
            <a:r>
              <a:rPr lang="de-DE" dirty="0" err="1"/>
              <a:t>scioglimento</a:t>
            </a:r>
            <a:r>
              <a:rPr lang="de-DE" dirty="0"/>
              <a:t> del </a:t>
            </a:r>
            <a:r>
              <a:rPr lang="de-DE" dirty="0" err="1"/>
              <a:t>contratto</a:t>
            </a:r>
            <a:r>
              <a:rPr lang="de-DE" dirty="0"/>
              <a:t> di </a:t>
            </a:r>
            <a:r>
              <a:rPr lang="de-DE" dirty="0" err="1"/>
              <a:t>tirocinio</a:t>
            </a:r>
            <a:endParaRPr lang="de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653BCE-4F14-EC5A-B18A-AFF46D52B917}"/>
              </a:ext>
            </a:extLst>
          </p:cNvPr>
          <p:cNvSpPr/>
          <p:nvPr/>
        </p:nvSpPr>
        <p:spPr>
          <a:xfrm>
            <a:off x="799923" y="1654158"/>
            <a:ext cx="4386227" cy="8433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Su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decisione</a:t>
            </a:r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 delle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parti</a:t>
            </a:r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contraenti</a:t>
            </a:r>
            <a:endParaRPr lang="de-DE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90FCE2-1089-09C3-F324-8CFCE1367A3B}"/>
              </a:ext>
            </a:extLst>
          </p:cNvPr>
          <p:cNvSpPr/>
          <p:nvPr/>
        </p:nvSpPr>
        <p:spPr>
          <a:xfrm>
            <a:off x="799923" y="2497539"/>
            <a:ext cx="4386227" cy="38963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t"/>
          <a:lstStyle/>
          <a:p>
            <a:r>
              <a:rPr lang="de-CH" sz="1600" b="1" dirty="0">
                <a:solidFill>
                  <a:schemeClr val="bg2"/>
                </a:solidFill>
                <a:latin typeface="Helvetica" pitchFamily="2" charset="0"/>
              </a:rPr>
              <a:t>Su </a:t>
            </a:r>
            <a:r>
              <a:rPr lang="de-CH" sz="1600" b="1" dirty="0" err="1">
                <a:solidFill>
                  <a:schemeClr val="bg2"/>
                </a:solidFill>
                <a:latin typeface="Helvetica" pitchFamily="2" charset="0"/>
              </a:rPr>
              <a:t>decisione</a:t>
            </a:r>
            <a:r>
              <a:rPr lang="de-CH" sz="1600" b="1" dirty="0">
                <a:solidFill>
                  <a:schemeClr val="bg2"/>
                </a:solidFill>
                <a:latin typeface="Helvetica" pitchFamily="2" charset="0"/>
              </a:rPr>
              <a:t> delle due </a:t>
            </a:r>
            <a:r>
              <a:rPr lang="de-CH" sz="1600" b="1" dirty="0" err="1">
                <a:solidFill>
                  <a:schemeClr val="bg2"/>
                </a:solidFill>
                <a:latin typeface="Helvetica" pitchFamily="2" charset="0"/>
              </a:rPr>
              <a:t>parti</a:t>
            </a:r>
            <a:r>
              <a:rPr lang="de-CH" sz="1600" b="1" dirty="0">
                <a:solidFill>
                  <a:schemeClr val="bg2"/>
                </a:solidFill>
                <a:latin typeface="Helvetica" pitchFamily="2" charset="0"/>
              </a:rPr>
              <a:t> </a:t>
            </a:r>
            <a:r>
              <a:rPr lang="de-CH" sz="1600" b="1" dirty="0" err="1">
                <a:solidFill>
                  <a:schemeClr val="bg2"/>
                </a:solidFill>
                <a:latin typeface="Helvetica" pitchFamily="2" charset="0"/>
              </a:rPr>
              <a:t>contraenti</a:t>
            </a:r>
            <a:endParaRPr lang="de-CH" sz="1600" b="1" dirty="0">
              <a:solidFill>
                <a:schemeClr val="bg2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CH" sz="1400" dirty="0">
                <a:solidFill>
                  <a:schemeClr val="tx1"/>
                </a:solidFill>
                <a:latin typeface="Helvetica" pitchFamily="2" charset="0"/>
              </a:rPr>
              <a:t>prima </a:t>
            </a:r>
            <a:r>
              <a:rPr lang="de-CH" sz="1400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CH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Helvetica" pitchFamily="2" charset="0"/>
              </a:rPr>
              <a:t>durante</a:t>
            </a:r>
            <a:r>
              <a:rPr lang="de-CH" sz="1400" dirty="0">
                <a:solidFill>
                  <a:schemeClr val="tx1"/>
                </a:solidFill>
                <a:latin typeface="Helvetica" pitchFamily="2" charset="0"/>
              </a:rPr>
              <a:t> la </a:t>
            </a:r>
            <a:r>
              <a:rPr lang="de-CH" sz="1400" dirty="0" err="1">
                <a:solidFill>
                  <a:schemeClr val="tx1"/>
                </a:solidFill>
                <a:latin typeface="Helvetica" pitchFamily="2" charset="0"/>
              </a:rPr>
              <a:t>formazione</a:t>
            </a:r>
            <a:r>
              <a:rPr lang="de-CH" sz="1400" dirty="0">
                <a:solidFill>
                  <a:schemeClr val="tx1"/>
                </a:solidFill>
                <a:latin typeface="Helvetica" pitchFamily="2" charset="0"/>
              </a:rPr>
              <a:t> professionale</a:t>
            </a:r>
          </a:p>
          <a:p>
            <a:endParaRPr lang="de-CH" sz="14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CH" sz="1600" b="1" dirty="0">
                <a:solidFill>
                  <a:schemeClr val="bg2"/>
                </a:solidFill>
                <a:latin typeface="Helvetica" pitchFamily="2" charset="0"/>
              </a:rPr>
              <a:t>Su </a:t>
            </a:r>
            <a:r>
              <a:rPr lang="de-CH" sz="1600" b="1" dirty="0" err="1">
                <a:solidFill>
                  <a:schemeClr val="bg2"/>
                </a:solidFill>
                <a:latin typeface="Helvetica" pitchFamily="2" charset="0"/>
              </a:rPr>
              <a:t>decisione</a:t>
            </a:r>
            <a:r>
              <a:rPr lang="de-CH" sz="1600" b="1" dirty="0">
                <a:solidFill>
                  <a:schemeClr val="bg2"/>
                </a:solidFill>
                <a:latin typeface="Helvetica" pitchFamily="2" charset="0"/>
              </a:rPr>
              <a:t> di </a:t>
            </a:r>
            <a:r>
              <a:rPr lang="de-CH" sz="1600" b="1" dirty="0" err="1">
                <a:solidFill>
                  <a:schemeClr val="bg2"/>
                </a:solidFill>
                <a:latin typeface="Helvetica" pitchFamily="2" charset="0"/>
              </a:rPr>
              <a:t>una</a:t>
            </a:r>
            <a:r>
              <a:rPr lang="de-CH" sz="1600" b="1" dirty="0">
                <a:solidFill>
                  <a:schemeClr val="bg2"/>
                </a:solidFill>
                <a:latin typeface="Helvetica" pitchFamily="2" charset="0"/>
              </a:rPr>
              <a:t> </a:t>
            </a:r>
            <a:r>
              <a:rPr lang="de-CH" sz="1600" b="1" dirty="0" err="1">
                <a:solidFill>
                  <a:schemeClr val="bg2"/>
                </a:solidFill>
                <a:latin typeface="Helvetica" pitchFamily="2" charset="0"/>
              </a:rPr>
              <a:t>sola</a:t>
            </a:r>
            <a:r>
              <a:rPr lang="de-CH" sz="1600" b="1" dirty="0">
                <a:solidFill>
                  <a:schemeClr val="bg2"/>
                </a:solidFill>
                <a:latin typeface="Helvetica" pitchFamily="2" charset="0"/>
              </a:rPr>
              <a:t> </a:t>
            </a:r>
            <a:r>
              <a:rPr lang="de-CH" sz="1600" b="1" dirty="0" err="1">
                <a:solidFill>
                  <a:schemeClr val="bg2"/>
                </a:solidFill>
                <a:latin typeface="Helvetica" pitchFamily="2" charset="0"/>
              </a:rPr>
              <a:t>parte</a:t>
            </a:r>
            <a:r>
              <a:rPr lang="de-CH" sz="1600" b="1" dirty="0">
                <a:solidFill>
                  <a:schemeClr val="bg2"/>
                </a:solidFill>
                <a:latin typeface="Helvetica" pitchFamily="2" charset="0"/>
              </a:rPr>
              <a:t> </a:t>
            </a:r>
            <a:r>
              <a:rPr lang="de-CH" sz="1600" b="1" dirty="0" err="1">
                <a:solidFill>
                  <a:schemeClr val="bg2"/>
                </a:solidFill>
                <a:latin typeface="Helvetica" pitchFamily="2" charset="0"/>
              </a:rPr>
              <a:t>contraente</a:t>
            </a:r>
            <a:endParaRPr lang="de-CH" sz="1600" b="1" dirty="0">
              <a:solidFill>
                <a:schemeClr val="bg2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durante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il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periodo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prova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se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il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formatore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non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è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competente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livello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professionale o personale se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si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rivela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troppo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impegnativa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per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questione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sia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livello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intellettuale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che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fisico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se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potrebbe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essere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danneggiata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fisicamente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o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moralmente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se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continuazione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professionale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base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fosse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possibile solo 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condizioni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totalmente diverse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in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caso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fallimento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dell’azienda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formatrice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4E811C5-768A-69FB-1F42-83C95B19D803}"/>
              </a:ext>
            </a:extLst>
          </p:cNvPr>
          <p:cNvSpPr/>
          <p:nvPr/>
        </p:nvSpPr>
        <p:spPr>
          <a:xfrm>
            <a:off x="5442436" y="1654157"/>
            <a:ext cx="4386227" cy="843381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Su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decisione</a:t>
            </a:r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 delle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autorità</a:t>
            </a:r>
            <a:endParaRPr lang="de-DE" sz="20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cantonali</a:t>
            </a:r>
            <a:endParaRPr lang="de-DE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580EA0D-EB04-79F1-E7B9-1A1D65F071EC}"/>
              </a:ext>
            </a:extLst>
          </p:cNvPr>
          <p:cNvSpPr/>
          <p:nvPr/>
        </p:nvSpPr>
        <p:spPr>
          <a:xfrm>
            <a:off x="5442436" y="2497539"/>
            <a:ext cx="4386227" cy="3896389"/>
          </a:xfrm>
          <a:prstGeom prst="rect">
            <a:avLst/>
          </a:prstGeom>
          <a:solidFill>
            <a:srgbClr val="C2DA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t"/>
          <a:lstStyle/>
          <a:p>
            <a:r>
              <a:rPr lang="de-CH" sz="1600" b="1" dirty="0" err="1">
                <a:solidFill>
                  <a:srgbClr val="4C7936"/>
                </a:solidFill>
                <a:latin typeface="Helvetica" pitchFamily="2" charset="0"/>
              </a:rPr>
              <a:t>Revoca</a:t>
            </a:r>
            <a:r>
              <a:rPr lang="de-CH" sz="1600" b="1" dirty="0">
                <a:solidFill>
                  <a:srgbClr val="4C7936"/>
                </a:solidFill>
                <a:latin typeface="Helvetica" pitchFamily="2" charset="0"/>
              </a:rPr>
              <a:t> </a:t>
            </a:r>
            <a:r>
              <a:rPr lang="de-CH" sz="1600" b="1" dirty="0" err="1">
                <a:solidFill>
                  <a:srgbClr val="4C7936"/>
                </a:solidFill>
                <a:latin typeface="Helvetica" pitchFamily="2" charset="0"/>
              </a:rPr>
              <a:t>dell’autorizzazione</a:t>
            </a:r>
            <a:endParaRPr lang="de-CH" sz="1600" b="1" dirty="0">
              <a:solidFill>
                <a:srgbClr val="4C7936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qualora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riuscita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professionale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base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sia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messa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discussione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qualora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non ci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sia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alcuna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garanzia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rispetto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delle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disposizioni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legali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CH" sz="1400" b="1" dirty="0">
              <a:solidFill>
                <a:schemeClr val="bg2"/>
              </a:solidFill>
              <a:latin typeface="Helvetica" pitchFamily="2" charset="0"/>
            </a:endParaRPr>
          </a:p>
          <a:p>
            <a:endParaRPr lang="de-CH" sz="14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CH" sz="14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2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E8DAB-3130-899B-822E-6AC81F6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1096"/>
            <a:ext cx="9144000" cy="1575808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Integrazione</a:t>
            </a:r>
            <a:r>
              <a:rPr lang="de-CH" dirty="0"/>
              <a:t> </a:t>
            </a:r>
            <a:r>
              <a:rPr lang="de-CH" dirty="0" err="1"/>
              <a:t>nell’azienda</a:t>
            </a:r>
            <a:r>
              <a:rPr lang="de-CH" dirty="0"/>
              <a:t> </a:t>
            </a:r>
            <a:r>
              <a:rPr lang="de-CH" dirty="0" err="1"/>
              <a:t>formatrice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39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4B04FF-3035-AC02-0542-77E0708F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69F2E2-3981-DA41-8097-C74970A4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97085"/>
            <a:ext cx="10515600" cy="1325563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concetto</a:t>
            </a:r>
            <a:r>
              <a:rPr lang="de-DE" dirty="0"/>
              <a:t> di </a:t>
            </a:r>
            <a:r>
              <a:rPr lang="de-DE" dirty="0" err="1"/>
              <a:t>informazione</a:t>
            </a:r>
            <a:r>
              <a:rPr lang="de-DE" dirty="0"/>
              <a:t> </a:t>
            </a:r>
            <a:r>
              <a:rPr lang="de-DE" dirty="0" err="1"/>
              <a:t>aziendale</a:t>
            </a:r>
            <a:endParaRPr lang="de-DE" dirty="0"/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BF86CB21-72F0-4681-0BC2-6AAAA1F96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509534"/>
              </p:ext>
            </p:extLst>
          </p:nvPr>
        </p:nvGraphicFramePr>
        <p:xfrm>
          <a:off x="758055" y="2297237"/>
          <a:ext cx="9125369" cy="4243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37">
                  <a:extLst>
                    <a:ext uri="{9D8B030D-6E8A-4147-A177-3AD203B41FA5}">
                      <a16:colId xmlns:a16="http://schemas.microsoft.com/office/drawing/2014/main" val="3478117411"/>
                    </a:ext>
                  </a:extLst>
                </a:gridCol>
                <a:gridCol w="1364258">
                  <a:extLst>
                    <a:ext uri="{9D8B030D-6E8A-4147-A177-3AD203B41FA5}">
                      <a16:colId xmlns:a16="http://schemas.microsoft.com/office/drawing/2014/main" val="1446710431"/>
                    </a:ext>
                  </a:extLst>
                </a:gridCol>
                <a:gridCol w="1364258">
                  <a:extLst>
                    <a:ext uri="{9D8B030D-6E8A-4147-A177-3AD203B41FA5}">
                      <a16:colId xmlns:a16="http://schemas.microsoft.com/office/drawing/2014/main" val="1497012977"/>
                    </a:ext>
                  </a:extLst>
                </a:gridCol>
                <a:gridCol w="1364258">
                  <a:extLst>
                    <a:ext uri="{9D8B030D-6E8A-4147-A177-3AD203B41FA5}">
                      <a16:colId xmlns:a16="http://schemas.microsoft.com/office/drawing/2014/main" val="199603634"/>
                    </a:ext>
                  </a:extLst>
                </a:gridCol>
                <a:gridCol w="1364258">
                  <a:extLst>
                    <a:ext uri="{9D8B030D-6E8A-4147-A177-3AD203B41FA5}">
                      <a16:colId xmlns:a16="http://schemas.microsoft.com/office/drawing/2014/main" val="3145852324"/>
                    </a:ext>
                  </a:extLst>
                </a:gridCol>
              </a:tblGrid>
              <a:tr h="487697">
                <a:tc>
                  <a:txBody>
                    <a:bodyPr/>
                    <a:lstStyle/>
                    <a:p>
                      <a:endParaRPr lang="de-GB" sz="15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Tutti i</a:t>
                      </a:r>
                    </a:p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collaboratori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Direttore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Formatore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professionale</a:t>
                      </a:r>
                    </a:p>
                  </a:txBody>
                  <a:tcPr marL="77005" marR="77005" marT="38502" marB="3850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 </a:t>
                      </a: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formazione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5200"/>
                  </a:ext>
                </a:extLst>
              </a:tr>
              <a:tr h="693043">
                <a:tc>
                  <a:txBody>
                    <a:bodyPr/>
                    <a:lstStyle/>
                    <a:p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Decisione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formare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persone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(prima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dell’inizio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professionale di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base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005" marR="77005" marT="38502" marB="38502">
                    <a:lnT w="12700" cmpd="sng">
                      <a:noFill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Destinatari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Responsabile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69031"/>
                  </a:ext>
                </a:extLst>
              </a:tr>
              <a:tr h="693043">
                <a:tc>
                  <a:txBody>
                    <a:bodyPr/>
                    <a:lstStyle/>
                    <a:p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Presentazione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dei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nuovi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arrivati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all’inizio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professionale di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base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Destinatari</a:t>
                      </a: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Responsabile</a:t>
                      </a: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Responsabile</a:t>
                      </a: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37359"/>
                  </a:ext>
                </a:extLst>
              </a:tr>
              <a:tr h="487697">
                <a:tc>
                  <a:txBody>
                    <a:bodyPr/>
                    <a:lstStyle/>
                    <a:p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Definire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gli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ogni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trimestre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Informazione</a:t>
                      </a: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Responsabile</a:t>
                      </a: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Destinatari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principali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74661"/>
                  </a:ext>
                </a:extLst>
              </a:tr>
              <a:tr h="693043">
                <a:tc>
                  <a:txBody>
                    <a:bodyPr/>
                    <a:lstStyle/>
                    <a:p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regolare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delle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prestazioni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delle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persone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ogni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trimestre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Informazione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Responsabile</a:t>
                      </a: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Destinatari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principali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94953"/>
                  </a:ext>
                </a:extLst>
              </a:tr>
              <a:tr h="693043">
                <a:tc>
                  <a:txBody>
                    <a:bodyPr/>
                    <a:lstStyle/>
                    <a:p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Informazioni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generali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sull’azienda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ogni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semestre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Destinatari</a:t>
                      </a: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responsable</a:t>
                      </a: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47419"/>
                  </a:ext>
                </a:extLst>
              </a:tr>
              <a:tr h="312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ecc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34528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55194F4-CCC9-5DD4-5538-6A59F152721C}"/>
              </a:ext>
            </a:extLst>
          </p:cNvPr>
          <p:cNvSpPr txBox="1"/>
          <p:nvPr/>
        </p:nvSpPr>
        <p:spPr>
          <a:xfrm>
            <a:off x="703463" y="1812832"/>
            <a:ext cx="6723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b="1" dirty="0" err="1">
                <a:latin typeface="Helvetica" pitchFamily="2" charset="0"/>
              </a:rPr>
              <a:t>Formazione</a:t>
            </a:r>
            <a:r>
              <a:rPr lang="de-DE" sz="1600" b="1" dirty="0">
                <a:latin typeface="Helvetica" pitchFamily="2" charset="0"/>
              </a:rPr>
              <a:t> professionale di </a:t>
            </a:r>
            <a:r>
              <a:rPr lang="de-DE" sz="1600" b="1" dirty="0" err="1">
                <a:latin typeface="Helvetica" pitchFamily="2" charset="0"/>
              </a:rPr>
              <a:t>base</a:t>
            </a:r>
            <a:r>
              <a:rPr lang="de-DE" sz="1600" b="1" dirty="0">
                <a:latin typeface="Helvetica" pitchFamily="2" charset="0"/>
              </a:rPr>
              <a:t>: </a:t>
            </a:r>
            <a:r>
              <a:rPr lang="de-DE" sz="1600" b="1" dirty="0" err="1">
                <a:latin typeface="Helvetica" pitchFamily="2" charset="0"/>
              </a:rPr>
              <a:t>pianificazione</a:t>
            </a:r>
            <a:r>
              <a:rPr lang="de-DE" sz="1600" b="1" dirty="0">
                <a:latin typeface="Helvetica" pitchFamily="2" charset="0"/>
              </a:rPr>
              <a:t> </a:t>
            </a:r>
            <a:r>
              <a:rPr lang="de-DE" sz="1600" b="1" dirty="0" err="1">
                <a:latin typeface="Helvetica" pitchFamily="2" charset="0"/>
              </a:rPr>
              <a:t>dell’informazione</a:t>
            </a:r>
            <a:endParaRPr lang="de-DE" sz="16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4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85CCAD2-9066-8754-7B06-B7E77C149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45029"/>
              </p:ext>
            </p:extLst>
          </p:nvPr>
        </p:nvGraphicFramePr>
        <p:xfrm>
          <a:off x="813570" y="1901190"/>
          <a:ext cx="10802697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8919">
                  <a:extLst>
                    <a:ext uri="{9D8B030D-6E8A-4147-A177-3AD203B41FA5}">
                      <a16:colId xmlns:a16="http://schemas.microsoft.com/office/drawing/2014/main" val="759742215"/>
                    </a:ext>
                  </a:extLst>
                </a:gridCol>
                <a:gridCol w="1614311">
                  <a:extLst>
                    <a:ext uri="{9D8B030D-6E8A-4147-A177-3AD203B41FA5}">
                      <a16:colId xmlns:a16="http://schemas.microsoft.com/office/drawing/2014/main" val="2380517833"/>
                    </a:ext>
                  </a:extLst>
                </a:gridCol>
                <a:gridCol w="1659467">
                  <a:extLst>
                    <a:ext uri="{9D8B030D-6E8A-4147-A177-3AD203B41FA5}">
                      <a16:colId xmlns:a16="http://schemas.microsoft.com/office/drawing/2014/main" val="1350368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kern="1200" dirty="0">
                          <a:solidFill>
                            <a:schemeClr val="lt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Cosa?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Formatore</a:t>
                      </a:r>
                      <a:endParaRPr lang="de-DE" sz="16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Persona in</a:t>
                      </a:r>
                    </a:p>
                    <a:p>
                      <a:pPr algn="ctr"/>
                      <a:r>
                        <a:rPr lang="de-DE" sz="16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formazione</a:t>
                      </a:r>
                      <a:endParaRPr lang="de-DE" sz="16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7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Pianificare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periodo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prova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 modo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strutturato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5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Definire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gli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periodo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prova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0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Stabilire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degli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realistici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valutabili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per i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singoli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giorni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per le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singole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settimane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4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Valutare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regolarmente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gli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concordarne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nuovi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Valutare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soddisfazione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ponendo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domande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concrete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5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Parlare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punti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critici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prima possibile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53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Fare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una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completa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prima della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scadenza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periodo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prova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0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Discutere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durante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colloquio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finale del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periodo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prova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7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Inoltrare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risultati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periodo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prova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ai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rappresentanti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legali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17921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06E912-ED8E-F3E9-F4FE-5D003671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6D4A8F-0E10-B407-45F5-AEFBA37A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778470"/>
            <a:ext cx="10515600" cy="1325563"/>
          </a:xfrm>
        </p:spPr>
        <p:txBody>
          <a:bodyPr/>
          <a:lstStyle/>
          <a:p>
            <a:r>
              <a:rPr lang="de-DE" dirty="0" err="1"/>
              <a:t>Preparazione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svolgimento</a:t>
            </a:r>
            <a:r>
              <a:rPr lang="de-DE" dirty="0"/>
              <a:t> del </a:t>
            </a:r>
            <a:r>
              <a:rPr lang="de-DE" dirty="0" err="1"/>
              <a:t>periodo</a:t>
            </a:r>
            <a:r>
              <a:rPr lang="de-DE" dirty="0"/>
              <a:t> di </a:t>
            </a:r>
            <a:r>
              <a:rPr lang="de-DE" dirty="0" err="1"/>
              <a:t>prova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6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CBC7669-8D59-D248-7418-BF39C8B79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367480"/>
              </p:ext>
            </p:extLst>
          </p:nvPr>
        </p:nvGraphicFramePr>
        <p:xfrm>
          <a:off x="5501736" y="753841"/>
          <a:ext cx="6579529" cy="5860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034">
                  <a:extLst>
                    <a:ext uri="{9D8B030D-6E8A-4147-A177-3AD203B41FA5}">
                      <a16:colId xmlns:a16="http://schemas.microsoft.com/office/drawing/2014/main" val="562527166"/>
                    </a:ext>
                  </a:extLst>
                </a:gridCol>
                <a:gridCol w="6046495">
                  <a:extLst>
                    <a:ext uri="{9D8B030D-6E8A-4147-A177-3AD203B41FA5}">
                      <a16:colId xmlns:a16="http://schemas.microsoft.com/office/drawing/2014/main" val="3397768949"/>
                    </a:ext>
                  </a:extLst>
                </a:gridCol>
              </a:tblGrid>
              <a:tr h="860553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08:00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Accoglienza</a:t>
                      </a:r>
                      <a:endParaRPr lang="de-DE" sz="13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Spostamento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allo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spogliatoio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cambio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abiti</a:t>
                      </a:r>
                      <a:endParaRPr lang="de-DE" sz="13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Presentazione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dei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collaboratori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del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reparto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/ </a:t>
                      </a:r>
                      <a:b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Sistemazione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del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posto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lavoro</a:t>
                      </a:r>
                      <a:endParaRPr lang="de-DE" sz="13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7921674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08:20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Saluto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del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responsabile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del personale</a:t>
                      </a: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650055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08:30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Introduzione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a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un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lavoro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semplice</a:t>
                      </a: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1267705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09:00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Pausa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39001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09:15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Esecuzione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autonoma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del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lavoro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8846804"/>
                  </a:ext>
                </a:extLst>
              </a:tr>
              <a:tr h="466862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11:00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Informazioni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sulla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registrazione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degli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orari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lavoro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assenze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per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malattia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</a:t>
                      </a:r>
                    </a:p>
                    <a:p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scuola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professionale,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comportamento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in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caso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lezioni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mancate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</a:t>
                      </a:r>
                    </a:p>
                    <a:p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documentazione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dell’apprendimento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riepilogo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della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mattinata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5260032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12:00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Pausa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mezzogiorno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0172156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13:15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Illustrazione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spiegazione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attrezzi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strumenti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lavoro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485509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13:45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Esecuzione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autonoma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del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lavoro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(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continuazione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336009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15:15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Pausa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649586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15:30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Presentazione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al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direttore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8263981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15:45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Visita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un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altro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reparto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28307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16:15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Ordine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pulizia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sul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posto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lavoro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5826260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16:30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Istruzioni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per la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pulizia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attrezzi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strumenti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posto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lavoro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51694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16:45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Riepilogo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colloquio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di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valutazione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consegna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della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documentazione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dell’apprendimento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574305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17:15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Fine della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giornata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8965708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8A3C09-FE41-A767-B42A-D6ACC6FC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74E8C9E-88FF-5FA0-7611-7DCD0C2F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65" y="2131281"/>
            <a:ext cx="4426288" cy="2595437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primo</a:t>
            </a:r>
            <a:r>
              <a:rPr lang="de-DE" dirty="0"/>
              <a:t> </a:t>
            </a:r>
            <a:r>
              <a:rPr lang="de-DE" dirty="0" err="1"/>
              <a:t>giorno</a:t>
            </a:r>
            <a:r>
              <a:rPr lang="de-DE" dirty="0"/>
              <a:t> di </a:t>
            </a:r>
            <a:r>
              <a:rPr lang="de-DE" dirty="0" err="1"/>
              <a:t>lavoro</a:t>
            </a:r>
            <a:r>
              <a:rPr lang="de-DE" dirty="0"/>
              <a:t> –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esempio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49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0677D-4BDA-117C-3CCE-32D1ED6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1244805" cy="1325563"/>
          </a:xfrm>
        </p:spPr>
        <p:txBody>
          <a:bodyPr/>
          <a:lstStyle/>
          <a:p>
            <a:r>
              <a:rPr lang="de-DE" dirty="0" err="1"/>
              <a:t>Lavori</a:t>
            </a:r>
            <a:r>
              <a:rPr lang="de-DE" dirty="0"/>
              <a:t> </a:t>
            </a:r>
            <a:r>
              <a:rPr lang="de-DE" dirty="0" err="1"/>
              <a:t>pericolosi</a:t>
            </a:r>
            <a:r>
              <a:rPr lang="de-DE" dirty="0"/>
              <a:t> – </a:t>
            </a:r>
            <a:r>
              <a:rPr lang="de-DE" dirty="0" err="1"/>
              <a:t>misure</a:t>
            </a:r>
            <a:r>
              <a:rPr lang="de-DE" dirty="0"/>
              <a:t> di </a:t>
            </a:r>
            <a:r>
              <a:rPr lang="de-DE" dirty="0" err="1"/>
              <a:t>accompagnamento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2ED19C-41C2-696B-4906-2A6E154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16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F928AE-5DC0-6656-0247-4D069E5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49" y="2574065"/>
            <a:ext cx="11376415" cy="29384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Ordinanza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sulla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protezione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dei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giovani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lavoratori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OLL 5, art. 4,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modificata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nel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giugno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2014</a:t>
            </a: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Lavori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pericolosi</a:t>
            </a:r>
            <a:r>
              <a:rPr lang="de-DE" dirty="0">
                <a:effectLst/>
                <a:latin typeface="Helvetica" pitchFamily="2" charset="0"/>
              </a:rPr>
              <a:t> in </a:t>
            </a:r>
            <a:r>
              <a:rPr lang="de-DE" dirty="0" err="1">
                <a:effectLst/>
                <a:latin typeface="Helvetica" pitchFamily="2" charset="0"/>
              </a:rPr>
              <a:t>linea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principio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autorizzati</a:t>
            </a:r>
            <a:r>
              <a:rPr lang="de-DE" dirty="0">
                <a:effectLst/>
                <a:latin typeface="Helvetica" pitchFamily="2" charset="0"/>
              </a:rPr>
              <a:t> a </a:t>
            </a:r>
            <a:r>
              <a:rPr lang="de-DE" dirty="0" err="1">
                <a:effectLst/>
                <a:latin typeface="Helvetica" pitchFamily="2" charset="0"/>
              </a:rPr>
              <a:t>partire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dall’età</a:t>
            </a:r>
            <a:r>
              <a:rPr lang="de-DE" dirty="0">
                <a:effectLst/>
                <a:latin typeface="Helvetica" pitchFamily="2" charset="0"/>
              </a:rPr>
              <a:t> di 18 </a:t>
            </a:r>
            <a:r>
              <a:rPr lang="de-DE" dirty="0" err="1">
                <a:effectLst/>
                <a:latin typeface="Helvetica" pitchFamily="2" charset="0"/>
              </a:rPr>
              <a:t>anni</a:t>
            </a:r>
            <a:endParaRPr lang="de-DE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Deroga</a:t>
            </a:r>
            <a:r>
              <a:rPr lang="de-DE" dirty="0">
                <a:effectLst/>
                <a:latin typeface="Helvetica" pitchFamily="2" charset="0"/>
              </a:rPr>
              <a:t> al </a:t>
            </a:r>
            <a:r>
              <a:rPr lang="de-DE" dirty="0" err="1">
                <a:effectLst/>
                <a:latin typeface="Helvetica" pitchFamily="2" charset="0"/>
              </a:rPr>
              <a:t>divieto</a:t>
            </a:r>
            <a:r>
              <a:rPr lang="de-DE" dirty="0">
                <a:effectLst/>
                <a:latin typeface="Helvetica" pitchFamily="2" charset="0"/>
              </a:rPr>
              <a:t>: a </a:t>
            </a:r>
            <a:r>
              <a:rPr lang="de-DE" dirty="0" err="1">
                <a:effectLst/>
                <a:latin typeface="Helvetica" pitchFamily="2" charset="0"/>
              </a:rPr>
              <a:t>partire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dai</a:t>
            </a:r>
            <a:r>
              <a:rPr lang="de-DE" dirty="0">
                <a:effectLst/>
                <a:latin typeface="Helvetica" pitchFamily="2" charset="0"/>
              </a:rPr>
              <a:t> 15 </a:t>
            </a:r>
            <a:r>
              <a:rPr lang="de-DE" dirty="0" err="1">
                <a:effectLst/>
                <a:latin typeface="Helvetica" pitchFamily="2" charset="0"/>
              </a:rPr>
              <a:t>anni</a:t>
            </a:r>
            <a:r>
              <a:rPr lang="de-DE" dirty="0">
                <a:effectLst/>
                <a:latin typeface="Helvetica" pitchFamily="2" charset="0"/>
              </a:rPr>
              <a:t> se i </a:t>
            </a:r>
            <a:r>
              <a:rPr lang="de-DE" dirty="0" err="1">
                <a:effectLst/>
                <a:latin typeface="Helvetica" pitchFamily="2" charset="0"/>
              </a:rPr>
              <a:t>lavori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sono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previsti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dall’ordinanza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sulla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professionale di </a:t>
            </a:r>
            <a:r>
              <a:rPr lang="de-DE" dirty="0" err="1">
                <a:effectLst/>
                <a:latin typeface="Helvetica" pitchFamily="2" charset="0"/>
              </a:rPr>
              <a:t>base</a:t>
            </a:r>
            <a:r>
              <a:rPr lang="de-DE" dirty="0">
                <a:effectLst/>
                <a:latin typeface="Helvetica" pitchFamily="2" charset="0"/>
              </a:rPr>
              <a:t> (in </a:t>
            </a:r>
            <a:r>
              <a:rPr lang="de-DE" dirty="0" err="1">
                <a:effectLst/>
                <a:latin typeface="Helvetica" pitchFamily="2" charset="0"/>
              </a:rPr>
              <a:t>precedenza</a:t>
            </a:r>
            <a:r>
              <a:rPr lang="de-DE" dirty="0">
                <a:effectLst/>
                <a:latin typeface="Helvetica" pitchFamily="2" charset="0"/>
              </a:rPr>
              <a:t> 16 </a:t>
            </a:r>
            <a:r>
              <a:rPr lang="de-DE" dirty="0" err="1">
                <a:effectLst/>
                <a:latin typeface="Helvetica" pitchFamily="2" charset="0"/>
              </a:rPr>
              <a:t>anni</a:t>
            </a:r>
            <a:r>
              <a:rPr lang="de-DE" dirty="0">
                <a:effectLst/>
                <a:latin typeface="Helvetica" pitchFamily="2" charset="0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Condizioni</a:t>
            </a:r>
            <a:r>
              <a:rPr lang="de-DE" dirty="0">
                <a:effectLst/>
                <a:latin typeface="Helvetica" pitchFamily="2" charset="0"/>
              </a:rPr>
              <a:t>: </a:t>
            </a:r>
            <a:r>
              <a:rPr lang="de-DE" dirty="0" err="1">
                <a:effectLst/>
                <a:latin typeface="Helvetica" pitchFamily="2" charset="0"/>
              </a:rPr>
              <a:t>misure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accompagnamento</a:t>
            </a:r>
            <a:r>
              <a:rPr lang="de-DE" dirty="0">
                <a:effectLst/>
                <a:latin typeface="Helvetica" pitchFamily="2" charset="0"/>
              </a:rPr>
              <a:t> per i </a:t>
            </a:r>
            <a:r>
              <a:rPr lang="de-DE" dirty="0" err="1">
                <a:effectLst/>
                <a:latin typeface="Helvetica" pitchFamily="2" charset="0"/>
              </a:rPr>
              <a:t>giovani</a:t>
            </a:r>
            <a:r>
              <a:rPr lang="de-DE" dirty="0">
                <a:effectLst/>
                <a:latin typeface="Helvetica" pitchFamily="2" charset="0"/>
              </a:rPr>
              <a:t> in </a:t>
            </a:r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esposti</a:t>
            </a:r>
            <a:r>
              <a:rPr lang="de-DE" dirty="0">
                <a:effectLst/>
                <a:latin typeface="Helvetica" pitchFamily="2" charset="0"/>
              </a:rPr>
              <a:t> ai </a:t>
            </a:r>
            <a:r>
              <a:rPr lang="de-DE" dirty="0" err="1">
                <a:effectLst/>
                <a:latin typeface="Helvetica" pitchFamily="2" charset="0"/>
              </a:rPr>
              <a:t>lavori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pericolosi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che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completano</a:t>
            </a:r>
            <a:r>
              <a:rPr lang="de-DE" dirty="0">
                <a:effectLst/>
                <a:latin typeface="Helvetica" pitchFamily="2" charset="0"/>
              </a:rPr>
              <a:t> le </a:t>
            </a:r>
            <a:r>
              <a:rPr lang="de-DE" dirty="0" err="1">
                <a:effectLst/>
                <a:latin typeface="Helvetica" pitchFamily="2" charset="0"/>
              </a:rPr>
              <a:t>misure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esistenti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per </a:t>
            </a:r>
            <a:r>
              <a:rPr lang="de-DE" dirty="0" err="1">
                <a:effectLst/>
                <a:latin typeface="Helvetica" pitchFamily="2" charset="0"/>
              </a:rPr>
              <a:t>il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resto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lavoratori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506FAA-7398-0D67-8AFC-E9A408BA89D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Basi</a:t>
            </a:r>
            <a:r>
              <a:rPr lang="de-DE" dirty="0"/>
              <a:t> </a:t>
            </a:r>
            <a:r>
              <a:rPr lang="de-DE" dirty="0" err="1"/>
              <a:t>legali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5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8FBCAB8-4921-C20E-BB9D-96B6559EB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88" y="2114382"/>
            <a:ext cx="7772400" cy="22899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F0677D-4BDA-117C-3CCE-32D1ED6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99572"/>
            <a:ext cx="11244805" cy="1325563"/>
          </a:xfrm>
        </p:spPr>
        <p:txBody>
          <a:bodyPr/>
          <a:lstStyle/>
          <a:p>
            <a:r>
              <a:rPr lang="de-DE" dirty="0" err="1"/>
              <a:t>Lavori</a:t>
            </a:r>
            <a:r>
              <a:rPr lang="de-DE" dirty="0"/>
              <a:t> </a:t>
            </a:r>
            <a:r>
              <a:rPr lang="de-DE" dirty="0" err="1"/>
              <a:t>pericolosi</a:t>
            </a:r>
            <a:r>
              <a:rPr lang="de-DE" dirty="0"/>
              <a:t> – </a:t>
            </a:r>
            <a:r>
              <a:rPr lang="de-DE" dirty="0" err="1"/>
              <a:t>misure</a:t>
            </a:r>
            <a:r>
              <a:rPr lang="de-DE" dirty="0"/>
              <a:t> di </a:t>
            </a:r>
            <a:r>
              <a:rPr lang="de-DE" dirty="0" err="1"/>
              <a:t>accompagnamento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2ED19C-41C2-696B-4906-2A6E154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17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F928AE-5DC0-6656-0247-4D069E5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49" y="4493624"/>
            <a:ext cx="8633215" cy="18627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Le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misure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accompagnamento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sono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stabilite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nell’allegato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2 del piano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corsi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per le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Istruzione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parte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chi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quando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Sorveglianza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parte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un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professionista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o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un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formatore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>
              <a:solidFill>
                <a:schemeClr val="tx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506FAA-7398-0D67-8AFC-E9A408BA89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734497"/>
            <a:ext cx="8059738" cy="495889"/>
          </a:xfrm>
        </p:spPr>
        <p:txBody>
          <a:bodyPr/>
          <a:lstStyle/>
          <a:p>
            <a:r>
              <a:rPr lang="de-DE" dirty="0" err="1"/>
              <a:t>Applicazione</a:t>
            </a:r>
            <a:r>
              <a:rPr lang="de-DE" dirty="0"/>
              <a:t> </a:t>
            </a:r>
            <a:r>
              <a:rPr lang="de-DE" dirty="0" err="1"/>
              <a:t>nelle</a:t>
            </a:r>
            <a:r>
              <a:rPr lang="de-DE" dirty="0"/>
              <a:t> </a:t>
            </a:r>
            <a:r>
              <a:rPr lang="de-DE" dirty="0" err="1"/>
              <a:t>aziende</a:t>
            </a:r>
            <a:r>
              <a:rPr lang="de-DE" dirty="0"/>
              <a:t> </a:t>
            </a:r>
            <a:r>
              <a:rPr lang="de-DE" dirty="0" err="1"/>
              <a:t>formatrici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73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0677D-4BDA-117C-3CCE-32D1ED6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96403"/>
            <a:ext cx="11244805" cy="1325563"/>
          </a:xfrm>
        </p:spPr>
        <p:txBody>
          <a:bodyPr/>
          <a:lstStyle/>
          <a:p>
            <a:r>
              <a:rPr lang="de-DE" dirty="0" err="1"/>
              <a:t>Lavori</a:t>
            </a:r>
            <a:r>
              <a:rPr lang="de-DE" dirty="0"/>
              <a:t> </a:t>
            </a:r>
            <a:r>
              <a:rPr lang="de-DE" dirty="0" err="1"/>
              <a:t>pericolosi</a:t>
            </a:r>
            <a:r>
              <a:rPr lang="de-DE" dirty="0"/>
              <a:t> – </a:t>
            </a:r>
            <a:r>
              <a:rPr lang="de-DE" dirty="0" err="1"/>
              <a:t>misure</a:t>
            </a:r>
            <a:r>
              <a:rPr lang="de-DE" dirty="0"/>
              <a:t> di </a:t>
            </a:r>
            <a:r>
              <a:rPr lang="de-DE" dirty="0" err="1"/>
              <a:t>accompagnamento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2ED19C-41C2-696B-4906-2A6E154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18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F928AE-5DC0-6656-0247-4D069E5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338838"/>
            <a:ext cx="7905750" cy="39181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L’autorizzazione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formare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già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conferita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va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sostituita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Contatto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l’ispettorato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cantonale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del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lavoro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/ SUVA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Dichiarazione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azienda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formatrice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Applicazione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delle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misure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accompagnamento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>
              <a:lnSpc>
                <a:spcPct val="110000"/>
              </a:lnSpc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Nuova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autorizzazione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formare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Contatto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l’ispettorato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cantonale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del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lavoro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/ SUVA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Dichiarazione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azienda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formatrice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Valutazione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in loco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vigilanza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dirty="0">
                <a:effectLst/>
                <a:latin typeface="Helvetica" pitchFamily="2" charset="0"/>
              </a:rPr>
              <a:t>Nel </a:t>
            </a:r>
            <a:r>
              <a:rPr lang="de-DE" dirty="0" err="1">
                <a:effectLst/>
                <a:latin typeface="Helvetica" pitchFamily="2" charset="0"/>
              </a:rPr>
              <a:t>caso</a:t>
            </a:r>
            <a:r>
              <a:rPr lang="de-DE" dirty="0">
                <a:effectLst/>
                <a:latin typeface="Helvetica" pitchFamily="2" charset="0"/>
              </a:rPr>
              <a:t> in </a:t>
            </a:r>
            <a:r>
              <a:rPr lang="de-DE" dirty="0" err="1">
                <a:effectLst/>
                <a:latin typeface="Helvetica" pitchFamily="2" charset="0"/>
              </a:rPr>
              <a:t>cui</a:t>
            </a:r>
            <a:r>
              <a:rPr lang="de-DE" dirty="0">
                <a:effectLst/>
                <a:latin typeface="Helvetica" pitchFamily="2" charset="0"/>
              </a:rPr>
              <a:t> le </a:t>
            </a:r>
            <a:r>
              <a:rPr lang="de-DE" dirty="0" err="1">
                <a:effectLst/>
                <a:latin typeface="Helvetica" pitchFamily="2" charset="0"/>
              </a:rPr>
              <a:t>misure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accompagnamento</a:t>
            </a:r>
            <a:r>
              <a:rPr lang="de-DE" dirty="0">
                <a:effectLst/>
                <a:latin typeface="Helvetica" pitchFamily="2" charset="0"/>
              </a:rPr>
              <a:t> non </a:t>
            </a:r>
            <a:r>
              <a:rPr lang="de-DE" dirty="0" err="1">
                <a:effectLst/>
                <a:latin typeface="Helvetica" pitchFamily="2" charset="0"/>
              </a:rPr>
              <a:t>vengono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applicate</a:t>
            </a:r>
            <a:r>
              <a:rPr lang="de-DE" dirty="0">
                <a:effectLst/>
                <a:latin typeface="Helvetica" pitchFamily="2" charset="0"/>
              </a:rPr>
              <a:t>, </a:t>
            </a:r>
            <a:r>
              <a:rPr lang="de-DE" dirty="0" err="1">
                <a:effectLst/>
                <a:latin typeface="Helvetica" pitchFamily="2" charset="0"/>
              </a:rPr>
              <a:t>potranno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essere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formate</a:t>
            </a:r>
            <a:r>
              <a:rPr lang="de-DE" dirty="0">
                <a:effectLst/>
                <a:latin typeface="Helvetica" pitchFamily="2" charset="0"/>
              </a:rPr>
              <a:t> solo </a:t>
            </a:r>
            <a:r>
              <a:rPr lang="de-DE" dirty="0" err="1">
                <a:effectLst/>
                <a:latin typeface="Helvetica" pitchFamily="2" charset="0"/>
              </a:rPr>
              <a:t>persone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che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hanno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raggiunto</a:t>
            </a:r>
            <a:r>
              <a:rPr lang="de-DE" dirty="0">
                <a:effectLst/>
                <a:latin typeface="Helvetica" pitchFamily="2" charset="0"/>
              </a:rPr>
              <a:t> la </a:t>
            </a:r>
            <a:r>
              <a:rPr lang="de-DE" dirty="0" err="1">
                <a:effectLst/>
                <a:latin typeface="Helvetica" pitchFamily="2" charset="0"/>
              </a:rPr>
              <a:t>maggiore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età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  <a:p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>
              <a:solidFill>
                <a:schemeClr val="tx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506FAA-7398-0D67-8AFC-E9A408BA89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49" y="1684513"/>
            <a:ext cx="10155061" cy="4958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Nuova </a:t>
            </a:r>
            <a:r>
              <a:rPr lang="de-DE" dirty="0" err="1"/>
              <a:t>autorizzazione</a:t>
            </a:r>
            <a:r>
              <a:rPr lang="de-DE" dirty="0"/>
              <a:t> a </a:t>
            </a:r>
            <a:r>
              <a:rPr lang="de-DE" dirty="0" err="1"/>
              <a:t>formare</a:t>
            </a:r>
            <a:r>
              <a:rPr lang="de-DE" dirty="0"/>
              <a:t> </a:t>
            </a:r>
            <a:r>
              <a:rPr lang="de-DE" dirty="0" err="1"/>
              <a:t>conferita</a:t>
            </a:r>
            <a:r>
              <a:rPr lang="de-DE" dirty="0"/>
              <a:t> </a:t>
            </a:r>
            <a:r>
              <a:rPr lang="de-DE" dirty="0" err="1"/>
              <a:t>dall’ufficio</a:t>
            </a:r>
            <a:r>
              <a:rPr lang="de-DE" dirty="0"/>
              <a:t> </a:t>
            </a:r>
            <a:r>
              <a:rPr lang="de-DE" dirty="0" err="1"/>
              <a:t>cantonale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</a:p>
        </p:txBody>
      </p:sp>
    </p:spTree>
    <p:extLst>
      <p:ext uri="{BB962C8B-B14F-4D97-AF65-F5344CB8AC3E}">
        <p14:creationId xmlns:p14="http://schemas.microsoft.com/office/powerpoint/2010/main" val="33748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E8DAB-3130-899B-822E-6AC81F6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1618"/>
            <a:ext cx="9144000" cy="1094763"/>
          </a:xfrm>
        </p:spPr>
        <p:txBody>
          <a:bodyPr>
            <a:normAutofit/>
          </a:bodyPr>
          <a:lstStyle/>
          <a:p>
            <a:r>
              <a:rPr lang="de-CH" dirty="0"/>
              <a:t>La </a:t>
            </a:r>
            <a:r>
              <a:rPr lang="de-CH" dirty="0" err="1"/>
              <a:t>QualiCarte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949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E8DAB-3130-899B-822E-6AC81F6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4980"/>
            <a:ext cx="9144000" cy="1088039"/>
          </a:xfrm>
        </p:spPr>
        <p:txBody>
          <a:bodyPr/>
          <a:lstStyle/>
          <a:p>
            <a:r>
              <a:rPr lang="de-CH" dirty="0"/>
              <a:t>La </a:t>
            </a:r>
            <a:r>
              <a:rPr lang="de-CH" dirty="0" err="1"/>
              <a:t>selezione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386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D4E18AE-4DD9-8B18-1242-4714C1D8C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7300" y="1041711"/>
            <a:ext cx="5188441" cy="501424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33F73A8-AE38-DBD5-273E-2B99A53F4E05}"/>
              </a:ext>
            </a:extLst>
          </p:cNvPr>
          <p:cNvSpPr txBox="1">
            <a:spLocks/>
          </p:cNvSpPr>
          <p:nvPr/>
        </p:nvSpPr>
        <p:spPr>
          <a:xfrm>
            <a:off x="-1256502" y="2223272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QualiCarte</a:t>
            </a:r>
            <a:endParaRPr lang="de-DE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A4CF1E9D-B273-A2AB-F677-939D9050778A}"/>
              </a:ext>
            </a:extLst>
          </p:cNvPr>
          <p:cNvSpPr txBox="1">
            <a:spLocks/>
          </p:cNvSpPr>
          <p:nvPr/>
        </p:nvSpPr>
        <p:spPr>
          <a:xfrm>
            <a:off x="373521" y="3503116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Helvetica" pitchFamily="2" charset="0"/>
              </a:rPr>
              <a:t>Lo </a:t>
            </a:r>
            <a:r>
              <a:rPr lang="de-DE" sz="1800" dirty="0" err="1">
                <a:solidFill>
                  <a:schemeClr val="bg1"/>
                </a:solidFill>
                <a:latin typeface="Helvetica" pitchFamily="2" charset="0"/>
              </a:rPr>
              <a:t>sviluppo</a:t>
            </a:r>
            <a:r>
              <a:rPr lang="de-DE" sz="1800" dirty="0">
                <a:solidFill>
                  <a:schemeClr val="bg1"/>
                </a:solidFill>
                <a:latin typeface="Helvetica" pitchFamily="2" charset="0"/>
              </a:rPr>
              <a:t> della </a:t>
            </a:r>
            <a:r>
              <a:rPr lang="de-DE" sz="1800" dirty="0" err="1">
                <a:solidFill>
                  <a:schemeClr val="bg1"/>
                </a:solidFill>
                <a:latin typeface="Helvetica" pitchFamily="2" charset="0"/>
              </a:rPr>
              <a:t>qualità</a:t>
            </a:r>
            <a:r>
              <a:rPr lang="de-DE" sz="1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Helvetica" pitchFamily="2" charset="0"/>
              </a:rPr>
              <a:t>nell‘azienda</a:t>
            </a:r>
            <a:r>
              <a:rPr lang="de-DE" sz="1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Helvetica" pitchFamily="2" charset="0"/>
              </a:rPr>
              <a:t>formatrice</a:t>
            </a:r>
            <a:endParaRPr lang="de-DE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9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E8DAB-3130-899B-822E-6AC81F6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4107"/>
            <a:ext cx="9144000" cy="1669786"/>
          </a:xfrm>
        </p:spPr>
        <p:txBody>
          <a:bodyPr>
            <a:normAutofit fontScale="90000"/>
          </a:bodyPr>
          <a:lstStyle/>
          <a:p>
            <a:r>
              <a:rPr lang="de-CH" dirty="0"/>
              <a:t>Le </a:t>
            </a:r>
            <a:r>
              <a:rPr lang="de-CH" dirty="0" err="1"/>
              <a:t>molteplici</a:t>
            </a:r>
            <a:r>
              <a:rPr lang="de-CH" dirty="0"/>
              <a:t> </a:t>
            </a:r>
            <a:r>
              <a:rPr lang="de-CH" dirty="0" err="1"/>
              <a:t>funzioni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formatori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019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543D3-B30F-064E-0716-C7A4E53D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294" y="2667218"/>
            <a:ext cx="10515600" cy="1523561"/>
          </a:xfrm>
        </p:spPr>
        <p:txBody>
          <a:bodyPr anchor="t">
            <a:normAutofit fontScale="90000"/>
          </a:bodyPr>
          <a:lstStyle/>
          <a:p>
            <a:pPr algn="r"/>
            <a:r>
              <a:rPr lang="de-DE" sz="5400" dirty="0"/>
              <a:t>La </a:t>
            </a:r>
            <a:r>
              <a:rPr lang="de-DE" sz="5400" dirty="0" err="1"/>
              <a:t>pianificazione</a:t>
            </a:r>
            <a:r>
              <a:rPr lang="de-DE" sz="5400" dirty="0"/>
              <a:t> </a:t>
            </a:r>
            <a:br>
              <a:rPr lang="de-DE" sz="5400" dirty="0"/>
            </a:br>
            <a:r>
              <a:rPr lang="de-DE" sz="5400" dirty="0" err="1"/>
              <a:t>dei</a:t>
            </a:r>
            <a:r>
              <a:rPr lang="de-DE" sz="5400" dirty="0"/>
              <a:t> </a:t>
            </a:r>
            <a:r>
              <a:rPr lang="de-DE" sz="5400" dirty="0" err="1"/>
              <a:t>progetti</a:t>
            </a:r>
            <a:endParaRPr lang="de-DE" sz="54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3F9439-B76F-28C3-C692-7C19B41E7F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63" y="610194"/>
            <a:ext cx="5651735" cy="5637607"/>
          </a:xfrm>
        </p:spPr>
      </p:pic>
    </p:spTree>
    <p:extLst>
      <p:ext uri="{BB962C8B-B14F-4D97-AF65-F5344CB8AC3E}">
        <p14:creationId xmlns:p14="http://schemas.microsoft.com/office/powerpoint/2010/main" val="415920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8D0D9-843C-B32E-B0BA-A7BA2050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433763"/>
            <a:ext cx="806078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pianificazione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progetti</a:t>
            </a: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DCB2BC-6D33-2EA3-CDBD-B84677B7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E215D6-8DB2-E940-5B05-439730127B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3646270"/>
            <a:ext cx="8059738" cy="495889"/>
          </a:xfrm>
        </p:spPr>
        <p:txBody>
          <a:bodyPr/>
          <a:lstStyle/>
          <a:p>
            <a:r>
              <a:rPr lang="de-DE" dirty="0" err="1"/>
              <a:t>Metodo</a:t>
            </a:r>
            <a:r>
              <a:rPr lang="de-DE" dirty="0"/>
              <a:t> a sei tappe</a:t>
            </a:r>
          </a:p>
        </p:txBody>
      </p:sp>
      <p:pic>
        <p:nvPicPr>
          <p:cNvPr id="6" name="Grafik 5" descr="Ein Bild, das Grafiken, Clipart, Kunst, Grafikdesign enthält.&#10;&#10;Automatisch generierte Beschreibung">
            <a:extLst>
              <a:ext uri="{FF2B5EF4-FFF2-40B4-BE49-F238E27FC236}">
                <a16:creationId xmlns:a16="http://schemas.microsoft.com/office/drawing/2014/main" id="{6D793655-472F-FC1C-ED96-1CC3F6536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19" y="1068170"/>
            <a:ext cx="7188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4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A7051-549C-7F11-6177-9F314AF4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metodo</a:t>
            </a:r>
            <a:r>
              <a:rPr lang="de-DE" dirty="0"/>
              <a:t> </a:t>
            </a:r>
            <a:r>
              <a:rPr lang="de-DE" dirty="0" err="1"/>
              <a:t>d’istruzione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BCBD76-6CA3-23A7-7E2B-B987A04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5B3A945-2DE5-94FA-5C95-68B00D02C7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Trasmettere</a:t>
            </a:r>
            <a:r>
              <a:rPr lang="de-DE" dirty="0"/>
              <a:t> le </a:t>
            </a:r>
            <a:r>
              <a:rPr lang="de-DE" dirty="0" err="1"/>
              <a:t>conoscenze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le </a:t>
            </a:r>
            <a:r>
              <a:rPr lang="de-DE" dirty="0" err="1"/>
              <a:t>abilità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B76DF4F-E8E9-B0F6-C957-9030109A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83527"/>
              </p:ext>
            </p:extLst>
          </p:nvPr>
        </p:nvGraphicFramePr>
        <p:xfrm>
          <a:off x="830169" y="2409533"/>
          <a:ext cx="8561834" cy="347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3362917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3362917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</a:tblGrid>
              <a:tr h="629367"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La 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persona</a:t>
                      </a:r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in 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formazione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 anchor="ctr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Il 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formatore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CH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1. </a:t>
                      </a:r>
                      <a:r>
                        <a:rPr lang="de-CH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mostare</a:t>
                      </a:r>
                      <a:endParaRPr lang="de-CH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guarda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osserva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prende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appunti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necessario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fa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domande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mostra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funziona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endParaRPr lang="de-DE" sz="16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procedimento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lo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spiega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2.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capire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imita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procedimento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dimostrato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se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necessario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aiuta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3.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controllare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ascolta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controlla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l’opera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finita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elogia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punti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forti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/ o ne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segnala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imperfezioni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4.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correggere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corregge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imperfezioni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se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necessario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aiuta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61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EE1FC-CF6C-E0C3-D176-7BC827EB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348654"/>
            <a:ext cx="11148945" cy="1325563"/>
          </a:xfrm>
        </p:spPr>
        <p:txBody>
          <a:bodyPr>
            <a:normAutofit/>
          </a:bodyPr>
          <a:lstStyle/>
          <a:p>
            <a:r>
              <a:rPr lang="de-DE" dirty="0"/>
              <a:t>Il </a:t>
            </a:r>
            <a:r>
              <a:rPr lang="de-DE" dirty="0" err="1"/>
              <a:t>metodo</a:t>
            </a:r>
            <a:r>
              <a:rPr lang="de-DE" dirty="0"/>
              <a:t> a sei tappe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4C88C5-92D2-E29B-6A90-3E7E2164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913016E-5F74-80F0-BDCD-777A657E5F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272189"/>
            <a:ext cx="8059738" cy="495889"/>
          </a:xfrm>
        </p:spPr>
        <p:txBody>
          <a:bodyPr/>
          <a:lstStyle/>
          <a:p>
            <a:r>
              <a:rPr lang="de-DE" dirty="0" err="1"/>
              <a:t>Trasmettere</a:t>
            </a:r>
            <a:r>
              <a:rPr lang="de-DE" dirty="0"/>
              <a:t> le </a:t>
            </a:r>
            <a:r>
              <a:rPr lang="de-DE" dirty="0" err="1"/>
              <a:t>conoscenze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le </a:t>
            </a:r>
            <a:r>
              <a:rPr lang="de-DE" dirty="0" err="1"/>
              <a:t>abilità</a:t>
            </a:r>
            <a:endParaRPr lang="de-DE" dirty="0"/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49AA2D60-DDCA-4EC9-032A-65C4BBB71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07376"/>
              </p:ext>
            </p:extLst>
          </p:nvPr>
        </p:nvGraphicFramePr>
        <p:xfrm>
          <a:off x="864812" y="1752594"/>
          <a:ext cx="9791900" cy="457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462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4126219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4126219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</a:tblGrid>
              <a:tr h="563783">
                <a:tc>
                  <a:txBody>
                    <a:bodyPr/>
                    <a:lstStyle/>
                    <a:p>
                      <a:endParaRPr lang="de-GB" sz="12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La </a:t>
                      </a:r>
                      <a:r>
                        <a:rPr lang="de-DE" sz="12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persona</a:t>
                      </a:r>
                      <a:r>
                        <a:rPr lang="de-DE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in </a:t>
                      </a:r>
                      <a:r>
                        <a:rPr lang="de-DE" sz="12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formazione</a:t>
                      </a:r>
                      <a:endParaRPr lang="de-DE" sz="12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 anchor="ctr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Il </a:t>
                      </a:r>
                      <a:r>
                        <a:rPr lang="de-DE" sz="12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formatore</a:t>
                      </a:r>
                      <a:endParaRPr lang="de-DE" sz="12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728412">
                <a:tc>
                  <a:txBody>
                    <a:bodyPr/>
                    <a:lstStyle/>
                    <a:p>
                      <a:r>
                        <a:rPr lang="de-CH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1 </a:t>
                      </a:r>
                      <a:r>
                        <a:rPr lang="de-CH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informarsi</a:t>
                      </a:r>
                      <a:endParaRPr lang="de-CH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ascolta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domande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raccoglie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informazioni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necessarie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mostra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esemplare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finito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espone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compito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risultato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richiesto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condizioni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per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realizzazione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728412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2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pianificare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riflette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sulle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soluzioni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possibili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pianifica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varie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tappe,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tempo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materiale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necessario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aiuta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necessario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non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elimina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tutti i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problemi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728412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decidere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propone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procedimento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che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secondo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sarebbe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migliore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giustifica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pianificazione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fatta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valuta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pianificazione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offre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aiuto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dà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via per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proseguimento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lavoro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corso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  <a:tr h="548225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4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realizzare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realizza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lavoro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secondo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pianificazione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prestabilita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se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necessario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dà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aiuto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0719"/>
                  </a:ext>
                </a:extLst>
              </a:tr>
              <a:tr h="728412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5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controllare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controllano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risultato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soddisfa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requisiti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compito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richiesto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registrano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parti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riuscite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differenze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imperfezioni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rispetto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all’esemplare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presentato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all’inizio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verifica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personale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verifica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esterna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confrontano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 due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punti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vista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7965" marR="77965" marT="38983" marB="38983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77931"/>
                  </a:ext>
                </a:extLst>
              </a:tr>
              <a:tr h="548225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6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valutare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analizzano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procedura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formulano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proposte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allo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scopo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ottimizzare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lavoro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nelle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future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occasioni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confrontano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rispettivi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punti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vista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7965" marR="77965" marT="38983" marB="38983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9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7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BB090-0C4B-CCD1-9969-CE2BD61F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Risorse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competenze</a:t>
            </a:r>
            <a:r>
              <a:rPr lang="de-DE" dirty="0"/>
              <a:t> operative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7A169E-928C-35BE-4145-2B62818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26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9718F33-2AD2-7435-1BF0-1867F920CE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798163"/>
            <a:ext cx="8059738" cy="495889"/>
          </a:xfrm>
        </p:spPr>
        <p:txBody>
          <a:bodyPr/>
          <a:lstStyle/>
          <a:p>
            <a:r>
              <a:rPr lang="de-DE" dirty="0" err="1"/>
              <a:t>Esempio</a:t>
            </a:r>
            <a:r>
              <a:rPr lang="de-DE" dirty="0"/>
              <a:t> </a:t>
            </a:r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metodo</a:t>
            </a:r>
            <a:r>
              <a:rPr lang="de-DE" dirty="0"/>
              <a:t> </a:t>
            </a:r>
            <a:r>
              <a:rPr lang="de-DE" dirty="0" err="1"/>
              <a:t>CoRe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325FA0C-1A91-4A31-D61F-19694DBAF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75404"/>
              </p:ext>
            </p:extLst>
          </p:nvPr>
        </p:nvGraphicFramePr>
        <p:xfrm>
          <a:off x="804024" y="3021203"/>
          <a:ext cx="8843583" cy="322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40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2368011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2501316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  <a:gridCol w="2501316">
                  <a:extLst>
                    <a:ext uri="{9D8B030D-6E8A-4147-A177-3AD203B41FA5}">
                      <a16:colId xmlns:a16="http://schemas.microsoft.com/office/drawing/2014/main" val="323248874"/>
                    </a:ext>
                  </a:extLst>
                </a:gridCol>
              </a:tblGrid>
              <a:tr h="629367"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Scuola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 anchor="ctr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Azienda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(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responsabilità</a:t>
                      </a:r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principale</a:t>
                      </a:r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)</a:t>
                      </a:r>
                    </a:p>
                  </a:txBody>
                  <a:tcPr marL="81626" marR="81626" marT="40814" marB="4081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Corso</a:t>
                      </a:r>
                    </a:p>
                    <a:p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interaziendale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Conoscenze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i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GB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Tecnica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vendita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Conoscenze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linguistiche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Regole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interne</a:t>
                      </a: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Servizio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cassa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Raccomandazioni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supplementari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Capacità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Capacità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comunicare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Abilità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espressive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Capacità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comunicare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Gestione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 tempo</a:t>
                      </a: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Abilità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espressive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2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Atteggiamenti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GB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Senso di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responsabilità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affidabilità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accuratezza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kontrolliert das fertige Werk, lobt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und / oder weist auf Mängel hin.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9C81342-7680-1BDD-8CD8-94F3F980A612}"/>
              </a:ext>
            </a:extLst>
          </p:cNvPr>
          <p:cNvSpPr txBox="1"/>
          <p:nvPr/>
        </p:nvSpPr>
        <p:spPr>
          <a:xfrm>
            <a:off x="704388" y="2547723"/>
            <a:ext cx="7500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b="1" dirty="0" err="1">
                <a:latin typeface="Helvetica" pitchFamily="2" charset="0"/>
              </a:rPr>
              <a:t>Esempio</a:t>
            </a:r>
            <a:r>
              <a:rPr lang="de-DE" sz="1600" b="1" dirty="0">
                <a:latin typeface="Helvetica" pitchFamily="2" charset="0"/>
              </a:rPr>
              <a:t>: </a:t>
            </a:r>
            <a:r>
              <a:rPr lang="de-DE" sz="1600" b="1" dirty="0" err="1">
                <a:latin typeface="Helvetica" pitchFamily="2" charset="0"/>
              </a:rPr>
              <a:t>risorse</a:t>
            </a:r>
            <a:r>
              <a:rPr lang="de-DE" sz="1600" b="1" dirty="0">
                <a:latin typeface="Helvetica" pitchFamily="2" charset="0"/>
              </a:rPr>
              <a:t> per la </a:t>
            </a:r>
            <a:r>
              <a:rPr lang="de-DE" sz="1600" b="1" dirty="0" err="1">
                <a:latin typeface="Helvetica" pitchFamily="2" charset="0"/>
              </a:rPr>
              <a:t>situazione</a:t>
            </a:r>
            <a:r>
              <a:rPr lang="de-DE" sz="1600" b="1" dirty="0">
                <a:latin typeface="Helvetica" pitchFamily="2" charset="0"/>
              </a:rPr>
              <a:t> «</a:t>
            </a:r>
            <a:r>
              <a:rPr lang="de-DE" sz="1600" b="1" dirty="0" err="1">
                <a:latin typeface="Helvetica" pitchFamily="2" charset="0"/>
              </a:rPr>
              <a:t>Conclusione</a:t>
            </a:r>
            <a:r>
              <a:rPr lang="de-DE" sz="1600" b="1" dirty="0">
                <a:latin typeface="Helvetica" pitchFamily="2" charset="0"/>
              </a:rPr>
              <a:t> della </a:t>
            </a:r>
            <a:r>
              <a:rPr lang="de-DE" sz="1600" b="1" dirty="0" err="1">
                <a:latin typeface="Helvetica" pitchFamily="2" charset="0"/>
              </a:rPr>
              <a:t>trattativa</a:t>
            </a:r>
            <a:r>
              <a:rPr lang="de-DE" sz="1600" b="1" dirty="0">
                <a:latin typeface="Helvetica" pitchFamily="2" charset="0"/>
              </a:rPr>
              <a:t> di </a:t>
            </a:r>
            <a:r>
              <a:rPr lang="de-DE" sz="1600" b="1" dirty="0" err="1">
                <a:latin typeface="Helvetica" pitchFamily="2" charset="0"/>
              </a:rPr>
              <a:t>vendita</a:t>
            </a:r>
            <a:r>
              <a:rPr lang="de-DE" sz="1600" b="1" dirty="0">
                <a:latin typeface="Helvetica" pitchFamily="2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58929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A75170-BCD0-E119-7975-1DB55000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BDE8DA-C3E0-2785-7A7C-A7A1E811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00532"/>
            <a:ext cx="8060789" cy="1325563"/>
          </a:xfrm>
        </p:spPr>
        <p:txBody>
          <a:bodyPr/>
          <a:lstStyle/>
          <a:p>
            <a:r>
              <a:rPr lang="de-DE" dirty="0" err="1"/>
              <a:t>L’adolescenza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F7BCE9-212C-89FC-8D45-F6E688CDB6D9}"/>
              </a:ext>
            </a:extLst>
          </p:cNvPr>
          <p:cNvSpPr/>
          <p:nvPr/>
        </p:nvSpPr>
        <p:spPr>
          <a:xfrm>
            <a:off x="2671346" y="4820763"/>
            <a:ext cx="7525596" cy="7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Fase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dell‘adolescenza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cui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si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conclude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maturità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sessuale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, si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raggiunge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la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fertilità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lo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sviluppo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fisico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diventa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quello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una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donna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o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un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uomo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adulti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. Si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manifestano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inoltre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caratteri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sessuali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secondari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dovuti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agli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ormoni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crescita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dei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peli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seno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cambiamento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di voce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ecc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.). Nelle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ragazze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compare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il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ciclo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mestruale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ovuli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nelle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ovaie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mentre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nei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ragazzi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vi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è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produzione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sperma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nei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testicoli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0696D8E-D24F-6192-3DCE-7E13A5B37AFB}"/>
              </a:ext>
            </a:extLst>
          </p:cNvPr>
          <p:cNvSpPr/>
          <p:nvPr/>
        </p:nvSpPr>
        <p:spPr>
          <a:xfrm>
            <a:off x="816642" y="1545218"/>
            <a:ext cx="1854708" cy="730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latin typeface="Helvetica" pitchFamily="2" charset="0"/>
              </a:rPr>
              <a:t>Adolescenza</a:t>
            </a:r>
            <a:endParaRPr lang="de-DE" sz="16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662035-609C-6386-F2F0-975B1363F1F7}"/>
              </a:ext>
            </a:extLst>
          </p:cNvPr>
          <p:cNvSpPr/>
          <p:nvPr/>
        </p:nvSpPr>
        <p:spPr>
          <a:xfrm>
            <a:off x="816642" y="2360249"/>
            <a:ext cx="1854708" cy="7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Identificazione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EDA40E3-ABF1-5C04-1FEA-418942A3CA6E}"/>
              </a:ext>
            </a:extLst>
          </p:cNvPr>
          <p:cNvSpPr/>
          <p:nvPr/>
        </p:nvSpPr>
        <p:spPr>
          <a:xfrm>
            <a:off x="816642" y="3178571"/>
            <a:ext cx="1854708" cy="730629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Maggiore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età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9A0D6F2-93DC-4203-CD31-981E74C6EFF4}"/>
              </a:ext>
            </a:extLst>
          </p:cNvPr>
          <p:cNvSpPr/>
          <p:nvPr/>
        </p:nvSpPr>
        <p:spPr>
          <a:xfrm>
            <a:off x="816638" y="4006579"/>
            <a:ext cx="1854708" cy="730629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Maturità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fisica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22B6FB-0070-BA0E-0DAA-14190FC12EA3}"/>
              </a:ext>
            </a:extLst>
          </p:cNvPr>
          <p:cNvSpPr/>
          <p:nvPr/>
        </p:nvSpPr>
        <p:spPr>
          <a:xfrm>
            <a:off x="816638" y="4820762"/>
            <a:ext cx="1854708" cy="7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Pubertà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40B9092-7F6D-EB00-82F7-9D10181BF062}"/>
              </a:ext>
            </a:extLst>
          </p:cNvPr>
          <p:cNvSpPr/>
          <p:nvPr/>
        </p:nvSpPr>
        <p:spPr>
          <a:xfrm>
            <a:off x="2671350" y="1545218"/>
            <a:ext cx="7525592" cy="730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Periodo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vita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tra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infanzia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ed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età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adulta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cui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si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manifesta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anche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pubertà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Copre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l‘arco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tempo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che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dai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10 ai 20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anni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circa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ed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è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caratterizzata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importanti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cambiamenti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fisici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psichici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8FA472-033B-C143-E355-87BB0CA6733D}"/>
              </a:ext>
            </a:extLst>
          </p:cNvPr>
          <p:cNvSpPr/>
          <p:nvPr/>
        </p:nvSpPr>
        <p:spPr>
          <a:xfrm>
            <a:off x="2671352" y="2360249"/>
            <a:ext cx="7525592" cy="7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Orientamento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dei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giovani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modi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essere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comportarsi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degli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adulti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dei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più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anziani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 Si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tratta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un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processo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che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ha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una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grande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influenza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sulla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creazione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personalità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6C9EF10-0A6A-37BE-D575-1B93FFC9515A}"/>
              </a:ext>
            </a:extLst>
          </p:cNvPr>
          <p:cNvSpPr/>
          <p:nvPr/>
        </p:nvSpPr>
        <p:spPr>
          <a:xfrm>
            <a:off x="2671354" y="3183202"/>
            <a:ext cx="7525592" cy="730629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Diritto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partecipare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alla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vita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pubblica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come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cittadino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maggiorenne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In Svizzera,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maggiore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età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viene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raggiunta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al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compimento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dei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18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anni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1EF390-D413-8370-571A-4B4851410B04}"/>
              </a:ext>
            </a:extLst>
          </p:cNvPr>
          <p:cNvSpPr/>
          <p:nvPr/>
        </p:nvSpPr>
        <p:spPr>
          <a:xfrm>
            <a:off x="2671349" y="4002441"/>
            <a:ext cx="7525593" cy="730629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Momento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cui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gli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organi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sessuali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sono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atti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alla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riproduzione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 Essa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sopraggiunge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 modo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differenziato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secondo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la fase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sviluppo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individuale,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spesso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prima per le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ragazze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che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per 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ragazzi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E182AB13-259D-A91F-0AEF-DAA991CA3AEE}"/>
              </a:ext>
            </a:extLst>
          </p:cNvPr>
          <p:cNvSpPr/>
          <p:nvPr/>
        </p:nvSpPr>
        <p:spPr>
          <a:xfrm>
            <a:off x="816637" y="5734927"/>
            <a:ext cx="3478271" cy="72043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 err="1">
                <a:latin typeface="Helvetica" pitchFamily="2" charset="0"/>
              </a:rPr>
              <a:t>Sviluppo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fisicoe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intellettuale</a:t>
            </a:r>
            <a:r>
              <a:rPr lang="de-DE" sz="1400" dirty="0">
                <a:latin typeface="Helvetica" pitchFamily="2" charset="0"/>
              </a:rPr>
              <a:t>:</a:t>
            </a:r>
          </a:p>
          <a:p>
            <a:r>
              <a:rPr lang="de-DE" sz="1400" b="1" dirty="0">
                <a:latin typeface="Helvetica" pitchFamily="2" charset="0"/>
              </a:rPr>
              <a:t>quasi </a:t>
            </a:r>
            <a:r>
              <a:rPr lang="de-DE" sz="1400" b="1" dirty="0" err="1">
                <a:latin typeface="Helvetica" pitchFamily="2" charset="0"/>
              </a:rPr>
              <a:t>adulto</a:t>
            </a:r>
            <a:endParaRPr lang="de-DE" sz="1400" b="1" dirty="0">
              <a:latin typeface="Helvetica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8D447F5-B50A-369F-96EF-0C02DBA1AAD4}"/>
              </a:ext>
            </a:extLst>
          </p:cNvPr>
          <p:cNvSpPr/>
          <p:nvPr/>
        </p:nvSpPr>
        <p:spPr>
          <a:xfrm>
            <a:off x="4579436" y="5737147"/>
            <a:ext cx="1854708" cy="7182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tensione</a:t>
            </a:r>
            <a:endParaRPr lang="de-DE" sz="1600" b="1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sp>
        <p:nvSpPr>
          <p:cNvPr id="17" name="Richtungspfeil 16">
            <a:extLst>
              <a:ext uri="{FF2B5EF4-FFF2-40B4-BE49-F238E27FC236}">
                <a16:creationId xmlns:a16="http://schemas.microsoft.com/office/drawing/2014/main" id="{E41FCA0C-F454-90C6-ACBF-DB4CB1CAF3FC}"/>
              </a:ext>
            </a:extLst>
          </p:cNvPr>
          <p:cNvSpPr/>
          <p:nvPr/>
        </p:nvSpPr>
        <p:spPr>
          <a:xfrm flipH="1">
            <a:off x="6718670" y="5742518"/>
            <a:ext cx="3478272" cy="72043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r>
              <a:rPr lang="de-DE" sz="1400" dirty="0" err="1">
                <a:solidFill>
                  <a:schemeClr val="bg1"/>
                </a:solidFill>
                <a:latin typeface="Helvetica" pitchFamily="2" charset="0"/>
              </a:rPr>
              <a:t>Sviluppo</a:t>
            </a:r>
            <a:r>
              <a:rPr lang="de-DE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Helvetica" pitchFamily="2" charset="0"/>
              </a:rPr>
              <a:t>sociale</a:t>
            </a:r>
            <a:r>
              <a:rPr lang="de-DE" sz="1400" dirty="0">
                <a:solidFill>
                  <a:schemeClr val="bg1"/>
                </a:solidFill>
                <a:latin typeface="Helvetica" pitchFamily="2" charset="0"/>
              </a:rPr>
              <a:t>:</a:t>
            </a:r>
          </a:p>
          <a:p>
            <a:r>
              <a:rPr lang="de-DE" sz="1400" b="1" dirty="0">
                <a:solidFill>
                  <a:schemeClr val="bg1"/>
                </a:solidFill>
                <a:latin typeface="Helvetica" pitchFamily="2" charset="0"/>
              </a:rPr>
              <a:t>ancora </a:t>
            </a:r>
            <a:r>
              <a:rPr lang="de-DE" sz="1400" b="1" dirty="0" err="1">
                <a:solidFill>
                  <a:schemeClr val="bg1"/>
                </a:solidFill>
                <a:latin typeface="Helvetica" pitchFamily="2" charset="0"/>
              </a:rPr>
              <a:t>un</a:t>
            </a:r>
            <a:r>
              <a:rPr lang="de-DE" sz="14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latin typeface="Helvetica" pitchFamily="2" charset="0"/>
              </a:rPr>
              <a:t>po</a:t>
            </a:r>
            <a:r>
              <a:rPr lang="de-DE" sz="1400" b="1" dirty="0">
                <a:solidFill>
                  <a:schemeClr val="bg1"/>
                </a:solidFill>
                <a:latin typeface="Helvetica" pitchFamily="2" charset="0"/>
              </a:rPr>
              <a:t>‘ </a:t>
            </a:r>
            <a:r>
              <a:rPr lang="de-DE" sz="1400" b="1" dirty="0" err="1">
                <a:solidFill>
                  <a:schemeClr val="bg1"/>
                </a:solidFill>
                <a:latin typeface="Helvetica" pitchFamily="2" charset="0"/>
              </a:rPr>
              <a:t>bambino</a:t>
            </a:r>
            <a:endParaRPr lang="de-DE" sz="14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5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E8DAB-3130-899B-822E-6AC81F6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1453"/>
            <a:ext cx="9144000" cy="2435093"/>
          </a:xfrm>
        </p:spPr>
        <p:txBody>
          <a:bodyPr>
            <a:normAutofit fontScale="90000"/>
          </a:bodyPr>
          <a:lstStyle/>
          <a:p>
            <a:r>
              <a:rPr lang="de-CH" dirty="0"/>
              <a:t>La </a:t>
            </a:r>
            <a:r>
              <a:rPr lang="de-CH" dirty="0" err="1"/>
              <a:t>pianificazione</a:t>
            </a:r>
            <a:r>
              <a:rPr lang="de-CH" dirty="0"/>
              <a:t> della </a:t>
            </a:r>
            <a:r>
              <a:rPr lang="de-CH" dirty="0" err="1"/>
              <a:t>formazione</a:t>
            </a:r>
            <a:r>
              <a:rPr lang="de-CH" dirty="0"/>
              <a:t> di </a:t>
            </a:r>
            <a:r>
              <a:rPr lang="de-CH" dirty="0" err="1"/>
              <a:t>base</a:t>
            </a:r>
            <a:r>
              <a:rPr lang="de-CH" dirty="0"/>
              <a:t> in </a:t>
            </a:r>
            <a:r>
              <a:rPr lang="de-CH" dirty="0" err="1"/>
              <a:t>azienda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5292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F50FB83-5601-7235-5ED4-D8D62C0B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60993"/>
            <a:ext cx="8059739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La </a:t>
            </a:r>
            <a:r>
              <a:rPr lang="de-DE" dirty="0" err="1"/>
              <a:t>Documentazione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della </a:t>
            </a:r>
            <a:r>
              <a:rPr lang="de-DE" dirty="0" err="1"/>
              <a:t>formazione</a:t>
            </a:r>
            <a:br>
              <a:rPr lang="de-DE" dirty="0"/>
            </a:br>
            <a:r>
              <a:rPr lang="de-DE" dirty="0"/>
              <a:t>professionale di </a:t>
            </a:r>
            <a:r>
              <a:rPr lang="de-DE" dirty="0" err="1"/>
              <a:t>base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CBCBD78D-F68C-8A42-04BF-5383E91A4314}"/>
              </a:ext>
            </a:extLst>
          </p:cNvPr>
          <p:cNvSpPr txBox="1">
            <a:spLocks/>
          </p:cNvSpPr>
          <p:nvPr/>
        </p:nvSpPr>
        <p:spPr>
          <a:xfrm>
            <a:off x="704388" y="3058545"/>
            <a:ext cx="6336030" cy="29384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dirty="0"/>
              <a:t>Il CSFO </a:t>
            </a:r>
            <a:r>
              <a:rPr lang="de-DE" dirty="0" err="1"/>
              <a:t>mette</a:t>
            </a:r>
            <a:r>
              <a:rPr lang="de-DE" dirty="0"/>
              <a:t> a </a:t>
            </a:r>
            <a:r>
              <a:rPr lang="de-DE" dirty="0" err="1"/>
              <a:t>disposizione</a:t>
            </a:r>
            <a:r>
              <a:rPr lang="de-DE" dirty="0"/>
              <a:t> delle </a:t>
            </a:r>
            <a:r>
              <a:rPr lang="de-DE" dirty="0" err="1"/>
              <a:t>organizzazioni</a:t>
            </a:r>
            <a:r>
              <a:rPr lang="de-DE" dirty="0"/>
              <a:t> del </a:t>
            </a:r>
            <a:r>
              <a:rPr lang="de-DE" dirty="0" err="1"/>
              <a:t>mondo</a:t>
            </a:r>
            <a:r>
              <a:rPr lang="de-DE" dirty="0"/>
              <a:t> del </a:t>
            </a:r>
            <a:r>
              <a:rPr lang="de-DE" dirty="0" err="1"/>
              <a:t>lavoro</a:t>
            </a:r>
            <a:r>
              <a:rPr lang="de-DE" dirty="0"/>
              <a:t> </a:t>
            </a:r>
            <a:r>
              <a:rPr lang="de-DE" dirty="0" err="1"/>
              <a:t>oml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delle </a:t>
            </a:r>
            <a:r>
              <a:rPr lang="de-DE" dirty="0" err="1"/>
              <a:t>associazioni</a:t>
            </a:r>
            <a:r>
              <a:rPr lang="de-DE" dirty="0"/>
              <a:t> </a:t>
            </a:r>
            <a:r>
              <a:rPr lang="de-DE" dirty="0" err="1"/>
              <a:t>professionali</a:t>
            </a:r>
            <a:r>
              <a:rPr lang="de-DE" dirty="0"/>
              <a:t>,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modelli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documenti</a:t>
            </a:r>
            <a:r>
              <a:rPr lang="de-DE" dirty="0"/>
              <a:t> di </a:t>
            </a:r>
            <a:r>
              <a:rPr lang="de-DE" dirty="0" err="1"/>
              <a:t>riferimento</a:t>
            </a:r>
            <a:r>
              <a:rPr lang="de-DE" dirty="0"/>
              <a:t> per la </a:t>
            </a:r>
            <a:r>
              <a:rPr lang="de-DE" dirty="0" err="1"/>
              <a:t>facile</a:t>
            </a:r>
            <a:r>
              <a:rPr lang="de-DE" dirty="0"/>
              <a:t> </a:t>
            </a:r>
            <a:r>
              <a:rPr lang="de-DE" dirty="0" err="1"/>
              <a:t>creazione</a:t>
            </a:r>
            <a:r>
              <a:rPr lang="de-DE" dirty="0"/>
              <a:t> di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documentazione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 di </a:t>
            </a:r>
            <a:r>
              <a:rPr lang="de-DE" dirty="0" err="1"/>
              <a:t>base</a:t>
            </a:r>
            <a:r>
              <a:rPr lang="de-DE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dirty="0"/>
              <a:t>Tutti </a:t>
            </a:r>
            <a:r>
              <a:rPr lang="de-DE" dirty="0" err="1"/>
              <a:t>documenti</a:t>
            </a:r>
            <a:r>
              <a:rPr lang="de-DE" dirty="0"/>
              <a:t> di </a:t>
            </a:r>
            <a:r>
              <a:rPr lang="de-DE" dirty="0" err="1"/>
              <a:t>riferimento</a:t>
            </a:r>
            <a:r>
              <a:rPr lang="de-DE" dirty="0"/>
              <a:t>, i </a:t>
            </a:r>
            <a:r>
              <a:rPr lang="de-DE" dirty="0" err="1"/>
              <a:t>modelli</a:t>
            </a:r>
            <a:r>
              <a:rPr lang="de-DE" dirty="0"/>
              <a:t>,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esempi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i </a:t>
            </a:r>
            <a:r>
              <a:rPr lang="de-DE" dirty="0" err="1"/>
              <a:t>download</a:t>
            </a:r>
            <a:r>
              <a:rPr lang="de-DE" dirty="0"/>
              <a:t> </a:t>
            </a:r>
            <a:r>
              <a:rPr lang="de-DE" dirty="0" err="1"/>
              <a:t>possono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ripresi</a:t>
            </a:r>
            <a:r>
              <a:rPr lang="de-DE" dirty="0"/>
              <a:t> </a:t>
            </a:r>
            <a:r>
              <a:rPr lang="de-DE" dirty="0" err="1"/>
              <a:t>gratuitamente</a:t>
            </a:r>
            <a:r>
              <a:rPr lang="de-DE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dirty="0"/>
              <a:t>I </a:t>
            </a:r>
            <a:r>
              <a:rPr lang="de-DE" dirty="0" err="1"/>
              <a:t>documenti</a:t>
            </a:r>
            <a:r>
              <a:rPr lang="de-DE" dirty="0"/>
              <a:t> </a:t>
            </a:r>
            <a:r>
              <a:rPr lang="de-DE" dirty="0" err="1"/>
              <a:t>possono</a:t>
            </a:r>
            <a:r>
              <a:rPr lang="de-DE" dirty="0"/>
              <a:t> </a:t>
            </a:r>
            <a:r>
              <a:rPr lang="de-DE" dirty="0" err="1"/>
              <a:t>facilmente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adattati</a:t>
            </a:r>
            <a:r>
              <a:rPr lang="de-DE" dirty="0"/>
              <a:t> alle </a:t>
            </a:r>
            <a:r>
              <a:rPr lang="de-DE" dirty="0" err="1"/>
              <a:t>esigenze</a:t>
            </a:r>
            <a:r>
              <a:rPr lang="de-DE" dirty="0"/>
              <a:t> delle </a:t>
            </a:r>
            <a:r>
              <a:rPr lang="de-DE" dirty="0" err="1"/>
              <a:t>singole</a:t>
            </a:r>
            <a:r>
              <a:rPr lang="de-DE" dirty="0"/>
              <a:t> </a:t>
            </a:r>
            <a:r>
              <a:rPr lang="de-DE" dirty="0" err="1"/>
              <a:t>oml</a:t>
            </a:r>
            <a:r>
              <a:rPr lang="de-DE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b="1" dirty="0" err="1"/>
              <a:t>www.oml.formazioneprof.ch</a:t>
            </a:r>
            <a:endParaRPr lang="de-DE" b="1" dirty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de-GB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618EECE3-D860-2E3B-F511-0609B59C1495}"/>
              </a:ext>
            </a:extLst>
          </p:cNvPr>
          <p:cNvSpPr txBox="1">
            <a:spLocks/>
          </p:cNvSpPr>
          <p:nvPr/>
        </p:nvSpPr>
        <p:spPr>
          <a:xfrm>
            <a:off x="704850" y="2322016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Professione</a:t>
            </a:r>
            <a:r>
              <a:rPr lang="de-DE" dirty="0"/>
              <a:t> XY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BFAF59-A45B-7CAA-C90B-E04C6710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22" y="820710"/>
            <a:ext cx="4051309" cy="57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B7549E2-0307-9FA4-9717-4AFEB4B6A5C5}"/>
              </a:ext>
            </a:extLst>
          </p:cNvPr>
          <p:cNvSpPr txBox="1">
            <a:spLocks/>
          </p:cNvSpPr>
          <p:nvPr/>
        </p:nvSpPr>
        <p:spPr>
          <a:xfrm>
            <a:off x="-1239558" y="988706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selezione</a:t>
            </a:r>
            <a:endParaRPr lang="de-DE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83594E38-03F4-E2FA-944D-DE24B2B62B02}"/>
              </a:ext>
            </a:extLst>
          </p:cNvPr>
          <p:cNvSpPr txBox="1">
            <a:spLocks/>
          </p:cNvSpPr>
          <p:nvPr/>
        </p:nvSpPr>
        <p:spPr>
          <a:xfrm>
            <a:off x="704851" y="2238069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>
                <a:solidFill>
                  <a:schemeClr val="bg1"/>
                </a:solidFill>
              </a:rPr>
              <a:t>L’importanza</a:t>
            </a:r>
            <a:r>
              <a:rPr lang="de-DE" dirty="0">
                <a:solidFill>
                  <a:schemeClr val="bg1"/>
                </a:solidFill>
              </a:rPr>
              <a:t> della </a:t>
            </a:r>
            <a:r>
              <a:rPr lang="de-DE" dirty="0" err="1">
                <a:solidFill>
                  <a:schemeClr val="bg1"/>
                </a:solidFill>
              </a:rPr>
              <a:t>selezione</a:t>
            </a:r>
            <a:r>
              <a:rPr lang="de-DE" dirty="0">
                <a:solidFill>
                  <a:schemeClr val="bg1"/>
                </a:solidFill>
              </a:rPr>
              <a:t> per i </a:t>
            </a:r>
            <a:r>
              <a:rPr lang="de-DE" dirty="0" err="1">
                <a:solidFill>
                  <a:schemeClr val="bg1"/>
                </a:solidFill>
              </a:rPr>
              <a:t>giovani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296FF3B-9F2C-F2B7-4DFF-853958B02674}"/>
              </a:ext>
            </a:extLst>
          </p:cNvPr>
          <p:cNvSpPr txBox="1">
            <a:spLocks/>
          </p:cNvSpPr>
          <p:nvPr/>
        </p:nvSpPr>
        <p:spPr>
          <a:xfrm>
            <a:off x="720090" y="2991792"/>
            <a:ext cx="8591550" cy="29384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b="1" dirty="0">
                <a:solidFill>
                  <a:schemeClr val="bg1"/>
                </a:solidFill>
              </a:rPr>
              <a:t>Non </a:t>
            </a:r>
            <a:r>
              <a:rPr lang="de-DE" b="1" dirty="0" err="1">
                <a:solidFill>
                  <a:schemeClr val="bg1"/>
                </a:solidFill>
              </a:rPr>
              <a:t>appena</a:t>
            </a:r>
            <a:r>
              <a:rPr lang="de-DE" b="1" dirty="0">
                <a:solidFill>
                  <a:schemeClr val="bg1"/>
                </a:solidFill>
              </a:rPr>
              <a:t> i </a:t>
            </a:r>
            <a:r>
              <a:rPr lang="de-DE" b="1" dirty="0" err="1">
                <a:solidFill>
                  <a:schemeClr val="bg1"/>
                </a:solidFill>
              </a:rPr>
              <a:t>giovani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inoltrano</a:t>
            </a:r>
            <a:r>
              <a:rPr lang="de-DE" b="1" dirty="0">
                <a:solidFill>
                  <a:schemeClr val="bg1"/>
                </a:solidFill>
              </a:rPr>
              <a:t> la </a:t>
            </a:r>
            <a:r>
              <a:rPr lang="de-DE" b="1" dirty="0" err="1">
                <a:solidFill>
                  <a:schemeClr val="bg1"/>
                </a:solidFill>
              </a:rPr>
              <a:t>candidatura</a:t>
            </a:r>
            <a:r>
              <a:rPr lang="de-DE" b="1" dirty="0">
                <a:solidFill>
                  <a:schemeClr val="bg1"/>
                </a:solidFill>
              </a:rPr>
              <a:t>, per </a:t>
            </a:r>
            <a:r>
              <a:rPr lang="de-DE" b="1" dirty="0" err="1">
                <a:solidFill>
                  <a:schemeClr val="bg1"/>
                </a:solidFill>
              </a:rPr>
              <a:t>loro</a:t>
            </a:r>
            <a:r>
              <a:rPr lang="de-DE" b="1" dirty="0">
                <a:solidFill>
                  <a:schemeClr val="bg1"/>
                </a:solidFill>
              </a:rPr>
              <a:t> ha </a:t>
            </a:r>
            <a:r>
              <a:rPr lang="de-DE" b="1" dirty="0" err="1">
                <a:solidFill>
                  <a:schemeClr val="bg1"/>
                </a:solidFill>
              </a:rPr>
              <a:t>inizio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una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situazione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completamente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nuova</a:t>
            </a:r>
            <a:r>
              <a:rPr lang="de-DE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Si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muovono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per la prima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volta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nel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mondo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del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lavoro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sono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esposti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alla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pressione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della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concorrenza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Le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disdette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portano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delusione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aumentano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la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pressione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Più si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protrae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la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ricerca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di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un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posto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di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formazione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, più difficile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diventa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trovarne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uno ancora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vacante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Per queste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ragioni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,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è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fondamentale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che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le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aziende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formatrici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trasmettano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ai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giovani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un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feedback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che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qualifichi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le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loro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candidature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de-GB" dirty="0">
              <a:solidFill>
                <a:schemeClr val="bg1"/>
              </a:solidFill>
            </a:endParaRPr>
          </a:p>
        </p:txBody>
      </p:sp>
      <p:pic>
        <p:nvPicPr>
          <p:cNvPr id="10" name="Grafik 9" descr="Wegweiser Silhouette">
            <a:extLst>
              <a:ext uri="{FF2B5EF4-FFF2-40B4-BE49-F238E27FC236}">
                <a16:creationId xmlns:a16="http://schemas.microsoft.com/office/drawing/2014/main" id="{F1F51B08-0B34-6957-0D05-43F5F8DB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5056" y="3815699"/>
            <a:ext cx="1586854" cy="1586854"/>
          </a:xfrm>
          <a:prstGeom prst="rect">
            <a:avLst/>
          </a:prstGeom>
        </p:spPr>
      </p:pic>
      <p:pic>
        <p:nvPicPr>
          <p:cNvPr id="12" name="Grafik 11" descr="Zielgruppe Silhouette">
            <a:extLst>
              <a:ext uri="{FF2B5EF4-FFF2-40B4-BE49-F238E27FC236}">
                <a16:creationId xmlns:a16="http://schemas.microsoft.com/office/drawing/2014/main" id="{F42BF17D-15ED-8BDE-D20F-7382639BF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96730">
            <a:off x="3923513" y="141782"/>
            <a:ext cx="1904735" cy="1904735"/>
          </a:xfrm>
          <a:prstGeom prst="rect">
            <a:avLst/>
          </a:prstGeom>
        </p:spPr>
      </p:pic>
      <p:pic>
        <p:nvPicPr>
          <p:cNvPr id="14" name="Grafik 13" descr="Fragezeichen Silhouette">
            <a:extLst>
              <a:ext uri="{FF2B5EF4-FFF2-40B4-BE49-F238E27FC236}">
                <a16:creationId xmlns:a16="http://schemas.microsoft.com/office/drawing/2014/main" id="{59417E6F-6444-40FD-DDEA-B8AF9CB2A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1283" y="30679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0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E8DAB-3130-899B-822E-6AC81F6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7921"/>
            <a:ext cx="9144000" cy="1862157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Rapporto</a:t>
            </a:r>
            <a:r>
              <a:rPr lang="de-CH" dirty="0"/>
              <a:t> di </a:t>
            </a:r>
            <a:r>
              <a:rPr lang="de-CH" dirty="0" err="1"/>
              <a:t>formazione</a:t>
            </a:r>
            <a:r>
              <a:rPr lang="de-CH" dirty="0"/>
              <a:t> e </a:t>
            </a:r>
            <a:r>
              <a:rPr lang="de-CH" dirty="0" err="1"/>
              <a:t>rapporto</a:t>
            </a:r>
            <a:r>
              <a:rPr lang="de-CH" dirty="0"/>
              <a:t> </a:t>
            </a:r>
            <a:r>
              <a:rPr lang="de-CH" dirty="0" err="1"/>
              <a:t>dell’apprendimento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149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E2E6E-5190-6D83-6D4A-E65EBEE4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rapporto</a:t>
            </a:r>
            <a:r>
              <a:rPr lang="de-DE" dirty="0"/>
              <a:t> di </a:t>
            </a:r>
            <a:r>
              <a:rPr lang="de-DE" dirty="0" err="1"/>
              <a:t>formazione</a:t>
            </a:r>
            <a:endParaRPr lang="de-GB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3FBAFB8A-5E22-DEB2-3524-C3663C06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196925"/>
            <a:ext cx="10515600" cy="40608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Competenze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professionali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Competenze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metodologiche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Competenze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sociali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Competenze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personali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Documentazione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dell’apprendimento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Prestazioni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alla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scuola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professionale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ai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corsi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interaziendali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Valutazione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della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parte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della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Bilancio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degli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obiettivi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raggiungere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entro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fine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del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semestre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scorso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Obiettivi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per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il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prossimo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semestre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Accordo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sulla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frequenza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corsi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facoltativi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sostegno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Varia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Data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firme</a:t>
            </a:r>
          </a:p>
          <a:p>
            <a:pPr marL="0" indent="0">
              <a:buNone/>
            </a:pPr>
            <a:endParaRPr lang="de-GB" dirty="0">
              <a:solidFill>
                <a:schemeClr val="tx1"/>
              </a:solidFill>
            </a:endParaRPr>
          </a:p>
        </p:txBody>
      </p:sp>
      <p:pic>
        <p:nvPicPr>
          <p:cNvPr id="18" name="Grafik 17" descr="Dokument Silhouette">
            <a:extLst>
              <a:ext uri="{FF2B5EF4-FFF2-40B4-BE49-F238E27FC236}">
                <a16:creationId xmlns:a16="http://schemas.microsoft.com/office/drawing/2014/main" id="{FDE643D7-20A0-EDFC-38DF-021FF1A7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3948" y="2505293"/>
            <a:ext cx="2960062" cy="2960062"/>
          </a:xfrm>
          <a:prstGeom prst="rect">
            <a:avLst/>
          </a:prstGeom>
        </p:spPr>
      </p:pic>
      <p:pic>
        <p:nvPicPr>
          <p:cNvPr id="20" name="Grafik 19" descr="Stern für Bewertung Silhouette">
            <a:extLst>
              <a:ext uri="{FF2B5EF4-FFF2-40B4-BE49-F238E27FC236}">
                <a16:creationId xmlns:a16="http://schemas.microsoft.com/office/drawing/2014/main" id="{D7DBFF86-89B0-79A8-3E24-9FC2B16A4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8768" y="1576846"/>
            <a:ext cx="1442952" cy="14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5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6D489-CAC5-50E2-C8E8-042A2565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documentazione</a:t>
            </a:r>
            <a:r>
              <a:rPr lang="de-DE" dirty="0"/>
              <a:t> </a:t>
            </a:r>
            <a:r>
              <a:rPr lang="de-DE" dirty="0" err="1"/>
              <a:t>dell’apprendimento</a:t>
            </a:r>
            <a:endParaRPr lang="de-GB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EB61A1C-80ED-2A59-712D-F62DB67C7BF2}"/>
              </a:ext>
            </a:extLst>
          </p:cNvPr>
          <p:cNvSpPr txBox="1">
            <a:spLocks/>
          </p:cNvSpPr>
          <p:nvPr/>
        </p:nvSpPr>
        <p:spPr>
          <a:xfrm>
            <a:off x="781050" y="1868488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Strumento</a:t>
            </a:r>
            <a:r>
              <a:rPr lang="de-DE" dirty="0"/>
              <a:t> di </a:t>
            </a:r>
            <a:r>
              <a:rPr lang="de-DE" dirty="0" err="1"/>
              <a:t>sostegno</a:t>
            </a:r>
            <a:r>
              <a:rPr lang="de-DE" dirty="0"/>
              <a:t> alla </a:t>
            </a:r>
            <a:r>
              <a:rPr lang="de-DE" dirty="0" err="1"/>
              <a:t>formazione</a:t>
            </a:r>
            <a:r>
              <a:rPr lang="de-DE" dirty="0"/>
              <a:t> </a:t>
            </a:r>
            <a:r>
              <a:rPr lang="de-DE" dirty="0" err="1"/>
              <a:t>aziendale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53C122FA-E585-D3F5-D833-1B921635DF86}"/>
              </a:ext>
            </a:extLst>
          </p:cNvPr>
          <p:cNvSpPr txBox="1">
            <a:spLocks/>
          </p:cNvSpPr>
          <p:nvPr/>
        </p:nvSpPr>
        <p:spPr>
          <a:xfrm>
            <a:off x="781050" y="2536265"/>
            <a:ext cx="7905750" cy="369520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b="1" dirty="0" err="1"/>
              <a:t>Obiettivo</a:t>
            </a:r>
            <a:br>
              <a:rPr lang="de-DE" b="1" dirty="0"/>
            </a:br>
            <a:r>
              <a:rPr lang="de-DE" dirty="0" err="1"/>
              <a:t>Saper</a:t>
            </a:r>
            <a:r>
              <a:rPr lang="de-DE" dirty="0"/>
              <a:t> </a:t>
            </a:r>
            <a:r>
              <a:rPr lang="de-DE" dirty="0" err="1"/>
              <a:t>riconoscere</a:t>
            </a:r>
            <a:r>
              <a:rPr lang="de-DE" dirty="0"/>
              <a:t>, </a:t>
            </a:r>
            <a:r>
              <a:rPr lang="de-DE" dirty="0" err="1"/>
              <a:t>documentare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valutare</a:t>
            </a:r>
            <a:r>
              <a:rPr lang="de-DE" dirty="0"/>
              <a:t> i </a:t>
            </a:r>
            <a:r>
              <a:rPr lang="de-DE" dirty="0" err="1"/>
              <a:t>lavori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le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nell’azienda</a:t>
            </a:r>
            <a:r>
              <a:rPr lang="de-DE" dirty="0"/>
              <a:t> </a:t>
            </a:r>
            <a:r>
              <a:rPr lang="de-DE" dirty="0" err="1"/>
              <a:t>formatrice</a:t>
            </a: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/>
              <a:t>Contenuto</a:t>
            </a:r>
            <a:br>
              <a:rPr lang="de-DE" b="1" dirty="0"/>
            </a:br>
            <a:r>
              <a:rPr lang="de-DE" dirty="0"/>
              <a:t>Nella </a:t>
            </a:r>
            <a:r>
              <a:rPr lang="de-DE" dirty="0" err="1"/>
              <a:t>documentazione</a:t>
            </a:r>
            <a:r>
              <a:rPr lang="de-DE" dirty="0"/>
              <a:t> </a:t>
            </a:r>
            <a:r>
              <a:rPr lang="de-DE" dirty="0" err="1"/>
              <a:t>dell’apprendimento</a:t>
            </a:r>
            <a:r>
              <a:rPr lang="de-DE" dirty="0"/>
              <a:t> </a:t>
            </a:r>
            <a:r>
              <a:rPr lang="de-DE" dirty="0" err="1"/>
              <a:t>occorre</a:t>
            </a:r>
            <a:r>
              <a:rPr lang="de-DE" dirty="0"/>
              <a:t> </a:t>
            </a:r>
            <a:r>
              <a:rPr lang="de-DE" dirty="0" err="1"/>
              <a:t>annotare</a:t>
            </a:r>
            <a:r>
              <a:rPr lang="de-DE" dirty="0"/>
              <a:t>:</a:t>
            </a:r>
          </a:p>
          <a:p>
            <a:pPr>
              <a:lnSpc>
                <a:spcPct val="120000"/>
              </a:lnSpc>
            </a:pPr>
            <a:r>
              <a:rPr lang="de-DE" dirty="0"/>
              <a:t>i </a:t>
            </a:r>
            <a:r>
              <a:rPr lang="de-DE" dirty="0" err="1"/>
              <a:t>lavori</a:t>
            </a:r>
            <a:r>
              <a:rPr lang="de-DE" dirty="0"/>
              <a:t> </a:t>
            </a:r>
            <a:r>
              <a:rPr lang="de-DE" dirty="0" err="1"/>
              <a:t>principali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le </a:t>
            </a:r>
            <a:r>
              <a:rPr lang="de-DE" dirty="0" err="1"/>
              <a:t>capacità</a:t>
            </a:r>
            <a:r>
              <a:rPr lang="de-DE" dirty="0"/>
              <a:t> </a:t>
            </a:r>
            <a:r>
              <a:rPr lang="de-DE" dirty="0" err="1"/>
              <a:t>acquisite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le </a:t>
            </a:r>
            <a:r>
              <a:rPr lang="de-DE" dirty="0" err="1"/>
              <a:t>esperienze</a:t>
            </a:r>
            <a:r>
              <a:rPr lang="de-DE" dirty="0"/>
              <a:t> </a:t>
            </a:r>
            <a:r>
              <a:rPr lang="de-DE" dirty="0" err="1"/>
              <a:t>fatte</a:t>
            </a:r>
            <a:r>
              <a:rPr lang="de-DE" dirty="0"/>
              <a:t> in </a:t>
            </a:r>
            <a:r>
              <a:rPr lang="de-DE" dirty="0" err="1"/>
              <a:t>azienda</a:t>
            </a: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/>
              <a:t>Formatore</a:t>
            </a:r>
            <a:br>
              <a:rPr lang="de-DE" b="1" dirty="0"/>
            </a:br>
            <a:r>
              <a:rPr lang="de-DE" dirty="0" err="1"/>
              <a:t>Sostegno</a:t>
            </a:r>
            <a:r>
              <a:rPr lang="de-DE" dirty="0"/>
              <a:t>, </a:t>
            </a:r>
            <a:r>
              <a:rPr lang="de-DE" dirty="0" err="1"/>
              <a:t>direttive</a:t>
            </a:r>
            <a:r>
              <a:rPr lang="de-DE" dirty="0"/>
              <a:t> in materia di </a:t>
            </a:r>
            <a:r>
              <a:rPr lang="de-DE" dirty="0" err="1"/>
              <a:t>obiettivi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controllo</a:t>
            </a:r>
            <a:r>
              <a:rPr lang="de-DE" dirty="0"/>
              <a:t> </a:t>
            </a:r>
            <a:r>
              <a:rPr lang="de-DE" dirty="0" err="1"/>
              <a:t>periodico</a:t>
            </a: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/>
              <a:t>Basi</a:t>
            </a:r>
            <a:br>
              <a:rPr lang="de-DE" b="1" dirty="0"/>
            </a:br>
            <a:r>
              <a:rPr lang="de-DE" dirty="0" err="1"/>
              <a:t>Ordinanza</a:t>
            </a:r>
            <a:r>
              <a:rPr lang="de-DE" dirty="0"/>
              <a:t> </a:t>
            </a:r>
            <a:r>
              <a:rPr lang="de-DE" dirty="0" err="1"/>
              <a:t>sulla</a:t>
            </a:r>
            <a:r>
              <a:rPr lang="de-DE" dirty="0"/>
              <a:t> </a:t>
            </a:r>
            <a:r>
              <a:rPr lang="de-DE" dirty="0" err="1"/>
              <a:t>formazione</a:t>
            </a:r>
            <a:r>
              <a:rPr lang="de-DE" dirty="0"/>
              <a:t> professionale di </a:t>
            </a:r>
            <a:r>
              <a:rPr lang="de-DE" dirty="0" err="1"/>
              <a:t>base</a:t>
            </a:r>
            <a:r>
              <a:rPr lang="de-DE" dirty="0"/>
              <a:t> della </a:t>
            </a:r>
            <a:r>
              <a:rPr lang="de-DE" dirty="0" err="1"/>
              <a:t>professione</a:t>
            </a:r>
            <a:r>
              <a:rPr lang="de-DE" dirty="0"/>
              <a:t> in </a:t>
            </a:r>
            <a:r>
              <a:rPr lang="de-DE" dirty="0" err="1"/>
              <a:t>questione</a:t>
            </a:r>
            <a:endParaRPr lang="de-DE" dirty="0"/>
          </a:p>
        </p:txBody>
      </p:sp>
      <p:pic>
        <p:nvPicPr>
          <p:cNvPr id="6" name="Grafik 5" descr="Schreibmaschine Silhouette">
            <a:extLst>
              <a:ext uri="{FF2B5EF4-FFF2-40B4-BE49-F238E27FC236}">
                <a16:creationId xmlns:a16="http://schemas.microsoft.com/office/drawing/2014/main" id="{4BC66A34-35F4-252B-AE64-64530C31F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61119">
            <a:off x="8783849" y="2738717"/>
            <a:ext cx="2723748" cy="27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0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068C6-80FE-E8AA-4D7B-1324F95F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rapporto</a:t>
            </a:r>
            <a:r>
              <a:rPr lang="de-DE" dirty="0"/>
              <a:t> </a:t>
            </a:r>
            <a:r>
              <a:rPr lang="de-DE" dirty="0" err="1"/>
              <a:t>dell’apprendimento</a:t>
            </a:r>
            <a:endParaRPr lang="de-GB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A692C02A-FD0F-A8C1-FCF0-5AB2194FDA91}"/>
              </a:ext>
            </a:extLst>
          </p:cNvPr>
          <p:cNvSpPr txBox="1">
            <a:spLocks/>
          </p:cNvSpPr>
          <p:nvPr/>
        </p:nvSpPr>
        <p:spPr>
          <a:xfrm>
            <a:off x="781050" y="1868488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Parte </a:t>
            </a:r>
            <a:r>
              <a:rPr lang="de-DE" dirty="0" err="1"/>
              <a:t>integrante</a:t>
            </a:r>
            <a:r>
              <a:rPr lang="de-DE" dirty="0"/>
              <a:t> della </a:t>
            </a:r>
            <a:r>
              <a:rPr lang="de-DE" dirty="0" err="1"/>
              <a:t>documentazione</a:t>
            </a:r>
            <a:r>
              <a:rPr lang="de-DE" dirty="0"/>
              <a:t> </a:t>
            </a:r>
            <a:r>
              <a:rPr lang="de-DE" dirty="0" err="1"/>
              <a:t>dell’apprendimento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785D8A3-7F0B-C680-9015-83051FF65B82}"/>
              </a:ext>
            </a:extLst>
          </p:cNvPr>
          <p:cNvSpPr txBox="1">
            <a:spLocks/>
          </p:cNvSpPr>
          <p:nvPr/>
        </p:nvSpPr>
        <p:spPr>
          <a:xfrm>
            <a:off x="781050" y="2574065"/>
            <a:ext cx="7429308" cy="293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b="1" dirty="0"/>
              <a:t>I </a:t>
            </a:r>
            <a:r>
              <a:rPr lang="de-DE" b="1" dirty="0" err="1"/>
              <a:t>rapporti</a:t>
            </a:r>
            <a:r>
              <a:rPr lang="de-DE" b="1" dirty="0"/>
              <a:t> </a:t>
            </a:r>
            <a:r>
              <a:rPr lang="de-DE" b="1" dirty="0" err="1"/>
              <a:t>dell’apprendimento</a:t>
            </a:r>
            <a:r>
              <a:rPr lang="de-DE" b="1" dirty="0"/>
              <a:t> </a:t>
            </a:r>
            <a:r>
              <a:rPr lang="de-DE" b="1" dirty="0" err="1"/>
              <a:t>aiutano</a:t>
            </a:r>
            <a:r>
              <a:rPr lang="de-DE" b="1" dirty="0"/>
              <a:t> le </a:t>
            </a:r>
            <a:r>
              <a:rPr lang="de-DE" b="1" dirty="0" err="1"/>
              <a:t>persone</a:t>
            </a:r>
            <a:r>
              <a:rPr lang="de-DE" b="1" dirty="0"/>
              <a:t> in </a:t>
            </a:r>
            <a:r>
              <a:rPr lang="de-DE" b="1" dirty="0" err="1"/>
              <a:t>formazione</a:t>
            </a:r>
            <a:r>
              <a:rPr lang="de-DE" b="1" dirty="0"/>
              <a:t> a:</a:t>
            </a:r>
          </a:p>
          <a:p>
            <a:pPr>
              <a:lnSpc>
                <a:spcPct val="100000"/>
              </a:lnSpc>
            </a:pPr>
            <a:r>
              <a:rPr lang="de-DE" dirty="0" err="1"/>
              <a:t>riflettere</a:t>
            </a:r>
            <a:r>
              <a:rPr lang="de-DE" dirty="0"/>
              <a:t> sui </a:t>
            </a:r>
            <a:r>
              <a:rPr lang="de-DE" dirty="0" err="1"/>
              <a:t>lavori</a:t>
            </a:r>
            <a:r>
              <a:rPr lang="de-DE" dirty="0"/>
              <a:t> </a:t>
            </a:r>
            <a:r>
              <a:rPr lang="de-DE" dirty="0" err="1"/>
              <a:t>eseguiti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sulle</a:t>
            </a:r>
            <a:r>
              <a:rPr lang="de-DE" dirty="0"/>
              <a:t> </a:t>
            </a:r>
            <a:r>
              <a:rPr lang="de-DE" dirty="0" err="1"/>
              <a:t>esperienze</a:t>
            </a:r>
            <a:r>
              <a:rPr lang="de-DE" dirty="0"/>
              <a:t> </a:t>
            </a:r>
            <a:r>
              <a:rPr lang="de-DE" dirty="0" err="1"/>
              <a:t>fatte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err="1"/>
              <a:t>descrivere</a:t>
            </a:r>
            <a:r>
              <a:rPr lang="de-DE" dirty="0"/>
              <a:t> i </a:t>
            </a:r>
            <a:r>
              <a:rPr lang="de-DE" dirty="0" err="1"/>
              <a:t>lavori</a:t>
            </a:r>
            <a:r>
              <a:rPr lang="de-DE" dirty="0"/>
              <a:t> </a:t>
            </a:r>
            <a:r>
              <a:rPr lang="de-DE" dirty="0" err="1"/>
              <a:t>svolti</a:t>
            </a:r>
            <a:r>
              <a:rPr lang="de-DE" dirty="0"/>
              <a:t> (</a:t>
            </a:r>
            <a:r>
              <a:rPr lang="de-DE" dirty="0" err="1"/>
              <a:t>svolgimento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realizzazione</a:t>
            </a:r>
            <a:r>
              <a:rPr lang="de-DE" dirty="0"/>
              <a:t>)</a:t>
            </a:r>
          </a:p>
          <a:p>
            <a:pPr>
              <a:lnSpc>
                <a:spcPct val="100000"/>
              </a:lnSpc>
            </a:pPr>
            <a:r>
              <a:rPr lang="de-DE" dirty="0" err="1"/>
              <a:t>riconoscere</a:t>
            </a:r>
            <a:r>
              <a:rPr lang="de-DE" dirty="0"/>
              <a:t> i </a:t>
            </a:r>
            <a:r>
              <a:rPr lang="de-DE" dirty="0" err="1"/>
              <a:t>progressi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err="1"/>
              <a:t>riconoscere</a:t>
            </a:r>
            <a:r>
              <a:rPr lang="de-DE" dirty="0"/>
              <a:t> i </a:t>
            </a:r>
            <a:r>
              <a:rPr lang="de-DE" dirty="0" err="1"/>
              <a:t>propri</a:t>
            </a:r>
            <a:r>
              <a:rPr lang="de-DE" dirty="0"/>
              <a:t> </a:t>
            </a:r>
            <a:r>
              <a:rPr lang="de-DE" dirty="0" err="1"/>
              <a:t>punti</a:t>
            </a:r>
            <a:r>
              <a:rPr lang="de-DE" dirty="0"/>
              <a:t> </a:t>
            </a:r>
            <a:r>
              <a:rPr lang="de-DE" dirty="0" err="1"/>
              <a:t>deboli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err="1"/>
              <a:t>riconoscere</a:t>
            </a:r>
            <a:r>
              <a:rPr lang="de-DE" dirty="0"/>
              <a:t> le </a:t>
            </a:r>
            <a:r>
              <a:rPr lang="de-DE" dirty="0" err="1"/>
              <a:t>competenze</a:t>
            </a:r>
            <a:r>
              <a:rPr lang="de-DE" dirty="0"/>
              <a:t> operative </a:t>
            </a:r>
            <a:r>
              <a:rPr lang="de-DE" dirty="0" err="1"/>
              <a:t>importanti</a:t>
            </a:r>
            <a:r>
              <a:rPr lang="de-DE" dirty="0"/>
              <a:t> per la sua </a:t>
            </a:r>
            <a:r>
              <a:rPr lang="de-DE" dirty="0" err="1"/>
              <a:t>professione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collegarle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i </a:t>
            </a:r>
            <a:r>
              <a:rPr lang="de-DE" dirty="0" err="1"/>
              <a:t>lavori</a:t>
            </a:r>
            <a:r>
              <a:rPr lang="de-DE" dirty="0"/>
              <a:t> </a:t>
            </a:r>
            <a:r>
              <a:rPr lang="de-DE" dirty="0" err="1"/>
              <a:t>quotidiani</a:t>
            </a:r>
            <a:endParaRPr lang="de-DE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DE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GB" b="1" dirty="0"/>
          </a:p>
        </p:txBody>
      </p:sp>
      <p:pic>
        <p:nvPicPr>
          <p:cNvPr id="7" name="Grafik 6" descr="Gehirn im Kopf Silhouette">
            <a:extLst>
              <a:ext uri="{FF2B5EF4-FFF2-40B4-BE49-F238E27FC236}">
                <a16:creationId xmlns:a16="http://schemas.microsoft.com/office/drawing/2014/main" id="{4765FB9E-AC8C-A3F7-024A-8CBF5126B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8013" y="2541409"/>
            <a:ext cx="2087011" cy="2087011"/>
          </a:xfrm>
          <a:prstGeom prst="rect">
            <a:avLst/>
          </a:prstGeom>
        </p:spPr>
      </p:pic>
      <p:pic>
        <p:nvPicPr>
          <p:cNvPr id="11" name="Grafik 10" descr="Daumen runter Silhouette">
            <a:extLst>
              <a:ext uri="{FF2B5EF4-FFF2-40B4-BE49-F238E27FC236}">
                <a16:creationId xmlns:a16="http://schemas.microsoft.com/office/drawing/2014/main" id="{C85DD12A-655A-DF8D-4F46-131567EC8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8948" y="4084839"/>
            <a:ext cx="1290935" cy="1290935"/>
          </a:xfrm>
          <a:prstGeom prst="rect">
            <a:avLst/>
          </a:prstGeom>
        </p:spPr>
      </p:pic>
      <p:pic>
        <p:nvPicPr>
          <p:cNvPr id="13" name="Grafik 12" descr="Daumen hoch-Zeichen Silhouette">
            <a:extLst>
              <a:ext uri="{FF2B5EF4-FFF2-40B4-BE49-F238E27FC236}">
                <a16:creationId xmlns:a16="http://schemas.microsoft.com/office/drawing/2014/main" id="{7F0696C7-4C74-6989-BB2B-18F25C50B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210358" y="3388956"/>
            <a:ext cx="1290935" cy="12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23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2A235A2-EE0F-8E8A-314A-D2128EFE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03204-90BD-B5FA-8725-2ECA77D5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871509"/>
            <a:ext cx="3548957" cy="3114982"/>
          </a:xfrm>
        </p:spPr>
        <p:txBody>
          <a:bodyPr/>
          <a:lstStyle/>
          <a:p>
            <a:r>
              <a:rPr lang="de-DE" dirty="0">
                <a:effectLst/>
              </a:rPr>
              <a:t>Il </a:t>
            </a:r>
            <a:r>
              <a:rPr lang="de-DE" dirty="0" err="1">
                <a:effectLst/>
              </a:rPr>
              <a:t>formulario</a:t>
            </a:r>
            <a:r>
              <a:rPr lang="de-DE" dirty="0">
                <a:effectLst/>
              </a:rPr>
              <a:t> «</a:t>
            </a:r>
            <a:r>
              <a:rPr lang="de-DE" dirty="0" err="1">
                <a:effectLst/>
              </a:rPr>
              <a:t>Panoramica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rapporti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dell’apprendimento</a:t>
            </a:r>
            <a:r>
              <a:rPr lang="de-DE" dirty="0">
                <a:effectLst/>
              </a:rPr>
              <a:t>»</a:t>
            </a:r>
          </a:p>
        </p:txBody>
      </p:sp>
      <p:pic>
        <p:nvPicPr>
          <p:cNvPr id="12" name="Inhaltsplatzhalter 11" descr="Ein Bild, das Text, Dokument, Handschrift, Papierprodukt enthält.&#10;&#10;Automatisch generierte Beschreibung">
            <a:extLst>
              <a:ext uri="{FF2B5EF4-FFF2-40B4-BE49-F238E27FC236}">
                <a16:creationId xmlns:a16="http://schemas.microsoft.com/office/drawing/2014/main" id="{C65076BA-F664-E203-C268-E4C3FCCDF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786926"/>
            <a:ext cx="7446526" cy="5569424"/>
          </a:xfrm>
        </p:spPr>
      </p:pic>
    </p:spTree>
    <p:extLst>
      <p:ext uri="{BB962C8B-B14F-4D97-AF65-F5344CB8AC3E}">
        <p14:creationId xmlns:p14="http://schemas.microsoft.com/office/powerpoint/2010/main" val="3387337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D26AB6-6146-4C4C-0B91-24348D55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249C38-6EC1-3101-0920-1244D46F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Dare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riscontro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74B7B1-4ADB-D340-FB01-D863ABA9492D}"/>
              </a:ext>
            </a:extLst>
          </p:cNvPr>
          <p:cNvSpPr/>
          <p:nvPr/>
        </p:nvSpPr>
        <p:spPr>
          <a:xfrm>
            <a:off x="811068" y="2186186"/>
            <a:ext cx="3063240" cy="1645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Emittente</a:t>
            </a:r>
            <a:endParaRPr lang="de-DE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8B7A5E-25C6-D34B-D86C-C046D8211A66}"/>
              </a:ext>
            </a:extLst>
          </p:cNvPr>
          <p:cNvSpPr/>
          <p:nvPr/>
        </p:nvSpPr>
        <p:spPr>
          <a:xfrm>
            <a:off x="7150908" y="2177812"/>
            <a:ext cx="3063240" cy="1645920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Destinatario</a:t>
            </a:r>
            <a:endParaRPr lang="de-DE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D2C3C63-F0BE-36ED-F33F-3B1ADC23A75D}"/>
              </a:ext>
            </a:extLst>
          </p:cNvPr>
          <p:cNvSpPr/>
          <p:nvPr/>
        </p:nvSpPr>
        <p:spPr>
          <a:xfrm>
            <a:off x="3874308" y="4655760"/>
            <a:ext cx="3063240" cy="1645920"/>
          </a:xfrm>
          <a:prstGeom prst="rect">
            <a:avLst/>
          </a:prstGeom>
          <a:solidFill>
            <a:srgbClr val="A117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itchFamily="2" charset="0"/>
              </a:rPr>
              <a:t>Feed-back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48DBEC2-7222-C0F5-5A0B-8001E7FD0A40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3874308" y="3000772"/>
            <a:ext cx="3276600" cy="837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7679DD52-D032-210C-F599-DE6DA64CE682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6982544" y="3778736"/>
            <a:ext cx="1654988" cy="1744980"/>
          </a:xfrm>
          <a:prstGeom prst="bentConnector2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>
            <a:extLst>
              <a:ext uri="{FF2B5EF4-FFF2-40B4-BE49-F238E27FC236}">
                <a16:creationId xmlns:a16="http://schemas.microsoft.com/office/drawing/2014/main" id="{439BBD8E-9DB0-77AD-7694-AD0D4BF9F7A4}"/>
              </a:ext>
            </a:extLst>
          </p:cNvPr>
          <p:cNvCxnSpPr>
            <a:stCxn id="7" idx="1"/>
            <a:endCxn id="5" idx="2"/>
          </p:cNvCxnSpPr>
          <p:nvPr/>
        </p:nvCxnSpPr>
        <p:spPr>
          <a:xfrm rot="10800000">
            <a:off x="2342688" y="3832106"/>
            <a:ext cx="1531620" cy="1646614"/>
          </a:xfrm>
          <a:prstGeom prst="bentConnector2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8FBAB4F5-E601-2697-5F69-682F20F2C0D5}"/>
              </a:ext>
            </a:extLst>
          </p:cNvPr>
          <p:cNvSpPr/>
          <p:nvPr/>
        </p:nvSpPr>
        <p:spPr>
          <a:xfrm>
            <a:off x="4087668" y="2357186"/>
            <a:ext cx="1251188" cy="125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500" dirty="0" err="1">
                <a:solidFill>
                  <a:schemeClr val="tx1"/>
                </a:solidFill>
                <a:latin typeface="Helvetica" pitchFamily="2" charset="0"/>
              </a:rPr>
              <a:t>Messaggio</a:t>
            </a:r>
            <a:endParaRPr lang="de-DE" sz="1500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r>
              <a:rPr lang="de-DE" sz="1500" dirty="0" err="1">
                <a:solidFill>
                  <a:schemeClr val="tx1"/>
                </a:solidFill>
                <a:latin typeface="Helvetica" pitchFamily="2" charset="0"/>
              </a:rPr>
              <a:t>trasmesso</a:t>
            </a:r>
            <a:endParaRPr lang="de-DE" sz="15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20" name="Grafik 19" descr="Lippen Silhouette">
            <a:extLst>
              <a:ext uri="{FF2B5EF4-FFF2-40B4-BE49-F238E27FC236}">
                <a16:creationId xmlns:a16="http://schemas.microsoft.com/office/drawing/2014/main" id="{E60AB919-867B-B1FC-3CE1-CF22B1D53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062" y="2264139"/>
            <a:ext cx="914400" cy="9144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546F90AD-7B1F-10A4-78A7-CD034E17F2B7}"/>
              </a:ext>
            </a:extLst>
          </p:cNvPr>
          <p:cNvSpPr/>
          <p:nvPr/>
        </p:nvSpPr>
        <p:spPr>
          <a:xfrm>
            <a:off x="5507250" y="2357186"/>
            <a:ext cx="1251188" cy="125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500" dirty="0" err="1">
                <a:solidFill>
                  <a:schemeClr val="tx1"/>
                </a:solidFill>
                <a:latin typeface="Helvetica" pitchFamily="2" charset="0"/>
              </a:rPr>
              <a:t>Messaggio</a:t>
            </a:r>
            <a:endParaRPr lang="de-DE" sz="1500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r>
              <a:rPr lang="de-DE" sz="1500" dirty="0" err="1">
                <a:solidFill>
                  <a:schemeClr val="tx1"/>
                </a:solidFill>
                <a:latin typeface="Helvetica" pitchFamily="2" charset="0"/>
              </a:rPr>
              <a:t>ricevuto</a:t>
            </a:r>
            <a:endParaRPr lang="de-DE" sz="15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18" name="Grafik 17" descr="Ohr Silhouette">
            <a:extLst>
              <a:ext uri="{FF2B5EF4-FFF2-40B4-BE49-F238E27FC236}">
                <a16:creationId xmlns:a16="http://schemas.microsoft.com/office/drawing/2014/main" id="{9938E049-658E-5497-F413-7EF70617F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5300" y="2313795"/>
            <a:ext cx="815088" cy="8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0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7A437-F460-AD01-46D0-B44FE3BA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Alcune</a:t>
            </a:r>
            <a:r>
              <a:rPr lang="de-DE" dirty="0"/>
              <a:t> </a:t>
            </a:r>
            <a:r>
              <a:rPr lang="de-DE" dirty="0" err="1"/>
              <a:t>regole</a:t>
            </a:r>
            <a:r>
              <a:rPr lang="de-DE" dirty="0"/>
              <a:t> per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resoconto</a:t>
            </a:r>
            <a:r>
              <a:rPr lang="de-DE" dirty="0"/>
              <a:t> </a:t>
            </a:r>
            <a:r>
              <a:rPr lang="de-DE" dirty="0" err="1"/>
              <a:t>costruttivo</a:t>
            </a:r>
            <a:endParaRPr lang="de-DE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189E113-986F-1439-CFE5-BF1482F500E9}"/>
              </a:ext>
            </a:extLst>
          </p:cNvPr>
          <p:cNvSpPr txBox="1">
            <a:spLocks/>
          </p:cNvSpPr>
          <p:nvPr/>
        </p:nvSpPr>
        <p:spPr>
          <a:xfrm>
            <a:off x="759809" y="1963613"/>
            <a:ext cx="10171430" cy="4060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sz="1600" b="1" dirty="0" err="1"/>
              <a:t>Quando</a:t>
            </a:r>
            <a:r>
              <a:rPr lang="de-DE" sz="1600" b="1" dirty="0"/>
              <a:t> si </a:t>
            </a:r>
            <a:r>
              <a:rPr lang="de-DE" sz="1600" b="1" dirty="0" err="1"/>
              <a:t>dà</a:t>
            </a:r>
            <a:r>
              <a:rPr lang="de-DE" sz="1600" b="1" dirty="0"/>
              <a:t> </a:t>
            </a:r>
            <a:r>
              <a:rPr lang="de-DE" sz="1600" b="1" dirty="0" err="1"/>
              <a:t>un</a:t>
            </a:r>
            <a:r>
              <a:rPr lang="de-DE" sz="1600" b="1" dirty="0"/>
              <a:t> </a:t>
            </a:r>
            <a:r>
              <a:rPr lang="de-DE" sz="1600" b="1" dirty="0" err="1"/>
              <a:t>riscontro</a:t>
            </a:r>
            <a:r>
              <a:rPr lang="de-DE" sz="1600" b="1" dirty="0"/>
              <a:t>, </a:t>
            </a:r>
            <a:r>
              <a:rPr lang="de-DE" sz="1600" b="1" dirty="0" err="1"/>
              <a:t>questo</a:t>
            </a:r>
            <a:r>
              <a:rPr lang="de-DE" sz="1600" b="1" dirty="0"/>
              <a:t> </a:t>
            </a:r>
            <a:r>
              <a:rPr lang="de-DE" sz="1600" b="1" dirty="0" err="1"/>
              <a:t>deve</a:t>
            </a:r>
            <a:r>
              <a:rPr lang="de-DE" sz="1600" b="1" dirty="0"/>
              <a:t> </a:t>
            </a:r>
            <a:r>
              <a:rPr lang="de-DE" sz="1600" b="1" dirty="0" err="1"/>
              <a:t>essere</a:t>
            </a:r>
            <a:r>
              <a:rPr lang="de-DE" sz="1600" b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rafforzativo</a:t>
            </a:r>
            <a:r>
              <a:rPr lang="de-DE" sz="1600" b="1" dirty="0">
                <a:solidFill>
                  <a:srgbClr val="4C7936"/>
                </a:solidFill>
              </a:rPr>
              <a:t>	</a:t>
            </a:r>
            <a:r>
              <a:rPr lang="de-DE" sz="1600" dirty="0" err="1"/>
              <a:t>Sottolineare</a:t>
            </a:r>
            <a:r>
              <a:rPr lang="de-DE" sz="1600" dirty="0"/>
              <a:t> i </a:t>
            </a:r>
            <a:r>
              <a:rPr lang="de-DE" sz="1600" dirty="0" err="1"/>
              <a:t>punti</a:t>
            </a:r>
            <a:r>
              <a:rPr lang="de-DE" sz="1600" dirty="0"/>
              <a:t> </a:t>
            </a:r>
            <a:r>
              <a:rPr lang="de-DE" sz="1600" dirty="0" err="1"/>
              <a:t>forti</a:t>
            </a:r>
            <a:r>
              <a:rPr lang="de-DE" sz="1600" dirty="0"/>
              <a:t> </a:t>
            </a:r>
            <a:r>
              <a:rPr lang="de-DE" sz="1600" dirty="0" err="1"/>
              <a:t>osservati</a:t>
            </a:r>
            <a:r>
              <a:rPr lang="de-DE" sz="1600" dirty="0"/>
              <a:t>. Se </a:t>
            </a:r>
            <a:r>
              <a:rPr lang="de-DE" sz="1600" dirty="0" err="1"/>
              <a:t>questo</a:t>
            </a:r>
            <a:r>
              <a:rPr lang="de-DE" sz="1600" dirty="0"/>
              <a:t> </a:t>
            </a:r>
            <a:r>
              <a:rPr lang="de-DE" sz="1600" dirty="0" err="1"/>
              <a:t>avviene</a:t>
            </a:r>
            <a:r>
              <a:rPr lang="de-DE" sz="1600" dirty="0"/>
              <a:t> </a:t>
            </a:r>
            <a:r>
              <a:rPr lang="de-DE" sz="1600" dirty="0" err="1"/>
              <a:t>saranno</a:t>
            </a:r>
            <a:r>
              <a:rPr lang="de-DE" sz="1600" dirty="0"/>
              <a:t> </a:t>
            </a:r>
            <a:r>
              <a:rPr lang="de-DE" sz="1600" dirty="0" err="1"/>
              <a:t>accettate</a:t>
            </a:r>
            <a:r>
              <a:rPr lang="de-DE" sz="1600" dirty="0"/>
              <a:t> </a:t>
            </a:r>
            <a:r>
              <a:rPr lang="de-DE" sz="1600" dirty="0" err="1"/>
              <a:t>meglio</a:t>
            </a:r>
            <a:r>
              <a:rPr lang="de-DE" sz="1600" dirty="0"/>
              <a:t> </a:t>
            </a:r>
            <a:r>
              <a:rPr lang="de-DE" sz="1600" dirty="0" err="1"/>
              <a:t>anche</a:t>
            </a:r>
            <a:r>
              <a:rPr lang="de-DE" sz="1600" dirty="0"/>
              <a:t> le </a:t>
            </a:r>
            <a:r>
              <a:rPr lang="de-DE" sz="1600" dirty="0" err="1"/>
              <a:t>critiche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preciso</a:t>
            </a:r>
            <a:r>
              <a:rPr lang="de-DE" sz="1600" b="1" dirty="0"/>
              <a:t>		</a:t>
            </a:r>
            <a:r>
              <a:rPr lang="de-DE" sz="1600" dirty="0" err="1"/>
              <a:t>Descrivere</a:t>
            </a:r>
            <a:r>
              <a:rPr lang="de-DE" sz="1600" dirty="0"/>
              <a:t> </a:t>
            </a:r>
            <a:r>
              <a:rPr lang="de-DE" sz="1600" dirty="0" err="1"/>
              <a:t>il</a:t>
            </a:r>
            <a:r>
              <a:rPr lang="de-DE" sz="1600" dirty="0"/>
              <a:t> più </a:t>
            </a:r>
            <a:r>
              <a:rPr lang="de-DE" sz="1600" dirty="0" err="1"/>
              <a:t>precisamente</a:t>
            </a:r>
            <a:r>
              <a:rPr lang="de-DE" sz="1600" dirty="0"/>
              <a:t> possibile </a:t>
            </a:r>
            <a:r>
              <a:rPr lang="de-DE" sz="1600" dirty="0" err="1"/>
              <a:t>cosa</a:t>
            </a:r>
            <a:r>
              <a:rPr lang="de-DE" sz="1600" dirty="0"/>
              <a:t> si </a:t>
            </a:r>
            <a:r>
              <a:rPr lang="de-DE" sz="1600" dirty="0" err="1"/>
              <a:t>è</a:t>
            </a:r>
            <a:r>
              <a:rPr lang="de-DE" sz="1600" dirty="0"/>
              <a:t> </a:t>
            </a:r>
            <a:r>
              <a:rPr lang="de-DE" sz="1600" dirty="0" err="1"/>
              <a:t>osservato</a:t>
            </a:r>
            <a:r>
              <a:rPr lang="de-DE" sz="1600" dirty="0"/>
              <a:t> in </a:t>
            </a:r>
            <a:r>
              <a:rPr lang="de-DE" sz="1600" dirty="0" err="1"/>
              <a:t>quale</a:t>
            </a:r>
            <a:r>
              <a:rPr lang="de-DE" sz="1600" dirty="0"/>
              <a:t> </a:t>
            </a:r>
            <a:r>
              <a:rPr lang="de-DE" sz="1600" dirty="0" err="1"/>
              <a:t>situazione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onesto</a:t>
            </a:r>
            <a:r>
              <a:rPr lang="de-DE" sz="1600" b="1" dirty="0"/>
              <a:t>		</a:t>
            </a:r>
            <a:r>
              <a:rPr lang="de-DE" sz="1600" dirty="0"/>
              <a:t>Tutto quanto </a:t>
            </a:r>
            <a:r>
              <a:rPr lang="de-DE" sz="1600" dirty="0" err="1"/>
              <a:t>viene</a:t>
            </a:r>
            <a:r>
              <a:rPr lang="de-DE" sz="1600" dirty="0"/>
              <a:t> detto </a:t>
            </a:r>
            <a:r>
              <a:rPr lang="de-DE" sz="1600" dirty="0" err="1"/>
              <a:t>è</a:t>
            </a:r>
            <a:r>
              <a:rPr lang="de-DE" sz="1600" dirty="0"/>
              <a:t> </a:t>
            </a:r>
            <a:r>
              <a:rPr lang="de-DE" sz="1600" dirty="0" err="1"/>
              <a:t>vero</a:t>
            </a:r>
            <a:r>
              <a:rPr lang="de-DE" sz="1600" dirty="0"/>
              <a:t>, </a:t>
            </a:r>
            <a:r>
              <a:rPr lang="de-DE" sz="1600" dirty="0" err="1"/>
              <a:t>ma</a:t>
            </a:r>
            <a:r>
              <a:rPr lang="de-DE" sz="1600" dirty="0"/>
              <a:t> non </a:t>
            </a:r>
            <a:r>
              <a:rPr lang="de-DE" sz="1600" dirty="0" err="1"/>
              <a:t>viene</a:t>
            </a:r>
            <a:r>
              <a:rPr lang="de-DE" sz="1600" dirty="0"/>
              <a:t> detto </a:t>
            </a:r>
            <a:r>
              <a:rPr lang="de-DE" sz="1600" dirty="0" err="1"/>
              <a:t>tutto</a:t>
            </a:r>
            <a:r>
              <a:rPr lang="de-DE" sz="1600" dirty="0"/>
              <a:t> </a:t>
            </a:r>
            <a:r>
              <a:rPr lang="de-DE" sz="1600" dirty="0" err="1"/>
              <a:t>ciò</a:t>
            </a:r>
            <a:r>
              <a:rPr lang="de-DE" sz="1600" dirty="0"/>
              <a:t> </a:t>
            </a:r>
            <a:r>
              <a:rPr lang="de-DE" sz="1600" dirty="0" err="1"/>
              <a:t>che</a:t>
            </a:r>
            <a:r>
              <a:rPr lang="de-DE" sz="1600" dirty="0"/>
              <a:t> </a:t>
            </a:r>
            <a:r>
              <a:rPr lang="de-DE" sz="1600" dirty="0" err="1"/>
              <a:t>è</a:t>
            </a:r>
            <a:r>
              <a:rPr lang="de-DE" sz="1600" dirty="0"/>
              <a:t> </a:t>
            </a:r>
            <a:r>
              <a:rPr lang="de-DE" sz="1600" dirty="0" err="1"/>
              <a:t>vero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costruttivo</a:t>
            </a:r>
            <a:r>
              <a:rPr lang="de-DE" sz="1600" b="1" dirty="0"/>
              <a:t>	</a:t>
            </a:r>
            <a:r>
              <a:rPr lang="de-DE" sz="1600" dirty="0"/>
              <a:t>Formulare </a:t>
            </a:r>
            <a:r>
              <a:rPr lang="de-DE" sz="1600" dirty="0" err="1"/>
              <a:t>proposte</a:t>
            </a:r>
            <a:r>
              <a:rPr lang="de-DE" sz="1600" dirty="0"/>
              <a:t> di </a:t>
            </a:r>
            <a:r>
              <a:rPr lang="de-DE" sz="1600" dirty="0" err="1"/>
              <a:t>miglioramento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>
                <a:solidFill>
                  <a:srgbClr val="4C7936"/>
                </a:solidFill>
              </a:rPr>
              <a:t>personale	</a:t>
            </a:r>
            <a:r>
              <a:rPr lang="de-DE" sz="1600" b="1" dirty="0"/>
              <a:t>	</a:t>
            </a:r>
            <a:r>
              <a:rPr lang="de-DE" sz="1600" dirty="0" err="1"/>
              <a:t>Chiarire</a:t>
            </a:r>
            <a:r>
              <a:rPr lang="de-DE" sz="1600" dirty="0"/>
              <a:t> </a:t>
            </a:r>
            <a:r>
              <a:rPr lang="de-DE" sz="1600" dirty="0" err="1"/>
              <a:t>che</a:t>
            </a:r>
            <a:r>
              <a:rPr lang="de-DE" sz="1600" dirty="0"/>
              <a:t> si </a:t>
            </a:r>
            <a:r>
              <a:rPr lang="de-DE" sz="1600" dirty="0" err="1"/>
              <a:t>tratta</a:t>
            </a:r>
            <a:r>
              <a:rPr lang="de-DE" sz="1600" dirty="0"/>
              <a:t> di </a:t>
            </a:r>
            <a:r>
              <a:rPr lang="de-DE" sz="1600" dirty="0" err="1"/>
              <a:t>un’opinione</a:t>
            </a:r>
            <a:r>
              <a:rPr lang="de-DE" sz="1600" dirty="0"/>
              <a:t> personale.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de-DE" sz="1600" b="1" dirty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sz="1600" b="1" dirty="0" err="1"/>
              <a:t>Quando</a:t>
            </a:r>
            <a:r>
              <a:rPr lang="de-DE" sz="1600" b="1" dirty="0"/>
              <a:t> si </a:t>
            </a:r>
            <a:r>
              <a:rPr lang="de-DE" sz="1600" b="1" dirty="0" err="1"/>
              <a:t>riceve</a:t>
            </a:r>
            <a:r>
              <a:rPr lang="de-DE" sz="1600" b="1" dirty="0"/>
              <a:t> </a:t>
            </a:r>
            <a:r>
              <a:rPr lang="de-DE" sz="1600" b="1" dirty="0" err="1"/>
              <a:t>un</a:t>
            </a:r>
            <a:r>
              <a:rPr lang="de-DE" sz="1600" b="1" dirty="0"/>
              <a:t> </a:t>
            </a:r>
            <a:r>
              <a:rPr lang="de-DE" sz="1600" b="1" dirty="0" err="1"/>
              <a:t>riscontro</a:t>
            </a:r>
            <a:r>
              <a:rPr lang="de-DE" sz="1600" b="1" dirty="0"/>
              <a:t> si </a:t>
            </a:r>
            <a:r>
              <a:rPr lang="de-DE" sz="1600" b="1" dirty="0" err="1"/>
              <a:t>può</a:t>
            </a:r>
            <a:r>
              <a:rPr lang="de-DE" sz="1600" b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ascoltare</a:t>
            </a:r>
            <a:r>
              <a:rPr lang="de-DE" sz="1600" b="1" dirty="0"/>
              <a:t>		</a:t>
            </a:r>
            <a:r>
              <a:rPr lang="de-DE" sz="1600" dirty="0" err="1"/>
              <a:t>Ascoltare</a:t>
            </a:r>
            <a:r>
              <a:rPr lang="de-DE" sz="1600" dirty="0"/>
              <a:t> </a:t>
            </a:r>
            <a:r>
              <a:rPr lang="de-DE" sz="1600" dirty="0" err="1"/>
              <a:t>il</a:t>
            </a:r>
            <a:r>
              <a:rPr lang="de-DE" sz="1600" dirty="0"/>
              <a:t> </a:t>
            </a:r>
            <a:r>
              <a:rPr lang="de-DE" sz="1600" dirty="0" err="1"/>
              <a:t>riscontro</a:t>
            </a:r>
            <a:r>
              <a:rPr lang="de-DE" sz="1600" dirty="0"/>
              <a:t>; dato </a:t>
            </a:r>
            <a:r>
              <a:rPr lang="de-DE" sz="1600" dirty="0" err="1"/>
              <a:t>che</a:t>
            </a:r>
            <a:r>
              <a:rPr lang="de-DE" sz="1600" dirty="0"/>
              <a:t> si </a:t>
            </a:r>
            <a:r>
              <a:rPr lang="de-DE" sz="1600" dirty="0" err="1"/>
              <a:t>tratta</a:t>
            </a:r>
            <a:r>
              <a:rPr lang="de-DE" sz="1600" dirty="0"/>
              <a:t> </a:t>
            </a:r>
            <a:r>
              <a:rPr lang="de-DE" sz="1600" dirty="0" err="1"/>
              <a:t>dell’opinione</a:t>
            </a:r>
            <a:r>
              <a:rPr lang="de-DE" sz="1600" dirty="0"/>
              <a:t> personale del proprio </a:t>
            </a:r>
            <a:r>
              <a:rPr lang="de-DE" sz="1600" dirty="0" err="1"/>
              <a:t>interlocutore</a:t>
            </a:r>
            <a:r>
              <a:rPr lang="de-DE" sz="1600" dirty="0"/>
              <a:t> non </a:t>
            </a:r>
            <a:r>
              <a:rPr lang="de-DE" sz="1600" dirty="0" err="1"/>
              <a:t>è</a:t>
            </a:r>
            <a:r>
              <a:rPr lang="de-DE" sz="1600" dirty="0"/>
              <a:t> 		</a:t>
            </a:r>
            <a:r>
              <a:rPr lang="de-DE" sz="1600" dirty="0" err="1"/>
              <a:t>necessario</a:t>
            </a:r>
            <a:r>
              <a:rPr lang="de-DE" sz="1600" dirty="0"/>
              <a:t> </a:t>
            </a:r>
            <a:r>
              <a:rPr lang="de-DE" sz="1600" dirty="0" err="1"/>
              <a:t>difendere</a:t>
            </a:r>
            <a:r>
              <a:rPr lang="de-DE" sz="1600" dirty="0"/>
              <a:t> la propria </a:t>
            </a:r>
            <a:r>
              <a:rPr lang="de-DE" sz="1600" dirty="0" err="1"/>
              <a:t>posizione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chiedere</a:t>
            </a:r>
            <a:r>
              <a:rPr lang="de-DE" sz="1600" b="1" dirty="0"/>
              <a:t>		</a:t>
            </a:r>
            <a:r>
              <a:rPr lang="de-DE" sz="1600" dirty="0"/>
              <a:t>Se </a:t>
            </a:r>
            <a:r>
              <a:rPr lang="de-DE" sz="1600" dirty="0" err="1"/>
              <a:t>qualcosa</a:t>
            </a:r>
            <a:r>
              <a:rPr lang="de-DE" sz="1600" dirty="0"/>
              <a:t> non </a:t>
            </a:r>
            <a:r>
              <a:rPr lang="de-DE" sz="1600" dirty="0" err="1"/>
              <a:t>è</a:t>
            </a:r>
            <a:r>
              <a:rPr lang="de-DE" sz="1600" dirty="0"/>
              <a:t> </a:t>
            </a:r>
            <a:r>
              <a:rPr lang="de-DE" sz="1600" dirty="0" err="1"/>
              <a:t>chiaro</a:t>
            </a:r>
            <a:r>
              <a:rPr lang="de-DE" sz="1600" dirty="0"/>
              <a:t>, </a:t>
            </a:r>
            <a:r>
              <a:rPr lang="de-DE" sz="1600" dirty="0" err="1"/>
              <a:t>chiedere</a:t>
            </a:r>
            <a:r>
              <a:rPr lang="de-DE" sz="1600" dirty="0"/>
              <a:t> </a:t>
            </a:r>
            <a:r>
              <a:rPr lang="de-DE" sz="1600" dirty="0" err="1"/>
              <a:t>spiegazioni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prendere</a:t>
            </a:r>
            <a:r>
              <a:rPr lang="de-DE" sz="1600" b="1" dirty="0">
                <a:solidFill>
                  <a:srgbClr val="4C7936"/>
                </a:solidFill>
              </a:rPr>
              <a:t> </a:t>
            </a:r>
            <a:r>
              <a:rPr lang="de-DE" sz="1600" b="1" dirty="0" err="1">
                <a:solidFill>
                  <a:srgbClr val="4C7936"/>
                </a:solidFill>
              </a:rPr>
              <a:t>posizione</a:t>
            </a:r>
            <a:r>
              <a:rPr lang="de-DE" sz="1600" b="1" dirty="0"/>
              <a:t>	</a:t>
            </a:r>
            <a:r>
              <a:rPr lang="de-DE" sz="1600" dirty="0" err="1"/>
              <a:t>Valutare</a:t>
            </a:r>
            <a:r>
              <a:rPr lang="de-DE" sz="1600" dirty="0"/>
              <a:t> </a:t>
            </a:r>
            <a:r>
              <a:rPr lang="de-DE" sz="1600" dirty="0" err="1"/>
              <a:t>e</a:t>
            </a:r>
            <a:r>
              <a:rPr lang="de-DE" sz="1600" dirty="0"/>
              <a:t> </a:t>
            </a:r>
            <a:r>
              <a:rPr lang="de-DE" sz="1600" dirty="0" err="1"/>
              <a:t>decidere</a:t>
            </a:r>
            <a:r>
              <a:rPr lang="de-DE" sz="1600" dirty="0"/>
              <a:t> se </a:t>
            </a:r>
            <a:r>
              <a:rPr lang="de-DE" sz="1600" dirty="0" err="1"/>
              <a:t>il</a:t>
            </a:r>
            <a:r>
              <a:rPr lang="de-DE" sz="1600" dirty="0"/>
              <a:t> </a:t>
            </a:r>
            <a:r>
              <a:rPr lang="de-DE" sz="1600" dirty="0" err="1"/>
              <a:t>riscontro</a:t>
            </a:r>
            <a:r>
              <a:rPr lang="de-DE" sz="1600" dirty="0"/>
              <a:t> </a:t>
            </a:r>
            <a:r>
              <a:rPr lang="de-DE" sz="1600" dirty="0" err="1"/>
              <a:t>è</a:t>
            </a:r>
            <a:r>
              <a:rPr lang="de-DE" sz="1600" dirty="0"/>
              <a:t> da </a:t>
            </a:r>
            <a:r>
              <a:rPr lang="de-DE" sz="1600" dirty="0" err="1"/>
              <a:t>ritenere</a:t>
            </a:r>
            <a:r>
              <a:rPr lang="de-DE" sz="1600" dirty="0"/>
              <a:t> </a:t>
            </a:r>
            <a:r>
              <a:rPr lang="de-DE" sz="1600" dirty="0" err="1"/>
              <a:t>significativo</a:t>
            </a:r>
            <a:r>
              <a:rPr lang="de-DE" sz="1600" dirty="0"/>
              <a:t> </a:t>
            </a:r>
            <a:r>
              <a:rPr lang="de-DE" sz="1600" dirty="0" err="1"/>
              <a:t>oppure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600" b="1" dirty="0"/>
          </a:p>
        </p:txBody>
      </p:sp>
      <p:pic>
        <p:nvPicPr>
          <p:cNvPr id="8" name="Grafik 7" descr="Richter Silhouette">
            <a:extLst>
              <a:ext uri="{FF2B5EF4-FFF2-40B4-BE49-F238E27FC236}">
                <a16:creationId xmlns:a16="http://schemas.microsoft.com/office/drawing/2014/main" id="{F7FA7DBF-0B74-4639-7A5F-B2235EF3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5151" y="4075289"/>
            <a:ext cx="2227807" cy="22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0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E4721-701D-5A6C-6D9F-71AB4F2E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96" y="286859"/>
            <a:ext cx="10515600" cy="1325563"/>
          </a:xfrm>
        </p:spPr>
        <p:txBody>
          <a:bodyPr/>
          <a:lstStyle/>
          <a:p>
            <a:r>
              <a:rPr lang="de-DE" dirty="0" err="1"/>
              <a:t>L’analisi</a:t>
            </a:r>
            <a:r>
              <a:rPr lang="de-DE" dirty="0"/>
              <a:t> personale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78784258-43FE-39BC-3166-38E1521DA121}"/>
              </a:ext>
            </a:extLst>
          </p:cNvPr>
          <p:cNvSpPr txBox="1">
            <a:spLocks/>
          </p:cNvSpPr>
          <p:nvPr/>
        </p:nvSpPr>
        <p:spPr>
          <a:xfrm>
            <a:off x="800105" y="1270130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Giovani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difficoltà</a:t>
            </a:r>
            <a:r>
              <a:rPr lang="de-DE" dirty="0"/>
              <a:t> </a:t>
            </a:r>
            <a:r>
              <a:rPr lang="de-DE" dirty="0" err="1"/>
              <a:t>d’apprendimento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E7292E5-C1F0-C1B5-6466-A68169A63E8F}"/>
              </a:ext>
            </a:extLst>
          </p:cNvPr>
          <p:cNvSpPr txBox="1">
            <a:spLocks/>
          </p:cNvSpPr>
          <p:nvPr/>
        </p:nvSpPr>
        <p:spPr>
          <a:xfrm>
            <a:off x="805296" y="1692351"/>
            <a:ext cx="5644893" cy="5475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600" b="1" dirty="0"/>
              <a:t>Come </a:t>
            </a:r>
            <a:r>
              <a:rPr lang="de-DE" sz="1600" b="1" dirty="0" err="1"/>
              <a:t>giudico</a:t>
            </a:r>
            <a:r>
              <a:rPr lang="de-DE" sz="1600" b="1" dirty="0"/>
              <a:t> la </a:t>
            </a:r>
            <a:r>
              <a:rPr lang="de-DE" sz="1600" b="1" dirty="0" err="1"/>
              <a:t>mia</a:t>
            </a:r>
            <a:r>
              <a:rPr lang="de-DE" sz="1600" b="1" dirty="0"/>
              <a:t> </a:t>
            </a:r>
            <a:r>
              <a:rPr lang="de-DE" sz="1600" b="1" dirty="0" err="1"/>
              <a:t>tecnica</a:t>
            </a:r>
            <a:r>
              <a:rPr lang="de-DE" sz="1600" b="1" dirty="0"/>
              <a:t> </a:t>
            </a:r>
            <a:r>
              <a:rPr lang="de-DE" sz="1600" b="1" dirty="0" err="1"/>
              <a:t>dell‘apprendimento</a:t>
            </a:r>
            <a:r>
              <a:rPr lang="de-DE" sz="1600" b="1" dirty="0"/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Mi </a:t>
            </a:r>
            <a:r>
              <a:rPr lang="de-DE" sz="1600" dirty="0" err="1">
                <a:effectLst/>
                <a:latin typeface="Helvetica" pitchFamily="2" charset="0"/>
              </a:rPr>
              <a:t>sono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posto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degli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obbiettivi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realistici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 err="1">
                <a:effectLst/>
                <a:latin typeface="Helvetica" pitchFamily="2" charset="0"/>
              </a:rPr>
              <a:t>Sono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riuscito</a:t>
            </a:r>
            <a:r>
              <a:rPr lang="de-DE" sz="1600" dirty="0">
                <a:effectLst/>
                <a:latin typeface="Helvetica" pitchFamily="2" charset="0"/>
              </a:rPr>
              <a:t> ad </a:t>
            </a:r>
            <a:r>
              <a:rPr lang="de-DE" sz="1600" dirty="0" err="1">
                <a:effectLst/>
                <a:latin typeface="Helvetica" pitchFamily="2" charset="0"/>
              </a:rPr>
              <a:t>applicare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gli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strumenti</a:t>
            </a:r>
            <a:r>
              <a:rPr lang="de-DE" sz="1600" dirty="0"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effectLst/>
                <a:latin typeface="Helvetica" pitchFamily="2" charset="0"/>
              </a:rPr>
              <a:t>lavoro</a:t>
            </a:r>
            <a:r>
              <a:rPr lang="de-DE" sz="1600" dirty="0">
                <a:effectLst/>
                <a:latin typeface="Helvetica" pitchFamily="2" charset="0"/>
              </a:rPr>
              <a:t> in modo </a:t>
            </a:r>
            <a:r>
              <a:rPr lang="de-DE" sz="1600" dirty="0" err="1">
                <a:effectLst/>
                <a:latin typeface="Helvetica" pitchFamily="2" charset="0"/>
              </a:rPr>
              <a:t>sensato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Ho </a:t>
            </a:r>
            <a:r>
              <a:rPr lang="de-DE" sz="1600" dirty="0" err="1">
                <a:effectLst/>
                <a:latin typeface="Helvetica" pitchFamily="2" charset="0"/>
              </a:rPr>
              <a:t>lavorato</a:t>
            </a:r>
            <a:r>
              <a:rPr lang="de-DE" sz="1600" dirty="0">
                <a:effectLst/>
                <a:latin typeface="Helvetica" pitchFamily="2" charset="0"/>
              </a:rPr>
              <a:t> in modo </a:t>
            </a:r>
            <a:r>
              <a:rPr lang="de-DE" sz="1600" dirty="0" err="1">
                <a:effectLst/>
                <a:latin typeface="Helvetica" pitchFamily="2" charset="0"/>
              </a:rPr>
              <a:t>autonomo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Ora </a:t>
            </a:r>
            <a:r>
              <a:rPr lang="de-DE" sz="1600" dirty="0" err="1">
                <a:effectLst/>
                <a:latin typeface="Helvetica" pitchFamily="2" charset="0"/>
              </a:rPr>
              <a:t>sono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padrone</a:t>
            </a:r>
            <a:r>
              <a:rPr lang="de-DE" sz="1600" dirty="0">
                <a:effectLst/>
                <a:latin typeface="Helvetica" pitchFamily="2" charset="0"/>
              </a:rPr>
              <a:t> delle </a:t>
            </a:r>
            <a:r>
              <a:rPr lang="de-DE" sz="1600" dirty="0" err="1">
                <a:effectLst/>
                <a:latin typeface="Helvetica" pitchFamily="2" charset="0"/>
              </a:rPr>
              <a:t>competenze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acquisite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Ho </a:t>
            </a:r>
            <a:r>
              <a:rPr lang="de-DE" sz="1600" dirty="0" err="1">
                <a:effectLst/>
                <a:latin typeface="Helvetica" pitchFamily="2" charset="0"/>
              </a:rPr>
              <a:t>svolto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il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lavoro</a:t>
            </a:r>
            <a:r>
              <a:rPr lang="de-DE" sz="1600" dirty="0">
                <a:effectLst/>
                <a:latin typeface="Helvetica" pitchFamily="2" charset="0"/>
              </a:rPr>
              <a:t> senza </a:t>
            </a:r>
            <a:r>
              <a:rPr lang="de-DE" sz="1600" dirty="0" err="1">
                <a:effectLst/>
                <a:latin typeface="Helvetica" pitchFamily="2" charset="0"/>
              </a:rPr>
              <a:t>notare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lacune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nelle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mie</a:t>
            </a:r>
            <a:r>
              <a:rPr lang="de-DE" sz="1600" dirty="0"/>
              <a:t> </a:t>
            </a:r>
            <a:r>
              <a:rPr lang="de-DE" sz="1600" dirty="0" err="1">
                <a:effectLst/>
                <a:latin typeface="Helvetica" pitchFamily="2" charset="0"/>
              </a:rPr>
              <a:t>competenze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600" b="1" dirty="0">
                <a:effectLst/>
              </a:rPr>
              <a:t>Come </a:t>
            </a:r>
            <a:r>
              <a:rPr lang="de-DE" sz="1600" b="1" dirty="0" err="1">
                <a:effectLst/>
              </a:rPr>
              <a:t>giudico</a:t>
            </a:r>
            <a:r>
              <a:rPr lang="de-DE" sz="1600" b="1" dirty="0">
                <a:effectLst/>
              </a:rPr>
              <a:t> </a:t>
            </a:r>
            <a:r>
              <a:rPr lang="de-DE" sz="1600" b="1" dirty="0" err="1">
                <a:effectLst/>
              </a:rPr>
              <a:t>il</a:t>
            </a:r>
            <a:r>
              <a:rPr lang="de-DE" sz="1600" b="1" dirty="0">
                <a:effectLst/>
              </a:rPr>
              <a:t> </a:t>
            </a:r>
            <a:r>
              <a:rPr lang="de-DE" sz="1600" b="1" dirty="0" err="1">
                <a:effectLst/>
              </a:rPr>
              <a:t>mio</a:t>
            </a:r>
            <a:r>
              <a:rPr lang="de-DE" sz="1600" b="1" dirty="0"/>
              <a:t> </a:t>
            </a:r>
            <a:r>
              <a:rPr lang="de-DE" sz="1600" b="1" dirty="0" err="1">
                <a:effectLst/>
              </a:rPr>
              <a:t>atteggiamento</a:t>
            </a:r>
            <a:r>
              <a:rPr lang="de-DE" sz="1600" b="1" dirty="0"/>
              <a:t> </a:t>
            </a:r>
            <a:r>
              <a:rPr lang="de-DE" sz="1600" b="1" dirty="0" err="1">
                <a:effectLst/>
              </a:rPr>
              <a:t>lavorativo</a:t>
            </a:r>
            <a:r>
              <a:rPr lang="de-DE" sz="1600" b="1" dirty="0">
                <a:effectLst/>
              </a:rPr>
              <a:t>?</a:t>
            </a:r>
          </a:p>
          <a:p>
            <a:r>
              <a:rPr lang="de-DE" sz="1600" dirty="0" err="1">
                <a:effectLst/>
                <a:latin typeface="Helvetica" pitchFamily="2" charset="0"/>
              </a:rPr>
              <a:t>Ero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motivato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Il </a:t>
            </a:r>
            <a:r>
              <a:rPr lang="de-DE" sz="1600" dirty="0" err="1">
                <a:effectLst/>
                <a:latin typeface="Helvetica" pitchFamily="2" charset="0"/>
              </a:rPr>
              <a:t>tema</a:t>
            </a:r>
            <a:r>
              <a:rPr lang="de-DE" sz="1600" dirty="0">
                <a:effectLst/>
                <a:latin typeface="Helvetica" pitchFamily="2" charset="0"/>
              </a:rPr>
              <a:t> mi </a:t>
            </a:r>
            <a:r>
              <a:rPr lang="de-DE" sz="1600" dirty="0" err="1">
                <a:effectLst/>
                <a:latin typeface="Helvetica" pitchFamily="2" charset="0"/>
              </a:rPr>
              <a:t>interessava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Ho </a:t>
            </a:r>
            <a:r>
              <a:rPr lang="de-DE" sz="1600" dirty="0" err="1">
                <a:effectLst/>
                <a:latin typeface="Helvetica" pitchFamily="2" charset="0"/>
              </a:rPr>
              <a:t>lavorato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con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concentrazione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costanza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 err="1">
                <a:effectLst/>
                <a:latin typeface="Helvetica" pitchFamily="2" charset="0"/>
              </a:rPr>
              <a:t>Sono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stato</a:t>
            </a:r>
            <a:r>
              <a:rPr lang="de-DE" sz="1600" dirty="0">
                <a:effectLst/>
                <a:latin typeface="Helvetica" pitchFamily="2" charset="0"/>
              </a:rPr>
              <a:t> in </a:t>
            </a:r>
            <a:r>
              <a:rPr lang="de-DE" sz="1600" dirty="0" err="1">
                <a:effectLst/>
                <a:latin typeface="Helvetica" pitchFamily="2" charset="0"/>
              </a:rPr>
              <a:t>grado</a:t>
            </a:r>
            <a:r>
              <a:rPr lang="de-DE" sz="1600" dirty="0"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effectLst/>
                <a:latin typeface="Helvetica" pitchFamily="2" charset="0"/>
              </a:rPr>
              <a:t>superare</a:t>
            </a:r>
            <a:r>
              <a:rPr lang="de-DE" sz="1600" dirty="0">
                <a:effectLst/>
                <a:latin typeface="Helvetica" pitchFamily="2" charset="0"/>
              </a:rPr>
              <a:t> le </a:t>
            </a:r>
            <a:r>
              <a:rPr lang="de-DE" sz="1600" dirty="0" err="1">
                <a:effectLst/>
                <a:latin typeface="Helvetica" pitchFamily="2" charset="0"/>
              </a:rPr>
              <a:t>difficoltà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Il </a:t>
            </a:r>
            <a:r>
              <a:rPr lang="de-DE" sz="1600" dirty="0" err="1">
                <a:effectLst/>
                <a:latin typeface="Helvetica" pitchFamily="2" charset="0"/>
              </a:rPr>
              <a:t>risultato</a:t>
            </a:r>
            <a:r>
              <a:rPr lang="de-DE" sz="1600" dirty="0">
                <a:effectLst/>
                <a:latin typeface="Helvetica" pitchFamily="2" charset="0"/>
              </a:rPr>
              <a:t> del </a:t>
            </a:r>
            <a:r>
              <a:rPr lang="de-DE" sz="1600" dirty="0" err="1">
                <a:effectLst/>
                <a:latin typeface="Helvetica" pitchFamily="2" charset="0"/>
              </a:rPr>
              <a:t>mio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lavoro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è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ben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fatto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utilizzabile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pPr marL="0" indent="0">
              <a:buNone/>
            </a:pPr>
            <a:endParaRPr lang="de-DE" sz="1600" b="1" dirty="0">
              <a:solidFill>
                <a:srgbClr val="004486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sz="1600" dirty="0">
              <a:effectLst/>
              <a:latin typeface="Helvetica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de-DE" dirty="0"/>
          </a:p>
          <a:p>
            <a:pPr marL="0" indent="0">
              <a:buFont typeface="Wingdings" pitchFamily="2" charset="2"/>
              <a:buNone/>
            </a:pPr>
            <a:endParaRPr lang="de-GB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807F259-F403-09F6-53C7-268FF569B952}"/>
              </a:ext>
            </a:extLst>
          </p:cNvPr>
          <p:cNvSpPr txBox="1">
            <a:spLocks/>
          </p:cNvSpPr>
          <p:nvPr/>
        </p:nvSpPr>
        <p:spPr>
          <a:xfrm>
            <a:off x="6483098" y="1692351"/>
            <a:ext cx="5550477" cy="5475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600" b="1" dirty="0"/>
              <a:t>Come </a:t>
            </a:r>
            <a:r>
              <a:rPr lang="de-DE" sz="1600" b="1" dirty="0" err="1"/>
              <a:t>pianifico</a:t>
            </a:r>
            <a:r>
              <a:rPr lang="de-DE" sz="1600" b="1" dirty="0"/>
              <a:t> le </a:t>
            </a:r>
            <a:r>
              <a:rPr lang="de-DE" sz="1600" b="1" dirty="0" err="1"/>
              <a:t>prossime</a:t>
            </a:r>
            <a:r>
              <a:rPr lang="de-DE" sz="1600" b="1" dirty="0"/>
              <a:t> tappe </a:t>
            </a:r>
            <a:r>
              <a:rPr lang="de-DE" sz="1600" b="1" dirty="0" err="1"/>
              <a:t>dell‘apprendimento</a:t>
            </a:r>
            <a:r>
              <a:rPr lang="de-DE" sz="1600" b="1" dirty="0"/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Cosa </a:t>
            </a:r>
            <a:r>
              <a:rPr lang="de-DE" sz="1600" dirty="0" err="1">
                <a:effectLst/>
                <a:latin typeface="Helvetica" pitchFamily="2" charset="0"/>
              </a:rPr>
              <a:t>voglio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migliorare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 err="1">
                <a:effectLst/>
                <a:latin typeface="Helvetica" pitchFamily="2" charset="0"/>
              </a:rPr>
              <a:t>Quali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sono</a:t>
            </a:r>
            <a:r>
              <a:rPr lang="de-DE" sz="1600" dirty="0">
                <a:effectLst/>
                <a:latin typeface="Helvetica" pitchFamily="2" charset="0"/>
              </a:rPr>
              <a:t> le </a:t>
            </a:r>
            <a:r>
              <a:rPr lang="de-DE" sz="1600" dirty="0" err="1">
                <a:effectLst/>
                <a:latin typeface="Helvetica" pitchFamily="2" charset="0"/>
              </a:rPr>
              <a:t>prossime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fasi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dell’apprendimento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pPr marL="0" indent="0">
              <a:buNone/>
            </a:pPr>
            <a:endParaRPr lang="de-DE" sz="1600" dirty="0">
              <a:effectLst/>
              <a:latin typeface="Helvetica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de-DE" dirty="0"/>
          </a:p>
          <a:p>
            <a:pPr marL="0" indent="0">
              <a:buFont typeface="Wingdings" pitchFamily="2" charset="2"/>
              <a:buNone/>
            </a:pPr>
            <a:endParaRPr lang="de-GB" dirty="0"/>
          </a:p>
        </p:txBody>
      </p:sp>
      <p:pic>
        <p:nvPicPr>
          <p:cNvPr id="10" name="Grafik 9" descr="Spiegelung Silhouette">
            <a:extLst>
              <a:ext uri="{FF2B5EF4-FFF2-40B4-BE49-F238E27FC236}">
                <a16:creationId xmlns:a16="http://schemas.microsoft.com/office/drawing/2014/main" id="{A7239C7D-350D-5886-6CAA-EB0EEC9D5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33667">
            <a:off x="7301347" y="3454183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61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E8DAB-3130-899B-822E-6AC81F6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5934"/>
            <a:ext cx="9144000" cy="1106132"/>
          </a:xfrm>
        </p:spPr>
        <p:txBody>
          <a:bodyPr>
            <a:normAutofit/>
          </a:bodyPr>
          <a:lstStyle/>
          <a:p>
            <a:r>
              <a:rPr lang="de-CH" dirty="0" err="1"/>
              <a:t>Esami</a:t>
            </a:r>
            <a:r>
              <a:rPr lang="de-CH" dirty="0"/>
              <a:t> e </a:t>
            </a:r>
            <a:r>
              <a:rPr lang="de-CH" dirty="0" err="1"/>
              <a:t>valutazione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2782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7D91D64-6EA2-E9B9-A990-5940569F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49732"/>
            <a:ext cx="8060789" cy="1325563"/>
          </a:xfrm>
        </p:spPr>
        <p:txBody>
          <a:bodyPr/>
          <a:lstStyle/>
          <a:p>
            <a:r>
              <a:rPr lang="de-DE" dirty="0" err="1"/>
              <a:t>Preparazione</a:t>
            </a:r>
            <a:r>
              <a:rPr lang="de-DE" dirty="0"/>
              <a:t> </a:t>
            </a:r>
            <a:r>
              <a:rPr lang="de-DE" dirty="0" err="1"/>
              <a:t>agli</a:t>
            </a:r>
            <a:r>
              <a:rPr lang="de-DE" dirty="0"/>
              <a:t> </a:t>
            </a:r>
            <a:r>
              <a:rPr lang="de-DE" dirty="0" err="1"/>
              <a:t>esami</a:t>
            </a:r>
            <a:r>
              <a:rPr lang="de-DE" dirty="0"/>
              <a:t> </a:t>
            </a:r>
            <a:r>
              <a:rPr lang="de-DE" dirty="0" err="1"/>
              <a:t>finali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B2C8A51-2689-6A92-C9DA-37E221323671}"/>
              </a:ext>
            </a:extLst>
          </p:cNvPr>
          <p:cNvSpPr txBox="1">
            <a:spLocks/>
          </p:cNvSpPr>
          <p:nvPr/>
        </p:nvSpPr>
        <p:spPr>
          <a:xfrm>
            <a:off x="704261" y="2247147"/>
            <a:ext cx="8633804" cy="41950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de-DE" sz="1600" b="1" dirty="0" err="1"/>
              <a:t>Un</a:t>
            </a:r>
            <a:r>
              <a:rPr lang="de-DE" sz="1600" b="1" dirty="0"/>
              <a:t> anno prima </a:t>
            </a:r>
            <a:r>
              <a:rPr lang="de-DE" sz="1600" b="1" dirty="0" err="1"/>
              <a:t>dell’esame</a:t>
            </a:r>
            <a:r>
              <a:rPr lang="de-DE" sz="1600" b="1" dirty="0"/>
              <a:t> finale: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leggi</a:t>
            </a:r>
            <a:r>
              <a:rPr lang="de-DE" sz="1600" dirty="0"/>
              <a:t> </a:t>
            </a:r>
            <a:r>
              <a:rPr lang="de-DE" sz="1600" dirty="0" err="1"/>
              <a:t>cosa</a:t>
            </a:r>
            <a:r>
              <a:rPr lang="de-DE" sz="1600" dirty="0"/>
              <a:t> </a:t>
            </a:r>
            <a:r>
              <a:rPr lang="de-DE" sz="1600" dirty="0" err="1"/>
              <a:t>sta</a:t>
            </a:r>
            <a:r>
              <a:rPr lang="de-DE" sz="1600" dirty="0"/>
              <a:t> </a:t>
            </a:r>
            <a:r>
              <a:rPr lang="de-DE" sz="1600" dirty="0" err="1"/>
              <a:t>scritto</a:t>
            </a:r>
            <a:r>
              <a:rPr lang="de-DE" sz="1600" dirty="0"/>
              <a:t> </a:t>
            </a:r>
            <a:r>
              <a:rPr lang="de-DE" sz="1600" dirty="0" err="1"/>
              <a:t>nell’ordinanza</a:t>
            </a:r>
            <a:r>
              <a:rPr lang="de-DE" sz="1600" dirty="0"/>
              <a:t> </a:t>
            </a:r>
            <a:r>
              <a:rPr lang="de-DE" sz="1600" dirty="0" err="1"/>
              <a:t>sulla</a:t>
            </a:r>
            <a:r>
              <a:rPr lang="de-DE" sz="1600" dirty="0"/>
              <a:t> </a:t>
            </a:r>
            <a:r>
              <a:rPr lang="de-DE" sz="1600" dirty="0" err="1"/>
              <a:t>formazione</a:t>
            </a:r>
            <a:r>
              <a:rPr lang="de-DE" sz="1600" dirty="0"/>
              <a:t> professionale alla voce «</a:t>
            </a:r>
            <a:r>
              <a:rPr lang="de-DE" sz="1600" dirty="0" err="1"/>
              <a:t>Procedura</a:t>
            </a:r>
            <a:r>
              <a:rPr lang="de-DE" sz="1600" dirty="0"/>
              <a:t> di </a:t>
            </a:r>
            <a:r>
              <a:rPr lang="de-DE" sz="1600" dirty="0" err="1"/>
              <a:t>qualificazione</a:t>
            </a:r>
            <a:r>
              <a:rPr lang="de-DE" sz="1600" dirty="0"/>
              <a:t>»;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metti</a:t>
            </a:r>
            <a:r>
              <a:rPr lang="de-DE" sz="1600" dirty="0"/>
              <a:t> alla </a:t>
            </a:r>
            <a:r>
              <a:rPr lang="de-DE" sz="1600" dirty="0" err="1"/>
              <a:t>prova</a:t>
            </a:r>
            <a:r>
              <a:rPr lang="de-DE" sz="1600" dirty="0"/>
              <a:t> i </a:t>
            </a:r>
            <a:r>
              <a:rPr lang="de-DE" sz="1600" dirty="0" err="1"/>
              <a:t>tuoi</a:t>
            </a:r>
            <a:r>
              <a:rPr lang="de-DE" sz="1600" dirty="0"/>
              <a:t> </a:t>
            </a:r>
            <a:r>
              <a:rPr lang="de-DE" sz="1600" dirty="0" err="1"/>
              <a:t>punti</a:t>
            </a:r>
            <a:r>
              <a:rPr lang="de-DE" sz="1600" dirty="0"/>
              <a:t> </a:t>
            </a:r>
            <a:r>
              <a:rPr lang="de-DE" sz="1600" dirty="0" err="1"/>
              <a:t>forti</a:t>
            </a:r>
            <a:r>
              <a:rPr lang="de-DE" sz="1600" dirty="0"/>
              <a:t> </a:t>
            </a:r>
            <a:r>
              <a:rPr lang="de-DE" sz="1600" dirty="0" err="1"/>
              <a:t>e</a:t>
            </a:r>
            <a:r>
              <a:rPr lang="de-DE" sz="1600" dirty="0"/>
              <a:t> i </a:t>
            </a:r>
            <a:r>
              <a:rPr lang="de-DE" sz="1600" dirty="0" err="1"/>
              <a:t>tuoi</a:t>
            </a:r>
            <a:r>
              <a:rPr lang="de-DE" sz="1600" dirty="0"/>
              <a:t> </a:t>
            </a:r>
            <a:r>
              <a:rPr lang="de-DE" sz="1600" dirty="0" err="1"/>
              <a:t>punti</a:t>
            </a:r>
            <a:r>
              <a:rPr lang="de-DE" sz="1600" dirty="0"/>
              <a:t> </a:t>
            </a:r>
            <a:r>
              <a:rPr lang="de-DE" sz="1600" dirty="0" err="1"/>
              <a:t>deboli</a:t>
            </a:r>
            <a:r>
              <a:rPr lang="de-DE" sz="1600" dirty="0"/>
              <a:t>. Cosa so </a:t>
            </a:r>
            <a:r>
              <a:rPr lang="de-DE" sz="1600" dirty="0" err="1"/>
              <a:t>già</a:t>
            </a:r>
            <a:r>
              <a:rPr lang="de-DE" sz="1600" dirty="0"/>
              <a:t> </a:t>
            </a:r>
            <a:r>
              <a:rPr lang="de-DE" sz="1600" dirty="0" err="1"/>
              <a:t>fare</a:t>
            </a:r>
            <a:r>
              <a:rPr lang="de-DE" sz="1600" dirty="0"/>
              <a:t>, </a:t>
            </a:r>
            <a:r>
              <a:rPr lang="de-DE" sz="1600" dirty="0" err="1"/>
              <a:t>cosa</a:t>
            </a:r>
            <a:r>
              <a:rPr lang="de-DE" sz="1600" dirty="0"/>
              <a:t> non ancora?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allestisci</a:t>
            </a:r>
            <a:r>
              <a:rPr lang="de-DE" sz="1600" dirty="0"/>
              <a:t> </a:t>
            </a:r>
            <a:r>
              <a:rPr lang="de-DE" sz="1600" dirty="0" err="1"/>
              <a:t>un</a:t>
            </a:r>
            <a:r>
              <a:rPr lang="de-DE" sz="1600" dirty="0"/>
              <a:t> </a:t>
            </a:r>
            <a:r>
              <a:rPr lang="de-DE" sz="1600" dirty="0" err="1"/>
              <a:t>programma</a:t>
            </a:r>
            <a:r>
              <a:rPr lang="de-DE" sz="1600" dirty="0"/>
              <a:t> di </a:t>
            </a:r>
            <a:r>
              <a:rPr lang="de-DE" sz="1600" dirty="0" err="1"/>
              <a:t>studio</a:t>
            </a:r>
            <a:endParaRPr lang="de-DE" sz="1600" dirty="0"/>
          </a:p>
          <a:p>
            <a:pPr>
              <a:lnSpc>
                <a:spcPct val="120000"/>
              </a:lnSpc>
            </a:pPr>
            <a:r>
              <a:rPr lang="de-DE" sz="1600" dirty="0" err="1"/>
              <a:t>studia</a:t>
            </a:r>
            <a:r>
              <a:rPr lang="de-DE" sz="1600" dirty="0"/>
              <a:t> </a:t>
            </a:r>
            <a:r>
              <a:rPr lang="de-DE" sz="1600" dirty="0" err="1"/>
              <a:t>insieme</a:t>
            </a:r>
            <a:r>
              <a:rPr lang="de-DE" sz="1600" dirty="0"/>
              <a:t> </a:t>
            </a:r>
            <a:r>
              <a:rPr lang="de-DE" sz="1600" dirty="0" err="1"/>
              <a:t>agli</a:t>
            </a:r>
            <a:r>
              <a:rPr lang="de-DE" sz="1600" dirty="0"/>
              <a:t> </a:t>
            </a:r>
            <a:r>
              <a:rPr lang="de-DE" sz="1600" dirty="0" err="1"/>
              <a:t>amici</a:t>
            </a:r>
            <a:r>
              <a:rPr lang="de-DE" sz="1600" dirty="0"/>
              <a:t>, </a:t>
            </a:r>
            <a:r>
              <a:rPr lang="de-DE" sz="1600" dirty="0" err="1"/>
              <a:t>aiuta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credi</a:t>
            </a:r>
            <a:r>
              <a:rPr lang="de-DE" sz="1600" dirty="0"/>
              <a:t> in </a:t>
            </a:r>
            <a:r>
              <a:rPr lang="de-DE" sz="1600" dirty="0" err="1"/>
              <a:t>te</a:t>
            </a:r>
            <a:r>
              <a:rPr lang="de-DE" sz="1600" dirty="0"/>
              <a:t>, </a:t>
            </a:r>
            <a:r>
              <a:rPr lang="de-DE" sz="1600" dirty="0" err="1"/>
              <a:t>abbi</a:t>
            </a:r>
            <a:r>
              <a:rPr lang="de-DE" sz="1600" dirty="0"/>
              <a:t> </a:t>
            </a:r>
            <a:r>
              <a:rPr lang="de-DE" sz="1600" dirty="0" err="1"/>
              <a:t>fiducia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impara</a:t>
            </a:r>
            <a:r>
              <a:rPr lang="de-DE" sz="1600" dirty="0"/>
              <a:t> a </a:t>
            </a:r>
            <a:r>
              <a:rPr lang="de-DE" sz="1600" dirty="0" err="1"/>
              <a:t>rilassarti</a:t>
            </a:r>
            <a:r>
              <a:rPr lang="de-DE" sz="1600" dirty="0"/>
              <a:t> </a:t>
            </a:r>
            <a:r>
              <a:rPr lang="de-DE" sz="1600" dirty="0" err="1"/>
              <a:t>anche</a:t>
            </a:r>
            <a:r>
              <a:rPr lang="de-DE" sz="1600" dirty="0"/>
              <a:t> </a:t>
            </a:r>
            <a:r>
              <a:rPr lang="de-DE" sz="1600" dirty="0" err="1"/>
              <a:t>nei</a:t>
            </a:r>
            <a:r>
              <a:rPr lang="de-DE" sz="1600" dirty="0"/>
              <a:t> </a:t>
            </a:r>
            <a:r>
              <a:rPr lang="de-DE" sz="1600" dirty="0" err="1"/>
              <a:t>momenti</a:t>
            </a:r>
            <a:r>
              <a:rPr lang="de-DE" sz="1600" dirty="0"/>
              <a:t> </a:t>
            </a:r>
            <a:r>
              <a:rPr lang="de-DE" sz="1600" dirty="0" err="1"/>
              <a:t>difficili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verifica</a:t>
            </a:r>
            <a:r>
              <a:rPr lang="de-DE" sz="1600" dirty="0"/>
              <a:t> le </a:t>
            </a:r>
            <a:r>
              <a:rPr lang="de-DE" sz="1600" dirty="0" err="1"/>
              <a:t>voci</a:t>
            </a:r>
            <a:r>
              <a:rPr lang="de-DE" sz="1600" dirty="0"/>
              <a:t> di </a:t>
            </a:r>
            <a:r>
              <a:rPr lang="de-DE" sz="1600" dirty="0" err="1"/>
              <a:t>corridoio</a:t>
            </a:r>
            <a:r>
              <a:rPr lang="de-DE" sz="1600" dirty="0"/>
              <a:t> </a:t>
            </a:r>
            <a:r>
              <a:rPr lang="de-DE" sz="1600" dirty="0" err="1"/>
              <a:t>presso</a:t>
            </a:r>
            <a:r>
              <a:rPr lang="de-DE" sz="1600" dirty="0"/>
              <a:t> </a:t>
            </a:r>
            <a:r>
              <a:rPr lang="de-DE" sz="1600" dirty="0" err="1"/>
              <a:t>gli</a:t>
            </a:r>
            <a:r>
              <a:rPr lang="de-DE" sz="1600" dirty="0"/>
              <a:t> </a:t>
            </a:r>
            <a:r>
              <a:rPr lang="de-DE" sz="1600" dirty="0" err="1"/>
              <a:t>esperti</a:t>
            </a:r>
            <a:r>
              <a:rPr lang="de-DE" sz="1600" dirty="0"/>
              <a:t> </a:t>
            </a:r>
            <a:r>
              <a:rPr lang="de-DE" sz="1600" dirty="0" err="1"/>
              <a:t>e</a:t>
            </a:r>
            <a:r>
              <a:rPr lang="de-DE" sz="1600" dirty="0"/>
              <a:t> </a:t>
            </a:r>
            <a:r>
              <a:rPr lang="de-DE" sz="1600" dirty="0" err="1"/>
              <a:t>gli</a:t>
            </a:r>
            <a:r>
              <a:rPr lang="de-DE" sz="1600" dirty="0"/>
              <a:t> </a:t>
            </a:r>
            <a:r>
              <a:rPr lang="de-DE" sz="1600" dirty="0" err="1"/>
              <a:t>insegnanti</a:t>
            </a:r>
            <a:r>
              <a:rPr lang="de-DE" sz="1600" dirty="0"/>
              <a:t>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de-GB" sz="1600" dirty="0"/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de-DE" sz="1600" b="1" dirty="0" err="1"/>
              <a:t>Tre</a:t>
            </a:r>
            <a:r>
              <a:rPr lang="de-DE" sz="1600" b="1" dirty="0"/>
              <a:t> </a:t>
            </a:r>
            <a:r>
              <a:rPr lang="de-DE" sz="1600" b="1" dirty="0" err="1"/>
              <a:t>mesi</a:t>
            </a:r>
            <a:r>
              <a:rPr lang="de-DE" sz="1600" b="1" dirty="0"/>
              <a:t> prima </a:t>
            </a:r>
            <a:r>
              <a:rPr lang="de-DE" sz="1600" b="1" dirty="0" err="1"/>
              <a:t>dell’esame</a:t>
            </a:r>
            <a:r>
              <a:rPr lang="de-DE" sz="1600" b="1" dirty="0"/>
              <a:t> finale: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visita</a:t>
            </a:r>
            <a:r>
              <a:rPr lang="de-DE" sz="1600" dirty="0"/>
              <a:t> </a:t>
            </a:r>
            <a:r>
              <a:rPr lang="de-DE" sz="1600" dirty="0" err="1"/>
              <a:t>il</a:t>
            </a:r>
            <a:r>
              <a:rPr lang="de-DE" sz="1600" dirty="0"/>
              <a:t> </a:t>
            </a:r>
            <a:r>
              <a:rPr lang="de-DE" sz="1600" dirty="0" err="1"/>
              <a:t>luogo</a:t>
            </a:r>
            <a:r>
              <a:rPr lang="de-DE" sz="1600" dirty="0"/>
              <a:t> </a:t>
            </a:r>
            <a:r>
              <a:rPr lang="de-DE" sz="1600" dirty="0" err="1"/>
              <a:t>d’esame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non </a:t>
            </a:r>
            <a:r>
              <a:rPr lang="de-DE" sz="1600" dirty="0" err="1"/>
              <a:t>prendere</a:t>
            </a:r>
            <a:r>
              <a:rPr lang="de-DE" sz="1600" dirty="0"/>
              <a:t> </a:t>
            </a:r>
            <a:r>
              <a:rPr lang="de-DE" sz="1600" dirty="0" err="1"/>
              <a:t>medicinali</a:t>
            </a:r>
            <a:r>
              <a:rPr lang="de-DE" sz="1600" dirty="0"/>
              <a:t>, </a:t>
            </a:r>
            <a:r>
              <a:rPr lang="de-DE" sz="1600" dirty="0" err="1"/>
              <a:t>alcol</a:t>
            </a:r>
            <a:r>
              <a:rPr lang="de-DE" sz="1600" dirty="0"/>
              <a:t> o altre «</a:t>
            </a:r>
            <a:r>
              <a:rPr lang="de-DE" sz="1600" dirty="0" err="1"/>
              <a:t>sostanze</a:t>
            </a:r>
            <a:r>
              <a:rPr lang="de-DE" sz="1600" dirty="0"/>
              <a:t> </a:t>
            </a:r>
            <a:r>
              <a:rPr lang="de-DE" sz="1600" dirty="0" err="1"/>
              <a:t>magiche</a:t>
            </a:r>
            <a:r>
              <a:rPr lang="de-DE" sz="1600" dirty="0"/>
              <a:t>»;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se </a:t>
            </a:r>
            <a:r>
              <a:rPr lang="de-DE" sz="1600" dirty="0" err="1"/>
              <a:t>soffri</a:t>
            </a:r>
            <a:r>
              <a:rPr lang="de-DE" sz="1600" dirty="0"/>
              <a:t> </a:t>
            </a:r>
            <a:r>
              <a:rPr lang="de-DE" sz="1600" dirty="0" err="1"/>
              <a:t>d’ansia</a:t>
            </a:r>
            <a:r>
              <a:rPr lang="de-DE" sz="1600" dirty="0"/>
              <a:t> per </a:t>
            </a:r>
            <a:r>
              <a:rPr lang="de-DE" sz="1600" dirty="0" err="1"/>
              <a:t>gli</a:t>
            </a:r>
            <a:r>
              <a:rPr lang="de-DE" sz="1600" dirty="0"/>
              <a:t> </a:t>
            </a:r>
            <a:r>
              <a:rPr lang="de-DE" sz="1600" dirty="0" err="1"/>
              <a:t>esami</a:t>
            </a:r>
            <a:r>
              <a:rPr lang="de-DE" sz="1600" dirty="0"/>
              <a:t>, </a:t>
            </a:r>
            <a:r>
              <a:rPr lang="de-DE" sz="1600" dirty="0" err="1"/>
              <a:t>parlane</a:t>
            </a:r>
            <a:r>
              <a:rPr lang="de-DE" sz="1600" dirty="0"/>
              <a:t> </a:t>
            </a:r>
            <a:r>
              <a:rPr lang="de-DE" sz="1600" dirty="0" err="1"/>
              <a:t>con</a:t>
            </a:r>
            <a:r>
              <a:rPr lang="de-DE" sz="1600" dirty="0"/>
              <a:t> </a:t>
            </a:r>
            <a:r>
              <a:rPr lang="de-DE" sz="1600" dirty="0" err="1"/>
              <a:t>il</a:t>
            </a:r>
            <a:r>
              <a:rPr lang="de-DE" sz="1600" dirty="0"/>
              <a:t> </a:t>
            </a:r>
            <a:r>
              <a:rPr lang="de-DE" sz="1600" dirty="0" err="1"/>
              <a:t>tuo</a:t>
            </a:r>
            <a:r>
              <a:rPr lang="de-DE" sz="1600" dirty="0"/>
              <a:t> </a:t>
            </a:r>
            <a:r>
              <a:rPr lang="de-DE" sz="1600" dirty="0" err="1"/>
              <a:t>formatore</a:t>
            </a:r>
            <a:r>
              <a:rPr lang="de-DE" sz="1600" dirty="0"/>
              <a:t>, </a:t>
            </a:r>
            <a:r>
              <a:rPr lang="de-DE" sz="1600" dirty="0" err="1"/>
              <a:t>con</a:t>
            </a:r>
            <a:r>
              <a:rPr lang="de-DE" sz="1600" dirty="0"/>
              <a:t> </a:t>
            </a:r>
            <a:r>
              <a:rPr lang="de-DE" sz="1600" dirty="0" err="1"/>
              <a:t>gli</a:t>
            </a:r>
            <a:r>
              <a:rPr lang="de-DE" sz="1600" dirty="0"/>
              <a:t> </a:t>
            </a:r>
            <a:r>
              <a:rPr lang="de-DE" sz="1600" dirty="0" err="1"/>
              <a:t>insegnanti</a:t>
            </a:r>
            <a:r>
              <a:rPr lang="de-DE" sz="1600" dirty="0"/>
              <a:t> o </a:t>
            </a:r>
            <a:r>
              <a:rPr lang="de-DE" sz="1600" dirty="0" err="1"/>
              <a:t>con</a:t>
            </a:r>
            <a:r>
              <a:rPr lang="de-DE" sz="1600" dirty="0"/>
              <a:t> </a:t>
            </a:r>
            <a:r>
              <a:rPr lang="de-DE" sz="1600" dirty="0" err="1"/>
              <a:t>il</a:t>
            </a:r>
            <a:r>
              <a:rPr lang="de-DE" sz="1600" dirty="0"/>
              <a:t> </a:t>
            </a:r>
            <a:r>
              <a:rPr lang="de-DE" sz="1600" dirty="0" err="1"/>
              <a:t>tuo</a:t>
            </a:r>
            <a:r>
              <a:rPr lang="de-DE" sz="1600" dirty="0"/>
              <a:t> medico </a:t>
            </a:r>
            <a:r>
              <a:rPr lang="de-DE" sz="1600" dirty="0" err="1"/>
              <a:t>curante</a:t>
            </a:r>
            <a:r>
              <a:rPr lang="de-DE" sz="1600" dirty="0"/>
              <a:t>.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D26028A0-F77A-BB6D-A45B-5E492F72E48F}"/>
              </a:ext>
            </a:extLst>
          </p:cNvPr>
          <p:cNvSpPr txBox="1">
            <a:spLocks/>
          </p:cNvSpPr>
          <p:nvPr/>
        </p:nvSpPr>
        <p:spPr>
          <a:xfrm>
            <a:off x="704850" y="1684657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Consigli</a:t>
            </a:r>
            <a:r>
              <a:rPr lang="de-DE" dirty="0"/>
              <a:t> per la </a:t>
            </a:r>
            <a:r>
              <a:rPr lang="de-DE" dirty="0" err="1"/>
              <a:t>persona</a:t>
            </a:r>
            <a:r>
              <a:rPr lang="de-DE" dirty="0"/>
              <a:t> in </a:t>
            </a:r>
            <a:r>
              <a:rPr lang="de-DE" dirty="0" err="1"/>
              <a:t>formazione</a:t>
            </a:r>
            <a:r>
              <a:rPr lang="de-DE" dirty="0"/>
              <a:t> (1/2)</a:t>
            </a:r>
          </a:p>
        </p:txBody>
      </p:sp>
      <p:pic>
        <p:nvPicPr>
          <p:cNvPr id="7" name="Grafik 6" descr="Glühbirne und Stift Silhouette">
            <a:extLst>
              <a:ext uri="{FF2B5EF4-FFF2-40B4-BE49-F238E27FC236}">
                <a16:creationId xmlns:a16="http://schemas.microsoft.com/office/drawing/2014/main" id="{97B41186-C089-E522-2F47-9E33CB2B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35926">
            <a:off x="8892238" y="3289777"/>
            <a:ext cx="2645391" cy="26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D942B-ED5E-3932-636D-37CFF732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26586"/>
            <a:ext cx="8060789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premesse</a:t>
            </a:r>
            <a:r>
              <a:rPr lang="de-DE" dirty="0"/>
              <a:t> per </a:t>
            </a:r>
            <a:r>
              <a:rPr lang="de-DE" dirty="0" err="1"/>
              <a:t>l’apprendimento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04D8DD-3BC7-0DE8-AA9A-109C3262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4389D0-9290-AB1E-4FE3-68D0501234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561511"/>
            <a:ext cx="8059738" cy="495889"/>
          </a:xfrm>
        </p:spPr>
        <p:txBody>
          <a:bodyPr/>
          <a:lstStyle/>
          <a:p>
            <a:r>
              <a:rPr lang="de-DE" dirty="0" err="1"/>
              <a:t>Criteri</a:t>
            </a:r>
            <a:r>
              <a:rPr lang="de-DE" dirty="0"/>
              <a:t> di </a:t>
            </a:r>
            <a:r>
              <a:rPr lang="de-DE" dirty="0" err="1"/>
              <a:t>selezione</a:t>
            </a:r>
            <a:endParaRPr lang="de-DE" dirty="0"/>
          </a:p>
        </p:txBody>
      </p:sp>
      <p:graphicFrame>
        <p:nvGraphicFramePr>
          <p:cNvPr id="6" name="Inhaltsplatzhalter 4">
            <a:extLst>
              <a:ext uri="{FF2B5EF4-FFF2-40B4-BE49-F238E27FC236}">
                <a16:creationId xmlns:a16="http://schemas.microsoft.com/office/drawing/2014/main" id="{96C30465-738B-FE4B-ED8E-BF678250C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450436"/>
              </p:ext>
            </p:extLst>
          </p:nvPr>
        </p:nvGraphicFramePr>
        <p:xfrm>
          <a:off x="862013" y="2057400"/>
          <a:ext cx="10232707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50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4A3A47-1CA3-447D-C84A-440C932F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77027"/>
            <a:ext cx="8060789" cy="1325563"/>
          </a:xfrm>
        </p:spPr>
        <p:txBody>
          <a:bodyPr/>
          <a:lstStyle/>
          <a:p>
            <a:r>
              <a:rPr lang="de-DE" dirty="0" err="1"/>
              <a:t>Preparazione</a:t>
            </a:r>
            <a:r>
              <a:rPr lang="de-DE" dirty="0"/>
              <a:t> </a:t>
            </a:r>
            <a:r>
              <a:rPr lang="de-DE" dirty="0" err="1"/>
              <a:t>agli</a:t>
            </a:r>
            <a:r>
              <a:rPr lang="de-DE" dirty="0"/>
              <a:t> </a:t>
            </a:r>
            <a:r>
              <a:rPr lang="de-DE" dirty="0" err="1"/>
              <a:t>esami</a:t>
            </a:r>
            <a:r>
              <a:rPr lang="de-DE" dirty="0"/>
              <a:t> </a:t>
            </a:r>
            <a:r>
              <a:rPr lang="de-DE" dirty="0" err="1"/>
              <a:t>finali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E4155C2-B97A-38B6-4070-932111177CB9}"/>
              </a:ext>
            </a:extLst>
          </p:cNvPr>
          <p:cNvSpPr txBox="1">
            <a:spLocks/>
          </p:cNvSpPr>
          <p:nvPr/>
        </p:nvSpPr>
        <p:spPr>
          <a:xfrm>
            <a:off x="704261" y="2258113"/>
            <a:ext cx="8633804" cy="41950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de-DE" sz="1600" b="1" dirty="0"/>
              <a:t>Una </a:t>
            </a:r>
            <a:r>
              <a:rPr lang="de-DE" sz="1600" b="1" dirty="0" err="1"/>
              <a:t>settimana</a:t>
            </a:r>
            <a:r>
              <a:rPr lang="de-DE" sz="1600" b="1" dirty="0"/>
              <a:t> prima </a:t>
            </a:r>
            <a:r>
              <a:rPr lang="de-DE" sz="1600" b="1" dirty="0" err="1"/>
              <a:t>dell’esame</a:t>
            </a:r>
            <a:r>
              <a:rPr lang="de-DE" sz="1600" b="1" dirty="0"/>
              <a:t> finale: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un’alimentazione</a:t>
            </a:r>
            <a:r>
              <a:rPr lang="de-DE" sz="1600" dirty="0"/>
              <a:t> </a:t>
            </a:r>
            <a:r>
              <a:rPr lang="de-DE" sz="1600" dirty="0" err="1"/>
              <a:t>sana</a:t>
            </a:r>
            <a:r>
              <a:rPr lang="de-DE" sz="1600" dirty="0"/>
              <a:t> </a:t>
            </a:r>
            <a:r>
              <a:rPr lang="de-DE" sz="1600" dirty="0" err="1"/>
              <a:t>e</a:t>
            </a:r>
            <a:r>
              <a:rPr lang="de-DE" sz="1600" dirty="0"/>
              <a:t> </a:t>
            </a:r>
            <a:r>
              <a:rPr lang="de-DE" sz="1600" dirty="0" err="1"/>
              <a:t>un</a:t>
            </a:r>
            <a:r>
              <a:rPr lang="de-DE" sz="1600" dirty="0"/>
              <a:t> </a:t>
            </a:r>
            <a:r>
              <a:rPr lang="de-DE" sz="1600" dirty="0" err="1"/>
              <a:t>sonno</a:t>
            </a:r>
            <a:r>
              <a:rPr lang="de-DE" sz="1600" dirty="0"/>
              <a:t> </a:t>
            </a:r>
            <a:r>
              <a:rPr lang="de-DE" sz="1600" dirty="0" err="1"/>
              <a:t>sereno</a:t>
            </a:r>
            <a:r>
              <a:rPr lang="de-DE" sz="1600" dirty="0"/>
              <a:t> </a:t>
            </a:r>
            <a:r>
              <a:rPr lang="de-DE" sz="1600" dirty="0" err="1"/>
              <a:t>sono</a:t>
            </a:r>
            <a:r>
              <a:rPr lang="de-DE" sz="1600" dirty="0"/>
              <a:t> i </a:t>
            </a:r>
            <a:r>
              <a:rPr lang="de-DE" sz="1600" dirty="0" err="1"/>
              <a:t>migliori</a:t>
            </a:r>
            <a:r>
              <a:rPr lang="de-DE" sz="1600" dirty="0"/>
              <a:t> </a:t>
            </a:r>
            <a:r>
              <a:rPr lang="de-DE" sz="1600" dirty="0" err="1"/>
              <a:t>preparativi</a:t>
            </a:r>
            <a:r>
              <a:rPr lang="de-DE" sz="1600" dirty="0"/>
              <a:t> </a:t>
            </a:r>
            <a:r>
              <a:rPr lang="de-DE" sz="1600" dirty="0" err="1"/>
              <a:t>all’esame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se </a:t>
            </a:r>
            <a:r>
              <a:rPr lang="de-DE" sz="1600" dirty="0" err="1"/>
              <a:t>credi</a:t>
            </a:r>
            <a:r>
              <a:rPr lang="de-DE" sz="1600" dirty="0"/>
              <a:t> </a:t>
            </a:r>
            <a:r>
              <a:rPr lang="de-DE" sz="1600" dirty="0" err="1"/>
              <a:t>che</a:t>
            </a:r>
            <a:r>
              <a:rPr lang="de-DE" sz="1600" dirty="0"/>
              <a:t> </a:t>
            </a:r>
            <a:r>
              <a:rPr lang="de-DE" sz="1600" dirty="0" err="1"/>
              <a:t>ti</a:t>
            </a:r>
            <a:r>
              <a:rPr lang="de-DE" sz="1600" dirty="0"/>
              <a:t> </a:t>
            </a:r>
            <a:r>
              <a:rPr lang="de-DE" sz="1600" dirty="0" err="1"/>
              <a:t>possano</a:t>
            </a:r>
            <a:r>
              <a:rPr lang="de-DE" sz="1600" dirty="0"/>
              <a:t> </a:t>
            </a:r>
            <a:r>
              <a:rPr lang="de-DE" sz="1600" dirty="0" err="1"/>
              <a:t>dare</a:t>
            </a:r>
            <a:r>
              <a:rPr lang="de-DE" sz="1600" dirty="0"/>
              <a:t> ancora </a:t>
            </a:r>
            <a:r>
              <a:rPr lang="de-DE" sz="1600" dirty="0" err="1"/>
              <a:t>qualche</a:t>
            </a:r>
            <a:r>
              <a:rPr lang="de-DE" sz="1600" dirty="0"/>
              <a:t> </a:t>
            </a:r>
            <a:r>
              <a:rPr lang="de-DE" sz="1600" dirty="0" err="1"/>
              <a:t>buon</a:t>
            </a:r>
            <a:r>
              <a:rPr lang="de-DE" sz="1600" dirty="0"/>
              <a:t> </a:t>
            </a:r>
            <a:r>
              <a:rPr lang="de-DE" sz="1600" dirty="0" err="1"/>
              <a:t>consiglio</a:t>
            </a:r>
            <a:r>
              <a:rPr lang="de-DE" sz="1600" dirty="0"/>
              <a:t>, </a:t>
            </a:r>
            <a:r>
              <a:rPr lang="de-DE" sz="1600" dirty="0" err="1"/>
              <a:t>contatta</a:t>
            </a:r>
            <a:r>
              <a:rPr lang="de-DE" sz="1600" dirty="0"/>
              <a:t> </a:t>
            </a:r>
            <a:r>
              <a:rPr lang="de-DE" sz="1600" dirty="0" err="1"/>
              <a:t>il</a:t>
            </a:r>
            <a:r>
              <a:rPr lang="de-DE" sz="1600" dirty="0"/>
              <a:t> </a:t>
            </a:r>
            <a:r>
              <a:rPr lang="de-DE" sz="1600" dirty="0" err="1"/>
              <a:t>formatore</a:t>
            </a:r>
            <a:r>
              <a:rPr lang="de-DE" sz="1600" dirty="0"/>
              <a:t> o </a:t>
            </a:r>
            <a:r>
              <a:rPr lang="de-DE" sz="1600" dirty="0" err="1"/>
              <a:t>gli</a:t>
            </a:r>
            <a:r>
              <a:rPr lang="de-DE" sz="1600" dirty="0"/>
              <a:t> </a:t>
            </a:r>
            <a:r>
              <a:rPr lang="de-DE" sz="1600" dirty="0" err="1"/>
              <a:t>insegnanti</a:t>
            </a:r>
            <a:r>
              <a:rPr lang="de-DE" sz="1600" dirty="0"/>
              <a:t> prima delle </a:t>
            </a:r>
            <a:r>
              <a:rPr lang="de-DE" sz="1600" dirty="0" err="1"/>
              <a:t>giornate</a:t>
            </a:r>
            <a:r>
              <a:rPr lang="de-DE" sz="1600" dirty="0"/>
              <a:t> </a:t>
            </a:r>
            <a:r>
              <a:rPr lang="de-DE" sz="1600" dirty="0" err="1"/>
              <a:t>d’esame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prepara</a:t>
            </a:r>
            <a:r>
              <a:rPr lang="de-DE" sz="1600" dirty="0"/>
              <a:t> i </a:t>
            </a:r>
            <a:r>
              <a:rPr lang="de-DE" sz="1600" dirty="0" err="1"/>
              <a:t>documenti</a:t>
            </a:r>
            <a:r>
              <a:rPr lang="de-DE" sz="1600" dirty="0"/>
              <a:t>, </a:t>
            </a:r>
            <a:r>
              <a:rPr lang="de-DE" sz="1600" dirty="0" err="1"/>
              <a:t>gli</a:t>
            </a:r>
            <a:r>
              <a:rPr lang="de-DE" sz="1600" dirty="0"/>
              <a:t> </a:t>
            </a:r>
            <a:r>
              <a:rPr lang="de-DE" sz="1600" dirty="0" err="1"/>
              <a:t>attrezzi</a:t>
            </a:r>
            <a:r>
              <a:rPr lang="de-DE" sz="1600" dirty="0"/>
              <a:t>, </a:t>
            </a:r>
            <a:r>
              <a:rPr lang="de-DE" sz="1600" dirty="0" err="1"/>
              <a:t>ecc</a:t>
            </a:r>
            <a:r>
              <a:rPr lang="de-DE" sz="1600" dirty="0"/>
              <a:t>. in </a:t>
            </a:r>
            <a:r>
              <a:rPr lang="de-DE" sz="1600" dirty="0" err="1"/>
              <a:t>base</a:t>
            </a:r>
            <a:r>
              <a:rPr lang="de-DE" sz="1600" dirty="0"/>
              <a:t> a </a:t>
            </a:r>
            <a:r>
              <a:rPr lang="de-DE" sz="1600" dirty="0" err="1"/>
              <a:t>quello</a:t>
            </a:r>
            <a:r>
              <a:rPr lang="de-DE" sz="1600" dirty="0"/>
              <a:t> </a:t>
            </a:r>
            <a:r>
              <a:rPr lang="de-DE" sz="1600" dirty="0" err="1"/>
              <a:t>che</a:t>
            </a:r>
            <a:r>
              <a:rPr lang="de-DE" sz="1600" dirty="0"/>
              <a:t> </a:t>
            </a:r>
            <a:r>
              <a:rPr lang="de-DE" sz="1600" dirty="0" err="1"/>
              <a:t>c’è</a:t>
            </a:r>
            <a:r>
              <a:rPr lang="de-DE" sz="1600" dirty="0"/>
              <a:t> </a:t>
            </a:r>
            <a:r>
              <a:rPr lang="de-DE" sz="1600" dirty="0" err="1"/>
              <a:t>scritto</a:t>
            </a:r>
            <a:r>
              <a:rPr lang="de-DE" sz="1600" dirty="0"/>
              <a:t> </a:t>
            </a:r>
            <a:r>
              <a:rPr lang="de-DE" sz="1600" dirty="0" err="1"/>
              <a:t>nella</a:t>
            </a:r>
            <a:r>
              <a:rPr lang="de-DE" sz="1600" dirty="0"/>
              <a:t> </a:t>
            </a:r>
            <a:r>
              <a:rPr lang="de-DE" sz="1600" dirty="0" err="1"/>
              <a:t>convocazione</a:t>
            </a:r>
            <a:r>
              <a:rPr lang="de-DE" sz="1600" dirty="0"/>
              <a:t> </a:t>
            </a:r>
            <a:r>
              <a:rPr lang="de-DE" sz="1600" dirty="0" err="1"/>
              <a:t>all’esame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evita</a:t>
            </a:r>
            <a:r>
              <a:rPr lang="de-DE" sz="1600" dirty="0"/>
              <a:t> </a:t>
            </a:r>
            <a:r>
              <a:rPr lang="de-DE" sz="1600" dirty="0" err="1"/>
              <a:t>lo</a:t>
            </a:r>
            <a:r>
              <a:rPr lang="de-DE" sz="1600" dirty="0"/>
              <a:t> stress </a:t>
            </a:r>
            <a:r>
              <a:rPr lang="de-DE" sz="1600" dirty="0" err="1"/>
              <a:t>quando</a:t>
            </a:r>
            <a:r>
              <a:rPr lang="de-DE" sz="1600" dirty="0"/>
              <a:t> </a:t>
            </a:r>
            <a:r>
              <a:rPr lang="de-DE" sz="1600" dirty="0" err="1"/>
              <a:t>ti</a:t>
            </a:r>
            <a:r>
              <a:rPr lang="de-DE" sz="1600" dirty="0"/>
              <a:t> </a:t>
            </a:r>
            <a:r>
              <a:rPr lang="de-DE" sz="1600" dirty="0" err="1"/>
              <a:t>rechi</a:t>
            </a:r>
            <a:r>
              <a:rPr lang="de-DE" sz="1600" dirty="0"/>
              <a:t> </a:t>
            </a:r>
            <a:r>
              <a:rPr lang="de-DE" sz="1600" dirty="0" err="1"/>
              <a:t>all’esame</a:t>
            </a:r>
            <a:r>
              <a:rPr lang="de-DE" sz="1600" dirty="0"/>
              <a:t>, </a:t>
            </a:r>
            <a:r>
              <a:rPr lang="de-DE" sz="1600" dirty="0" err="1"/>
              <a:t>pianifica</a:t>
            </a:r>
            <a:r>
              <a:rPr lang="de-DE" sz="1600" dirty="0"/>
              <a:t> la </a:t>
            </a:r>
            <a:r>
              <a:rPr lang="de-DE" sz="1600" dirty="0" err="1"/>
              <a:t>trasferta</a:t>
            </a:r>
            <a:r>
              <a:rPr lang="de-DE" sz="1600" dirty="0"/>
              <a:t> </a:t>
            </a:r>
            <a:r>
              <a:rPr lang="de-DE" sz="1600" dirty="0" err="1"/>
              <a:t>e</a:t>
            </a:r>
            <a:r>
              <a:rPr lang="de-DE" sz="1600" dirty="0"/>
              <a:t> </a:t>
            </a:r>
            <a:r>
              <a:rPr lang="de-DE" sz="1600" dirty="0" err="1"/>
              <a:t>concediti</a:t>
            </a:r>
            <a:r>
              <a:rPr lang="de-DE" sz="1600" dirty="0"/>
              <a:t> </a:t>
            </a:r>
            <a:r>
              <a:rPr lang="de-DE" sz="1600" dirty="0" err="1"/>
              <a:t>un</a:t>
            </a:r>
            <a:r>
              <a:rPr lang="de-DE" sz="1600" dirty="0"/>
              <a:t> </a:t>
            </a:r>
            <a:r>
              <a:rPr lang="de-DE" sz="1600" dirty="0" err="1"/>
              <a:t>taxi</a:t>
            </a:r>
            <a:r>
              <a:rPr lang="de-DE" sz="1600" dirty="0"/>
              <a:t> </a:t>
            </a:r>
            <a:r>
              <a:rPr lang="de-DE" sz="1600" dirty="0" err="1"/>
              <a:t>dalla</a:t>
            </a:r>
            <a:r>
              <a:rPr lang="de-DE" sz="1600" dirty="0"/>
              <a:t> </a:t>
            </a:r>
            <a:r>
              <a:rPr lang="de-DE" sz="1600" dirty="0" err="1"/>
              <a:t>stazione</a:t>
            </a:r>
            <a:r>
              <a:rPr lang="de-DE" sz="1600" dirty="0"/>
              <a:t>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de-GB" sz="16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600" b="1" dirty="0" err="1"/>
              <a:t>Giornata</a:t>
            </a:r>
            <a:r>
              <a:rPr lang="de-DE" sz="1600" b="1" dirty="0"/>
              <a:t> </a:t>
            </a:r>
            <a:r>
              <a:rPr lang="de-DE" sz="1600" b="1" dirty="0" err="1"/>
              <a:t>d’esame</a:t>
            </a:r>
            <a:r>
              <a:rPr lang="de-DE" sz="1600" b="1" dirty="0"/>
              <a:t>: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credi</a:t>
            </a:r>
            <a:r>
              <a:rPr lang="de-DE" sz="1600" dirty="0"/>
              <a:t> in </a:t>
            </a:r>
            <a:r>
              <a:rPr lang="de-DE" sz="1600" dirty="0" err="1"/>
              <a:t>te</a:t>
            </a:r>
            <a:r>
              <a:rPr lang="de-DE" sz="1600" dirty="0"/>
              <a:t>, in </a:t>
            </a:r>
            <a:r>
              <a:rPr lang="de-DE" sz="1600" dirty="0" err="1"/>
              <a:t>fondo</a:t>
            </a:r>
            <a:r>
              <a:rPr lang="de-DE" sz="1600" dirty="0"/>
              <a:t> </a:t>
            </a:r>
            <a:r>
              <a:rPr lang="de-DE" sz="1600" dirty="0" err="1"/>
              <a:t>ti</a:t>
            </a:r>
            <a:r>
              <a:rPr lang="de-DE" sz="1600" dirty="0"/>
              <a:t> sei </a:t>
            </a:r>
            <a:r>
              <a:rPr lang="de-DE" sz="1600" dirty="0" err="1"/>
              <a:t>preparato</a:t>
            </a:r>
            <a:r>
              <a:rPr lang="de-DE" sz="1600" dirty="0"/>
              <a:t> </a:t>
            </a:r>
            <a:r>
              <a:rPr lang="de-DE" sz="1600" dirty="0" err="1"/>
              <a:t>bene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sii</a:t>
            </a:r>
            <a:r>
              <a:rPr lang="de-DE" sz="1600" dirty="0"/>
              <a:t> </a:t>
            </a:r>
            <a:r>
              <a:rPr lang="de-DE" sz="1600" dirty="0" err="1"/>
              <a:t>sincero</a:t>
            </a:r>
            <a:r>
              <a:rPr lang="de-DE" sz="1600" dirty="0"/>
              <a:t> </a:t>
            </a:r>
            <a:r>
              <a:rPr lang="de-DE" sz="1600" dirty="0" err="1"/>
              <a:t>e</a:t>
            </a:r>
            <a:r>
              <a:rPr lang="de-DE" sz="1600" dirty="0"/>
              <a:t> </a:t>
            </a:r>
            <a:r>
              <a:rPr lang="de-DE" sz="1600" dirty="0" err="1"/>
              <a:t>coraggioso</a:t>
            </a:r>
            <a:r>
              <a:rPr lang="de-DE" sz="1600" dirty="0"/>
              <a:t>. </a:t>
            </a:r>
            <a:r>
              <a:rPr lang="de-DE" sz="1600" dirty="0" err="1"/>
              <a:t>Chiedi</a:t>
            </a:r>
            <a:r>
              <a:rPr lang="de-DE" sz="1600" dirty="0"/>
              <a:t> se non </a:t>
            </a:r>
            <a:r>
              <a:rPr lang="de-DE" sz="1600" dirty="0" err="1"/>
              <a:t>capisci</a:t>
            </a:r>
            <a:r>
              <a:rPr lang="de-DE" sz="1600" dirty="0"/>
              <a:t> </a:t>
            </a:r>
            <a:r>
              <a:rPr lang="de-DE" sz="1600" dirty="0" err="1"/>
              <a:t>qualcosa</a:t>
            </a:r>
            <a:r>
              <a:rPr lang="de-DE" sz="1600" dirty="0"/>
              <a:t>. </a:t>
            </a:r>
            <a:r>
              <a:rPr lang="de-DE" sz="1600" dirty="0" err="1"/>
              <a:t>Ammetti</a:t>
            </a:r>
            <a:r>
              <a:rPr lang="de-DE" sz="1600" dirty="0"/>
              <a:t> se non </a:t>
            </a:r>
            <a:r>
              <a:rPr lang="de-DE" sz="1600" dirty="0" err="1"/>
              <a:t>sai</a:t>
            </a:r>
            <a:r>
              <a:rPr lang="de-DE" sz="1600" dirty="0"/>
              <a:t> </a:t>
            </a:r>
            <a:r>
              <a:rPr lang="de-DE" sz="1600" dirty="0" err="1"/>
              <a:t>qualcosa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prenditi</a:t>
            </a:r>
            <a:r>
              <a:rPr lang="de-DE" sz="1600" dirty="0"/>
              <a:t> </a:t>
            </a:r>
            <a:r>
              <a:rPr lang="de-DE" sz="1600" dirty="0" err="1"/>
              <a:t>il</a:t>
            </a:r>
            <a:r>
              <a:rPr lang="de-DE" sz="1600" dirty="0"/>
              <a:t> tempo </a:t>
            </a:r>
            <a:r>
              <a:rPr lang="de-DE" sz="1600" dirty="0" err="1"/>
              <a:t>necessario</a:t>
            </a:r>
            <a:r>
              <a:rPr lang="de-DE" sz="1600" dirty="0"/>
              <a:t>, </a:t>
            </a:r>
            <a:r>
              <a:rPr lang="de-DE" sz="1600" dirty="0" err="1"/>
              <a:t>anche</a:t>
            </a:r>
            <a:r>
              <a:rPr lang="de-DE" sz="1600" dirty="0"/>
              <a:t> </a:t>
            </a:r>
            <a:r>
              <a:rPr lang="de-DE" sz="1600" dirty="0" err="1"/>
              <a:t>quando</a:t>
            </a:r>
            <a:r>
              <a:rPr lang="de-DE" sz="1600" dirty="0"/>
              <a:t> non sei </a:t>
            </a:r>
            <a:r>
              <a:rPr lang="de-DE" sz="1600" dirty="0" err="1"/>
              <a:t>sicuro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procedi</a:t>
            </a:r>
            <a:r>
              <a:rPr lang="de-DE" sz="1600" dirty="0"/>
              <a:t> in modo </a:t>
            </a:r>
            <a:r>
              <a:rPr lang="de-DE" sz="1600" dirty="0" err="1"/>
              <a:t>ordinato</a:t>
            </a:r>
            <a:r>
              <a:rPr lang="de-DE" sz="1600" dirty="0"/>
              <a:t>, </a:t>
            </a:r>
            <a:r>
              <a:rPr lang="de-DE" sz="1600" dirty="0" err="1"/>
              <a:t>creati</a:t>
            </a:r>
            <a:r>
              <a:rPr lang="de-DE" sz="1600" dirty="0"/>
              <a:t> la </a:t>
            </a:r>
            <a:r>
              <a:rPr lang="de-DE" sz="1600" dirty="0" err="1"/>
              <a:t>tua</a:t>
            </a:r>
            <a:r>
              <a:rPr lang="de-DE" sz="1600" dirty="0"/>
              <a:t> </a:t>
            </a:r>
            <a:r>
              <a:rPr lang="de-DE" sz="1600" dirty="0" err="1"/>
              <a:t>sequenza</a:t>
            </a:r>
            <a:r>
              <a:rPr lang="de-DE" sz="1600" dirty="0"/>
              <a:t> </a:t>
            </a:r>
            <a:r>
              <a:rPr lang="de-DE" sz="1600" dirty="0" err="1"/>
              <a:t>dei</a:t>
            </a:r>
            <a:r>
              <a:rPr lang="de-DE" sz="1600" dirty="0"/>
              <a:t> </a:t>
            </a:r>
            <a:r>
              <a:rPr lang="de-DE" sz="1600" dirty="0" err="1"/>
              <a:t>compiti</a:t>
            </a:r>
            <a:r>
              <a:rPr lang="de-DE" sz="1600" dirty="0"/>
              <a:t> da </a:t>
            </a:r>
            <a:r>
              <a:rPr lang="de-DE" sz="1600" dirty="0" err="1"/>
              <a:t>svolgere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non </a:t>
            </a:r>
            <a:r>
              <a:rPr lang="de-DE" sz="1600" dirty="0" err="1"/>
              <a:t>disperare</a:t>
            </a:r>
            <a:r>
              <a:rPr lang="de-DE" sz="1600" dirty="0"/>
              <a:t> se </a:t>
            </a:r>
            <a:r>
              <a:rPr lang="de-DE" sz="1600" dirty="0" err="1"/>
              <a:t>sbagli</a:t>
            </a:r>
            <a:r>
              <a:rPr lang="de-DE" sz="1600" dirty="0"/>
              <a:t> </a:t>
            </a:r>
            <a:r>
              <a:rPr lang="de-DE" sz="1600" dirty="0" err="1"/>
              <a:t>qualcosa</a:t>
            </a:r>
            <a:r>
              <a:rPr lang="de-DE" sz="1600" dirty="0"/>
              <a:t>. </a:t>
            </a:r>
            <a:r>
              <a:rPr lang="de-DE" sz="1600" dirty="0" err="1"/>
              <a:t>Continua</a:t>
            </a:r>
            <a:r>
              <a:rPr lang="de-DE" sz="1600" dirty="0"/>
              <a:t>;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sii</a:t>
            </a:r>
            <a:r>
              <a:rPr lang="de-DE" sz="1600" dirty="0"/>
              <a:t> cordiale, </a:t>
            </a:r>
            <a:r>
              <a:rPr lang="de-DE" sz="1600" dirty="0" err="1"/>
              <a:t>regala</a:t>
            </a:r>
            <a:r>
              <a:rPr lang="de-DE" sz="1600" dirty="0"/>
              <a:t> </a:t>
            </a:r>
            <a:r>
              <a:rPr lang="de-DE" sz="1600" dirty="0" err="1"/>
              <a:t>un</a:t>
            </a:r>
            <a:r>
              <a:rPr lang="de-DE" sz="1600" dirty="0"/>
              <a:t> </a:t>
            </a:r>
            <a:r>
              <a:rPr lang="de-DE" sz="1600" dirty="0" err="1"/>
              <a:t>sorriso</a:t>
            </a:r>
            <a:r>
              <a:rPr lang="de-DE" sz="1600" dirty="0"/>
              <a:t> </a:t>
            </a:r>
            <a:r>
              <a:rPr lang="de-DE" sz="1600" dirty="0" err="1"/>
              <a:t>anche</a:t>
            </a:r>
            <a:r>
              <a:rPr lang="de-DE" sz="1600" dirty="0"/>
              <a:t> </a:t>
            </a:r>
            <a:r>
              <a:rPr lang="de-DE" sz="1600" dirty="0" err="1"/>
              <a:t>agli</a:t>
            </a:r>
            <a:r>
              <a:rPr lang="de-DE" sz="1600" dirty="0"/>
              <a:t> </a:t>
            </a:r>
            <a:r>
              <a:rPr lang="de-DE" sz="1600" dirty="0" err="1"/>
              <a:t>esperti</a:t>
            </a:r>
            <a:r>
              <a:rPr lang="de-DE" sz="1600" dirty="0"/>
              <a:t>.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C27166F-C6F4-A8D2-45C8-148AD3CFCC10}"/>
              </a:ext>
            </a:extLst>
          </p:cNvPr>
          <p:cNvSpPr txBox="1">
            <a:spLocks/>
          </p:cNvSpPr>
          <p:nvPr/>
        </p:nvSpPr>
        <p:spPr>
          <a:xfrm>
            <a:off x="704850" y="1711952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Consigli</a:t>
            </a:r>
            <a:r>
              <a:rPr lang="de-DE" dirty="0"/>
              <a:t> per la </a:t>
            </a:r>
            <a:r>
              <a:rPr lang="de-DE" dirty="0" err="1"/>
              <a:t>persona</a:t>
            </a:r>
            <a:r>
              <a:rPr lang="de-DE" dirty="0"/>
              <a:t> in </a:t>
            </a:r>
            <a:r>
              <a:rPr lang="de-DE" dirty="0" err="1"/>
              <a:t>formazione</a:t>
            </a:r>
            <a:r>
              <a:rPr lang="de-DE" dirty="0"/>
              <a:t> (2/2)</a:t>
            </a:r>
          </a:p>
        </p:txBody>
      </p:sp>
      <p:pic>
        <p:nvPicPr>
          <p:cNvPr id="7" name="Grafik 6" descr="Glühbirne und Stift Silhouette">
            <a:extLst>
              <a:ext uri="{FF2B5EF4-FFF2-40B4-BE49-F238E27FC236}">
                <a16:creationId xmlns:a16="http://schemas.microsoft.com/office/drawing/2014/main" id="{F857791A-20CA-0ADD-E7DB-723FEFCC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35926">
            <a:off x="9267052" y="3593522"/>
            <a:ext cx="2645391" cy="26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25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126F00-FF92-A0D2-8C94-10B9E203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3290A3-1F09-FD48-49AF-AD5364DF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 err="1"/>
              <a:t>Ansia</a:t>
            </a:r>
            <a:r>
              <a:rPr lang="de-DE" dirty="0"/>
              <a:t> per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esami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sintomi</a:t>
            </a:r>
            <a:r>
              <a:rPr lang="de-DE" dirty="0"/>
              <a:t> di stress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316C13A-3595-E573-52FB-DAF6C259A072}"/>
              </a:ext>
            </a:extLst>
          </p:cNvPr>
          <p:cNvSpPr/>
          <p:nvPr/>
        </p:nvSpPr>
        <p:spPr>
          <a:xfrm>
            <a:off x="814378" y="2010055"/>
            <a:ext cx="4195311" cy="4048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Stato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psichico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0411A2-B47F-BC50-C001-B0F1EBF53069}"/>
              </a:ext>
            </a:extLst>
          </p:cNvPr>
          <p:cNvSpPr/>
          <p:nvPr/>
        </p:nvSpPr>
        <p:spPr>
          <a:xfrm>
            <a:off x="5281381" y="2010055"/>
            <a:ext cx="4195310" cy="404811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Stato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fisico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923487-8CAE-BD69-3DA8-77EF5EDA5BEA}"/>
              </a:ext>
            </a:extLst>
          </p:cNvPr>
          <p:cNvSpPr/>
          <p:nvPr/>
        </p:nvSpPr>
        <p:spPr>
          <a:xfrm>
            <a:off x="814379" y="4243852"/>
            <a:ext cx="4195308" cy="404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Capacità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intellettuali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di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agire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4F0217-BD97-4ED5-D339-274840111734}"/>
              </a:ext>
            </a:extLst>
          </p:cNvPr>
          <p:cNvSpPr/>
          <p:nvPr/>
        </p:nvSpPr>
        <p:spPr>
          <a:xfrm>
            <a:off x="5281381" y="4243852"/>
            <a:ext cx="4195309" cy="404811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Comportamento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D345A2-EC7E-61C5-ABD3-52F9B45EB7AE}"/>
              </a:ext>
            </a:extLst>
          </p:cNvPr>
          <p:cNvSpPr/>
          <p:nvPr/>
        </p:nvSpPr>
        <p:spPr>
          <a:xfrm>
            <a:off x="814386" y="2458870"/>
            <a:ext cx="4195312" cy="15783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paura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insicurezza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irritabilità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umore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variabile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svogliatezza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 algn="ctr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0D3FD-A4C4-6148-343A-CA2EDE617550}"/>
              </a:ext>
            </a:extLst>
          </p:cNvPr>
          <p:cNvSpPr/>
          <p:nvPr/>
        </p:nvSpPr>
        <p:spPr>
          <a:xfrm>
            <a:off x="5281381" y="2457282"/>
            <a:ext cx="4195312" cy="1579743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disturbi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del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sonno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mal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testa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stanchezza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fame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esagerata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mancanza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d’appetito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vertigini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7B4D553-A178-BC5F-7C12-E26C05E61F69}"/>
              </a:ext>
            </a:extLst>
          </p:cNvPr>
          <p:cNvSpPr/>
          <p:nvPr/>
        </p:nvSpPr>
        <p:spPr>
          <a:xfrm>
            <a:off x="814379" y="4715340"/>
            <a:ext cx="4195312" cy="1578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blocco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intellettuale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difficoltà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concentrazione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distrazioni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disturbi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della memoria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dubbi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pensieri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negativi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60067B5-7132-04FF-6331-30D83C4316FC}"/>
              </a:ext>
            </a:extLst>
          </p:cNvPr>
          <p:cNvSpPr/>
          <p:nvPr/>
        </p:nvSpPr>
        <p:spPr>
          <a:xfrm>
            <a:off x="5281378" y="4690541"/>
            <a:ext cx="4195312" cy="1578380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assunzione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sedativi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rischio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dipendenze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alcool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sigarette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rimozione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dei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pensieri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negativi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68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2CE7E3-5846-5C87-8CE4-12709AA6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42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BA0A09-6E23-62BE-26CF-09F15251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71" y="-458093"/>
            <a:ext cx="7644966" cy="3450119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tre</a:t>
            </a:r>
            <a:r>
              <a:rPr lang="de-DE" dirty="0"/>
              <a:t> </a:t>
            </a:r>
            <a:r>
              <a:rPr lang="de-DE" dirty="0" err="1"/>
              <a:t>funzioni</a:t>
            </a:r>
            <a:r>
              <a:rPr lang="de-DE" dirty="0"/>
              <a:t> della </a:t>
            </a:r>
            <a:r>
              <a:rPr lang="de-DE" dirty="0" err="1"/>
              <a:t>valutazione</a:t>
            </a:r>
            <a:endParaRPr lang="de-DE" dirty="0"/>
          </a:p>
        </p:txBody>
      </p:sp>
      <p:pic>
        <p:nvPicPr>
          <p:cNvPr id="7" name="Inhaltsplatzhalter 6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89A159AE-76D4-1776-C69B-9FC2680D8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7" y="1835562"/>
            <a:ext cx="7342133" cy="4435872"/>
          </a:xfrm>
        </p:spPr>
      </p:pic>
    </p:spTree>
    <p:extLst>
      <p:ext uri="{BB962C8B-B14F-4D97-AF65-F5344CB8AC3E}">
        <p14:creationId xmlns:p14="http://schemas.microsoft.com/office/powerpoint/2010/main" val="3416408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B9FE061-4730-7822-E438-C4DFE772F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992806"/>
              </p:ext>
            </p:extLst>
          </p:nvPr>
        </p:nvGraphicFramePr>
        <p:xfrm>
          <a:off x="852055" y="2973317"/>
          <a:ext cx="10515600" cy="26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29">
                  <a:extLst>
                    <a:ext uri="{9D8B030D-6E8A-4147-A177-3AD203B41FA5}">
                      <a16:colId xmlns:a16="http://schemas.microsoft.com/office/drawing/2014/main" val="1069949088"/>
                    </a:ext>
                  </a:extLst>
                </a:gridCol>
                <a:gridCol w="2985631">
                  <a:extLst>
                    <a:ext uri="{9D8B030D-6E8A-4147-A177-3AD203B41FA5}">
                      <a16:colId xmlns:a16="http://schemas.microsoft.com/office/drawing/2014/main" val="353068750"/>
                    </a:ext>
                  </a:extLst>
                </a:gridCol>
                <a:gridCol w="4027640">
                  <a:extLst>
                    <a:ext uri="{9D8B030D-6E8A-4147-A177-3AD203B41FA5}">
                      <a16:colId xmlns:a16="http://schemas.microsoft.com/office/drawing/2014/main" val="29378310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73185493"/>
                    </a:ext>
                  </a:extLst>
                </a:gridCol>
              </a:tblGrid>
              <a:tr h="823407">
                <a:tc>
                  <a:txBody>
                    <a:bodyPr/>
                    <a:lstStyle/>
                    <a:p>
                      <a:pPr algn="ctr"/>
                      <a:r>
                        <a:rPr lang="de-GB" sz="48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Ricordare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le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cose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imparate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saper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ripetere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le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informazioni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Eseguire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le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istruzioni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senza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problemi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 Sapere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39234"/>
                  </a:ext>
                </a:extLst>
              </a:tr>
              <a:tr h="335462">
                <a:tc rowSpan="2">
                  <a:txBody>
                    <a:bodyPr/>
                    <a:lstStyle/>
                    <a:p>
                      <a:pPr algn="ctr"/>
                      <a:r>
                        <a:rPr lang="de-GB" sz="48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Trasmettere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applicare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informazioni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alla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pratica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Eseguire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azioni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sequenze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procedure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Capire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7072"/>
                  </a:ext>
                </a:extLst>
              </a:tr>
              <a:tr h="487945"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Applicare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73211"/>
                  </a:ext>
                </a:extLst>
              </a:tr>
              <a:tr h="335462">
                <a:tc rowSpan="3">
                  <a:txBody>
                    <a:bodyPr/>
                    <a:lstStyle/>
                    <a:p>
                      <a:pPr algn="ctr"/>
                      <a:r>
                        <a:rPr lang="de-GB" sz="48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Approfondire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le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conoscenze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,</a:t>
                      </a:r>
                    </a:p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trovare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nuove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soluzioni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valutare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Stabilire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imparare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padroneggiare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autonomamente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la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sequenza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delle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azioni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Analizzare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19175"/>
                  </a:ext>
                </a:extLst>
              </a:tr>
              <a:tr h="335462"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5.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Sintetizzare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7724"/>
                  </a:ext>
                </a:extLst>
              </a:tr>
              <a:tr h="335462"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6.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Valutare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80476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D42D0B-6EE4-6173-F8AA-6D61194E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CDBF09-7A4F-C001-CA05-71360779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895879" cy="1325563"/>
          </a:xfrm>
        </p:spPr>
        <p:txBody>
          <a:bodyPr/>
          <a:lstStyle/>
          <a:p>
            <a:r>
              <a:rPr lang="de-DE" dirty="0" err="1"/>
              <a:t>Tassonomia</a:t>
            </a:r>
            <a:r>
              <a:rPr lang="de-DE" dirty="0"/>
              <a:t> </a:t>
            </a:r>
            <a:r>
              <a:rPr lang="de-DE" dirty="0" err="1"/>
              <a:t>degli</a:t>
            </a:r>
            <a:r>
              <a:rPr lang="de-DE" dirty="0"/>
              <a:t> </a:t>
            </a:r>
            <a:r>
              <a:rPr lang="de-DE" dirty="0" err="1"/>
              <a:t>obiettivi</a:t>
            </a:r>
            <a:r>
              <a:rPr lang="de-DE" dirty="0"/>
              <a:t> di </a:t>
            </a:r>
            <a:r>
              <a:rPr lang="de-DE" dirty="0" err="1"/>
              <a:t>apprendimento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6183ED-FAC2-C035-666E-9DDA66CBAD38}"/>
              </a:ext>
            </a:extLst>
          </p:cNvPr>
          <p:cNvSpPr txBox="1"/>
          <p:nvPr/>
        </p:nvSpPr>
        <p:spPr>
          <a:xfrm>
            <a:off x="1139869" y="2322953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 err="1">
                <a:latin typeface="Helvetica" pitchFamily="2" charset="0"/>
              </a:rPr>
              <a:t>Modello</a:t>
            </a:r>
            <a:r>
              <a:rPr lang="de-DE" b="1" dirty="0">
                <a:latin typeface="Helvetica" pitchFamily="2" charset="0"/>
              </a:rPr>
              <a:t> </a:t>
            </a:r>
            <a:r>
              <a:rPr lang="de-DE" b="1" dirty="0" err="1">
                <a:latin typeface="Helvetica" pitchFamily="2" charset="0"/>
              </a:rPr>
              <a:t>semplificato</a:t>
            </a:r>
            <a:endParaRPr lang="de-DE" b="1" dirty="0">
              <a:latin typeface="Helvetica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E578E0-33D2-36AD-D38B-E78184889046}"/>
              </a:ext>
            </a:extLst>
          </p:cNvPr>
          <p:cNvSpPr txBox="1"/>
          <p:nvPr/>
        </p:nvSpPr>
        <p:spPr>
          <a:xfrm>
            <a:off x="9068760" y="2323735"/>
            <a:ext cx="2082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 err="1">
                <a:latin typeface="Helvetica" pitchFamily="2" charset="0"/>
              </a:rPr>
              <a:t>Modello</a:t>
            </a:r>
            <a:r>
              <a:rPr lang="de-DE" b="1" dirty="0">
                <a:latin typeface="Helvetica" pitchFamily="2" charset="0"/>
              </a:rPr>
              <a:t> originale</a:t>
            </a:r>
          </a:p>
          <a:p>
            <a:pPr algn="r"/>
            <a:r>
              <a:rPr lang="de-DE" b="1" dirty="0" err="1">
                <a:latin typeface="Helvetica" pitchFamily="2" charset="0"/>
              </a:rPr>
              <a:t>secondo</a:t>
            </a:r>
            <a:r>
              <a:rPr lang="de-DE" b="1" dirty="0">
                <a:latin typeface="Helvetica" pitchFamily="2" charset="0"/>
              </a:rPr>
              <a:t> Bloom</a:t>
            </a:r>
          </a:p>
        </p:txBody>
      </p:sp>
    </p:spTree>
    <p:extLst>
      <p:ext uri="{BB962C8B-B14F-4D97-AF65-F5344CB8AC3E}">
        <p14:creationId xmlns:p14="http://schemas.microsoft.com/office/powerpoint/2010/main" val="580687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E8DAB-3130-899B-822E-6AC81F6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0096"/>
            <a:ext cx="9144000" cy="1617807"/>
          </a:xfrm>
        </p:spPr>
        <p:txBody>
          <a:bodyPr>
            <a:normAutofit fontScale="90000"/>
          </a:bodyPr>
          <a:lstStyle/>
          <a:p>
            <a:r>
              <a:rPr lang="de-CH" dirty="0"/>
              <a:t>Il </a:t>
            </a:r>
            <a:r>
              <a:rPr lang="de-CH" dirty="0" err="1"/>
              <a:t>certificato</a:t>
            </a:r>
            <a:r>
              <a:rPr lang="de-CH" dirty="0"/>
              <a:t> di </a:t>
            </a:r>
            <a:r>
              <a:rPr lang="de-CH" dirty="0" err="1"/>
              <a:t>lavoro</a:t>
            </a:r>
            <a:r>
              <a:rPr lang="de-CH" dirty="0"/>
              <a:t> </a:t>
            </a:r>
            <a:r>
              <a:rPr lang="de-CH" dirty="0" err="1"/>
              <a:t>relativo</a:t>
            </a:r>
            <a:r>
              <a:rPr lang="de-CH" dirty="0"/>
              <a:t> alla </a:t>
            </a:r>
            <a:r>
              <a:rPr lang="de-CH" dirty="0" err="1"/>
              <a:t>formazione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3139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EAF78-2D24-030B-9D97-8BF4D6E7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Il </a:t>
            </a:r>
            <a:r>
              <a:rPr lang="de-DE" dirty="0" err="1"/>
              <a:t>certificato</a:t>
            </a:r>
            <a:r>
              <a:rPr lang="de-DE" dirty="0"/>
              <a:t> di </a:t>
            </a:r>
            <a:r>
              <a:rPr lang="de-DE" dirty="0" err="1"/>
              <a:t>lavoro</a:t>
            </a:r>
            <a:r>
              <a:rPr lang="de-DE" dirty="0"/>
              <a:t> </a:t>
            </a:r>
            <a:r>
              <a:rPr lang="de-DE" dirty="0" err="1"/>
              <a:t>relativo</a:t>
            </a:r>
            <a:r>
              <a:rPr lang="de-DE" dirty="0"/>
              <a:t> alla </a:t>
            </a:r>
            <a:r>
              <a:rPr lang="de-DE" dirty="0" err="1"/>
              <a:t>formazione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contenuti</a:t>
            </a:r>
            <a:endParaRPr lang="de-GB" dirty="0"/>
          </a:p>
        </p:txBody>
      </p:sp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CC6B78D0-9AB3-0208-1B69-C420DCDB1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764873"/>
              </p:ext>
            </p:extLst>
          </p:nvPr>
        </p:nvGraphicFramePr>
        <p:xfrm>
          <a:off x="666060" y="2356094"/>
          <a:ext cx="10515600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23">
                  <a:extLst>
                    <a:ext uri="{9D8B030D-6E8A-4147-A177-3AD203B41FA5}">
                      <a16:colId xmlns:a16="http://schemas.microsoft.com/office/drawing/2014/main" val="4188222943"/>
                    </a:ext>
                  </a:extLst>
                </a:gridCol>
                <a:gridCol w="10030477">
                  <a:extLst>
                    <a:ext uri="{9D8B030D-6E8A-4147-A177-3AD203B41FA5}">
                      <a16:colId xmlns:a16="http://schemas.microsoft.com/office/drawing/2014/main" val="3843481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Generalità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attinenza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professione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durata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professionale di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base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indicazione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l’esame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finale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è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stato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superato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buoni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risultati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4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Indirizzo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eventuale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indicazione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particolari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2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delle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competenze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professionali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dell’approccio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lavorativo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comportamento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personale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8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generale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delle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prestazioni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certificato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lavoro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relativo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alla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deve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essere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veridico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benevolo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78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5.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Indicazione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sulla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fine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sull’impiego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azienda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anche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dopo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professionale di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base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74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6.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Ringraziamenti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raccomandazione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auguri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per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futuro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24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7.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Data del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certificato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68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8.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Firma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dell’estensore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dell’azienda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formatrice</a:t>
                      </a:r>
                      <a:endParaRPr lang="de-DE" sz="16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296224"/>
                  </a:ext>
                </a:extLst>
              </a:tr>
            </a:tbl>
          </a:graphicData>
        </a:graphic>
      </p:graphicFrame>
      <p:pic>
        <p:nvPicPr>
          <p:cNvPr id="5" name="Grafik 4" descr="Diplomrolle Silhouette">
            <a:extLst>
              <a:ext uri="{FF2B5EF4-FFF2-40B4-BE49-F238E27FC236}">
                <a16:creationId xmlns:a16="http://schemas.microsoft.com/office/drawing/2014/main" id="{4041B785-C5DA-24D6-F82C-28663E5FC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87438">
            <a:off x="9658841" y="4760702"/>
            <a:ext cx="2187345" cy="218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A7923-2AFC-B39F-3635-12C1D955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08" y="2545397"/>
            <a:ext cx="5153981" cy="1325563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profilo</a:t>
            </a:r>
            <a:r>
              <a:rPr lang="de-DE" dirty="0"/>
              <a:t> delle </a:t>
            </a:r>
            <a:r>
              <a:rPr lang="de-DE" dirty="0" err="1"/>
              <a:t>competenze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7B4230-EB55-C3C3-34C5-799DD1EE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4F11431-4659-C338-847A-1B143956BC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308" y="3788972"/>
            <a:ext cx="3110692" cy="6814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dirty="0" err="1"/>
              <a:t>Strumenti</a:t>
            </a:r>
            <a:r>
              <a:rPr lang="de-DE" dirty="0"/>
              <a:t> per la </a:t>
            </a:r>
            <a:r>
              <a:rPr lang="de-DE" dirty="0" err="1"/>
              <a:t>selezione</a:t>
            </a:r>
            <a:r>
              <a:rPr lang="de-DE" dirty="0"/>
              <a:t> delle </a:t>
            </a:r>
            <a:r>
              <a:rPr lang="de-DE" dirty="0" err="1"/>
              <a:t>persone</a:t>
            </a:r>
            <a:r>
              <a:rPr lang="de-DE" dirty="0"/>
              <a:t> da </a:t>
            </a:r>
            <a:r>
              <a:rPr lang="de-DE" dirty="0" err="1"/>
              <a:t>formare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135370-407B-D9D7-56B7-FC55F36B2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192" y="1226113"/>
            <a:ext cx="7532902" cy="48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4EFB7-A7C2-F056-CE76-997562A8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d’orientamento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d’osservazione</a:t>
            </a:r>
            <a:endParaRPr lang="de-GB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9A4C8A28-BF46-E656-4249-7AB84071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44" y="2066916"/>
            <a:ext cx="8363412" cy="406082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Scopo</a:t>
            </a:r>
            <a:r>
              <a:rPr lang="de-DE" b="1" dirty="0"/>
              <a:t>: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informare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riguardo</a:t>
            </a:r>
            <a:r>
              <a:rPr lang="de-DE" dirty="0">
                <a:effectLst/>
                <a:latin typeface="Helvetica" pitchFamily="2" charset="0"/>
              </a:rPr>
              <a:t> alla </a:t>
            </a:r>
            <a:r>
              <a:rPr lang="de-DE" dirty="0" err="1">
                <a:effectLst/>
                <a:latin typeface="Helvetica" pitchFamily="2" charset="0"/>
              </a:rPr>
              <a:t>professione</a:t>
            </a:r>
            <a:r>
              <a:rPr lang="de-DE" dirty="0">
                <a:effectLst/>
                <a:latin typeface="Helvetica" pitchFamily="2" charset="0"/>
              </a:rPr>
              <a:t>; </a:t>
            </a:r>
            <a:r>
              <a:rPr lang="de-DE" dirty="0" err="1">
                <a:effectLst/>
                <a:latin typeface="Helvetica" pitchFamily="2" charset="0"/>
              </a:rPr>
              <a:t>parte</a:t>
            </a:r>
            <a:r>
              <a:rPr lang="de-DE" dirty="0">
                <a:effectLst/>
                <a:latin typeface="Helvetica" pitchFamily="2" charset="0"/>
              </a:rPr>
              <a:t> della </a:t>
            </a:r>
            <a:r>
              <a:rPr lang="de-DE" dirty="0" err="1">
                <a:effectLst/>
                <a:latin typeface="Helvetica" pitchFamily="2" charset="0"/>
              </a:rPr>
              <a:t>procedura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selezione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Durata</a:t>
            </a:r>
            <a:r>
              <a:rPr lang="de-DE" b="1" dirty="0"/>
              <a:t>:</a:t>
            </a:r>
            <a:r>
              <a:rPr lang="de-DE" dirty="0">
                <a:effectLst/>
                <a:latin typeface="Helvetica" pitchFamily="2" charset="0"/>
              </a:rPr>
              <a:t> da uno a sei </a:t>
            </a:r>
            <a:r>
              <a:rPr lang="de-DE" dirty="0" err="1">
                <a:effectLst/>
                <a:latin typeface="Helvetica" pitchFamily="2" charset="0"/>
              </a:rPr>
              <a:t>giorni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Ambiente</a:t>
            </a:r>
            <a:r>
              <a:rPr lang="de-DE" b="1" dirty="0"/>
              <a:t>: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ospitale</a:t>
            </a:r>
            <a:r>
              <a:rPr lang="de-DE" dirty="0">
                <a:effectLst/>
                <a:latin typeface="Helvetica" pitchFamily="2" charset="0"/>
              </a:rPr>
              <a:t>; </a:t>
            </a:r>
            <a:r>
              <a:rPr lang="de-DE" dirty="0" err="1">
                <a:effectLst/>
                <a:latin typeface="Helvetica" pitchFamily="2" charset="0"/>
              </a:rPr>
              <a:t>il</a:t>
            </a:r>
            <a:r>
              <a:rPr lang="de-DE" dirty="0">
                <a:effectLst/>
                <a:latin typeface="Helvetica" pitchFamily="2" charset="0"/>
              </a:rPr>
              <a:t> tempo a </a:t>
            </a:r>
            <a:r>
              <a:rPr lang="de-DE" dirty="0" err="1">
                <a:effectLst/>
                <a:latin typeface="Helvetica" pitchFamily="2" charset="0"/>
              </a:rPr>
              <a:t>disposizione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deve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essere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sufficiente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Programma</a:t>
            </a:r>
            <a:r>
              <a:rPr lang="de-DE" b="1" dirty="0"/>
              <a:t>: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allestire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un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programma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che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trasmetta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un’immagine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realistica</a:t>
            </a:r>
            <a:r>
              <a:rPr lang="de-DE" dirty="0">
                <a:effectLst/>
                <a:latin typeface="Helvetica" pitchFamily="2" charset="0"/>
              </a:rPr>
              <a:t> della </a:t>
            </a:r>
            <a:r>
              <a:rPr lang="de-DE" dirty="0" err="1">
                <a:effectLst/>
                <a:latin typeface="Helvetica" pitchFamily="2" charset="0"/>
              </a:rPr>
              <a:t>professione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mantenga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un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livello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difficoltà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base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Seguire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e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assistere</a:t>
            </a:r>
            <a:r>
              <a:rPr lang="de-DE" b="1" dirty="0">
                <a:effectLst/>
                <a:latin typeface="Helvetica" pitchFamily="2" charset="0"/>
              </a:rPr>
              <a:t> la </a:t>
            </a:r>
            <a:r>
              <a:rPr lang="de-DE" b="1" dirty="0" err="1">
                <a:effectLst/>
                <a:latin typeface="Helvetica" pitchFamily="2" charset="0"/>
              </a:rPr>
              <a:t>persona</a:t>
            </a:r>
            <a:r>
              <a:rPr lang="de-DE" b="1" dirty="0">
                <a:effectLst/>
                <a:latin typeface="Helvetica" pitchFamily="2" charset="0"/>
              </a:rPr>
              <a:t> in </a:t>
            </a:r>
            <a:r>
              <a:rPr lang="de-DE" b="1" dirty="0" err="1">
                <a:effectLst/>
                <a:latin typeface="Helvetica" pitchFamily="2" charset="0"/>
              </a:rPr>
              <a:t>stage</a:t>
            </a:r>
            <a:r>
              <a:rPr lang="de-DE" b="1" dirty="0">
                <a:effectLst/>
                <a:latin typeface="Helvetica" pitchFamily="2" charset="0"/>
              </a:rPr>
              <a:t>: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il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formatore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segue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assiste</a:t>
            </a:r>
            <a:r>
              <a:rPr lang="de-DE" dirty="0">
                <a:effectLst/>
                <a:latin typeface="Helvetica" pitchFamily="2" charset="0"/>
              </a:rPr>
              <a:t> la </a:t>
            </a:r>
            <a:r>
              <a:rPr lang="de-DE" dirty="0" err="1">
                <a:effectLst/>
                <a:latin typeface="Helvetica" pitchFamily="2" charset="0"/>
              </a:rPr>
              <a:t>persona</a:t>
            </a:r>
            <a:r>
              <a:rPr lang="de-DE" dirty="0">
                <a:effectLst/>
                <a:latin typeface="Helvetica" pitchFamily="2" charset="0"/>
              </a:rPr>
              <a:t> in </a:t>
            </a:r>
            <a:r>
              <a:rPr lang="de-DE" dirty="0" err="1">
                <a:effectLst/>
                <a:latin typeface="Helvetica" pitchFamily="2" charset="0"/>
              </a:rPr>
              <a:t>stage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Diario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e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questionario</a:t>
            </a:r>
            <a:r>
              <a:rPr lang="de-DE" b="1" dirty="0">
                <a:effectLst/>
                <a:latin typeface="Helvetica" pitchFamily="2" charset="0"/>
              </a:rPr>
              <a:t> per </a:t>
            </a:r>
            <a:r>
              <a:rPr lang="de-DE" b="1" dirty="0" err="1">
                <a:effectLst/>
                <a:latin typeface="Helvetica" pitchFamily="2" charset="0"/>
              </a:rPr>
              <a:t>lo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stage</a:t>
            </a:r>
            <a:r>
              <a:rPr lang="de-DE" b="1" dirty="0"/>
              <a:t> </a:t>
            </a:r>
            <a:r>
              <a:rPr lang="de-DE" b="1" dirty="0" err="1">
                <a:effectLst/>
                <a:latin typeface="Helvetica" pitchFamily="2" charset="0"/>
              </a:rPr>
              <a:t>d’orientamento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e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d’osservazione</a:t>
            </a:r>
            <a:r>
              <a:rPr lang="de-DE" b="1" dirty="0">
                <a:effectLst/>
                <a:latin typeface="Helvetica" pitchFamily="2" charset="0"/>
              </a:rPr>
              <a:t>: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prevedere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sufficiente</a:t>
            </a:r>
            <a:r>
              <a:rPr lang="de-DE" dirty="0">
                <a:effectLst/>
                <a:latin typeface="Helvetica" pitchFamily="2" charset="0"/>
              </a:rPr>
              <a:t> tempo per la </a:t>
            </a:r>
            <a:r>
              <a:rPr lang="de-DE" dirty="0" err="1">
                <a:effectLst/>
                <a:latin typeface="Helvetica" pitchFamily="2" charset="0"/>
              </a:rPr>
              <a:t>stesura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Valutazione</a:t>
            </a:r>
            <a:r>
              <a:rPr lang="de-DE" b="1" dirty="0">
                <a:effectLst/>
                <a:latin typeface="Helvetica" pitchFamily="2" charset="0"/>
              </a:rPr>
              <a:t>: </a:t>
            </a:r>
            <a:r>
              <a:rPr lang="de-DE" dirty="0" err="1">
                <a:effectLst/>
                <a:latin typeface="Helvetica" pitchFamily="2" charset="0"/>
              </a:rPr>
              <a:t>valutare</a:t>
            </a:r>
            <a:r>
              <a:rPr lang="de-DE" dirty="0">
                <a:effectLst/>
                <a:latin typeface="Helvetica" pitchFamily="2" charset="0"/>
              </a:rPr>
              <a:t> i </a:t>
            </a:r>
            <a:r>
              <a:rPr lang="de-DE" dirty="0" err="1">
                <a:effectLst/>
                <a:latin typeface="Helvetica" pitchFamily="2" charset="0"/>
              </a:rPr>
              <a:t>singoli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lavori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nonché</a:t>
            </a:r>
            <a:r>
              <a:rPr lang="de-DE" dirty="0">
                <a:effectLst/>
                <a:latin typeface="Helvetica" pitchFamily="2" charset="0"/>
              </a:rPr>
              <a:t> le </a:t>
            </a:r>
            <a:r>
              <a:rPr lang="de-DE" dirty="0" err="1">
                <a:effectLst/>
                <a:latin typeface="Helvetica" pitchFamily="2" charset="0"/>
              </a:rPr>
              <a:t>competenze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sociali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come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il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comportamento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l’interesse</a:t>
            </a:r>
            <a:endParaRPr lang="de-DE" b="1" dirty="0">
              <a:effectLst/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Colloquio</a:t>
            </a:r>
            <a:r>
              <a:rPr lang="de-DE" b="1" dirty="0">
                <a:effectLst/>
                <a:latin typeface="Helvetica" pitchFamily="2" charset="0"/>
              </a:rPr>
              <a:t> finale: </a:t>
            </a:r>
            <a:r>
              <a:rPr lang="de-DE" dirty="0" err="1">
                <a:effectLst/>
                <a:latin typeface="Helvetica" pitchFamily="2" charset="0"/>
              </a:rPr>
              <a:t>eventualmente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con</a:t>
            </a:r>
            <a:r>
              <a:rPr lang="de-DE" dirty="0">
                <a:effectLst/>
                <a:latin typeface="Helvetica" pitchFamily="2" charset="0"/>
              </a:rPr>
              <a:t> i </a:t>
            </a:r>
            <a:r>
              <a:rPr lang="de-DE" dirty="0" err="1">
                <a:effectLst/>
                <a:latin typeface="Helvetica" pitchFamily="2" charset="0"/>
              </a:rPr>
              <a:t>genitori</a:t>
            </a:r>
            <a:r>
              <a:rPr lang="de-DE" dirty="0">
                <a:effectLst/>
                <a:latin typeface="Helvetica" pitchFamily="2" charset="0"/>
              </a:rPr>
              <a:t> della </a:t>
            </a:r>
            <a:r>
              <a:rPr lang="de-DE" dirty="0" err="1">
                <a:effectLst/>
                <a:latin typeface="Helvetica" pitchFamily="2" charset="0"/>
              </a:rPr>
              <a:t>persona</a:t>
            </a:r>
            <a:r>
              <a:rPr lang="de-DE" dirty="0">
                <a:effectLst/>
                <a:latin typeface="Helvetica" pitchFamily="2" charset="0"/>
              </a:rPr>
              <a:t> in </a:t>
            </a:r>
            <a:r>
              <a:rPr lang="de-DE" dirty="0" err="1">
                <a:effectLst/>
                <a:latin typeface="Helvetica" pitchFamily="2" charset="0"/>
              </a:rPr>
              <a:t>stage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de-GB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40FF451-561A-E88E-E9CD-6784B0F05012}"/>
              </a:ext>
            </a:extLst>
          </p:cNvPr>
          <p:cNvGrpSpPr/>
          <p:nvPr/>
        </p:nvGrpSpPr>
        <p:grpSpPr>
          <a:xfrm rot="20643075" flipH="1">
            <a:off x="9024692" y="2401572"/>
            <a:ext cx="2832652" cy="2832652"/>
            <a:chOff x="9054548" y="2627245"/>
            <a:chExt cx="2832652" cy="2832652"/>
          </a:xfrm>
        </p:grpSpPr>
        <p:pic>
          <p:nvPicPr>
            <p:cNvPr id="13" name="Grafik 12" descr="Lupe Silhouette">
              <a:extLst>
                <a:ext uri="{FF2B5EF4-FFF2-40B4-BE49-F238E27FC236}">
                  <a16:creationId xmlns:a16="http://schemas.microsoft.com/office/drawing/2014/main" id="{47E2EC81-4F69-A38D-A806-E143FEA53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54548" y="2627245"/>
              <a:ext cx="2832652" cy="2832652"/>
            </a:xfrm>
            <a:prstGeom prst="rect">
              <a:avLst/>
            </a:prstGeom>
          </p:spPr>
        </p:pic>
        <p:pic>
          <p:nvPicPr>
            <p:cNvPr id="15" name="Grafik 14" descr="Informationen Silhouette">
              <a:extLst>
                <a:ext uri="{FF2B5EF4-FFF2-40B4-BE49-F238E27FC236}">
                  <a16:creationId xmlns:a16="http://schemas.microsoft.com/office/drawing/2014/main" id="{502C3BBD-5BC1-7E88-9CFD-79DE106DE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107556" y="2693505"/>
              <a:ext cx="2126974" cy="2126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78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E8DAB-3130-899B-822E-6AC81F6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4980"/>
            <a:ext cx="9144000" cy="1088039"/>
          </a:xfrm>
        </p:spPr>
        <p:txBody>
          <a:bodyPr/>
          <a:lstStyle/>
          <a:p>
            <a:r>
              <a:rPr lang="de-CH" dirty="0"/>
              <a:t>Il </a:t>
            </a:r>
            <a:r>
              <a:rPr lang="de-CH" dirty="0" err="1"/>
              <a:t>contratto</a:t>
            </a:r>
            <a:r>
              <a:rPr lang="de-CH" dirty="0"/>
              <a:t> di </a:t>
            </a:r>
            <a:r>
              <a:rPr lang="de-CH" dirty="0" err="1"/>
              <a:t>tirocinio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506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72E5D-A29B-27F3-F5F0-64D14610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459882"/>
            <a:ext cx="10515600" cy="1325563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contratto</a:t>
            </a:r>
            <a:r>
              <a:rPr lang="de-DE" dirty="0"/>
              <a:t> di </a:t>
            </a:r>
            <a:r>
              <a:rPr lang="de-DE" dirty="0" err="1"/>
              <a:t>tirocinio</a:t>
            </a:r>
            <a:endParaRPr lang="de-DE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9FCBF748-C6A8-9B35-3F49-DAEE4BE4C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88" y="1521866"/>
            <a:ext cx="10515600" cy="50170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Contratto </a:t>
            </a:r>
            <a:r>
              <a:rPr lang="de-DE" b="1" dirty="0" err="1">
                <a:effectLst/>
                <a:latin typeface="Helvetica" pitchFamily="2" charset="0"/>
              </a:rPr>
              <a:t>tra</a:t>
            </a:r>
            <a:r>
              <a:rPr lang="de-DE" b="1" dirty="0">
                <a:effectLst/>
                <a:latin typeface="Helvetica" pitchFamily="2" charset="0"/>
              </a:rPr>
              <a:t>		</a:t>
            </a:r>
            <a:r>
              <a:rPr lang="de-DE" dirty="0" err="1">
                <a:effectLst/>
                <a:latin typeface="Helvetica" pitchFamily="2" charset="0"/>
              </a:rPr>
              <a:t>l’azienda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formatrice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la </a:t>
            </a:r>
            <a:r>
              <a:rPr lang="de-DE" dirty="0" err="1">
                <a:effectLst/>
                <a:latin typeface="Helvetica" pitchFamily="2" charset="0"/>
              </a:rPr>
              <a:t>persona</a:t>
            </a:r>
            <a:r>
              <a:rPr lang="de-DE" dirty="0">
                <a:effectLst/>
                <a:latin typeface="Helvetica" pitchFamily="2" charset="0"/>
              </a:rPr>
              <a:t> in </a:t>
            </a:r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(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il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suo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rappresentante</a:t>
            </a:r>
            <a:r>
              <a:rPr lang="de-DE" dirty="0">
                <a:effectLst/>
                <a:latin typeface="Helvetica" pitchFamily="2" charset="0"/>
              </a:rPr>
              <a:t> legale)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 err="1">
                <a:effectLst/>
                <a:latin typeface="Helvetica" pitchFamily="2" charset="0"/>
              </a:rPr>
              <a:t>Autorizzazione</a:t>
            </a:r>
            <a:r>
              <a:rPr lang="de-DE" dirty="0">
                <a:effectLst/>
                <a:latin typeface="Helvetica" pitchFamily="2" charset="0"/>
              </a:rPr>
              <a:t> 		</a:t>
            </a:r>
            <a:r>
              <a:rPr lang="de-DE" dirty="0" err="1">
                <a:effectLst/>
                <a:latin typeface="Helvetica" pitchFamily="2" charset="0"/>
              </a:rPr>
              <a:t>rilasciata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dall’autorità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cantonale</a:t>
            </a:r>
            <a:r>
              <a:rPr lang="de-DE" dirty="0">
                <a:effectLst/>
                <a:latin typeface="Helvetica" pitchFamily="2" charset="0"/>
              </a:rPr>
              <a:t> (</a:t>
            </a:r>
            <a:r>
              <a:rPr lang="de-DE" dirty="0" err="1">
                <a:effectLst/>
                <a:latin typeface="Helvetica" pitchFamily="2" charset="0"/>
              </a:rPr>
              <a:t>ufficio</a:t>
            </a:r>
            <a:r>
              <a:rPr lang="de-DE" dirty="0">
                <a:effectLst/>
                <a:latin typeface="Helvetica" pitchFamily="2" charset="0"/>
              </a:rPr>
              <a:t> della </a:t>
            </a:r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professionale)</a:t>
            </a:r>
          </a:p>
          <a:p>
            <a:pPr marL="0" indent="0">
              <a:buNone/>
            </a:pPr>
            <a:endParaRPr lang="de-DE" b="1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Forma</a:t>
            </a:r>
            <a:r>
              <a:rPr lang="de-DE" dirty="0">
                <a:effectLst/>
                <a:latin typeface="Helvetica" pitchFamily="2" charset="0"/>
              </a:rPr>
              <a:t> 			</a:t>
            </a:r>
            <a:r>
              <a:rPr lang="de-DE" dirty="0" err="1">
                <a:effectLst/>
                <a:latin typeface="Helvetica" pitchFamily="2" charset="0"/>
              </a:rPr>
              <a:t>scritta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 err="1">
                <a:effectLst/>
                <a:latin typeface="Helvetica" pitchFamily="2" charset="0"/>
              </a:rPr>
              <a:t>Contenuto</a:t>
            </a:r>
            <a:r>
              <a:rPr lang="de-DE" dirty="0">
                <a:effectLst/>
                <a:latin typeface="Helvetica" pitchFamily="2" charset="0"/>
              </a:rPr>
              <a:t> 		</a:t>
            </a:r>
            <a:r>
              <a:rPr lang="de-DE" dirty="0"/>
              <a:t>• </a:t>
            </a:r>
            <a:r>
              <a:rPr lang="de-DE" dirty="0" err="1"/>
              <a:t>parti</a:t>
            </a:r>
            <a:r>
              <a:rPr lang="de-DE" dirty="0"/>
              <a:t> </a:t>
            </a:r>
            <a:r>
              <a:rPr lang="de-DE" dirty="0" err="1"/>
              <a:t>contraenti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• </a:t>
            </a:r>
            <a:r>
              <a:rPr lang="de-DE" dirty="0" err="1"/>
              <a:t>denominazione</a:t>
            </a:r>
            <a:r>
              <a:rPr lang="de-DE" dirty="0"/>
              <a:t> della </a:t>
            </a:r>
            <a:r>
              <a:rPr lang="de-DE" dirty="0" err="1"/>
              <a:t>professione</a:t>
            </a:r>
            <a:r>
              <a:rPr lang="de-DE" dirty="0"/>
              <a:t>, </a:t>
            </a:r>
            <a:r>
              <a:rPr lang="de-DE" dirty="0" err="1"/>
              <a:t>durata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tempo di </a:t>
            </a:r>
            <a:r>
              <a:rPr lang="de-DE" dirty="0" err="1"/>
              <a:t>prova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• </a:t>
            </a:r>
            <a:r>
              <a:rPr lang="de-DE" dirty="0" err="1"/>
              <a:t>formatore</a:t>
            </a:r>
            <a:r>
              <a:rPr lang="de-DE" dirty="0"/>
              <a:t> </a:t>
            </a:r>
            <a:r>
              <a:rPr lang="de-DE" dirty="0" err="1"/>
              <a:t>responsabile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• </a:t>
            </a:r>
            <a:r>
              <a:rPr lang="de-DE" dirty="0" err="1"/>
              <a:t>insegnamento</a:t>
            </a:r>
            <a:r>
              <a:rPr lang="de-DE" dirty="0"/>
              <a:t> alla </a:t>
            </a:r>
            <a:r>
              <a:rPr lang="de-DE" dirty="0" err="1"/>
              <a:t>scuola</a:t>
            </a:r>
            <a:r>
              <a:rPr lang="de-DE" dirty="0"/>
              <a:t> professionale</a:t>
            </a:r>
          </a:p>
          <a:p>
            <a:pPr marL="0" indent="0">
              <a:buNone/>
            </a:pPr>
            <a:r>
              <a:rPr lang="de-DE" dirty="0"/>
              <a:t>			• </a:t>
            </a:r>
            <a:r>
              <a:rPr lang="de-DE" dirty="0" err="1"/>
              <a:t>retribuzione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• </a:t>
            </a:r>
            <a:r>
              <a:rPr lang="de-DE" dirty="0" err="1"/>
              <a:t>orario</a:t>
            </a:r>
            <a:r>
              <a:rPr lang="de-DE" dirty="0"/>
              <a:t> di </a:t>
            </a:r>
            <a:r>
              <a:rPr lang="de-DE" dirty="0" err="1"/>
              <a:t>lavoro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• </a:t>
            </a:r>
            <a:r>
              <a:rPr lang="de-DE" dirty="0" err="1"/>
              <a:t>vacanze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• materiale </a:t>
            </a:r>
            <a:r>
              <a:rPr lang="de-DE" dirty="0" err="1"/>
              <a:t>necessario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• </a:t>
            </a:r>
            <a:r>
              <a:rPr lang="de-DE" dirty="0" err="1"/>
              <a:t>assicurazioni</a:t>
            </a:r>
            <a:endParaRPr lang="de-DE" dirty="0"/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 err="1">
                <a:effectLst/>
                <a:latin typeface="Helvetica" pitchFamily="2" charset="0"/>
              </a:rPr>
              <a:t>Allegati</a:t>
            </a:r>
            <a:r>
              <a:rPr lang="de-DE" b="1" dirty="0">
                <a:effectLst/>
                <a:latin typeface="Helvetica" pitchFamily="2" charset="0"/>
              </a:rPr>
              <a:t> (</a:t>
            </a:r>
            <a:r>
              <a:rPr lang="de-DE" b="1" dirty="0" err="1">
                <a:effectLst/>
                <a:latin typeface="Helvetica" pitchFamily="2" charset="0"/>
              </a:rPr>
              <a:t>facoltativi</a:t>
            </a:r>
            <a:r>
              <a:rPr lang="de-DE" b="1" dirty="0">
                <a:effectLst/>
                <a:latin typeface="Helvetica" pitchFamily="2" charset="0"/>
              </a:rPr>
              <a:t>)</a:t>
            </a:r>
            <a:r>
              <a:rPr lang="de-DE" dirty="0">
                <a:effectLst/>
                <a:latin typeface="Helvetica" pitchFamily="2" charset="0"/>
              </a:rPr>
              <a:t>	</a:t>
            </a:r>
            <a:r>
              <a:rPr lang="de-DE" dirty="0" err="1">
                <a:effectLst/>
                <a:latin typeface="Helvetica" pitchFamily="2" charset="0"/>
              </a:rPr>
              <a:t>altri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accordi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supplementari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1A09F34-F833-2046-1B76-65A407C0764A}"/>
              </a:ext>
            </a:extLst>
          </p:cNvPr>
          <p:cNvGrpSpPr/>
          <p:nvPr/>
        </p:nvGrpSpPr>
        <p:grpSpPr>
          <a:xfrm>
            <a:off x="9501332" y="3961019"/>
            <a:ext cx="1910080" cy="2223074"/>
            <a:chOff x="8212488" y="2118715"/>
            <a:chExt cx="3573426" cy="4158983"/>
          </a:xfrm>
        </p:grpSpPr>
        <p:pic>
          <p:nvPicPr>
            <p:cNvPr id="6" name="Grafik 5" descr="Vertrag Silhouette">
              <a:extLst>
                <a:ext uri="{FF2B5EF4-FFF2-40B4-BE49-F238E27FC236}">
                  <a16:creationId xmlns:a16="http://schemas.microsoft.com/office/drawing/2014/main" id="{C4D1577A-BFCA-7E8F-96F9-3F7A7852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2488" y="3867414"/>
              <a:ext cx="2410284" cy="2410284"/>
            </a:xfrm>
            <a:prstGeom prst="rect">
              <a:avLst/>
            </a:prstGeom>
          </p:spPr>
        </p:pic>
        <p:pic>
          <p:nvPicPr>
            <p:cNvPr id="8" name="Grafik 7" descr="Feder Silhouette">
              <a:extLst>
                <a:ext uri="{FF2B5EF4-FFF2-40B4-BE49-F238E27FC236}">
                  <a16:creationId xmlns:a16="http://schemas.microsoft.com/office/drawing/2014/main" id="{6D47A353-87E0-FD62-860D-9DB3722D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58036">
              <a:off x="9612030" y="2118715"/>
              <a:ext cx="2173884" cy="2173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89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CD26398-D839-C596-8C03-562E7077A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714070"/>
              </p:ext>
            </p:extLst>
          </p:nvPr>
        </p:nvGraphicFramePr>
        <p:xfrm>
          <a:off x="802986" y="1229780"/>
          <a:ext cx="6337545" cy="485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698">
                  <a:extLst>
                    <a:ext uri="{9D8B030D-6E8A-4147-A177-3AD203B41FA5}">
                      <a16:colId xmlns:a16="http://schemas.microsoft.com/office/drawing/2014/main" val="2585566359"/>
                    </a:ext>
                  </a:extLst>
                </a:gridCol>
                <a:gridCol w="887698">
                  <a:extLst>
                    <a:ext uri="{9D8B030D-6E8A-4147-A177-3AD203B41FA5}">
                      <a16:colId xmlns:a16="http://schemas.microsoft.com/office/drawing/2014/main" val="12661900"/>
                    </a:ext>
                  </a:extLst>
                </a:gridCol>
                <a:gridCol w="2786753">
                  <a:extLst>
                    <a:ext uri="{9D8B030D-6E8A-4147-A177-3AD203B41FA5}">
                      <a16:colId xmlns:a16="http://schemas.microsoft.com/office/drawing/2014/main" val="3594537372"/>
                    </a:ext>
                  </a:extLst>
                </a:gridCol>
                <a:gridCol w="887698">
                  <a:extLst>
                    <a:ext uri="{9D8B030D-6E8A-4147-A177-3AD203B41FA5}">
                      <a16:colId xmlns:a16="http://schemas.microsoft.com/office/drawing/2014/main" val="1815171627"/>
                    </a:ext>
                  </a:extLst>
                </a:gridCol>
                <a:gridCol w="887698">
                  <a:extLst>
                    <a:ext uri="{9D8B030D-6E8A-4147-A177-3AD203B41FA5}">
                      <a16:colId xmlns:a16="http://schemas.microsoft.com/office/drawing/2014/main" val="239833047"/>
                    </a:ext>
                  </a:extLst>
                </a:gridCol>
              </a:tblGrid>
              <a:tr h="299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Azienda</a:t>
                      </a:r>
                      <a:r>
                        <a:rPr lang="de-DE" sz="11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1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formatrice</a:t>
                      </a:r>
                      <a:endParaRPr lang="de-DE" sz="11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0411" marR="80411" marT="40206" marB="402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Persona in </a:t>
                      </a:r>
                      <a:r>
                        <a:rPr lang="de-DE" sz="11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formazione</a:t>
                      </a:r>
                      <a:endParaRPr lang="de-DE" sz="11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0411" marR="80411" marT="40206" marB="402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85045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Diritti</a:t>
                      </a:r>
                      <a:endParaRPr lang="de-DE" sz="11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R w="12700" cmpd="sng">
                      <a:noFill/>
                    </a:lnR>
                    <a:lnT w="38100" cmpd="sng">
                      <a:noFill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Doveri</a:t>
                      </a:r>
                      <a:endParaRPr lang="de-DE" sz="11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Diritti</a:t>
                      </a:r>
                      <a:endParaRPr lang="de-DE" sz="11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Doveri</a:t>
                      </a:r>
                      <a:endParaRPr lang="de-DE" sz="11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5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T w="127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Formazione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professionale di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base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lnT w="127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T w="12700" cmpd="sng">
                      <a:noFill/>
                    </a:lnT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T w="12700" cmpd="sng">
                      <a:noFill/>
                    </a:lnT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961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Prestazione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lavorativa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14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Segreto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professionale</a:t>
                      </a: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0040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Misure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di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protezione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930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Corsi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interaziendali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116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Insegnamento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scolastico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presso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  <a:p>
                      <a:pPr algn="ctr"/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la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scuola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professionale</a:t>
                      </a: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534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Insegnamento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di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maturità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professionale</a:t>
                      </a: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704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Corsi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facoltativi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corsi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di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sostegno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621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Informazione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consultazione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131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Rapporto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di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formazione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801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Mezzi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ausiliari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per la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formazione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704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Obiettivo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di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formazione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893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Impiego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dopo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la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formazione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33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Pianificazione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per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il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futuro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48903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F523D3A-CC35-81E8-3AF5-DF5F0970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9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BC54BB-0CF2-C3A4-FE41-887BBC0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85" y="2993496"/>
            <a:ext cx="3528159" cy="1325563"/>
          </a:xfrm>
        </p:spPr>
        <p:txBody>
          <a:bodyPr/>
          <a:lstStyle/>
          <a:p>
            <a:pPr algn="r"/>
            <a:r>
              <a:rPr lang="de-DE" dirty="0"/>
              <a:t>Il </a:t>
            </a:r>
            <a:r>
              <a:rPr lang="de-DE" dirty="0" err="1"/>
              <a:t>rapporto</a:t>
            </a:r>
            <a:r>
              <a:rPr lang="de-DE" dirty="0"/>
              <a:t> di </a:t>
            </a:r>
            <a:r>
              <a:rPr lang="de-DE" dirty="0" err="1"/>
              <a:t>tirocinio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13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ppt/theme/themeOverride2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ppt/theme/themeOverride3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ppt/theme/themeOverride4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3135</Words>
  <Application>Microsoft Office PowerPoint</Application>
  <PresentationFormat>Breitbild</PresentationFormat>
  <Paragraphs>528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Helvetica</vt:lpstr>
      <vt:lpstr>Helvetica Light</vt:lpstr>
      <vt:lpstr>Wingdings</vt:lpstr>
      <vt:lpstr>Office</vt:lpstr>
      <vt:lpstr>Benutzerdefiniertes Design</vt:lpstr>
      <vt:lpstr>1_Benutzerdefiniertes Design</vt:lpstr>
      <vt:lpstr>Processi di formazione nell’azienda formatrice</vt:lpstr>
      <vt:lpstr>La selezione</vt:lpstr>
      <vt:lpstr>PowerPoint-Präsentation</vt:lpstr>
      <vt:lpstr>Le premesse per l’apprendimento</vt:lpstr>
      <vt:lpstr>Il profilo delle competenze</vt:lpstr>
      <vt:lpstr>Lo stage d’orientamento e d’osservazione</vt:lpstr>
      <vt:lpstr>Il contratto di tirocinio</vt:lpstr>
      <vt:lpstr>Il contratto di tirocinio</vt:lpstr>
      <vt:lpstr>Il rapporto di tirocinio</vt:lpstr>
      <vt:lpstr>Modifica del contratto di tirocinio</vt:lpstr>
      <vt:lpstr>Lo scioglimento del contratto di tirocinio</vt:lpstr>
      <vt:lpstr>Integrazione nell’azienda formatrice</vt:lpstr>
      <vt:lpstr>Il concetto di informazione aziendale</vt:lpstr>
      <vt:lpstr>Preparazione e svolgimento del periodo di prova</vt:lpstr>
      <vt:lpstr>Il primo giorno di lavoro – un esempio</vt:lpstr>
      <vt:lpstr>Lavori pericolosi – misure di accompagnamento</vt:lpstr>
      <vt:lpstr>Lavori pericolosi – misure di accompagnamento</vt:lpstr>
      <vt:lpstr>Lavori pericolosi – misure di accompagnamento</vt:lpstr>
      <vt:lpstr>La QualiCarte</vt:lpstr>
      <vt:lpstr>PowerPoint-Präsentation</vt:lpstr>
      <vt:lpstr>Le molteplici funzioni dei formatori</vt:lpstr>
      <vt:lpstr>La pianificazione  dei progetti</vt:lpstr>
      <vt:lpstr>La pianificazione  dei progetti</vt:lpstr>
      <vt:lpstr>Il metodo d’istruzione</vt:lpstr>
      <vt:lpstr>Il metodo a sei tappe</vt:lpstr>
      <vt:lpstr>Risorse e competenze operative</vt:lpstr>
      <vt:lpstr>L’adolescenza</vt:lpstr>
      <vt:lpstr>La pianificazione della formazione di base in azienda</vt:lpstr>
      <vt:lpstr>La Documentazione  della formazione professionale di base</vt:lpstr>
      <vt:lpstr>Rapporto di formazione e rapporto dell’apprendimento</vt:lpstr>
      <vt:lpstr>Il rapporto di formazione</vt:lpstr>
      <vt:lpstr>La documentazione dell’apprendimento</vt:lpstr>
      <vt:lpstr>Il rapporto dell’apprendimento</vt:lpstr>
      <vt:lpstr>Il formulario «Panoramica dei rapporti dell’apprendimento»</vt:lpstr>
      <vt:lpstr>Dare un riscontro</vt:lpstr>
      <vt:lpstr>Alcune regole per un resoconto costruttivo</vt:lpstr>
      <vt:lpstr>L’analisi personale</vt:lpstr>
      <vt:lpstr>Esami e valutazione</vt:lpstr>
      <vt:lpstr>Preparazione agli esami finali</vt:lpstr>
      <vt:lpstr>Preparazione agli esami finali</vt:lpstr>
      <vt:lpstr>Ansia per gli esami e sintomi di stress</vt:lpstr>
      <vt:lpstr>Le tre funzioni della valutazione</vt:lpstr>
      <vt:lpstr>Tassonomia degli obiettivi di apprendimento</vt:lpstr>
      <vt:lpstr>Il certificato di lavoro relativo alla formazione</vt:lpstr>
      <vt:lpstr>Il certificato di lavoro relativo alla formazione: contenuti</vt:lpstr>
    </vt:vector>
  </TitlesOfParts>
  <Company>SDBB CSFO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Werlen, Joel</dc:creator>
  <cp:lastModifiedBy>Baur, Nicte</cp:lastModifiedBy>
  <cp:revision>51</cp:revision>
  <dcterms:created xsi:type="dcterms:W3CDTF">2023-08-07T08:24:15Z</dcterms:created>
  <dcterms:modified xsi:type="dcterms:W3CDTF">2024-02-13T10:59:48Z</dcterms:modified>
</cp:coreProperties>
</file>