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64" r:id="rId3"/>
  </p:sldMasterIdLst>
  <p:notesMasterIdLst>
    <p:notesMasterId r:id="rId17"/>
  </p:notesMasterIdLst>
  <p:sldIdLst>
    <p:sldId id="276" r:id="rId4"/>
    <p:sldId id="275" r:id="rId5"/>
    <p:sldId id="260" r:id="rId6"/>
    <p:sldId id="261" r:id="rId7"/>
    <p:sldId id="262" r:id="rId8"/>
    <p:sldId id="263" r:id="rId9"/>
    <p:sldId id="277" r:id="rId10"/>
    <p:sldId id="270" r:id="rId11"/>
    <p:sldId id="271" r:id="rId12"/>
    <p:sldId id="272" r:id="rId13"/>
    <p:sldId id="273" r:id="rId14"/>
    <p:sldId id="268" r:id="rId15"/>
    <p:sldId id="274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2AD"/>
    <a:srgbClr val="A11731"/>
    <a:srgbClr val="C2DAB6"/>
    <a:srgbClr val="4C7936"/>
    <a:srgbClr val="EBECF3"/>
    <a:srgbClr val="D9DBFC"/>
    <a:srgbClr val="B0B6F8"/>
    <a:srgbClr val="E9EAFC"/>
    <a:srgbClr val="D8DBFC"/>
    <a:srgbClr val="625F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5878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outlineViewPr>
    <p:cViewPr>
      <p:scale>
        <a:sx n="33" d="100"/>
        <a:sy n="33" d="100"/>
      </p:scale>
      <p:origin x="0" y="-11672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D199F-95FC-D648-8D89-10DDA9DE118B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2DCE9-8122-E84F-95C1-14571F75BB5E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519004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rgbClr val="3A4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DB4E60-F357-50C1-06C2-B33570B3C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968C34F-BD81-47C5-0C06-AC17C257D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9E56BF-4139-D2C4-4F8F-2445FE3D6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BBB0-DCED-0745-9611-E7FF57157D98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418E63-A0F6-DAEE-F543-0C419C68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34233E-D9D5-AE41-676D-5EF71B96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3087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B516D5-0836-0B6E-0E5A-CB82CDA3C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1CC41B-39F3-74AE-6A50-03A22DBCC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703F3F-6A5A-CDA2-3D14-8E4DA121C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BF7B6-F326-1D41-ADF0-12762C93A7E6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0AFE53-786C-76A8-3510-13159646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961F89-D96C-0453-80E9-6A246BC7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434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37E8819-6D8A-EB61-5DB7-0E7D35751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048C0BF-9D37-066C-2096-6F65ECFA0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235E4-5B29-9CC3-C5CE-9DFB4FBBD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523B-F3F3-8B4A-BDDF-8FE93A122588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3A1688-14DF-FBA3-B7B6-99611EA58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C675C0-BDC2-837E-9495-B8451A852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76448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C2F80-15D5-E655-CA69-D3893ACB2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457FABC-A699-A089-1177-03C447A0F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9288-88E3-C045-86D2-12C7BE4B340B}" type="datetime1">
              <a:rPr lang="de-DE" smtClean="0"/>
              <a:t>13.02.2024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F3D0DDC-DABE-4A13-FA34-5767E244C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A20574-6D27-5B26-84DA-A7FB7EE53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CA827B35-E4B4-1AB0-326B-6447C8043D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4850" y="2574065"/>
            <a:ext cx="7905750" cy="293846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9BA1BA65-15E5-B37C-5136-BF2CE2F2D9D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04850" y="1868488"/>
            <a:ext cx="8059738" cy="495889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Untertitel</a:t>
            </a:r>
          </a:p>
        </p:txBody>
      </p:sp>
    </p:spTree>
    <p:extLst>
      <p:ext uri="{BB962C8B-B14F-4D97-AF65-F5344CB8AC3E}">
        <p14:creationId xmlns:p14="http://schemas.microsoft.com/office/powerpoint/2010/main" val="3710823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49BE79-2647-2044-9F46-F3C0D6BBF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 i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FAD5F0-3E98-EA5D-4277-98E3D46B0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D75982-AD1A-F89C-B3E8-369E6369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8DCF-D3FE-9546-A664-A6FDF2A41870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B9E3DE-E705-998E-1DAB-B61AAF01B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3FFF0C-67D6-79F6-E3A0-F9F08B1BC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751832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22745-60E7-ECA6-63E2-BA315A5D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2325"/>
            <a:ext cx="10515600" cy="1325563"/>
          </a:xfrm>
        </p:spPr>
        <p:txBody>
          <a:bodyPr>
            <a:normAutofit/>
          </a:bodyPr>
          <a:lstStyle>
            <a:lvl1pPr>
              <a:defRPr sz="3600" b="0" i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7DB9000-9043-8563-374D-E15BC83B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8DCF-D3FE-9546-A664-A6FDF2A41870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28EFBD-3988-007E-AC51-2CB1C7015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F4F1BA7-31F9-7686-630B-A778C478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02A582A-22F2-6218-03CF-AA5EB9C3AF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271713"/>
            <a:ext cx="10515600" cy="3616325"/>
          </a:xfrm>
        </p:spPr>
        <p:txBody>
          <a:bodyPr>
            <a:normAutofit/>
          </a:bodyPr>
          <a:lstStyle>
            <a:lvl1pPr marL="228600" indent="-228600">
              <a:buFont typeface="Wingdings" pitchFamily="2" charset="2"/>
              <a:buChar char="§"/>
              <a:defRPr sz="1800" b="0" i="0">
                <a:solidFill>
                  <a:schemeClr val="bg1"/>
                </a:solidFill>
                <a:latin typeface="Helvetica" pitchFamily="2" charset="0"/>
              </a:defRPr>
            </a:lvl1pPr>
            <a:lvl2pPr marL="685800" indent="-228600">
              <a:buFont typeface="Wingdings" pitchFamily="2" charset="2"/>
              <a:buChar char="§"/>
              <a:defRPr sz="1600" b="0" i="0">
                <a:solidFill>
                  <a:schemeClr val="bg1"/>
                </a:solidFill>
                <a:latin typeface="Helvetica" pitchFamily="2" charset="0"/>
              </a:defRPr>
            </a:lvl2pPr>
            <a:lvl3pPr marL="1143000" indent="-228600">
              <a:buFont typeface="Wingdings" pitchFamily="2" charset="2"/>
              <a:buChar char="§"/>
              <a:defRPr sz="1400" b="0" i="0">
                <a:solidFill>
                  <a:schemeClr val="bg1"/>
                </a:solidFill>
                <a:latin typeface="Helvetica" pitchFamily="2" charset="0"/>
              </a:defRPr>
            </a:lvl3pPr>
            <a:lvl4pPr marL="1600200" indent="-228600">
              <a:buFont typeface="Wingdings" pitchFamily="2" charset="2"/>
              <a:buChar char="§"/>
              <a:defRPr sz="1200" b="0" i="0">
                <a:solidFill>
                  <a:schemeClr val="bg1"/>
                </a:solidFill>
                <a:latin typeface="Helvetica" pitchFamily="2" charset="0"/>
              </a:defRPr>
            </a:lvl4pPr>
            <a:lvl5pPr marL="2057400" indent="-228600">
              <a:buFont typeface="Wingdings" pitchFamily="2" charset="2"/>
              <a:buChar char="§"/>
              <a:defRPr sz="1200" b="0" i="0">
                <a:solidFill>
                  <a:schemeClr val="bg1"/>
                </a:solidFill>
                <a:latin typeface="Helvetica" pitchFamily="2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1177444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3D5722-E02B-1094-C7AA-3296A4667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33D037B-9A3F-AB0B-1F26-8B768BE27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EF2A31-8CFD-D81B-A94A-11BA9852A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B4BB-8C4D-C34C-A9B6-80D1061DAF6C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74791D-A643-5521-3887-E46EB8F18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076626-F160-4AAC-5056-BC27A0B58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351F57-56B1-0B43-A14F-A8DF88C2501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640073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180DBE-6185-6D4F-AF6C-127F1AF1E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8A47BC-4789-34DA-F379-FBC41C6D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720212-459B-3204-FBF5-02AE356D2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B4BB-8C4D-C34C-A9B6-80D1061DAF6C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9BD486-0CAD-C2CC-C7B2-55DAC9CDD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5B11A7-AE80-D3B9-061E-B0DEB3768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351F57-56B1-0B43-A14F-A8DF88C2501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49909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6A9B5F-F579-95CF-E1EB-BBBF32361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rgbClr val="333333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28F2E0-CFA8-DEAE-1537-6B5B6671C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E17C-D38A-0C4D-8B31-736F682B5992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9007F9-6DF0-8DA9-6C6F-BA19BE31C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FAA674-CEC2-C286-BF8E-B08496815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79A10071-B42B-C0EA-3F7C-EEF11AEC9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362511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42763A-0EFB-E921-B232-6BD3859C2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8CD9AD-1FB6-690D-60C0-7627E040D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747FD5-4F16-AE6C-2D14-35BD56D2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00F-BF63-7849-AAB5-FE7A1C8FB476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2E3FAF-84B0-89D9-161D-215FF7B0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5ED89B-701F-ECB5-A384-EA24D7C67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67182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74763-F9B5-8BC4-7584-56B5CD8F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FA633E-A470-C57E-4594-B881AAB310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3C387D-5976-5702-353E-DF38A237F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B285CD-245F-1F31-06A6-856AE9A62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AECC-0450-6D46-87D3-88BC004015A2}" type="datetime1">
              <a:rPr lang="de-DE" smtClean="0"/>
              <a:t>13.02.2024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FE92DB-3E63-2348-AD12-3153C862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E1C023-126C-4F32-B7D9-3AAD721A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0164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FA7912-74E9-25E8-3EFB-6707A2784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B1AEFD-D834-65D2-87D5-AAE1E8636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0CB803-AB8A-F498-20F0-CAE7765BD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7401F5-6D89-4978-FAE2-E29DFD0B4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D755B32-988A-F1A4-5516-91230185D8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18CE3DE-E1CF-B843-F423-10263E2B0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365-6578-2547-88F9-06CA734326F3}" type="datetime1">
              <a:rPr lang="de-DE" smtClean="0"/>
              <a:t>13.02.2024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C3147E9-F90C-A8F9-FAB3-A70E7B4DA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C34432F-9F1B-73D6-A293-1097A01C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7469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A6FF28-AC18-DCFB-8242-6F5C48879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C2ADCF0-41BC-F567-57EA-B6239C80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EE8C-2ED4-1C4B-81BE-4FB64A66D132}" type="datetime1">
              <a:rPr lang="de-DE" smtClean="0"/>
              <a:t>13.02.2024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BF390A-1F47-EDEC-9F49-390AEC123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88BD998-5D22-487B-BC57-90F60B554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153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41E6FB-1D75-3D47-214F-ED145910C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7889-401B-754D-80C8-AB4C7ADDA4DF}" type="datetime1">
              <a:rPr lang="de-DE" smtClean="0"/>
              <a:t>13.02.2024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DCA695-5CC0-BACB-87A2-9F96CD581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2E54B23-6549-68CE-108C-3F51B114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9878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02B355-F026-EA68-EB8F-6595D8FD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8965FE-ED88-BC4F-AD79-9F31414B7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1CF603-B130-0B29-9E2E-A5C1439FB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5B1451-2C17-3CD5-2C76-2A9CB3A5A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314C-9F72-3548-A049-B2FA54EA30B2}" type="datetime1">
              <a:rPr lang="de-DE" smtClean="0"/>
              <a:t>13.02.2024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929CE9-77F2-31FB-D34E-92B526704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AA71C9-BC54-2476-4F88-2D6CC680B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5245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57004-D0EE-5F82-7057-ABC909D9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08AA21-A560-B0FC-CAF7-A59F599818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295039E-E7B1-83E3-004E-803E9D24F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DF966A-773E-5DC3-AC3C-75A108E71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2346-C8C2-0C46-935E-1B77D42167DF}" type="datetime1">
              <a:rPr lang="de-DE" smtClean="0"/>
              <a:t>13.02.2024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2020660-BB05-A6C3-CFB4-8DC7DA640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B01320-FE59-4A01-FBB7-76773BAC3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4851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A9324BF4-72CE-9F6A-DA40-765E12232151}"/>
              </a:ext>
            </a:extLst>
          </p:cNvPr>
          <p:cNvSpPr/>
          <p:nvPr userDrawn="1"/>
        </p:nvSpPr>
        <p:spPr>
          <a:xfrm>
            <a:off x="0" y="0"/>
            <a:ext cx="12192000" cy="593959"/>
          </a:xfrm>
          <a:prstGeom prst="rect">
            <a:avLst/>
          </a:prstGeom>
          <a:solidFill>
            <a:srgbClr val="3A49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ADC2C9C-EE3B-EE0A-27D4-186DF79B2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806078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9B90E8-B12B-BD0C-1B5D-5D8F2BF84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388" y="2186186"/>
            <a:ext cx="10515600" cy="4060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240500-5809-87FF-735B-EFD1C8E69B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B232-4627-AD49-997A-33B33AF7A15E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663CFB-0449-D3FB-F5E8-5ED2B7767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5BC2EE-242A-79C4-40E1-315DDA540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6BBE031B-B954-DF54-7EA0-8DCE6F488EE0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rgbClr val="3333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3EB4505-BBD2-EC85-6799-849B39B27D87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rgbClr val="FCFDFE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rgbClr val="FCFDFE"/>
                </a:solidFill>
                <a:effectLst/>
                <a:latin typeface="Helvetica" pitchFamily="2" charset="0"/>
              </a:rPr>
              <a:t> </a:t>
            </a:r>
            <a:r>
              <a:rPr lang="de-CH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CSFO</a:t>
            </a:r>
            <a:r>
              <a:rPr lang="de-GB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 | </a:t>
            </a:r>
            <a:r>
              <a:rPr lang="de-CH" sz="1200" b="0" i="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documentazione</a:t>
            </a:r>
            <a:endParaRPr lang="de-GB" sz="1200" b="0" i="0" dirty="0">
              <a:solidFill>
                <a:schemeClr val="bg1"/>
              </a:solidFill>
              <a:latin typeface="Helvetica Light" panose="020B0403020202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3C151AE-E15B-BD01-4D39-77BC2034DCC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0735" y="91895"/>
            <a:ext cx="1864395" cy="41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17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rgbClr val="373737"/>
          </a:solidFill>
          <a:latin typeface="Georgia" panose="02040502050405020303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18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6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4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0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975A743-67CA-BD5B-8098-359078B11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A490FE-57F8-1665-9206-5A3A4DB37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8CE52A-F98F-5B85-220A-CC1AEDF03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B8DCF-D3FE-9546-A664-A6FDF2A41870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E8223C-4F38-1B5E-161D-FF03B8A82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8B7C6F-7006-54A1-F7EB-D28B6D5C4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146DFE2-A68F-DC68-29CC-350FF343F63C}"/>
              </a:ext>
            </a:extLst>
          </p:cNvPr>
          <p:cNvSpPr/>
          <p:nvPr userDrawn="1"/>
        </p:nvSpPr>
        <p:spPr>
          <a:xfrm>
            <a:off x="0" y="0"/>
            <a:ext cx="12192000" cy="6810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9579F3-21A2-3F67-BB1E-86AFD3F3C203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rgbClr val="FCFDFE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rgbClr val="FCFDFE"/>
                </a:solidFill>
                <a:effectLst/>
                <a:latin typeface="Helvetica" pitchFamily="2" charset="0"/>
              </a:rPr>
              <a:t> </a:t>
            </a:r>
            <a:r>
              <a:rPr lang="de-CH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CSFO</a:t>
            </a:r>
            <a:r>
              <a:rPr lang="de-GB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 | </a:t>
            </a:r>
            <a:r>
              <a:rPr lang="de-CH" sz="1200" b="0" i="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documentazione</a:t>
            </a:r>
            <a:endParaRPr lang="de-GB" sz="1200" b="0" i="0" dirty="0">
              <a:solidFill>
                <a:schemeClr val="bg1"/>
              </a:solidFill>
              <a:latin typeface="Helvetica Light" panose="020B0403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13711CC-FE01-C634-C16F-F4D442B8801F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9EDB8135-EF26-3A33-AD2B-72C3408B5A9F}"/>
              </a:ext>
            </a:extLst>
          </p:cNvPr>
          <p:cNvSpPr txBox="1">
            <a:spLocks/>
          </p:cNvSpPr>
          <p:nvPr userDrawn="1"/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914F46-5675-409D-97A1-6697E91D825B}" type="slidenum">
              <a:rPr lang="de-CH" smtClean="0">
                <a:solidFill>
                  <a:schemeClr val="bg1"/>
                </a:solidFill>
              </a:rPr>
              <a:pPr/>
              <a:t>‹Nr.›</a:t>
            </a:fld>
            <a:endParaRPr lang="de-CH" dirty="0">
              <a:solidFill>
                <a:schemeClr val="bg1"/>
              </a:solidFill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336AC2CE-31FB-0C7C-FF61-4A46B2C747C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35" y="91895"/>
            <a:ext cx="1864395" cy="41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8E2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1D4FBF9E-6E64-A3DF-CB55-DB71286E4041}"/>
              </a:ext>
            </a:extLst>
          </p:cNvPr>
          <p:cNvSpPr/>
          <p:nvPr userDrawn="1"/>
        </p:nvSpPr>
        <p:spPr>
          <a:xfrm>
            <a:off x="0" y="0"/>
            <a:ext cx="12192000" cy="5939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D02CEFB-6466-D1C4-F791-65B4BDD78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216" y="8713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AA41C3-5104-FEC0-77D0-E50CDBB49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1216" y="23318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C6836-0F3A-A5E8-BBF6-82BB34AA2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3B4BB-8C4D-C34C-A9B6-80D1061DAF6C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0F3D86-BEBC-A84C-AC48-7191B1AB3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GB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F0AB034-5287-6BCB-4205-BA3EE7A6B18F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chemeClr val="tx1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GB" sz="1200" b="0" i="0" dirty="0">
                <a:solidFill>
                  <a:schemeClr val="tx1"/>
                </a:solidFill>
                <a:latin typeface="Helvetica Light" panose="020B0403020202020204" pitchFamily="34" charset="0"/>
              </a:rPr>
              <a:t>SDBB | dokumentation | berufsbildung.ch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0FF4A098-FA79-EE59-90F6-48D96A853D9F}"/>
              </a:ext>
            </a:extLst>
          </p:cNvPr>
          <p:cNvSpPr txBox="1">
            <a:spLocks/>
          </p:cNvSpPr>
          <p:nvPr userDrawn="1"/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914F46-5675-409D-97A1-6697E91D825B}" type="slidenum">
              <a:rPr lang="de-CH" smtClean="0">
                <a:solidFill>
                  <a:schemeClr val="tx1"/>
                </a:solidFill>
              </a:rPr>
              <a:pPr/>
              <a:t>‹Nr.›</a:t>
            </a:fld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44BE2E4-7D86-80D3-8527-78D3C21F9097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rgbClr val="3333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7DCE58F-2E89-68FB-8551-F279DDDFF8B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35" y="91895"/>
            <a:ext cx="1864395" cy="41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88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6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4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1B0DA0-8AFF-1F8C-14AC-ABA2BC843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62950"/>
            <a:ext cx="9144000" cy="1132099"/>
          </a:xfrm>
        </p:spPr>
        <p:txBody>
          <a:bodyPr/>
          <a:lstStyle/>
          <a:p>
            <a:r>
              <a:rPr lang="de-CH" dirty="0" err="1"/>
              <a:t>Misure</a:t>
            </a:r>
            <a:r>
              <a:rPr lang="de-CH" dirty="0"/>
              <a:t> </a:t>
            </a:r>
            <a:r>
              <a:rPr lang="de-CH" dirty="0" err="1"/>
              <a:t>d’integrazione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5194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5846D40B-0813-148C-C47B-86A0A66B0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53569"/>
            <a:ext cx="9015345" cy="1325563"/>
          </a:xfrm>
        </p:spPr>
        <p:txBody>
          <a:bodyPr>
            <a:normAutofit/>
          </a:bodyPr>
          <a:lstStyle/>
          <a:p>
            <a:r>
              <a:rPr lang="de-DE" dirty="0"/>
              <a:t>Il </a:t>
            </a:r>
            <a:r>
              <a:rPr lang="de-DE" dirty="0" err="1"/>
              <a:t>rapporto</a:t>
            </a:r>
            <a:r>
              <a:rPr lang="de-DE" dirty="0"/>
              <a:t> del </a:t>
            </a:r>
            <a:r>
              <a:rPr lang="de-DE" dirty="0" err="1"/>
              <a:t>progetto</a:t>
            </a:r>
            <a:r>
              <a:rPr lang="de-DE" dirty="0"/>
              <a:t> </a:t>
            </a:r>
            <a:r>
              <a:rPr lang="de-DE" dirty="0" err="1"/>
              <a:t>Compensazione</a:t>
            </a:r>
            <a:r>
              <a:rPr lang="de-DE" dirty="0"/>
              <a:t> </a:t>
            </a:r>
            <a:r>
              <a:rPr lang="de-DE" dirty="0" err="1"/>
              <a:t>degli</a:t>
            </a:r>
            <a:r>
              <a:rPr lang="de-DE" dirty="0"/>
              <a:t> </a:t>
            </a:r>
            <a:r>
              <a:rPr lang="de-DE" dirty="0" err="1"/>
              <a:t>svantaggi</a:t>
            </a:r>
            <a:endParaRPr lang="de-GB" dirty="0"/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E6A6E4E1-36A0-92FB-B97E-1E79F49FA55E}"/>
              </a:ext>
            </a:extLst>
          </p:cNvPr>
          <p:cNvSpPr txBox="1">
            <a:spLocks/>
          </p:cNvSpPr>
          <p:nvPr/>
        </p:nvSpPr>
        <p:spPr>
          <a:xfrm>
            <a:off x="704850" y="2574065"/>
            <a:ext cx="8292394" cy="29384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r>
              <a:rPr lang="de-DE" sz="1600" b="1" dirty="0" err="1"/>
              <a:t>Compensazione</a:t>
            </a:r>
            <a:r>
              <a:rPr lang="de-DE" sz="1600" b="1" dirty="0"/>
              <a:t> </a:t>
            </a:r>
            <a:r>
              <a:rPr lang="de-DE" sz="1600" b="1" dirty="0" err="1"/>
              <a:t>degli</a:t>
            </a:r>
            <a:r>
              <a:rPr lang="de-DE" sz="1600" b="1" dirty="0"/>
              <a:t> </a:t>
            </a:r>
            <a:r>
              <a:rPr lang="de-DE" sz="1600" b="1" dirty="0" err="1"/>
              <a:t>svantaggi</a:t>
            </a:r>
            <a:r>
              <a:rPr lang="de-DE" sz="1600" b="1" dirty="0"/>
              <a:t> </a:t>
            </a:r>
            <a:r>
              <a:rPr lang="de-DE" sz="1600" b="1" dirty="0" err="1"/>
              <a:t>sostituisce</a:t>
            </a:r>
            <a:r>
              <a:rPr lang="de-DE" sz="1600" b="1" dirty="0"/>
              <a:t> </a:t>
            </a:r>
            <a:r>
              <a:rPr lang="de-DE" sz="1600" b="1" dirty="0" err="1"/>
              <a:t>il</a:t>
            </a:r>
            <a:r>
              <a:rPr lang="de-DE" sz="1600" b="1" dirty="0"/>
              <a:t> </a:t>
            </a:r>
            <a:r>
              <a:rPr lang="de-DE" sz="1600" b="1" dirty="0" err="1"/>
              <a:t>termine</a:t>
            </a:r>
            <a:r>
              <a:rPr lang="de-DE" sz="1600" b="1" dirty="0"/>
              <a:t> «</a:t>
            </a:r>
            <a:r>
              <a:rPr lang="de-DE" sz="1600" b="1" dirty="0" err="1"/>
              <a:t>agevolazione</a:t>
            </a:r>
            <a:r>
              <a:rPr lang="de-DE" sz="1600" b="1" dirty="0"/>
              <a:t> </a:t>
            </a:r>
            <a:r>
              <a:rPr lang="de-DE" sz="1600" b="1" dirty="0" err="1"/>
              <a:t>agli</a:t>
            </a:r>
            <a:r>
              <a:rPr lang="de-DE" sz="1600" b="1" dirty="0"/>
              <a:t> </a:t>
            </a:r>
            <a:r>
              <a:rPr lang="de-DE" sz="1600" b="1" dirty="0" err="1"/>
              <a:t>esami</a:t>
            </a:r>
            <a:r>
              <a:rPr lang="de-DE" sz="1600" b="1" dirty="0"/>
              <a:t>»</a:t>
            </a: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r>
              <a:rPr lang="de-DE" sz="1600" dirty="0" err="1"/>
              <a:t>Struttura</a:t>
            </a:r>
            <a:r>
              <a:rPr lang="de-DE" sz="1600" dirty="0"/>
              <a:t> del </a:t>
            </a:r>
            <a:r>
              <a:rPr lang="de-DE" sz="1600" dirty="0" err="1"/>
              <a:t>rapporto</a:t>
            </a:r>
            <a:r>
              <a:rPr lang="de-DE" sz="1600" dirty="0"/>
              <a:t> </a:t>
            </a:r>
            <a:r>
              <a:rPr lang="de-DE" sz="1600" dirty="0" err="1"/>
              <a:t>trilingue</a:t>
            </a:r>
            <a:r>
              <a:rPr lang="de-DE" sz="1600" dirty="0"/>
              <a:t>:</a:t>
            </a: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r>
              <a:rPr lang="de-DE" sz="1600" dirty="0"/>
              <a:t>Parte A</a:t>
            </a:r>
          </a:p>
          <a:p>
            <a:pPr>
              <a:lnSpc>
                <a:spcPct val="110000"/>
              </a:lnSpc>
            </a:pPr>
            <a:r>
              <a:rPr lang="de-DE" sz="1600" dirty="0" err="1"/>
              <a:t>informazioni</a:t>
            </a:r>
            <a:r>
              <a:rPr lang="de-DE" sz="1600" dirty="0"/>
              <a:t> </a:t>
            </a:r>
            <a:r>
              <a:rPr lang="de-DE" sz="1600" dirty="0" err="1"/>
              <a:t>fondamentali</a:t>
            </a:r>
            <a:r>
              <a:rPr lang="de-DE" sz="1600" dirty="0"/>
              <a:t> </a:t>
            </a:r>
            <a:r>
              <a:rPr lang="de-DE" sz="1600" dirty="0" err="1"/>
              <a:t>sulla</a:t>
            </a:r>
            <a:r>
              <a:rPr lang="de-DE" sz="1600" dirty="0"/>
              <a:t> </a:t>
            </a:r>
            <a:r>
              <a:rPr lang="de-DE" sz="1600" dirty="0" err="1"/>
              <a:t>compensazione</a:t>
            </a:r>
            <a:r>
              <a:rPr lang="de-DE" sz="1600" dirty="0"/>
              <a:t> </a:t>
            </a:r>
            <a:r>
              <a:rPr lang="de-DE" sz="1600" dirty="0" err="1"/>
              <a:t>degli</a:t>
            </a:r>
            <a:r>
              <a:rPr lang="de-DE" sz="1600" dirty="0"/>
              <a:t> </a:t>
            </a:r>
            <a:r>
              <a:rPr lang="de-DE" sz="1600" dirty="0" err="1"/>
              <a:t>svantaggi</a:t>
            </a:r>
            <a:r>
              <a:rPr lang="de-DE" sz="1600" dirty="0"/>
              <a:t> </a:t>
            </a:r>
            <a:r>
              <a:rPr lang="de-DE" sz="1600" dirty="0" err="1"/>
              <a:t>nella</a:t>
            </a:r>
            <a:r>
              <a:rPr lang="de-DE" sz="1600" dirty="0"/>
              <a:t> </a:t>
            </a:r>
            <a:r>
              <a:rPr lang="de-DE" sz="1600" dirty="0" err="1"/>
              <a:t>formazione</a:t>
            </a:r>
            <a:r>
              <a:rPr lang="de-DE" sz="1600" dirty="0"/>
              <a:t> professionale;</a:t>
            </a:r>
          </a:p>
          <a:p>
            <a:pPr>
              <a:lnSpc>
                <a:spcPct val="110000"/>
              </a:lnSpc>
            </a:pPr>
            <a:r>
              <a:rPr lang="de-DE" sz="1600" dirty="0" err="1"/>
              <a:t>definizione</a:t>
            </a:r>
            <a:r>
              <a:rPr lang="de-DE" sz="1600" dirty="0"/>
              <a:t> della </a:t>
            </a:r>
            <a:r>
              <a:rPr lang="de-DE" sz="1600" dirty="0" err="1"/>
              <a:t>terminologia</a:t>
            </a:r>
            <a:r>
              <a:rPr lang="de-DE" sz="1600" dirty="0"/>
              <a:t> più </a:t>
            </a:r>
            <a:r>
              <a:rPr lang="de-DE" sz="1600" dirty="0" err="1"/>
              <a:t>importante</a:t>
            </a:r>
            <a:r>
              <a:rPr lang="de-DE" sz="1600" dirty="0"/>
              <a:t>;</a:t>
            </a:r>
          </a:p>
          <a:p>
            <a:pPr>
              <a:lnSpc>
                <a:spcPct val="110000"/>
              </a:lnSpc>
            </a:pPr>
            <a:r>
              <a:rPr lang="de-DE" sz="1600" dirty="0" err="1"/>
              <a:t>svolgimento</a:t>
            </a:r>
            <a:r>
              <a:rPr lang="de-DE" sz="1600" dirty="0"/>
              <a:t> della </a:t>
            </a:r>
            <a:r>
              <a:rPr lang="de-DE" sz="1600" dirty="0" err="1"/>
              <a:t>procedura</a:t>
            </a:r>
            <a:r>
              <a:rPr lang="de-DE" sz="1600" dirty="0"/>
              <a:t> per la </a:t>
            </a:r>
            <a:r>
              <a:rPr lang="de-DE" sz="1600" dirty="0" err="1"/>
              <a:t>richiesta</a:t>
            </a:r>
            <a:r>
              <a:rPr lang="de-DE" sz="1600" dirty="0"/>
              <a:t> </a:t>
            </a:r>
            <a:r>
              <a:rPr lang="de-DE" sz="1600" dirty="0" err="1"/>
              <a:t>dei</a:t>
            </a:r>
            <a:r>
              <a:rPr lang="de-DE" sz="1600" dirty="0"/>
              <a:t> </a:t>
            </a:r>
            <a:r>
              <a:rPr lang="de-DE" sz="1600" dirty="0" err="1"/>
              <a:t>provvedimenti</a:t>
            </a:r>
            <a:r>
              <a:rPr lang="de-DE" sz="1600" dirty="0"/>
              <a:t>;</a:t>
            </a:r>
          </a:p>
          <a:p>
            <a:pPr>
              <a:lnSpc>
                <a:spcPct val="110000"/>
              </a:lnSpc>
            </a:pPr>
            <a:r>
              <a:rPr lang="de-DE" sz="1600" dirty="0" err="1"/>
              <a:t>indicazione</a:t>
            </a:r>
            <a:r>
              <a:rPr lang="de-DE" sz="1600" dirty="0"/>
              <a:t> </a:t>
            </a:r>
            <a:r>
              <a:rPr lang="de-DE" sz="1600" dirty="0" err="1"/>
              <a:t>su</a:t>
            </a:r>
            <a:r>
              <a:rPr lang="de-DE" sz="1600" dirty="0"/>
              <a:t> </a:t>
            </a:r>
            <a:r>
              <a:rPr lang="de-DE" sz="1600" dirty="0" err="1"/>
              <a:t>chi</a:t>
            </a:r>
            <a:r>
              <a:rPr lang="de-DE" sz="1600" dirty="0"/>
              <a:t> </a:t>
            </a:r>
            <a:r>
              <a:rPr lang="de-DE" sz="1600" dirty="0" err="1"/>
              <a:t>prende</a:t>
            </a:r>
            <a:r>
              <a:rPr lang="de-DE" sz="1600" dirty="0"/>
              <a:t> a </a:t>
            </a:r>
            <a:r>
              <a:rPr lang="de-DE" sz="1600" dirty="0" err="1"/>
              <a:t>carico</a:t>
            </a:r>
            <a:r>
              <a:rPr lang="de-DE" sz="1600" dirty="0"/>
              <a:t> i </a:t>
            </a:r>
            <a:r>
              <a:rPr lang="de-DE" sz="1600" dirty="0" err="1"/>
              <a:t>costi</a:t>
            </a:r>
            <a:r>
              <a:rPr lang="de-DE" sz="1600" dirty="0"/>
              <a:t> </a:t>
            </a:r>
            <a:r>
              <a:rPr lang="de-DE" sz="1600" dirty="0" err="1"/>
              <a:t>supplementari</a:t>
            </a:r>
            <a:r>
              <a:rPr lang="de-DE" sz="1600" dirty="0"/>
              <a:t> </a:t>
            </a:r>
            <a:r>
              <a:rPr lang="de-DE" sz="1600" dirty="0" err="1"/>
              <a:t>dovuti</a:t>
            </a:r>
            <a:r>
              <a:rPr lang="de-DE" sz="1600" dirty="0"/>
              <a:t> ai </a:t>
            </a:r>
            <a:r>
              <a:rPr lang="de-DE" sz="1600" dirty="0" err="1"/>
              <a:t>provvedimenti</a:t>
            </a:r>
            <a:r>
              <a:rPr lang="de-DE" sz="1600" dirty="0"/>
              <a:t>;</a:t>
            </a:r>
          </a:p>
          <a:p>
            <a:pPr>
              <a:lnSpc>
                <a:spcPct val="110000"/>
              </a:lnSpc>
            </a:pPr>
            <a:r>
              <a:rPr lang="de-DE" sz="1600" dirty="0" err="1"/>
              <a:t>indicazione</a:t>
            </a:r>
            <a:r>
              <a:rPr lang="de-DE" sz="1600" dirty="0"/>
              <a:t> di </a:t>
            </a:r>
            <a:r>
              <a:rPr lang="de-DE" sz="1600" dirty="0" err="1"/>
              <a:t>enti</a:t>
            </a:r>
            <a:r>
              <a:rPr lang="de-DE" sz="1600" dirty="0"/>
              <a:t> </a:t>
            </a:r>
            <a:r>
              <a:rPr lang="de-DE" sz="1600" dirty="0" err="1"/>
              <a:t>competenti</a:t>
            </a:r>
            <a:r>
              <a:rPr lang="de-DE" sz="1600" dirty="0"/>
              <a:t>;</a:t>
            </a:r>
          </a:p>
          <a:p>
            <a:pPr>
              <a:lnSpc>
                <a:spcPct val="110000"/>
              </a:lnSpc>
            </a:pPr>
            <a:r>
              <a:rPr lang="de-DE" sz="1600" dirty="0" err="1"/>
              <a:t>panoramica</a:t>
            </a:r>
            <a:r>
              <a:rPr lang="de-DE" sz="1600" dirty="0"/>
              <a:t> </a:t>
            </a:r>
            <a:r>
              <a:rPr lang="de-DE" sz="1600" dirty="0" err="1"/>
              <a:t>degli</a:t>
            </a:r>
            <a:r>
              <a:rPr lang="de-DE" sz="1600" dirty="0"/>
              <a:t> </a:t>
            </a:r>
            <a:r>
              <a:rPr lang="de-DE" sz="1600" dirty="0" err="1"/>
              <a:t>articoli</a:t>
            </a:r>
            <a:r>
              <a:rPr lang="de-DE" sz="1600" dirty="0"/>
              <a:t> di </a:t>
            </a:r>
            <a:r>
              <a:rPr lang="de-DE" sz="1600" dirty="0" err="1"/>
              <a:t>legge</a:t>
            </a:r>
            <a:r>
              <a:rPr lang="de-DE" sz="1600" dirty="0"/>
              <a:t>.</a:t>
            </a: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endParaRPr lang="de-GB" sz="1600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D00383AB-0F38-4AA1-47C8-CB4B94275467}"/>
              </a:ext>
            </a:extLst>
          </p:cNvPr>
          <p:cNvSpPr txBox="1">
            <a:spLocks/>
          </p:cNvSpPr>
          <p:nvPr/>
        </p:nvSpPr>
        <p:spPr>
          <a:xfrm>
            <a:off x="704850" y="2078176"/>
            <a:ext cx="8059738" cy="4958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err="1"/>
              <a:t>Portatori</a:t>
            </a:r>
            <a:r>
              <a:rPr lang="de-DE" dirty="0"/>
              <a:t> di handicap </a:t>
            </a:r>
            <a:r>
              <a:rPr lang="de-DE" dirty="0" err="1"/>
              <a:t>nella</a:t>
            </a:r>
            <a:r>
              <a:rPr lang="de-DE" dirty="0"/>
              <a:t> </a:t>
            </a:r>
            <a:r>
              <a:rPr lang="de-DE" dirty="0" err="1"/>
              <a:t>formazione</a:t>
            </a:r>
            <a:r>
              <a:rPr lang="de-DE" dirty="0"/>
              <a:t> professionale (2/3)</a:t>
            </a:r>
          </a:p>
        </p:txBody>
      </p:sp>
      <p:pic>
        <p:nvPicPr>
          <p:cNvPr id="7" name="Grafik 6" descr="Braille Silhouette">
            <a:extLst>
              <a:ext uri="{FF2B5EF4-FFF2-40B4-BE49-F238E27FC236}">
                <a16:creationId xmlns:a16="http://schemas.microsoft.com/office/drawing/2014/main" id="{9B7AD69C-C0C6-2729-616C-3887DAA63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42900" y="1887816"/>
            <a:ext cx="914400" cy="914400"/>
          </a:xfrm>
          <a:prstGeom prst="rect">
            <a:avLst/>
          </a:prstGeom>
        </p:spPr>
      </p:pic>
      <p:pic>
        <p:nvPicPr>
          <p:cNvPr id="8" name="Grafik 7" descr="Schlechte Sicht Silhouette">
            <a:extLst>
              <a:ext uri="{FF2B5EF4-FFF2-40B4-BE49-F238E27FC236}">
                <a16:creationId xmlns:a16="http://schemas.microsoft.com/office/drawing/2014/main" id="{654F8DE3-DADA-D2E8-1119-F175F74435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42900" y="3636765"/>
            <a:ext cx="914400" cy="914400"/>
          </a:xfrm>
          <a:prstGeom prst="rect">
            <a:avLst/>
          </a:prstGeom>
        </p:spPr>
      </p:pic>
      <p:pic>
        <p:nvPicPr>
          <p:cNvPr id="9" name="Grafik 8" descr="Taub Silhouette">
            <a:extLst>
              <a:ext uri="{FF2B5EF4-FFF2-40B4-BE49-F238E27FC236}">
                <a16:creationId xmlns:a16="http://schemas.microsoft.com/office/drawing/2014/main" id="{01FB4878-2E16-BC46-8A7F-F8DD558112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42900" y="5395358"/>
            <a:ext cx="914400" cy="914400"/>
          </a:xfrm>
          <a:prstGeom prst="rect">
            <a:avLst/>
          </a:prstGeom>
        </p:spPr>
      </p:pic>
      <p:pic>
        <p:nvPicPr>
          <p:cNvPr id="10" name="Grafik 9" descr="Mann mit Stock Silhouette">
            <a:extLst>
              <a:ext uri="{FF2B5EF4-FFF2-40B4-BE49-F238E27FC236}">
                <a16:creationId xmlns:a16="http://schemas.microsoft.com/office/drawing/2014/main" id="{2E9E2EDC-69F9-CA6E-9F65-20E596F1995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10242900" y="2756179"/>
            <a:ext cx="914400" cy="914400"/>
          </a:xfrm>
          <a:prstGeom prst="rect">
            <a:avLst/>
          </a:prstGeom>
        </p:spPr>
      </p:pic>
      <p:pic>
        <p:nvPicPr>
          <p:cNvPr id="11" name="Grafik 10" descr="Person im Rollstuhl Silhouette">
            <a:extLst>
              <a:ext uri="{FF2B5EF4-FFF2-40B4-BE49-F238E27FC236}">
                <a16:creationId xmlns:a16="http://schemas.microsoft.com/office/drawing/2014/main" id="{D5B23896-41EB-2300-A8DA-84DB816A86A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242900" y="448095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427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2936C143-731C-C386-583C-D97E63A01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474119"/>
            <a:ext cx="12060636" cy="1325563"/>
          </a:xfrm>
        </p:spPr>
        <p:txBody>
          <a:bodyPr>
            <a:normAutofit/>
          </a:bodyPr>
          <a:lstStyle/>
          <a:p>
            <a:r>
              <a:rPr lang="de-DE" sz="3500" dirty="0"/>
              <a:t>Il </a:t>
            </a:r>
            <a:r>
              <a:rPr lang="de-DE" sz="3500" dirty="0" err="1"/>
              <a:t>rapporto</a:t>
            </a:r>
            <a:r>
              <a:rPr lang="de-DE" sz="3500" dirty="0"/>
              <a:t> del </a:t>
            </a:r>
            <a:r>
              <a:rPr lang="de-DE" sz="3500" dirty="0" err="1"/>
              <a:t>progetto</a:t>
            </a:r>
            <a:r>
              <a:rPr lang="de-DE" sz="3500" dirty="0"/>
              <a:t> </a:t>
            </a:r>
            <a:r>
              <a:rPr lang="de-DE" sz="3500" dirty="0" err="1"/>
              <a:t>Compensazione</a:t>
            </a:r>
            <a:r>
              <a:rPr lang="de-DE" sz="3500" dirty="0"/>
              <a:t> </a:t>
            </a:r>
            <a:r>
              <a:rPr lang="de-DE" sz="3500" dirty="0" err="1"/>
              <a:t>degli</a:t>
            </a:r>
            <a:r>
              <a:rPr lang="de-DE" sz="3500" dirty="0"/>
              <a:t> </a:t>
            </a:r>
            <a:r>
              <a:rPr lang="de-DE" sz="3500" dirty="0" err="1"/>
              <a:t>svantaggi</a:t>
            </a:r>
            <a:endParaRPr lang="de-GB" sz="3500" dirty="0"/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19716449-1E29-5CD3-E585-B9EB314F27FA}"/>
              </a:ext>
            </a:extLst>
          </p:cNvPr>
          <p:cNvSpPr txBox="1">
            <a:spLocks/>
          </p:cNvSpPr>
          <p:nvPr/>
        </p:nvSpPr>
        <p:spPr>
          <a:xfrm>
            <a:off x="704851" y="1905954"/>
            <a:ext cx="5976366" cy="448810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de-DE" sz="1600" b="1" dirty="0" err="1"/>
              <a:t>Compensazione</a:t>
            </a:r>
            <a:r>
              <a:rPr lang="de-DE" sz="1600" b="1" dirty="0"/>
              <a:t> </a:t>
            </a:r>
            <a:r>
              <a:rPr lang="de-DE" sz="1600" b="1" dirty="0" err="1"/>
              <a:t>degli</a:t>
            </a:r>
            <a:r>
              <a:rPr lang="de-DE" sz="1600" b="1" dirty="0"/>
              <a:t> </a:t>
            </a:r>
            <a:r>
              <a:rPr lang="de-DE" sz="1600" b="1" dirty="0" err="1"/>
              <a:t>svantaggi</a:t>
            </a:r>
            <a:r>
              <a:rPr lang="de-DE" sz="1600" b="1" dirty="0"/>
              <a:t> </a:t>
            </a:r>
            <a:r>
              <a:rPr lang="de-DE" sz="1600" b="1" dirty="0" err="1"/>
              <a:t>sostituisce</a:t>
            </a:r>
            <a:r>
              <a:rPr lang="de-DE" sz="1600" b="1" dirty="0"/>
              <a:t> </a:t>
            </a:r>
            <a:r>
              <a:rPr lang="de-DE" sz="1600" b="1" dirty="0" err="1"/>
              <a:t>il</a:t>
            </a:r>
            <a:r>
              <a:rPr lang="de-DE" sz="1600" b="1" dirty="0"/>
              <a:t> </a:t>
            </a:r>
            <a:r>
              <a:rPr lang="de-DE" sz="1600" b="1" dirty="0" err="1"/>
              <a:t>termine</a:t>
            </a:r>
            <a:r>
              <a:rPr lang="de-DE" sz="1600" b="1" dirty="0"/>
              <a:t> «</a:t>
            </a:r>
            <a:r>
              <a:rPr lang="de-DE" sz="1600" b="1" dirty="0" err="1"/>
              <a:t>agevolazione</a:t>
            </a:r>
            <a:r>
              <a:rPr lang="de-DE" sz="1600" b="1" dirty="0"/>
              <a:t> </a:t>
            </a:r>
            <a:r>
              <a:rPr lang="de-DE" sz="1600" b="1" dirty="0" err="1"/>
              <a:t>agli</a:t>
            </a:r>
            <a:r>
              <a:rPr lang="de-DE" sz="1600" b="1" dirty="0"/>
              <a:t> </a:t>
            </a:r>
            <a:r>
              <a:rPr lang="de-DE" sz="1600" b="1" dirty="0" err="1"/>
              <a:t>esami</a:t>
            </a:r>
            <a:r>
              <a:rPr lang="de-DE" sz="1600" b="1" dirty="0"/>
              <a:t>»</a:t>
            </a:r>
          </a:p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de-DE" sz="1400" dirty="0" err="1"/>
              <a:t>Struttura</a:t>
            </a:r>
            <a:r>
              <a:rPr lang="de-DE" sz="1400" dirty="0"/>
              <a:t> del </a:t>
            </a:r>
            <a:r>
              <a:rPr lang="de-DE" sz="1400" dirty="0" err="1"/>
              <a:t>rapporto</a:t>
            </a:r>
            <a:r>
              <a:rPr lang="de-DE" sz="1400" dirty="0"/>
              <a:t> </a:t>
            </a:r>
            <a:r>
              <a:rPr lang="de-DE" sz="1400" dirty="0" err="1"/>
              <a:t>trilingue</a:t>
            </a:r>
            <a:r>
              <a:rPr lang="de-DE" sz="1400" dirty="0"/>
              <a:t>:</a:t>
            </a:r>
          </a:p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de-DE" sz="1400" dirty="0"/>
              <a:t>Parte B / </a:t>
            </a:r>
            <a:r>
              <a:rPr lang="de-DE" sz="1400" dirty="0" err="1"/>
              <a:t>informazioni</a:t>
            </a:r>
            <a:r>
              <a:rPr lang="de-DE" sz="1400" dirty="0"/>
              <a:t> </a:t>
            </a:r>
            <a:r>
              <a:rPr lang="de-DE" sz="1400" dirty="0" err="1"/>
              <a:t>specifiche</a:t>
            </a:r>
            <a:r>
              <a:rPr lang="de-DE" sz="1400" dirty="0"/>
              <a:t> </a:t>
            </a:r>
            <a:r>
              <a:rPr lang="de-DE" sz="1400" dirty="0" err="1"/>
              <a:t>e</a:t>
            </a:r>
            <a:r>
              <a:rPr lang="de-DE" sz="1400" dirty="0"/>
              <a:t> </a:t>
            </a:r>
            <a:r>
              <a:rPr lang="de-DE" sz="1400" dirty="0" err="1"/>
              <a:t>proposte</a:t>
            </a:r>
            <a:r>
              <a:rPr lang="de-DE" sz="1400" dirty="0"/>
              <a:t> per le </a:t>
            </a:r>
            <a:r>
              <a:rPr lang="de-DE" sz="1400" dirty="0" err="1"/>
              <a:t>modalità</a:t>
            </a:r>
            <a:r>
              <a:rPr lang="de-DE" sz="1400" dirty="0"/>
              <a:t> di </a:t>
            </a:r>
            <a:r>
              <a:rPr lang="de-DE" sz="1400" dirty="0" err="1"/>
              <a:t>compensazione</a:t>
            </a:r>
            <a:r>
              <a:rPr lang="de-DE" sz="1400" dirty="0"/>
              <a:t> per i </a:t>
            </a:r>
            <a:r>
              <a:rPr lang="de-DE" sz="1400" dirty="0" err="1"/>
              <a:t>seguenti</a:t>
            </a:r>
            <a:r>
              <a:rPr lang="de-DE" sz="1400" dirty="0"/>
              <a:t> handicap:</a:t>
            </a:r>
          </a:p>
          <a:p>
            <a:pPr>
              <a:lnSpc>
                <a:spcPct val="120000"/>
              </a:lnSpc>
            </a:pPr>
            <a:r>
              <a:rPr lang="de-DE" sz="1400" b="1" dirty="0"/>
              <a:t>B 1 	</a:t>
            </a:r>
            <a:r>
              <a:rPr lang="de-DE" sz="1400" dirty="0" err="1"/>
              <a:t>Ipovisione</a:t>
            </a:r>
            <a:r>
              <a:rPr lang="de-DE" sz="1400" dirty="0"/>
              <a:t> </a:t>
            </a:r>
            <a:r>
              <a:rPr lang="de-DE" sz="1400" dirty="0" err="1"/>
              <a:t>e</a:t>
            </a:r>
            <a:r>
              <a:rPr lang="de-DE" sz="1400" dirty="0"/>
              <a:t> </a:t>
            </a:r>
            <a:r>
              <a:rPr lang="de-DE" sz="1400" dirty="0" err="1"/>
              <a:t>cecità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400" b="1" dirty="0"/>
              <a:t>B 2 	</a:t>
            </a:r>
            <a:r>
              <a:rPr lang="de-DE" sz="1400" dirty="0" err="1"/>
              <a:t>Menomazione</a:t>
            </a:r>
            <a:r>
              <a:rPr lang="de-DE" sz="1400" dirty="0"/>
              <a:t> </a:t>
            </a:r>
            <a:r>
              <a:rPr lang="de-DE" sz="1400" dirty="0" err="1"/>
              <a:t>dell’udito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400" b="1" dirty="0"/>
              <a:t>B 3 	</a:t>
            </a:r>
            <a:r>
              <a:rPr lang="de-DE" sz="1400" dirty="0"/>
              <a:t>Handicap audio-</a:t>
            </a:r>
            <a:r>
              <a:rPr lang="de-DE" sz="1400" dirty="0" err="1"/>
              <a:t>visivo</a:t>
            </a:r>
            <a:r>
              <a:rPr lang="de-DE" sz="1400" dirty="0"/>
              <a:t> </a:t>
            </a:r>
            <a:r>
              <a:rPr lang="de-DE" sz="1400" dirty="0" err="1"/>
              <a:t>e</a:t>
            </a:r>
            <a:r>
              <a:rPr lang="de-DE" sz="1400" dirty="0"/>
              <a:t> </a:t>
            </a:r>
            <a:r>
              <a:rPr lang="de-DE" sz="1400" dirty="0" err="1"/>
              <a:t>sordocecità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400" b="1" dirty="0"/>
              <a:t>B 4 	</a:t>
            </a:r>
            <a:r>
              <a:rPr lang="de-DE" sz="1400" dirty="0" err="1"/>
              <a:t>Dislessia</a:t>
            </a:r>
            <a:r>
              <a:rPr lang="de-DE" sz="1400" dirty="0"/>
              <a:t> </a:t>
            </a:r>
            <a:r>
              <a:rPr lang="de-DE" sz="1400" dirty="0" err="1"/>
              <a:t>e</a:t>
            </a:r>
            <a:r>
              <a:rPr lang="de-DE" sz="1400" dirty="0"/>
              <a:t> </a:t>
            </a:r>
            <a:r>
              <a:rPr lang="de-DE" sz="1400" dirty="0" err="1"/>
              <a:t>discalculia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400" b="1" dirty="0"/>
              <a:t>B 5 	</a:t>
            </a:r>
            <a:r>
              <a:rPr lang="de-DE" sz="1400" dirty="0" err="1"/>
              <a:t>Disprassia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400" b="1" dirty="0"/>
              <a:t>B 6 	</a:t>
            </a:r>
            <a:r>
              <a:rPr lang="de-DE" sz="1400" dirty="0" err="1"/>
              <a:t>Paratetraplegia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400" b="1" dirty="0"/>
              <a:t>B 7 	</a:t>
            </a:r>
            <a:r>
              <a:rPr lang="de-DE" sz="1400" dirty="0"/>
              <a:t>Handicap </a:t>
            </a:r>
            <a:r>
              <a:rPr lang="de-DE" sz="1400" dirty="0" err="1"/>
              <a:t>psichici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400" b="1" dirty="0"/>
              <a:t>B 8 	</a:t>
            </a:r>
            <a:r>
              <a:rPr lang="de-DE" sz="1400" dirty="0" err="1"/>
              <a:t>Disturbo</a:t>
            </a:r>
            <a:r>
              <a:rPr lang="de-DE" sz="1400" dirty="0"/>
              <a:t> </a:t>
            </a:r>
            <a:r>
              <a:rPr lang="de-DE" sz="1400" dirty="0" err="1"/>
              <a:t>dello</a:t>
            </a:r>
            <a:r>
              <a:rPr lang="de-DE" sz="1400" dirty="0"/>
              <a:t> </a:t>
            </a:r>
            <a:r>
              <a:rPr lang="de-DE" sz="1400" dirty="0" err="1"/>
              <a:t>spettro</a:t>
            </a:r>
            <a:r>
              <a:rPr lang="de-DE" sz="1400" dirty="0"/>
              <a:t> </a:t>
            </a:r>
            <a:r>
              <a:rPr lang="de-DE" sz="1400" dirty="0" err="1"/>
              <a:t>autistico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400" b="1" dirty="0"/>
              <a:t>B 9 	</a:t>
            </a:r>
            <a:r>
              <a:rPr lang="de-DE" sz="1400" dirty="0"/>
              <a:t>Handicap mentale / </a:t>
            </a:r>
            <a:r>
              <a:rPr lang="de-DE" sz="1400" dirty="0" err="1"/>
              <a:t>limitazioni</a:t>
            </a:r>
            <a:r>
              <a:rPr lang="de-DE" sz="1400" dirty="0"/>
              <a:t> </a:t>
            </a:r>
            <a:r>
              <a:rPr lang="de-DE" sz="1400" dirty="0" err="1"/>
              <a:t>cognitive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400" b="1" dirty="0"/>
              <a:t>B10</a:t>
            </a:r>
            <a:r>
              <a:rPr lang="de-DE" sz="1400" dirty="0"/>
              <a:t>	</a:t>
            </a:r>
            <a:r>
              <a:rPr lang="de-DE" sz="1400" dirty="0" err="1"/>
              <a:t>Sindrome</a:t>
            </a:r>
            <a:r>
              <a:rPr lang="de-DE" sz="1400" dirty="0"/>
              <a:t> da </a:t>
            </a:r>
            <a:r>
              <a:rPr lang="de-DE" sz="1400" dirty="0" err="1"/>
              <a:t>deficit</a:t>
            </a:r>
            <a:r>
              <a:rPr lang="de-DE" sz="1400" dirty="0"/>
              <a:t> di </a:t>
            </a:r>
            <a:r>
              <a:rPr lang="de-DE" sz="1400" dirty="0" err="1"/>
              <a:t>attenzione</a:t>
            </a:r>
            <a:r>
              <a:rPr lang="de-DE" sz="1400" dirty="0"/>
              <a:t> </a:t>
            </a:r>
            <a:r>
              <a:rPr lang="de-DE" sz="1400" dirty="0" err="1"/>
              <a:t>e</a:t>
            </a:r>
            <a:r>
              <a:rPr lang="de-DE" sz="1400" dirty="0"/>
              <a:t> </a:t>
            </a:r>
            <a:r>
              <a:rPr lang="de-DE" sz="1400" dirty="0" err="1"/>
              <a:t>iperattività</a:t>
            </a:r>
            <a:r>
              <a:rPr lang="de-DE" sz="1400" dirty="0"/>
              <a:t> ADHD</a:t>
            </a:r>
          </a:p>
          <a:p>
            <a:pPr>
              <a:lnSpc>
                <a:spcPct val="120000"/>
              </a:lnSpc>
            </a:pPr>
            <a:endParaRPr lang="de-GB" sz="1600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CD2501C6-F87D-135E-824C-E4543DCAECCD}"/>
              </a:ext>
            </a:extLst>
          </p:cNvPr>
          <p:cNvSpPr txBox="1">
            <a:spLocks/>
          </p:cNvSpPr>
          <p:nvPr/>
        </p:nvSpPr>
        <p:spPr>
          <a:xfrm>
            <a:off x="704850" y="1410065"/>
            <a:ext cx="8059738" cy="4958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err="1"/>
              <a:t>Portatori</a:t>
            </a:r>
            <a:r>
              <a:rPr lang="de-DE" dirty="0"/>
              <a:t> di handicap </a:t>
            </a:r>
            <a:r>
              <a:rPr lang="de-DE" dirty="0" err="1"/>
              <a:t>nella</a:t>
            </a:r>
            <a:r>
              <a:rPr lang="de-DE" dirty="0"/>
              <a:t> </a:t>
            </a:r>
            <a:r>
              <a:rPr lang="de-DE" dirty="0" err="1"/>
              <a:t>formazione</a:t>
            </a:r>
            <a:r>
              <a:rPr lang="de-DE" dirty="0"/>
              <a:t> professionale (3/3)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8E529EA-9A49-5F45-506D-10878B91E713}"/>
              </a:ext>
            </a:extLst>
          </p:cNvPr>
          <p:cNvSpPr txBox="1"/>
          <p:nvPr/>
        </p:nvSpPr>
        <p:spPr>
          <a:xfrm>
            <a:off x="6901397" y="2265613"/>
            <a:ext cx="3937292" cy="1492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e-DE" sz="1300" dirty="0" err="1">
                <a:solidFill>
                  <a:schemeClr val="tx1"/>
                </a:solidFill>
                <a:effectLst/>
                <a:latin typeface="Helvetica" pitchFamily="2" charset="0"/>
              </a:rPr>
              <a:t>Struttura</a:t>
            </a:r>
            <a:r>
              <a:rPr lang="de-DE" sz="13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300" dirty="0" err="1">
                <a:solidFill>
                  <a:schemeClr val="tx1"/>
                </a:solidFill>
                <a:effectLst/>
                <a:latin typeface="Helvetica" pitchFamily="2" charset="0"/>
              </a:rPr>
              <a:t>dei</a:t>
            </a:r>
            <a:r>
              <a:rPr lang="de-DE" sz="13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300" dirty="0" err="1">
                <a:solidFill>
                  <a:schemeClr val="tx1"/>
                </a:solidFill>
                <a:effectLst/>
                <a:latin typeface="Helvetica" pitchFamily="2" charset="0"/>
              </a:rPr>
              <a:t>capitoli</a:t>
            </a:r>
            <a:r>
              <a:rPr lang="de-DE" sz="1300" dirty="0">
                <a:solidFill>
                  <a:schemeClr val="tx1"/>
                </a:solidFill>
                <a:effectLst/>
                <a:latin typeface="Helvetica" pitchFamily="2" charset="0"/>
              </a:rPr>
              <a:t>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300" dirty="0" err="1">
                <a:solidFill>
                  <a:schemeClr val="tx1"/>
                </a:solidFill>
                <a:effectLst/>
                <a:latin typeface="Helvetica" pitchFamily="2" charset="0"/>
              </a:rPr>
              <a:t>descrizione</a:t>
            </a:r>
            <a:r>
              <a:rPr lang="de-DE" sz="1300" dirty="0">
                <a:solidFill>
                  <a:schemeClr val="tx1"/>
                </a:solidFill>
                <a:effectLst/>
                <a:latin typeface="Helvetica" pitchFamily="2" charset="0"/>
              </a:rPr>
              <a:t> delle </a:t>
            </a:r>
            <a:r>
              <a:rPr lang="de-DE" sz="1300" dirty="0" err="1">
                <a:solidFill>
                  <a:schemeClr val="tx1"/>
                </a:solidFill>
                <a:effectLst/>
                <a:latin typeface="Helvetica" pitchFamily="2" charset="0"/>
              </a:rPr>
              <a:t>limitazioni</a:t>
            </a:r>
            <a:r>
              <a:rPr lang="de-DE" sz="13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300" dirty="0" err="1">
                <a:solidFill>
                  <a:schemeClr val="tx1"/>
                </a:solidFill>
                <a:effectLst/>
                <a:latin typeface="Helvetica" pitchFamily="2" charset="0"/>
              </a:rPr>
              <a:t>tipiche</a:t>
            </a:r>
            <a:r>
              <a:rPr lang="de-DE" sz="1300" dirty="0">
                <a:latin typeface="Helvetica" pitchFamily="2" charset="0"/>
              </a:rPr>
              <a:t> </a:t>
            </a:r>
            <a:r>
              <a:rPr lang="de-DE" sz="1300" dirty="0" err="1">
                <a:solidFill>
                  <a:schemeClr val="tx1"/>
                </a:solidFill>
                <a:effectLst/>
                <a:latin typeface="Helvetica" pitchFamily="2" charset="0"/>
              </a:rPr>
              <a:t>dell’handicap</a:t>
            </a:r>
            <a:r>
              <a:rPr lang="de-DE" sz="1300" dirty="0">
                <a:solidFill>
                  <a:schemeClr val="tx1"/>
                </a:solidFill>
                <a:effectLst/>
                <a:latin typeface="Helvetica" pitchFamily="2" charset="0"/>
              </a:rPr>
              <a:t>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300" dirty="0" err="1">
                <a:solidFill>
                  <a:schemeClr val="tx1"/>
                </a:solidFill>
                <a:effectLst/>
                <a:latin typeface="Helvetica" pitchFamily="2" charset="0"/>
              </a:rPr>
              <a:t>proposte</a:t>
            </a:r>
            <a:r>
              <a:rPr lang="de-DE" sz="1300" dirty="0">
                <a:solidFill>
                  <a:schemeClr val="tx1"/>
                </a:solidFill>
                <a:effectLst/>
                <a:latin typeface="Helvetica" pitchFamily="2" charset="0"/>
              </a:rPr>
              <a:t> per i </a:t>
            </a:r>
            <a:r>
              <a:rPr lang="de-DE" sz="1300" dirty="0" err="1">
                <a:solidFill>
                  <a:schemeClr val="tx1"/>
                </a:solidFill>
                <a:effectLst/>
                <a:latin typeface="Helvetica" pitchFamily="2" charset="0"/>
              </a:rPr>
              <a:t>provvedimenti</a:t>
            </a:r>
            <a:r>
              <a:rPr lang="de-DE" sz="1300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sz="1300" dirty="0" err="1">
                <a:solidFill>
                  <a:schemeClr val="tx1"/>
                </a:solidFill>
                <a:effectLst/>
                <a:latin typeface="Helvetica" pitchFamily="2" charset="0"/>
              </a:rPr>
              <a:t>compensazione</a:t>
            </a:r>
            <a:r>
              <a:rPr lang="de-DE" sz="13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300" dirty="0" err="1">
                <a:solidFill>
                  <a:schemeClr val="tx1"/>
                </a:solidFill>
                <a:effectLst/>
                <a:latin typeface="Helvetica" pitchFamily="2" charset="0"/>
              </a:rPr>
              <a:t>degli</a:t>
            </a:r>
            <a:r>
              <a:rPr lang="de-DE" sz="13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300" dirty="0" err="1">
                <a:solidFill>
                  <a:schemeClr val="tx1"/>
                </a:solidFill>
                <a:effectLst/>
                <a:latin typeface="Helvetica" pitchFamily="2" charset="0"/>
              </a:rPr>
              <a:t>svantaggi</a:t>
            </a:r>
            <a:r>
              <a:rPr lang="de-DE" sz="1300" dirty="0">
                <a:solidFill>
                  <a:schemeClr val="tx1"/>
                </a:solidFill>
                <a:effectLst/>
                <a:latin typeface="Helvetica" pitchFamily="2" charset="0"/>
              </a:rPr>
              <a:t>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300" dirty="0" err="1">
                <a:solidFill>
                  <a:schemeClr val="tx1"/>
                </a:solidFill>
                <a:effectLst/>
                <a:latin typeface="Helvetica" pitchFamily="2" charset="0"/>
              </a:rPr>
              <a:t>esempi</a:t>
            </a:r>
            <a:r>
              <a:rPr lang="de-DE" sz="13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300" dirty="0" err="1">
                <a:solidFill>
                  <a:schemeClr val="tx1"/>
                </a:solidFill>
                <a:effectLst/>
                <a:latin typeface="Helvetica" pitchFamily="2" charset="0"/>
              </a:rPr>
              <a:t>pratici</a:t>
            </a:r>
            <a:r>
              <a:rPr lang="de-DE" sz="1300" dirty="0">
                <a:solidFill>
                  <a:schemeClr val="tx1"/>
                </a:solidFill>
                <a:effectLst/>
                <a:latin typeface="Helvetica" pitchFamily="2" charset="0"/>
              </a:rPr>
              <a:t>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300" dirty="0" err="1">
                <a:solidFill>
                  <a:schemeClr val="tx1"/>
                </a:solidFill>
                <a:effectLst/>
                <a:latin typeface="Helvetica" pitchFamily="2" charset="0"/>
              </a:rPr>
              <a:t>enti</a:t>
            </a:r>
            <a:r>
              <a:rPr lang="de-DE" sz="13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300" dirty="0" err="1">
                <a:solidFill>
                  <a:schemeClr val="tx1"/>
                </a:solidFill>
                <a:effectLst/>
                <a:latin typeface="Helvetica" pitchFamily="2" charset="0"/>
              </a:rPr>
              <a:t>competenti</a:t>
            </a:r>
            <a:r>
              <a:rPr lang="de-DE" sz="1300" dirty="0">
                <a:solidFill>
                  <a:schemeClr val="tx1"/>
                </a:solidFill>
                <a:effectLst/>
                <a:latin typeface="Helvetica" pitchFamily="2" charset="0"/>
              </a:rPr>
              <a:t>.</a:t>
            </a:r>
          </a:p>
        </p:txBody>
      </p:sp>
      <p:pic>
        <p:nvPicPr>
          <p:cNvPr id="8" name="Grafik 7" descr="Braille Silhouette">
            <a:extLst>
              <a:ext uri="{FF2B5EF4-FFF2-40B4-BE49-F238E27FC236}">
                <a16:creationId xmlns:a16="http://schemas.microsoft.com/office/drawing/2014/main" id="{5A114C83-99FA-6AB5-B14E-7F60118D2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29950" y="1887816"/>
            <a:ext cx="914400" cy="914400"/>
          </a:xfrm>
          <a:prstGeom prst="rect">
            <a:avLst/>
          </a:prstGeom>
        </p:spPr>
      </p:pic>
      <p:pic>
        <p:nvPicPr>
          <p:cNvPr id="9" name="Grafik 8" descr="Schlechte Sicht Silhouette">
            <a:extLst>
              <a:ext uri="{FF2B5EF4-FFF2-40B4-BE49-F238E27FC236}">
                <a16:creationId xmlns:a16="http://schemas.microsoft.com/office/drawing/2014/main" id="{9693A2EE-8E41-301E-136D-D64040DEBB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29950" y="3636765"/>
            <a:ext cx="914400" cy="914400"/>
          </a:xfrm>
          <a:prstGeom prst="rect">
            <a:avLst/>
          </a:prstGeom>
        </p:spPr>
      </p:pic>
      <p:pic>
        <p:nvPicPr>
          <p:cNvPr id="10" name="Grafik 9" descr="Taub Silhouette">
            <a:extLst>
              <a:ext uri="{FF2B5EF4-FFF2-40B4-BE49-F238E27FC236}">
                <a16:creationId xmlns:a16="http://schemas.microsoft.com/office/drawing/2014/main" id="{767C7A32-B891-106F-EE33-972D5EECC9C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029950" y="5395358"/>
            <a:ext cx="914400" cy="914400"/>
          </a:xfrm>
          <a:prstGeom prst="rect">
            <a:avLst/>
          </a:prstGeom>
        </p:spPr>
      </p:pic>
      <p:pic>
        <p:nvPicPr>
          <p:cNvPr id="11" name="Grafik 10" descr="Mann mit Stock Silhouette">
            <a:extLst>
              <a:ext uri="{FF2B5EF4-FFF2-40B4-BE49-F238E27FC236}">
                <a16:creationId xmlns:a16="http://schemas.microsoft.com/office/drawing/2014/main" id="{2F281B85-F75A-0F9B-390F-E71FD1DBB58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11029950" y="2756179"/>
            <a:ext cx="914400" cy="914400"/>
          </a:xfrm>
          <a:prstGeom prst="rect">
            <a:avLst/>
          </a:prstGeom>
        </p:spPr>
      </p:pic>
      <p:pic>
        <p:nvPicPr>
          <p:cNvPr id="12" name="Grafik 11" descr="Person im Rollstuhl Silhouette">
            <a:extLst>
              <a:ext uri="{FF2B5EF4-FFF2-40B4-BE49-F238E27FC236}">
                <a16:creationId xmlns:a16="http://schemas.microsoft.com/office/drawing/2014/main" id="{5FC1D879-18A2-3527-A7AD-F26802C72FF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029950" y="448095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953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5FCCEF-F5AB-FCA2-FE7B-B0F68779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42" y="757071"/>
            <a:ext cx="3182311" cy="4564737"/>
          </a:xfrm>
        </p:spPr>
        <p:txBody>
          <a:bodyPr>
            <a:normAutofit/>
          </a:bodyPr>
          <a:lstStyle/>
          <a:p>
            <a:r>
              <a:rPr lang="de-DE" sz="3000" dirty="0" err="1"/>
              <a:t>Raccomandazioni</a:t>
            </a:r>
            <a:r>
              <a:rPr lang="de-DE" sz="3000" dirty="0"/>
              <a:t> della CSFP </a:t>
            </a:r>
            <a:r>
              <a:rPr lang="de-DE" sz="3000" dirty="0" err="1"/>
              <a:t>sulla</a:t>
            </a:r>
            <a:r>
              <a:rPr lang="de-DE" sz="3000" dirty="0"/>
              <a:t> </a:t>
            </a:r>
            <a:r>
              <a:rPr lang="de-DE" sz="3000" dirty="0" err="1"/>
              <a:t>compensazione</a:t>
            </a:r>
            <a:br>
              <a:rPr lang="de-DE" sz="3000" dirty="0"/>
            </a:br>
            <a:r>
              <a:rPr lang="de-DE" sz="3000" dirty="0" err="1"/>
              <a:t>degli</a:t>
            </a:r>
            <a:r>
              <a:rPr lang="de-DE" sz="3000" dirty="0"/>
              <a:t> </a:t>
            </a:r>
            <a:r>
              <a:rPr lang="de-DE" sz="3000" dirty="0" err="1"/>
              <a:t>svantaggi</a:t>
            </a:r>
            <a:endParaRPr lang="de-DE" sz="300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1B1782E-29B0-088C-2486-AFD52B4D2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12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1EBF0EB-C90C-C6B7-7CD3-9529A338C70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17042" y="3940989"/>
            <a:ext cx="3013710" cy="1252803"/>
          </a:xfrm>
        </p:spPr>
        <p:txBody>
          <a:bodyPr/>
          <a:lstStyle/>
          <a:p>
            <a:r>
              <a:rPr lang="de-DE" dirty="0" err="1"/>
              <a:t>Persone</a:t>
            </a:r>
            <a:r>
              <a:rPr lang="de-DE" dirty="0"/>
              <a:t> </a:t>
            </a:r>
            <a:r>
              <a:rPr lang="de-DE" dirty="0" err="1"/>
              <a:t>portatrici</a:t>
            </a:r>
            <a:r>
              <a:rPr lang="de-DE" dirty="0"/>
              <a:t> di handicap </a:t>
            </a:r>
            <a:r>
              <a:rPr lang="de-DE" dirty="0" err="1"/>
              <a:t>nella</a:t>
            </a:r>
            <a:r>
              <a:rPr lang="de-DE" dirty="0"/>
              <a:t> </a:t>
            </a:r>
            <a:r>
              <a:rPr lang="de-DE" dirty="0" err="1"/>
              <a:t>formazione</a:t>
            </a:r>
            <a:r>
              <a:rPr lang="de-DE" dirty="0"/>
              <a:t> professionale (1/2)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9677F41-D8F7-C9C4-DFAD-4692699E3DD0}"/>
              </a:ext>
            </a:extLst>
          </p:cNvPr>
          <p:cNvSpPr/>
          <p:nvPr/>
        </p:nvSpPr>
        <p:spPr>
          <a:xfrm>
            <a:off x="4289362" y="1401565"/>
            <a:ext cx="3738709" cy="8674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Giovani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portatori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di handicap</a:t>
            </a:r>
          </a:p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durante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la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scelta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professionale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39A3CD9-8DF2-F5F2-7295-57814043647E}"/>
              </a:ext>
            </a:extLst>
          </p:cNvPr>
          <p:cNvSpPr/>
          <p:nvPr/>
        </p:nvSpPr>
        <p:spPr>
          <a:xfrm>
            <a:off x="4289362" y="2226801"/>
            <a:ext cx="3738709" cy="38292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diagnosi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dell’handicap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da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parte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di uno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specialista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riconosciuto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punto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della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situazione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parlare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apertamente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dell’handicap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informare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le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persone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interessate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preparazione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a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nuove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condizioni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quadro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iscrizione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all’AI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collaborazione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scambio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informazioni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8E70358-3F41-6008-54E1-33FB4B1441D8}"/>
              </a:ext>
            </a:extLst>
          </p:cNvPr>
          <p:cNvSpPr/>
          <p:nvPr/>
        </p:nvSpPr>
        <p:spPr>
          <a:xfrm>
            <a:off x="8214540" y="1401565"/>
            <a:ext cx="3738709" cy="8674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Riconoscere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e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promuovere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le</a:t>
            </a:r>
          </a:p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persone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con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handicap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durante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la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formazione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professionale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A8176FE-67E8-583B-6C96-55D55718E170}"/>
              </a:ext>
            </a:extLst>
          </p:cNvPr>
          <p:cNvSpPr/>
          <p:nvPr/>
        </p:nvSpPr>
        <p:spPr>
          <a:xfrm>
            <a:off x="8214540" y="2226801"/>
            <a:ext cx="3738709" cy="38292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primo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anno di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formazione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: anno di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orientamento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decisione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la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scuola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professionale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informa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le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persone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in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formazione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collaborazione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di tutte le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parti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coinvolte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a fin di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sostenere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la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persona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in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formazione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scelta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del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tipo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compensazione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degli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svantaggi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: se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l’handicap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non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impedisce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l’esercizio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della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le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competenze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base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devono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poter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essere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raggiunte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registrare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sostenere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definire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chiaramente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campi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competenza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102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1B1782E-29B0-088C-2486-AFD52B4D2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13</a:t>
            </a:fld>
            <a:endParaRPr lang="de-CH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9677F41-D8F7-C9C4-DFAD-4692699E3DD0}"/>
              </a:ext>
            </a:extLst>
          </p:cNvPr>
          <p:cNvSpPr/>
          <p:nvPr/>
        </p:nvSpPr>
        <p:spPr>
          <a:xfrm>
            <a:off x="4277170" y="1373856"/>
            <a:ext cx="3738709" cy="867454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Responsabili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della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compensazione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degli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svantaggi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39A3CD9-8DF2-F5F2-7295-57814043647E}"/>
              </a:ext>
            </a:extLst>
          </p:cNvPr>
          <p:cNvSpPr/>
          <p:nvPr/>
        </p:nvSpPr>
        <p:spPr>
          <a:xfrm>
            <a:off x="4277170" y="2199092"/>
            <a:ext cx="3738709" cy="3829297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l’autorità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cantonale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definisce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responsabili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materie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professionali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,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cultura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generale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,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sport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maturità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professionale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note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dei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corsi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interaziendali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nota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dell’azienda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tirocinio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esami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parziali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ed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esame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finale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esame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finale della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maturità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professionale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8E70358-3F41-6008-54E1-33FB4B1441D8}"/>
              </a:ext>
            </a:extLst>
          </p:cNvPr>
          <p:cNvSpPr/>
          <p:nvPr/>
        </p:nvSpPr>
        <p:spPr>
          <a:xfrm>
            <a:off x="8202348" y="1373856"/>
            <a:ext cx="3738709" cy="867454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Compensazione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degli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svantaggi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durante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la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procedura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di</a:t>
            </a:r>
          </a:p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qualificazione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A8176FE-67E8-583B-6C96-55D55718E170}"/>
              </a:ext>
            </a:extLst>
          </p:cNvPr>
          <p:cNvSpPr/>
          <p:nvPr/>
        </p:nvSpPr>
        <p:spPr>
          <a:xfrm>
            <a:off x="8202348" y="2199092"/>
            <a:ext cx="3738709" cy="3829297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la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procedura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qualificazione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deve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soddisfare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requisiti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della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in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questione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forma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d’esame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adeguata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all’handicap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garantire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la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compensazione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degli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svantaggi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compensazione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degli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svantaggi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formale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nessuna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menzione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nel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CFP, AFC o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nell’attestato</a:t>
            </a:r>
            <a:r>
              <a:rPr lang="de-DE" sz="14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di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maturità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professionale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2498944-F272-C25A-C715-54557EF06171}"/>
              </a:ext>
            </a:extLst>
          </p:cNvPr>
          <p:cNvSpPr/>
          <p:nvPr/>
        </p:nvSpPr>
        <p:spPr>
          <a:xfrm>
            <a:off x="4277169" y="5160935"/>
            <a:ext cx="3738709" cy="8674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Svolgimento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,</a:t>
            </a:r>
          </a:p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documenti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e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strumenti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4761FC-E6B9-1F3C-8738-6F7FE777AED9}"/>
              </a:ext>
            </a:extLst>
          </p:cNvPr>
          <p:cNvSpPr/>
          <p:nvPr/>
        </p:nvSpPr>
        <p:spPr>
          <a:xfrm>
            <a:off x="8214540" y="5160935"/>
            <a:ext cx="3738709" cy="8674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Allegato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con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provvedimenti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per</a:t>
            </a:r>
          </a:p>
          <a:p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la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compensazione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degli</a:t>
            </a:r>
            <a:r>
              <a:rPr lang="de-DE" sz="16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chemeClr val="bg1"/>
                </a:solidFill>
                <a:latin typeface="Helvetica" pitchFamily="2" charset="0"/>
              </a:rPr>
              <a:t>svantaggi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BFAA8921-0BF5-ADDB-88F9-20F71B695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42" y="757071"/>
            <a:ext cx="3182311" cy="4564737"/>
          </a:xfrm>
        </p:spPr>
        <p:txBody>
          <a:bodyPr>
            <a:normAutofit/>
          </a:bodyPr>
          <a:lstStyle/>
          <a:p>
            <a:r>
              <a:rPr lang="de-DE" sz="3000" dirty="0" err="1"/>
              <a:t>Raccomandazioni</a:t>
            </a:r>
            <a:r>
              <a:rPr lang="de-DE" sz="3000" dirty="0"/>
              <a:t> della CSFP </a:t>
            </a:r>
            <a:r>
              <a:rPr lang="de-DE" sz="3000" dirty="0" err="1"/>
              <a:t>sulla</a:t>
            </a:r>
            <a:r>
              <a:rPr lang="de-DE" sz="3000" dirty="0"/>
              <a:t> </a:t>
            </a:r>
            <a:r>
              <a:rPr lang="de-DE" sz="3000" dirty="0" err="1"/>
              <a:t>compensazione</a:t>
            </a:r>
            <a:br>
              <a:rPr lang="de-DE" sz="3000" dirty="0"/>
            </a:br>
            <a:r>
              <a:rPr lang="de-DE" sz="3000" dirty="0" err="1"/>
              <a:t>degli</a:t>
            </a:r>
            <a:r>
              <a:rPr lang="de-DE" sz="3000" dirty="0"/>
              <a:t> </a:t>
            </a:r>
            <a:r>
              <a:rPr lang="de-DE" sz="3000" dirty="0" err="1"/>
              <a:t>svantaggi</a:t>
            </a:r>
            <a:endParaRPr lang="de-DE" sz="3000" dirty="0"/>
          </a:p>
        </p:txBody>
      </p:sp>
      <p:sp>
        <p:nvSpPr>
          <p:cNvPr id="16" name="Inhaltsplatzhalter 4">
            <a:extLst>
              <a:ext uri="{FF2B5EF4-FFF2-40B4-BE49-F238E27FC236}">
                <a16:creationId xmlns:a16="http://schemas.microsoft.com/office/drawing/2014/main" id="{4080470C-011D-21D9-D4C9-9E57EFB5D46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17042" y="3940989"/>
            <a:ext cx="3013710" cy="1252803"/>
          </a:xfrm>
        </p:spPr>
        <p:txBody>
          <a:bodyPr/>
          <a:lstStyle/>
          <a:p>
            <a:r>
              <a:rPr lang="de-DE" dirty="0" err="1"/>
              <a:t>Persone</a:t>
            </a:r>
            <a:r>
              <a:rPr lang="de-DE" dirty="0"/>
              <a:t> </a:t>
            </a:r>
            <a:r>
              <a:rPr lang="de-DE" dirty="0" err="1"/>
              <a:t>portatrici</a:t>
            </a:r>
            <a:r>
              <a:rPr lang="de-DE" dirty="0"/>
              <a:t> di handicap </a:t>
            </a:r>
            <a:r>
              <a:rPr lang="de-DE" dirty="0" err="1"/>
              <a:t>nella</a:t>
            </a:r>
            <a:r>
              <a:rPr lang="de-DE" dirty="0"/>
              <a:t> </a:t>
            </a:r>
            <a:r>
              <a:rPr lang="de-DE" dirty="0" err="1"/>
              <a:t>formazione</a:t>
            </a:r>
            <a:r>
              <a:rPr lang="de-DE" dirty="0"/>
              <a:t> professionale (1/2)</a:t>
            </a:r>
          </a:p>
        </p:txBody>
      </p:sp>
    </p:spTree>
    <p:extLst>
      <p:ext uri="{BB962C8B-B14F-4D97-AF65-F5344CB8AC3E}">
        <p14:creationId xmlns:p14="http://schemas.microsoft.com/office/powerpoint/2010/main" val="1154543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4A3BFF-03ED-4089-E52F-A83E31CF6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29027"/>
            <a:ext cx="9144000" cy="1999945"/>
          </a:xfrm>
        </p:spPr>
        <p:txBody>
          <a:bodyPr/>
          <a:lstStyle/>
          <a:p>
            <a:r>
              <a:rPr lang="de-CH" dirty="0" err="1"/>
              <a:t>Misure</a:t>
            </a:r>
            <a:r>
              <a:rPr lang="de-CH" dirty="0"/>
              <a:t> </a:t>
            </a:r>
            <a:r>
              <a:rPr lang="de-CH" dirty="0" err="1"/>
              <a:t>d’integrazione</a:t>
            </a:r>
            <a:r>
              <a:rPr lang="de-CH" dirty="0"/>
              <a:t> e di </a:t>
            </a:r>
            <a:r>
              <a:rPr lang="de-CH" dirty="0" err="1"/>
              <a:t>sostegno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35721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48C47-6D44-EBA0-AEB3-AE00A6BEF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Il </a:t>
            </a:r>
            <a:r>
              <a:rPr lang="de-DE" dirty="0" err="1"/>
              <a:t>sostegno</a:t>
            </a:r>
            <a:r>
              <a:rPr lang="de-DE" dirty="0"/>
              <a:t> individuale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363607D-7196-047A-EBC6-33C50BC2E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3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76A4B65-6DD2-602F-B20E-AD990A38794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e-DE" dirty="0" err="1"/>
              <a:t>Provvedimenti</a:t>
            </a:r>
            <a:r>
              <a:rPr lang="de-DE" dirty="0"/>
              <a:t> </a:t>
            </a:r>
            <a:r>
              <a:rPr lang="de-DE" dirty="0" err="1"/>
              <a:t>e</a:t>
            </a:r>
            <a:r>
              <a:rPr lang="de-DE" dirty="0"/>
              <a:t> </a:t>
            </a:r>
            <a:r>
              <a:rPr lang="de-DE" dirty="0" err="1"/>
              <a:t>direttive</a:t>
            </a:r>
            <a:r>
              <a:rPr lang="de-DE" dirty="0"/>
              <a:t> (1/2)</a:t>
            </a:r>
          </a:p>
        </p:txBody>
      </p:sp>
      <p:graphicFrame>
        <p:nvGraphicFramePr>
          <p:cNvPr id="7" name="Tabelle 5">
            <a:extLst>
              <a:ext uri="{FF2B5EF4-FFF2-40B4-BE49-F238E27FC236}">
                <a16:creationId xmlns:a16="http://schemas.microsoft.com/office/drawing/2014/main" id="{0A48209C-03D0-3F56-B060-49F05D33D2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4127457"/>
              </p:ext>
            </p:extLst>
          </p:nvPr>
        </p:nvGraphicFramePr>
        <p:xfrm>
          <a:off x="793044" y="2393441"/>
          <a:ext cx="6784803" cy="3419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776">
                  <a:extLst>
                    <a:ext uri="{9D8B030D-6E8A-4147-A177-3AD203B41FA5}">
                      <a16:colId xmlns:a16="http://schemas.microsoft.com/office/drawing/2014/main" val="1069949088"/>
                    </a:ext>
                  </a:extLst>
                </a:gridCol>
                <a:gridCol w="6330027">
                  <a:extLst>
                    <a:ext uri="{9D8B030D-6E8A-4147-A177-3AD203B41FA5}">
                      <a16:colId xmlns:a16="http://schemas.microsoft.com/office/drawing/2014/main" val="353068750"/>
                    </a:ext>
                  </a:extLst>
                </a:gridCol>
              </a:tblGrid>
              <a:tr h="744423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1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Competenze</a:t>
                      </a:r>
                      <a:endParaRPr lang="de-GB" sz="1100" b="1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  <a:p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L’organizzazione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coordinazione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del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servizio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sostegno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individuale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le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autorità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le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istituzioni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è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competenza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cantonale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239234"/>
                  </a:ext>
                </a:extLst>
              </a:tr>
              <a:tr h="733379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2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Coordinazione</a:t>
                      </a:r>
                      <a:endParaRPr lang="de-GB" sz="1100" b="1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Quanto più le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offerte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sostegno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integrate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in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sistema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tanto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maggiore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sarà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loro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efficacia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7072"/>
                  </a:ext>
                </a:extLst>
              </a:tr>
              <a:tr h="914577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3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A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chi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si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rivolge</a:t>
                      </a:r>
                      <a:endParaRPr lang="de-DE" sz="1100" b="1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  <a:p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L’obiettivo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consiste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nell’offrire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possibilità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terminare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successo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formazione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a tutti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coloro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che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dimostrano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certo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impegno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il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sostegno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individuale si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promuovono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le pari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opportunità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l’integrazione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dei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giovani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all’interno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della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società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del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mondo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del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lavoro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719175"/>
                  </a:ext>
                </a:extLst>
              </a:tr>
              <a:tr h="914577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4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Servizi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offerti</a:t>
                      </a:r>
                      <a:endParaRPr lang="de-DE" sz="1100" b="1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persona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in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formazione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è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aiutata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sviluppare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le proprie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competenze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in modo da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poter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soddisfare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autonomamente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requisiti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imposti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dalla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società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dall’economia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dalla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formazione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crescere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livello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professionale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personale.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L’obiettivo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principale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è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aumentare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il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senso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responsabilità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delle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persone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in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formazione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147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639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48C47-6D44-EBA0-AEB3-AE00A6BEF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Il </a:t>
            </a:r>
            <a:r>
              <a:rPr lang="de-DE" dirty="0" err="1"/>
              <a:t>sostegno</a:t>
            </a:r>
            <a:r>
              <a:rPr lang="de-DE" dirty="0"/>
              <a:t> individuale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363607D-7196-047A-EBC6-33C50BC2E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4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76A4B65-6DD2-602F-B20E-AD990A38794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e-DE" dirty="0" err="1"/>
              <a:t>Provvedimenti</a:t>
            </a:r>
            <a:r>
              <a:rPr lang="de-DE" dirty="0"/>
              <a:t> </a:t>
            </a:r>
            <a:r>
              <a:rPr lang="de-DE" dirty="0" err="1"/>
              <a:t>e</a:t>
            </a:r>
            <a:r>
              <a:rPr lang="de-DE" dirty="0"/>
              <a:t> </a:t>
            </a:r>
            <a:r>
              <a:rPr lang="de-DE" dirty="0" err="1"/>
              <a:t>direttive</a:t>
            </a:r>
            <a:r>
              <a:rPr lang="de-DE" dirty="0"/>
              <a:t> (2/2)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252EFA35-CACD-131B-ECD2-90F55A9E7D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2155614"/>
              </p:ext>
            </p:extLst>
          </p:nvPr>
        </p:nvGraphicFramePr>
        <p:xfrm>
          <a:off x="793044" y="2393441"/>
          <a:ext cx="6784803" cy="3314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776">
                  <a:extLst>
                    <a:ext uri="{9D8B030D-6E8A-4147-A177-3AD203B41FA5}">
                      <a16:colId xmlns:a16="http://schemas.microsoft.com/office/drawing/2014/main" val="1069949088"/>
                    </a:ext>
                  </a:extLst>
                </a:gridCol>
                <a:gridCol w="6330027">
                  <a:extLst>
                    <a:ext uri="{9D8B030D-6E8A-4147-A177-3AD203B41FA5}">
                      <a16:colId xmlns:a16="http://schemas.microsoft.com/office/drawing/2014/main" val="353068750"/>
                    </a:ext>
                  </a:extLst>
                </a:gridCol>
              </a:tblGrid>
              <a:tr h="744423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5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Organizzazione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del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sostegno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individuale</a:t>
                      </a:r>
                    </a:p>
                    <a:p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L’intensità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durata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del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sostegno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individuale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dipendono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dalla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situazione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dall’evoluzione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della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persona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coinvolta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239234"/>
                  </a:ext>
                </a:extLst>
              </a:tr>
              <a:tr h="733379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6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Sostegno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da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parte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delle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aziende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formatrici</a:t>
                      </a:r>
                      <a:endParaRPr lang="de-DE" sz="1100" b="1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formatori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professionali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in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azienda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hanno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funzione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particolare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in materia di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assistenza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ai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giovani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oltre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al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loro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compito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esperti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della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professione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, si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occupano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anche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dell’aspetto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sociale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offrono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assistenza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personale alla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persona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in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formazione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 Nelle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aziende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dov’è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possibile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offrire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sostegno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individuale alle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persone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in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formazione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, si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trova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soluzione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ideale.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7072"/>
                  </a:ext>
                </a:extLst>
              </a:tr>
              <a:tr h="740867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7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Requisiti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per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chi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offre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il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sostegno</a:t>
                      </a:r>
                      <a:endParaRPr lang="de-DE" sz="1100" b="1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Durante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il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reclutamento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considerati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coloro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che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possiedono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competenze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specifiche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nell’ambito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coloro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con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un’esperienza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pratica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rilevante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719175"/>
                  </a:ext>
                </a:extLst>
              </a:tr>
              <a:tr h="821406">
                <a:tc>
                  <a:txBody>
                    <a:bodyPr/>
                    <a:lstStyle/>
                    <a:p>
                      <a:pPr algn="ctr"/>
                      <a:r>
                        <a:rPr lang="de-GB" sz="4800" b="1" i="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8</a:t>
                      </a:r>
                    </a:p>
                  </a:txBody>
                  <a:tcPr marL="63808" marR="63808" marT="31904" marB="31904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Garanzia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di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qualità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e</a:t>
                      </a:r>
                      <a:r>
                        <a:rPr lang="de-DE" sz="1100" b="1" i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de-DE" sz="1100" b="1" i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controlli</a:t>
                      </a:r>
                      <a:endParaRPr lang="de-DE" sz="1100" b="1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  <a:p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garanzia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qualità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controlli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dei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risultati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essenziali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per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verificare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il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successo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l’efficacia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del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sostegno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individuale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processi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apprendimento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ad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esso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connessi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 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controlli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servono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anche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quale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base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per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determinare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miglioramenti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per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decidere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sui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provvedimenti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da </a:t>
                      </a:r>
                      <a:r>
                        <a:rPr lang="de-DE" sz="11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adottare</a:t>
                      </a:r>
                      <a:r>
                        <a:rPr lang="de-DE" sz="11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3808" marR="63808" marT="31904" marB="31904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147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90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C91C72-689E-A583-105B-83AA7D630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 </a:t>
            </a:r>
            <a:r>
              <a:rPr lang="de-DE" dirty="0" err="1"/>
              <a:t>varie</a:t>
            </a:r>
            <a:r>
              <a:rPr lang="de-DE" dirty="0"/>
              <a:t> </a:t>
            </a:r>
            <a:r>
              <a:rPr lang="de-DE" dirty="0" err="1"/>
              <a:t>soluzioni</a:t>
            </a:r>
            <a:r>
              <a:rPr lang="de-DE" dirty="0"/>
              <a:t> </a:t>
            </a:r>
            <a:r>
              <a:rPr lang="de-DE" dirty="0" err="1"/>
              <a:t>transitorie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6F17BCE-FDBE-2F10-5152-C8A8188CC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5</a:t>
            </a:fld>
            <a:endParaRPr lang="de-CH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29F3C94-82AB-3714-4969-B43BB7DE14D2}"/>
              </a:ext>
            </a:extLst>
          </p:cNvPr>
          <p:cNvSpPr/>
          <p:nvPr/>
        </p:nvSpPr>
        <p:spPr>
          <a:xfrm>
            <a:off x="797666" y="2159127"/>
            <a:ext cx="5418307" cy="71053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Helvetica" pitchFamily="2" charset="0"/>
              </a:rPr>
              <a:t>Offerte di </a:t>
            </a:r>
            <a:r>
              <a:rPr lang="de-DE" b="1" dirty="0" err="1">
                <a:solidFill>
                  <a:schemeClr val="tx1"/>
                </a:solidFill>
                <a:latin typeface="Helvetica" pitchFamily="2" charset="0"/>
              </a:rPr>
              <a:t>preparazione</a:t>
            </a:r>
            <a:r>
              <a:rPr lang="de-DE" b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b="1" dirty="0" err="1">
                <a:solidFill>
                  <a:schemeClr val="tx1"/>
                </a:solidFill>
                <a:latin typeface="Helvetica" pitchFamily="2" charset="0"/>
              </a:rPr>
              <a:t>scolastica</a:t>
            </a:r>
            <a:endParaRPr lang="de-DE" b="1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6FFF9E4-D460-2F8F-AE28-9BB805417728}"/>
              </a:ext>
            </a:extLst>
          </p:cNvPr>
          <p:cNvSpPr/>
          <p:nvPr/>
        </p:nvSpPr>
        <p:spPr>
          <a:xfrm>
            <a:off x="797665" y="2869660"/>
            <a:ext cx="5418307" cy="220452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Offerte di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preparazione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combinata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con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una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parte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pratica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esterna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o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interna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offerte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combinate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pretirocinio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anno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preparatorio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corso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preparatorio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algn="ctr"/>
            <a:endParaRPr lang="de-GB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A370348-57BF-5F15-F089-E565F926CA4D}"/>
              </a:ext>
            </a:extLst>
          </p:cNvPr>
          <p:cNvSpPr/>
          <p:nvPr/>
        </p:nvSpPr>
        <p:spPr>
          <a:xfrm>
            <a:off x="797664" y="5074183"/>
            <a:ext cx="5418307" cy="50528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>
                <a:solidFill>
                  <a:schemeClr val="bg1"/>
                </a:solidFill>
                <a:latin typeface="Helvetica" pitchFamily="2" charset="0"/>
              </a:rPr>
              <a:t>Soggiorno</a:t>
            </a:r>
            <a:r>
              <a:rPr lang="de-DE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b="1" dirty="0" err="1">
                <a:solidFill>
                  <a:schemeClr val="bg1"/>
                </a:solidFill>
                <a:latin typeface="Helvetica" pitchFamily="2" charset="0"/>
              </a:rPr>
              <a:t>linguistico</a:t>
            </a:r>
            <a:endParaRPr lang="de-DE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F93ACA2-659A-317C-109F-3B5186905C6D}"/>
              </a:ext>
            </a:extLst>
          </p:cNvPr>
          <p:cNvSpPr/>
          <p:nvPr/>
        </p:nvSpPr>
        <p:spPr>
          <a:xfrm>
            <a:off x="797664" y="5579466"/>
            <a:ext cx="5418307" cy="50528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>
                <a:solidFill>
                  <a:schemeClr val="bg1"/>
                </a:solidFill>
                <a:latin typeface="Helvetica" pitchFamily="2" charset="0"/>
              </a:rPr>
              <a:t>Semestre</a:t>
            </a:r>
            <a:r>
              <a:rPr lang="de-DE" b="1" dirty="0">
                <a:solidFill>
                  <a:schemeClr val="bg1"/>
                </a:solidFill>
                <a:latin typeface="Helvetica" pitchFamily="2" charset="0"/>
              </a:rPr>
              <a:t> di </a:t>
            </a:r>
            <a:r>
              <a:rPr lang="de-DE" b="1" dirty="0" err="1">
                <a:solidFill>
                  <a:schemeClr val="bg1"/>
                </a:solidFill>
                <a:latin typeface="Helvetica" pitchFamily="2" charset="0"/>
              </a:rPr>
              <a:t>motivazione</a:t>
            </a:r>
            <a:r>
              <a:rPr lang="de-DE" b="1" dirty="0">
                <a:solidFill>
                  <a:schemeClr val="bg1"/>
                </a:solidFill>
                <a:latin typeface="Helvetica" pitchFamily="2" charset="0"/>
              </a:rPr>
              <a:t> (LADI)</a:t>
            </a:r>
          </a:p>
        </p:txBody>
      </p:sp>
    </p:spTree>
    <p:extLst>
      <p:ext uri="{BB962C8B-B14F-4D97-AF65-F5344CB8AC3E}">
        <p14:creationId xmlns:p14="http://schemas.microsoft.com/office/powerpoint/2010/main" val="2269235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6CAAFED-F24D-9431-CF4D-D9C58FA19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1884536"/>
            <a:ext cx="10515600" cy="4060824"/>
          </a:xfrm>
        </p:spPr>
        <p:txBody>
          <a:bodyPr/>
          <a:lstStyle/>
          <a:p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Come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preparazione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mirata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a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una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per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rispondere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ai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requisiti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richiesti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Quando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la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scelta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professionale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è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ancora molto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vaga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, per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maturare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diventare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indipendenti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.</a:t>
            </a:r>
          </a:p>
          <a:p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Nel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caso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in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cui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non si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abbia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trovato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nessun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posto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tirocinio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.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34BD855-AEAD-2702-CE67-89B722B3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6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D9A74A3-69C3-7FF6-B461-0B91161CC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660145"/>
            <a:ext cx="8060789" cy="1325563"/>
          </a:xfrm>
        </p:spPr>
        <p:txBody>
          <a:bodyPr/>
          <a:lstStyle/>
          <a:p>
            <a:r>
              <a:rPr lang="de-DE" dirty="0"/>
              <a:t>Le </a:t>
            </a:r>
            <a:r>
              <a:rPr lang="de-DE" dirty="0" err="1"/>
              <a:t>offerte</a:t>
            </a:r>
            <a:r>
              <a:rPr lang="de-DE" dirty="0"/>
              <a:t> </a:t>
            </a:r>
            <a:r>
              <a:rPr lang="de-DE" dirty="0" err="1"/>
              <a:t>transitorie</a:t>
            </a:r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6DC4B7F-12B5-97BB-6DFE-99155B76B037}"/>
              </a:ext>
            </a:extLst>
          </p:cNvPr>
          <p:cNvSpPr/>
          <p:nvPr/>
        </p:nvSpPr>
        <p:spPr>
          <a:xfrm>
            <a:off x="788842" y="3297566"/>
            <a:ext cx="6215978" cy="29002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tlCol="0" anchor="t"/>
          <a:lstStyle/>
          <a:p>
            <a:r>
              <a:rPr lang="de-DE" sz="1600" b="1" dirty="0" err="1">
                <a:solidFill>
                  <a:schemeClr val="bg2"/>
                </a:solidFill>
                <a:effectLst/>
                <a:latin typeface="Helvetica" pitchFamily="2" charset="0"/>
              </a:rPr>
              <a:t>Preparazione</a:t>
            </a:r>
            <a:r>
              <a:rPr lang="de-DE" sz="1600" b="1" dirty="0">
                <a:solidFill>
                  <a:schemeClr val="bg2"/>
                </a:solidFill>
                <a:effectLst/>
                <a:latin typeface="Helvetica" pitchFamily="2" charset="0"/>
              </a:rPr>
              <a:t> alla </a:t>
            </a:r>
            <a:r>
              <a:rPr lang="de-DE" sz="1600" b="1" dirty="0" err="1">
                <a:solidFill>
                  <a:schemeClr val="bg2"/>
                </a:solidFill>
                <a:effectLst/>
                <a:latin typeface="Helvetica" pitchFamily="2" charset="0"/>
              </a:rPr>
              <a:t>formazione</a:t>
            </a:r>
            <a:r>
              <a:rPr lang="de-DE" sz="1600" b="1" dirty="0">
                <a:solidFill>
                  <a:schemeClr val="bg2"/>
                </a:solidFill>
                <a:effectLst/>
                <a:latin typeface="Helvetica" pitchFamily="2" charset="0"/>
              </a:rPr>
              <a:t> professionale</a:t>
            </a:r>
          </a:p>
          <a:p>
            <a:endParaRPr lang="de-DE" sz="1200" dirty="0">
              <a:solidFill>
                <a:schemeClr val="bg2"/>
              </a:solidFill>
              <a:effectLst/>
              <a:latin typeface="Helvetica" pitchFamily="2" charset="0"/>
            </a:endParaRPr>
          </a:p>
          <a:p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« I Cantoni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adottano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provvedimenti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per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preparare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alla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formazione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professionale di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base</a:t>
            </a:r>
            <a:r>
              <a:rPr lang="de-DE" sz="12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le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persone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che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denotano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lacune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nella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loro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formazione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alla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fine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della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scuola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dell’obbligo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.»</a:t>
            </a:r>
          </a:p>
          <a:p>
            <a:endParaRPr lang="de-DE" sz="1200" dirty="0">
              <a:solidFill>
                <a:schemeClr val="tx1"/>
              </a:solidFill>
              <a:latin typeface="Helvetica" pitchFamily="2" charset="0"/>
            </a:endParaRPr>
          </a:p>
          <a:p>
            <a:r>
              <a:rPr lang="de-DE" sz="1200" b="1" dirty="0">
                <a:solidFill>
                  <a:schemeClr val="tx1"/>
                </a:solidFill>
                <a:effectLst/>
                <a:latin typeface="Helvetica" pitchFamily="2" charset="0"/>
              </a:rPr>
              <a:t>Art. 12 </a:t>
            </a:r>
            <a:r>
              <a:rPr lang="de-DE" sz="1200" b="1" dirty="0" err="1">
                <a:solidFill>
                  <a:schemeClr val="tx1"/>
                </a:solidFill>
                <a:effectLst/>
                <a:latin typeface="Helvetica" pitchFamily="2" charset="0"/>
              </a:rPr>
              <a:t>LFPr</a:t>
            </a:r>
            <a:endParaRPr lang="de-DE" sz="1200" b="1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endParaRPr lang="de-DE" sz="12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Le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offerte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orientate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alla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pratica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al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mondo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del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lavoro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che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ne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integrano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il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programma</a:t>
            </a:r>
            <a:r>
              <a:rPr lang="de-DE" sz="12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in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funzione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delle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esigenze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della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formazione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professionale di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base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Le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offerte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preparazione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durano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al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massimo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un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anno in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sintonia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con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l’anno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scolastico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Esse si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concludono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con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una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200" dirty="0" err="1">
                <a:solidFill>
                  <a:schemeClr val="tx1"/>
                </a:solidFill>
                <a:effectLst/>
                <a:latin typeface="Helvetica" pitchFamily="2" charset="0"/>
              </a:rPr>
              <a:t>valutazione</a:t>
            </a:r>
            <a:r>
              <a:rPr lang="de-DE" sz="1200" dirty="0">
                <a:solidFill>
                  <a:schemeClr val="tx1"/>
                </a:solidFill>
                <a:effectLst/>
                <a:latin typeface="Helvetica" pitchFamily="2" charset="0"/>
              </a:rPr>
              <a:t>.</a:t>
            </a:r>
          </a:p>
          <a:p>
            <a:endParaRPr lang="de-DE" sz="12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sz="1200" b="1" dirty="0">
                <a:solidFill>
                  <a:schemeClr val="tx1"/>
                </a:solidFill>
                <a:effectLst/>
                <a:latin typeface="Helvetica" pitchFamily="2" charset="0"/>
              </a:rPr>
              <a:t>Art. 7 </a:t>
            </a:r>
            <a:r>
              <a:rPr lang="de-DE" sz="1200" b="1" dirty="0" err="1">
                <a:solidFill>
                  <a:schemeClr val="tx1"/>
                </a:solidFill>
                <a:effectLst/>
                <a:latin typeface="Helvetica" pitchFamily="2" charset="0"/>
              </a:rPr>
              <a:t>OFPr</a:t>
            </a:r>
            <a:endParaRPr lang="de-DE" sz="1200" b="1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algn="ctr"/>
            <a:endParaRPr lang="de-GB" sz="1200" dirty="0">
              <a:solidFill>
                <a:schemeClr val="tx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876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4A3BFF-03ED-4089-E52F-A83E31CF6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29027"/>
            <a:ext cx="9144000" cy="1999945"/>
          </a:xfrm>
        </p:spPr>
        <p:txBody>
          <a:bodyPr/>
          <a:lstStyle/>
          <a:p>
            <a:r>
              <a:rPr lang="de-DE" dirty="0" err="1"/>
              <a:t>Compensazione</a:t>
            </a:r>
            <a:r>
              <a:rPr lang="de-DE" dirty="0"/>
              <a:t> </a:t>
            </a:r>
            <a:r>
              <a:rPr lang="de-DE" dirty="0" err="1"/>
              <a:t>degli</a:t>
            </a:r>
            <a:r>
              <a:rPr lang="de-DE" dirty="0"/>
              <a:t> </a:t>
            </a:r>
            <a:r>
              <a:rPr lang="de-DE"/>
              <a:t>svantaggi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34403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F786173E-E390-B653-721B-0A6A0B90E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9" y="1179502"/>
            <a:ext cx="8846012" cy="1325563"/>
          </a:xfrm>
        </p:spPr>
        <p:txBody>
          <a:bodyPr>
            <a:normAutofit/>
          </a:bodyPr>
          <a:lstStyle/>
          <a:p>
            <a:r>
              <a:rPr lang="de-DE" dirty="0" err="1"/>
              <a:t>Compensazione</a:t>
            </a:r>
            <a:r>
              <a:rPr lang="de-DE" dirty="0"/>
              <a:t> </a:t>
            </a:r>
            <a:r>
              <a:rPr lang="de-DE" dirty="0" err="1"/>
              <a:t>degli</a:t>
            </a:r>
            <a:r>
              <a:rPr lang="de-DE" dirty="0"/>
              <a:t> </a:t>
            </a:r>
            <a:r>
              <a:rPr lang="de-DE" dirty="0" err="1"/>
              <a:t>svantaggi</a:t>
            </a:r>
            <a:r>
              <a:rPr lang="de-DE" dirty="0"/>
              <a:t> per </a:t>
            </a:r>
            <a:r>
              <a:rPr lang="de-DE" dirty="0" err="1"/>
              <a:t>persone</a:t>
            </a:r>
            <a:r>
              <a:rPr lang="de-DE" dirty="0"/>
              <a:t> </a:t>
            </a:r>
            <a:r>
              <a:rPr lang="de-DE" dirty="0" err="1"/>
              <a:t>con</a:t>
            </a:r>
            <a:r>
              <a:rPr lang="de-DE" dirty="0"/>
              <a:t> handicap</a:t>
            </a:r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AF7FC928-2722-7AA7-DD7B-D2113D989813}"/>
              </a:ext>
            </a:extLst>
          </p:cNvPr>
          <p:cNvSpPr txBox="1">
            <a:spLocks/>
          </p:cNvSpPr>
          <p:nvPr/>
        </p:nvSpPr>
        <p:spPr>
          <a:xfrm>
            <a:off x="704850" y="2574065"/>
            <a:ext cx="7905750" cy="29384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de-DE" dirty="0" err="1"/>
              <a:t>Compensazione</a:t>
            </a:r>
            <a:r>
              <a:rPr lang="de-DE" dirty="0"/>
              <a:t> </a:t>
            </a:r>
            <a:r>
              <a:rPr lang="de-DE" dirty="0" err="1"/>
              <a:t>degli</a:t>
            </a:r>
            <a:r>
              <a:rPr lang="de-DE" dirty="0"/>
              <a:t> </a:t>
            </a:r>
            <a:r>
              <a:rPr lang="de-DE" dirty="0" err="1"/>
              <a:t>svantaggi</a:t>
            </a:r>
            <a:endParaRPr lang="de-GB" dirty="0"/>
          </a:p>
          <a:p>
            <a:pPr>
              <a:lnSpc>
                <a:spcPct val="100000"/>
              </a:lnSpc>
            </a:pPr>
            <a:r>
              <a:rPr lang="de-DE" dirty="0" err="1"/>
              <a:t>sostituisce</a:t>
            </a:r>
            <a:r>
              <a:rPr lang="de-DE" dirty="0"/>
              <a:t> </a:t>
            </a:r>
            <a:r>
              <a:rPr lang="de-DE" dirty="0" err="1"/>
              <a:t>il</a:t>
            </a:r>
            <a:r>
              <a:rPr lang="de-DE" dirty="0"/>
              <a:t> </a:t>
            </a:r>
            <a:r>
              <a:rPr lang="de-DE" dirty="0" err="1"/>
              <a:t>termine</a:t>
            </a:r>
            <a:r>
              <a:rPr lang="de-DE" dirty="0"/>
              <a:t> </a:t>
            </a:r>
            <a:r>
              <a:rPr lang="de-DE" b="1" dirty="0"/>
              <a:t>«</a:t>
            </a:r>
            <a:r>
              <a:rPr lang="de-DE" b="1" dirty="0" err="1"/>
              <a:t>agevolazione</a:t>
            </a:r>
            <a:r>
              <a:rPr lang="de-DE" b="1" dirty="0"/>
              <a:t> </a:t>
            </a:r>
            <a:r>
              <a:rPr lang="de-DE" b="1" dirty="0" err="1"/>
              <a:t>agli</a:t>
            </a:r>
            <a:r>
              <a:rPr lang="de-DE" b="1" dirty="0"/>
              <a:t> </a:t>
            </a:r>
            <a:r>
              <a:rPr lang="de-DE" b="1" dirty="0" err="1"/>
              <a:t>esami</a:t>
            </a:r>
            <a:r>
              <a:rPr lang="de-DE" b="1" dirty="0"/>
              <a:t>»</a:t>
            </a:r>
          </a:p>
          <a:p>
            <a:pPr>
              <a:lnSpc>
                <a:spcPct val="100000"/>
              </a:lnSpc>
            </a:pPr>
            <a:r>
              <a:rPr lang="de-DE" dirty="0" err="1"/>
              <a:t>è</a:t>
            </a:r>
            <a:r>
              <a:rPr lang="de-DE" dirty="0"/>
              <a:t> </a:t>
            </a:r>
            <a:r>
              <a:rPr lang="de-DE" dirty="0" err="1"/>
              <a:t>l’attuazione</a:t>
            </a:r>
            <a:r>
              <a:rPr lang="de-DE" dirty="0"/>
              <a:t> della </a:t>
            </a:r>
            <a:r>
              <a:rPr lang="de-DE" dirty="0" err="1"/>
              <a:t>parità</a:t>
            </a:r>
            <a:r>
              <a:rPr lang="de-DE" dirty="0"/>
              <a:t> </a:t>
            </a:r>
            <a:r>
              <a:rPr lang="de-DE" dirty="0" err="1"/>
              <a:t>stabilità</a:t>
            </a:r>
            <a:r>
              <a:rPr lang="de-DE" dirty="0"/>
              <a:t> per </a:t>
            </a:r>
            <a:r>
              <a:rPr lang="de-DE" dirty="0" err="1"/>
              <a:t>legge</a:t>
            </a:r>
            <a:r>
              <a:rPr lang="de-DE" dirty="0"/>
              <a:t> delle </a:t>
            </a:r>
            <a:r>
              <a:rPr lang="de-DE" dirty="0" err="1"/>
              <a:t>persone</a:t>
            </a:r>
            <a:r>
              <a:rPr lang="de-DE" dirty="0"/>
              <a:t> </a:t>
            </a:r>
            <a:r>
              <a:rPr lang="de-DE" dirty="0" err="1"/>
              <a:t>con</a:t>
            </a:r>
            <a:r>
              <a:rPr lang="de-DE" dirty="0"/>
              <a:t> handicap </a:t>
            </a:r>
            <a:r>
              <a:rPr lang="de-DE" dirty="0" err="1"/>
              <a:t>nella</a:t>
            </a:r>
            <a:r>
              <a:rPr lang="de-DE" dirty="0"/>
              <a:t> </a:t>
            </a:r>
            <a:r>
              <a:rPr lang="de-DE" dirty="0" err="1"/>
              <a:t>formazione</a:t>
            </a:r>
            <a:r>
              <a:rPr lang="de-DE" dirty="0"/>
              <a:t> professionale</a:t>
            </a:r>
          </a:p>
          <a:p>
            <a:pPr>
              <a:lnSpc>
                <a:spcPct val="100000"/>
              </a:lnSpc>
            </a:pPr>
            <a:endParaRPr lang="de-GB" dirty="0"/>
          </a:p>
        </p:txBody>
      </p:sp>
      <p:pic>
        <p:nvPicPr>
          <p:cNvPr id="10" name="Grafik 9" descr="Braille Silhouette">
            <a:extLst>
              <a:ext uri="{FF2B5EF4-FFF2-40B4-BE49-F238E27FC236}">
                <a16:creationId xmlns:a16="http://schemas.microsoft.com/office/drawing/2014/main" id="{5741852F-4F17-1BC4-6FDA-1AFFC885F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42900" y="1179502"/>
            <a:ext cx="914400" cy="914400"/>
          </a:xfrm>
          <a:prstGeom prst="rect">
            <a:avLst/>
          </a:prstGeom>
        </p:spPr>
      </p:pic>
      <p:pic>
        <p:nvPicPr>
          <p:cNvPr id="12" name="Grafik 11" descr="Schlechte Sicht Silhouette">
            <a:extLst>
              <a:ext uri="{FF2B5EF4-FFF2-40B4-BE49-F238E27FC236}">
                <a16:creationId xmlns:a16="http://schemas.microsoft.com/office/drawing/2014/main" id="{E5C58439-AE38-487B-E154-0373A1861A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42900" y="2928451"/>
            <a:ext cx="914400" cy="914400"/>
          </a:xfrm>
          <a:prstGeom prst="rect">
            <a:avLst/>
          </a:prstGeom>
        </p:spPr>
      </p:pic>
      <p:pic>
        <p:nvPicPr>
          <p:cNvPr id="14" name="Grafik 13" descr="Taub Silhouette">
            <a:extLst>
              <a:ext uri="{FF2B5EF4-FFF2-40B4-BE49-F238E27FC236}">
                <a16:creationId xmlns:a16="http://schemas.microsoft.com/office/drawing/2014/main" id="{2E816771-3EB0-72A8-4F65-459A508002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42900" y="4687044"/>
            <a:ext cx="914400" cy="914400"/>
          </a:xfrm>
          <a:prstGeom prst="rect">
            <a:avLst/>
          </a:prstGeom>
        </p:spPr>
      </p:pic>
      <p:pic>
        <p:nvPicPr>
          <p:cNvPr id="16" name="Grafik 15" descr="Mann mit Stock Silhouette">
            <a:extLst>
              <a:ext uri="{FF2B5EF4-FFF2-40B4-BE49-F238E27FC236}">
                <a16:creationId xmlns:a16="http://schemas.microsoft.com/office/drawing/2014/main" id="{DB3A7A2A-0B84-2526-C6CE-D475EE9F01E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10242900" y="2047865"/>
            <a:ext cx="914400" cy="914400"/>
          </a:xfrm>
          <a:prstGeom prst="rect">
            <a:avLst/>
          </a:prstGeom>
        </p:spPr>
      </p:pic>
      <p:pic>
        <p:nvPicPr>
          <p:cNvPr id="18" name="Grafik 17" descr="Person im Rollstuhl Silhouette">
            <a:extLst>
              <a:ext uri="{FF2B5EF4-FFF2-40B4-BE49-F238E27FC236}">
                <a16:creationId xmlns:a16="http://schemas.microsoft.com/office/drawing/2014/main" id="{4A58943E-7984-E786-73BD-A42CA3A5732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242900" y="377264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45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1E976812-E3F7-0C3A-F665-9293D8A57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9" y="605746"/>
            <a:ext cx="8620234" cy="1325563"/>
          </a:xfrm>
        </p:spPr>
        <p:txBody>
          <a:bodyPr>
            <a:normAutofit/>
          </a:bodyPr>
          <a:lstStyle/>
          <a:p>
            <a:r>
              <a:rPr lang="de-DE" dirty="0"/>
              <a:t>Il </a:t>
            </a:r>
            <a:r>
              <a:rPr lang="de-DE" dirty="0" err="1"/>
              <a:t>rapporto</a:t>
            </a:r>
            <a:r>
              <a:rPr lang="de-DE" dirty="0"/>
              <a:t> del </a:t>
            </a:r>
            <a:r>
              <a:rPr lang="de-DE" dirty="0" err="1"/>
              <a:t>progetto</a:t>
            </a:r>
            <a:r>
              <a:rPr lang="de-DE" dirty="0"/>
              <a:t> </a:t>
            </a:r>
            <a:r>
              <a:rPr lang="de-DE" dirty="0" err="1"/>
              <a:t>Compensazione</a:t>
            </a:r>
            <a:r>
              <a:rPr lang="de-DE" dirty="0"/>
              <a:t> </a:t>
            </a:r>
            <a:r>
              <a:rPr lang="de-DE" dirty="0" err="1"/>
              <a:t>degli</a:t>
            </a:r>
            <a:r>
              <a:rPr lang="de-DE" dirty="0"/>
              <a:t> </a:t>
            </a:r>
            <a:r>
              <a:rPr lang="de-DE" dirty="0" err="1"/>
              <a:t>svantaggi</a:t>
            </a:r>
            <a:endParaRPr lang="de-GB" dirty="0"/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002C5C17-552F-6572-774B-A6EE21A63A3B}"/>
              </a:ext>
            </a:extLst>
          </p:cNvPr>
          <p:cNvSpPr txBox="1">
            <a:spLocks/>
          </p:cNvSpPr>
          <p:nvPr/>
        </p:nvSpPr>
        <p:spPr>
          <a:xfrm>
            <a:off x="716725" y="2364377"/>
            <a:ext cx="6094784" cy="398639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de-DE" sz="1600" b="1" dirty="0" err="1"/>
              <a:t>Compensazione</a:t>
            </a:r>
            <a:r>
              <a:rPr lang="de-DE" sz="1600" b="1" dirty="0"/>
              <a:t> </a:t>
            </a:r>
            <a:r>
              <a:rPr lang="de-DE" sz="1600" b="1" dirty="0" err="1"/>
              <a:t>degli</a:t>
            </a:r>
            <a:r>
              <a:rPr lang="de-DE" sz="1600" b="1" dirty="0"/>
              <a:t> </a:t>
            </a:r>
            <a:r>
              <a:rPr lang="de-DE" sz="1600" b="1" dirty="0" err="1"/>
              <a:t>svantaggi</a:t>
            </a:r>
            <a:r>
              <a:rPr lang="de-DE" sz="1600" b="1" dirty="0"/>
              <a:t> </a:t>
            </a:r>
            <a:r>
              <a:rPr lang="de-DE" sz="1600" b="1" dirty="0" err="1"/>
              <a:t>sostituisce</a:t>
            </a:r>
            <a:r>
              <a:rPr lang="de-DE" sz="1600" b="1" dirty="0"/>
              <a:t> </a:t>
            </a:r>
            <a:r>
              <a:rPr lang="de-DE" sz="1600" b="1" dirty="0" err="1"/>
              <a:t>il</a:t>
            </a:r>
            <a:r>
              <a:rPr lang="de-DE" sz="1600" b="1" dirty="0"/>
              <a:t> </a:t>
            </a:r>
            <a:r>
              <a:rPr lang="de-DE" sz="1600" b="1" dirty="0" err="1"/>
              <a:t>termine</a:t>
            </a:r>
            <a:r>
              <a:rPr lang="de-DE" sz="1600" b="1" dirty="0"/>
              <a:t> «</a:t>
            </a:r>
            <a:r>
              <a:rPr lang="de-DE" sz="1600" b="1" dirty="0" err="1"/>
              <a:t>agevolazione</a:t>
            </a:r>
            <a:r>
              <a:rPr lang="de-DE" sz="1600" b="1" dirty="0"/>
              <a:t> </a:t>
            </a:r>
            <a:r>
              <a:rPr lang="de-DE" sz="1600" b="1" dirty="0" err="1"/>
              <a:t>agli</a:t>
            </a:r>
            <a:r>
              <a:rPr lang="de-DE" sz="1600" b="1" dirty="0"/>
              <a:t> </a:t>
            </a:r>
            <a:r>
              <a:rPr lang="de-DE" sz="1600" b="1" dirty="0" err="1"/>
              <a:t>esami</a:t>
            </a:r>
            <a:r>
              <a:rPr lang="de-DE" sz="1600" b="1" dirty="0"/>
              <a:t>»</a:t>
            </a:r>
          </a:p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de-DE" sz="1200" dirty="0"/>
              <a:t>Il </a:t>
            </a:r>
            <a:r>
              <a:rPr lang="de-DE" sz="1200" dirty="0" err="1"/>
              <a:t>rapporto</a:t>
            </a:r>
            <a:r>
              <a:rPr lang="de-DE" sz="1200" dirty="0"/>
              <a:t> si </a:t>
            </a:r>
            <a:r>
              <a:rPr lang="de-DE" sz="1200" dirty="0" err="1"/>
              <a:t>rivolge</a:t>
            </a:r>
            <a:r>
              <a:rPr lang="de-DE" sz="1200" dirty="0"/>
              <a:t> in </a:t>
            </a:r>
            <a:r>
              <a:rPr lang="de-DE" sz="1200" dirty="0" err="1"/>
              <a:t>particolare</a:t>
            </a:r>
            <a:r>
              <a:rPr lang="de-DE" sz="1200" dirty="0"/>
              <a:t>:</a:t>
            </a:r>
          </a:p>
          <a:p>
            <a:pPr>
              <a:lnSpc>
                <a:spcPct val="120000"/>
              </a:lnSpc>
            </a:pPr>
            <a:r>
              <a:rPr lang="de-DE" sz="1200" dirty="0"/>
              <a:t>alle </a:t>
            </a:r>
            <a:r>
              <a:rPr lang="de-DE" sz="1200" dirty="0" err="1"/>
              <a:t>persone</a:t>
            </a:r>
            <a:r>
              <a:rPr lang="de-DE" sz="1200" dirty="0"/>
              <a:t> </a:t>
            </a:r>
            <a:r>
              <a:rPr lang="de-DE" sz="1200" dirty="0" err="1"/>
              <a:t>con</a:t>
            </a:r>
            <a:r>
              <a:rPr lang="de-DE" sz="1200" dirty="0"/>
              <a:t> handicap </a:t>
            </a:r>
            <a:r>
              <a:rPr lang="de-DE" sz="1200" dirty="0" err="1"/>
              <a:t>e</a:t>
            </a:r>
            <a:r>
              <a:rPr lang="de-DE" sz="1200" dirty="0"/>
              <a:t> alle </a:t>
            </a:r>
            <a:r>
              <a:rPr lang="de-DE" sz="1200" dirty="0" err="1"/>
              <a:t>organizzazioni</a:t>
            </a:r>
            <a:r>
              <a:rPr lang="de-DE" sz="1200" dirty="0"/>
              <a:t> </a:t>
            </a:r>
            <a:r>
              <a:rPr lang="de-DE" sz="1200" dirty="0" err="1"/>
              <a:t>specializzate</a:t>
            </a:r>
            <a:r>
              <a:rPr lang="de-DE" sz="1200" dirty="0"/>
              <a:t>;</a:t>
            </a:r>
          </a:p>
          <a:p>
            <a:pPr>
              <a:lnSpc>
                <a:spcPct val="120000"/>
              </a:lnSpc>
            </a:pPr>
            <a:r>
              <a:rPr lang="de-DE" sz="1200" dirty="0"/>
              <a:t>• </a:t>
            </a:r>
            <a:r>
              <a:rPr lang="de-DE" sz="1200" dirty="0" err="1"/>
              <a:t>agli</a:t>
            </a:r>
            <a:r>
              <a:rPr lang="de-DE" sz="1200" dirty="0"/>
              <a:t> </a:t>
            </a:r>
            <a:r>
              <a:rPr lang="de-DE" sz="1200" dirty="0" err="1"/>
              <a:t>insegnanti</a:t>
            </a:r>
            <a:r>
              <a:rPr lang="de-DE" sz="1200" dirty="0"/>
              <a:t> del </a:t>
            </a:r>
            <a:r>
              <a:rPr lang="de-DE" sz="1200" dirty="0" err="1"/>
              <a:t>livello</a:t>
            </a:r>
            <a:r>
              <a:rPr lang="de-DE" sz="1200" dirty="0"/>
              <a:t> </a:t>
            </a:r>
            <a:r>
              <a:rPr lang="de-DE" sz="1200" dirty="0" err="1"/>
              <a:t>secondario</a:t>
            </a:r>
            <a:r>
              <a:rPr lang="de-DE" sz="1200" dirty="0"/>
              <a:t> 1, delle </a:t>
            </a:r>
            <a:r>
              <a:rPr lang="de-DE" sz="1200" dirty="0" err="1"/>
              <a:t>scuole</a:t>
            </a:r>
            <a:r>
              <a:rPr lang="de-DE" sz="1200" dirty="0"/>
              <a:t> di </a:t>
            </a:r>
            <a:r>
              <a:rPr lang="de-DE" sz="1200" dirty="0" err="1"/>
              <a:t>pedagogia</a:t>
            </a:r>
            <a:r>
              <a:rPr lang="de-DE" sz="1200" dirty="0"/>
              <a:t> </a:t>
            </a:r>
            <a:r>
              <a:rPr lang="de-DE" sz="1200" dirty="0" err="1"/>
              <a:t>curativa</a:t>
            </a:r>
            <a:r>
              <a:rPr lang="de-DE" sz="1200" dirty="0"/>
              <a:t> o </a:t>
            </a:r>
            <a:r>
              <a:rPr lang="de-DE" sz="1200" dirty="0" err="1"/>
              <a:t>speciale</a:t>
            </a:r>
            <a:r>
              <a:rPr lang="de-DE" sz="1200" dirty="0"/>
              <a:t>, </a:t>
            </a:r>
            <a:r>
              <a:rPr lang="de-DE" sz="1200" dirty="0" err="1"/>
              <a:t>agli</a:t>
            </a:r>
            <a:r>
              <a:rPr lang="de-DE" sz="1200" dirty="0"/>
              <a:t> </a:t>
            </a:r>
            <a:r>
              <a:rPr lang="de-DE" sz="1200" dirty="0" err="1"/>
              <a:t>orientatori</a:t>
            </a:r>
            <a:r>
              <a:rPr lang="de-DE" sz="1200" dirty="0"/>
              <a:t> </a:t>
            </a:r>
            <a:r>
              <a:rPr lang="de-DE" sz="1200" dirty="0" err="1"/>
              <a:t>professionali</a:t>
            </a:r>
            <a:r>
              <a:rPr lang="de-DE" sz="1200" dirty="0"/>
              <a:t> (</a:t>
            </a:r>
            <a:r>
              <a:rPr lang="de-DE" sz="1200" dirty="0" err="1"/>
              <a:t>anche</a:t>
            </a:r>
            <a:r>
              <a:rPr lang="de-DE" sz="1200" dirty="0"/>
              <a:t> AI);</a:t>
            </a:r>
          </a:p>
          <a:p>
            <a:pPr>
              <a:lnSpc>
                <a:spcPct val="120000"/>
              </a:lnSpc>
            </a:pPr>
            <a:r>
              <a:rPr lang="de-DE" sz="1200" dirty="0"/>
              <a:t>alle </a:t>
            </a:r>
            <a:r>
              <a:rPr lang="de-DE" sz="1200" dirty="0" err="1"/>
              <a:t>aziende</a:t>
            </a:r>
            <a:r>
              <a:rPr lang="de-DE" sz="1200" dirty="0"/>
              <a:t> </a:t>
            </a:r>
            <a:r>
              <a:rPr lang="de-DE" sz="1200" dirty="0" err="1"/>
              <a:t>formatrici</a:t>
            </a:r>
            <a:r>
              <a:rPr lang="de-DE" sz="1200" dirty="0"/>
              <a:t>: </a:t>
            </a:r>
            <a:r>
              <a:rPr lang="de-DE" sz="1200" dirty="0" err="1"/>
              <a:t>formatori</a:t>
            </a:r>
            <a:r>
              <a:rPr lang="de-DE" sz="1200" dirty="0"/>
              <a:t>, </a:t>
            </a:r>
            <a:r>
              <a:rPr lang="de-DE" sz="1200" dirty="0" err="1"/>
              <a:t>ufficio</a:t>
            </a:r>
            <a:r>
              <a:rPr lang="de-DE" sz="1200" dirty="0"/>
              <a:t> del personale;</a:t>
            </a:r>
          </a:p>
          <a:p>
            <a:pPr>
              <a:lnSpc>
                <a:spcPct val="120000"/>
              </a:lnSpc>
            </a:pPr>
            <a:r>
              <a:rPr lang="de-DE" sz="1200" dirty="0" err="1"/>
              <a:t>agli</a:t>
            </a:r>
            <a:r>
              <a:rPr lang="de-DE" sz="1200" dirty="0"/>
              <a:t> </a:t>
            </a:r>
            <a:r>
              <a:rPr lang="de-DE" sz="1200" dirty="0" err="1"/>
              <a:t>insegnanti</a:t>
            </a:r>
            <a:r>
              <a:rPr lang="de-DE" sz="1200" dirty="0"/>
              <a:t> della </a:t>
            </a:r>
            <a:r>
              <a:rPr lang="de-DE" sz="1200" dirty="0" err="1"/>
              <a:t>formazione</a:t>
            </a:r>
            <a:r>
              <a:rPr lang="de-DE" sz="1200" dirty="0"/>
              <a:t> professionale;</a:t>
            </a:r>
          </a:p>
          <a:p>
            <a:pPr>
              <a:lnSpc>
                <a:spcPct val="120000"/>
              </a:lnSpc>
            </a:pPr>
            <a:r>
              <a:rPr lang="de-DE" sz="1200" dirty="0"/>
              <a:t>ai </a:t>
            </a:r>
            <a:r>
              <a:rPr lang="de-DE" sz="1200" dirty="0" err="1"/>
              <a:t>responsabili</a:t>
            </a:r>
            <a:r>
              <a:rPr lang="de-DE" sz="1200" dirty="0"/>
              <a:t> </a:t>
            </a:r>
            <a:r>
              <a:rPr lang="de-DE" sz="1200" dirty="0" err="1"/>
              <a:t>e</a:t>
            </a:r>
            <a:r>
              <a:rPr lang="de-DE" sz="1200" dirty="0"/>
              <a:t> ai </a:t>
            </a:r>
            <a:r>
              <a:rPr lang="de-DE" sz="1200" dirty="0" err="1"/>
              <a:t>periti</a:t>
            </a:r>
            <a:r>
              <a:rPr lang="de-DE" sz="1200" dirty="0"/>
              <a:t> </a:t>
            </a:r>
            <a:r>
              <a:rPr lang="de-DE" sz="1200" dirty="0" err="1"/>
              <a:t>d’esame</a:t>
            </a:r>
            <a:r>
              <a:rPr lang="de-DE" sz="1200" dirty="0"/>
              <a:t>;</a:t>
            </a:r>
          </a:p>
          <a:p>
            <a:pPr>
              <a:lnSpc>
                <a:spcPct val="120000"/>
              </a:lnSpc>
            </a:pPr>
            <a:r>
              <a:rPr lang="de-DE" sz="1200" dirty="0"/>
              <a:t>alle </a:t>
            </a:r>
            <a:r>
              <a:rPr lang="de-DE" sz="1200" dirty="0" err="1"/>
              <a:t>persone</a:t>
            </a:r>
            <a:r>
              <a:rPr lang="de-DE" sz="1200" dirty="0"/>
              <a:t> </a:t>
            </a:r>
            <a:r>
              <a:rPr lang="de-DE" sz="1200" dirty="0" err="1"/>
              <a:t>degli</a:t>
            </a:r>
            <a:r>
              <a:rPr lang="de-DE" sz="1200" dirty="0"/>
              <a:t> </a:t>
            </a:r>
            <a:r>
              <a:rPr lang="de-DE" sz="1200" dirty="0" err="1"/>
              <a:t>enti</a:t>
            </a:r>
            <a:r>
              <a:rPr lang="de-DE" sz="1200" dirty="0"/>
              <a:t> </a:t>
            </a:r>
            <a:r>
              <a:rPr lang="de-DE" sz="1200" dirty="0" err="1"/>
              <a:t>cantonali</a:t>
            </a:r>
            <a:r>
              <a:rPr lang="de-DE" sz="1200" dirty="0"/>
              <a:t> </a:t>
            </a:r>
            <a:r>
              <a:rPr lang="de-DE" sz="1200" dirty="0" err="1"/>
              <a:t>che</a:t>
            </a:r>
            <a:r>
              <a:rPr lang="de-DE" sz="1200" dirty="0"/>
              <a:t> si </a:t>
            </a:r>
            <a:r>
              <a:rPr lang="de-DE" sz="1200" dirty="0" err="1"/>
              <a:t>occupano</a:t>
            </a:r>
            <a:r>
              <a:rPr lang="de-DE" sz="1200" dirty="0"/>
              <a:t> di </a:t>
            </a:r>
            <a:r>
              <a:rPr lang="de-DE" sz="1200" dirty="0" err="1"/>
              <a:t>formazione</a:t>
            </a:r>
            <a:r>
              <a:rPr lang="de-DE" sz="1200" dirty="0"/>
              <a:t> professionale, di handicap </a:t>
            </a:r>
            <a:r>
              <a:rPr lang="de-DE" sz="1200" dirty="0" err="1"/>
              <a:t>e</a:t>
            </a:r>
            <a:r>
              <a:rPr lang="de-DE" sz="1200" dirty="0"/>
              <a:t>/o di </a:t>
            </a:r>
            <a:r>
              <a:rPr lang="de-DE" sz="1200" dirty="0" err="1"/>
              <a:t>parità</a:t>
            </a:r>
            <a:r>
              <a:rPr lang="de-DE" sz="1200" dirty="0"/>
              <a:t>;</a:t>
            </a:r>
          </a:p>
          <a:p>
            <a:pPr>
              <a:lnSpc>
                <a:spcPct val="120000"/>
              </a:lnSpc>
            </a:pPr>
            <a:r>
              <a:rPr lang="de-DE" sz="1200" dirty="0"/>
              <a:t>alle </a:t>
            </a:r>
            <a:r>
              <a:rPr lang="de-DE" sz="1200" dirty="0" err="1"/>
              <a:t>organizzazioni</a:t>
            </a:r>
            <a:r>
              <a:rPr lang="de-DE" sz="1200" dirty="0"/>
              <a:t> del </a:t>
            </a:r>
            <a:r>
              <a:rPr lang="de-DE" sz="1200" dirty="0" err="1"/>
              <a:t>mondo</a:t>
            </a:r>
            <a:r>
              <a:rPr lang="de-DE" sz="1200" dirty="0"/>
              <a:t> del </a:t>
            </a:r>
            <a:r>
              <a:rPr lang="de-DE" sz="1200" dirty="0" err="1"/>
              <a:t>lavoro</a:t>
            </a:r>
            <a:r>
              <a:rPr lang="de-DE" sz="1200" dirty="0"/>
              <a:t>, alle </a:t>
            </a:r>
            <a:r>
              <a:rPr lang="de-DE" sz="1200" dirty="0" err="1"/>
              <a:t>associazioni</a:t>
            </a:r>
            <a:r>
              <a:rPr lang="de-DE" sz="1200" dirty="0"/>
              <a:t> </a:t>
            </a:r>
            <a:r>
              <a:rPr lang="de-DE" sz="1200" dirty="0" err="1"/>
              <a:t>professionali</a:t>
            </a:r>
            <a:r>
              <a:rPr lang="de-DE" sz="1200" dirty="0"/>
              <a:t>, </a:t>
            </a:r>
            <a:r>
              <a:rPr lang="de-DE" sz="1200" dirty="0" err="1"/>
              <a:t>ecc</a:t>
            </a:r>
            <a:r>
              <a:rPr lang="de-DE" sz="1200" dirty="0"/>
              <a:t>.</a:t>
            </a:r>
          </a:p>
          <a:p>
            <a:pPr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120000"/>
              </a:lnSpc>
            </a:pPr>
            <a:endParaRPr lang="de-GB" sz="1200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DF9F9A46-6A6B-12F8-3DF5-27F77B65607B}"/>
              </a:ext>
            </a:extLst>
          </p:cNvPr>
          <p:cNvSpPr txBox="1">
            <a:spLocks/>
          </p:cNvSpPr>
          <p:nvPr/>
        </p:nvSpPr>
        <p:spPr>
          <a:xfrm>
            <a:off x="716725" y="1806713"/>
            <a:ext cx="8059738" cy="4958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err="1"/>
              <a:t>Portatori</a:t>
            </a:r>
            <a:r>
              <a:rPr lang="de-DE" dirty="0"/>
              <a:t> di handicap </a:t>
            </a:r>
            <a:r>
              <a:rPr lang="de-DE" dirty="0" err="1"/>
              <a:t>nella</a:t>
            </a:r>
            <a:r>
              <a:rPr lang="de-DE" dirty="0"/>
              <a:t> </a:t>
            </a:r>
            <a:r>
              <a:rPr lang="de-DE" dirty="0" err="1"/>
              <a:t>formazione</a:t>
            </a:r>
            <a:r>
              <a:rPr lang="de-DE" dirty="0"/>
              <a:t> professionale (1/3)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D2F580B-02AA-156E-EB36-BCD100178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578" y="2081478"/>
            <a:ext cx="2972147" cy="4225705"/>
          </a:xfrm>
          <a:prstGeom prst="rect">
            <a:avLst/>
          </a:prstGeom>
        </p:spPr>
      </p:pic>
      <p:pic>
        <p:nvPicPr>
          <p:cNvPr id="8" name="Grafik 7" descr="Braille Silhouette">
            <a:extLst>
              <a:ext uri="{FF2B5EF4-FFF2-40B4-BE49-F238E27FC236}">
                <a16:creationId xmlns:a16="http://schemas.microsoft.com/office/drawing/2014/main" id="{6C92E1E5-D716-4C4C-6387-B76BB92195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75511" y="1928826"/>
            <a:ext cx="914400" cy="914400"/>
          </a:xfrm>
          <a:prstGeom prst="rect">
            <a:avLst/>
          </a:prstGeom>
        </p:spPr>
      </p:pic>
      <p:pic>
        <p:nvPicPr>
          <p:cNvPr id="9" name="Grafik 8" descr="Schlechte Sicht Silhouette">
            <a:extLst>
              <a:ext uri="{FF2B5EF4-FFF2-40B4-BE49-F238E27FC236}">
                <a16:creationId xmlns:a16="http://schemas.microsoft.com/office/drawing/2014/main" id="{9D455E21-F66E-5233-C278-8CF64B9A8B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375511" y="3677775"/>
            <a:ext cx="914400" cy="914400"/>
          </a:xfrm>
          <a:prstGeom prst="rect">
            <a:avLst/>
          </a:prstGeom>
        </p:spPr>
      </p:pic>
      <p:pic>
        <p:nvPicPr>
          <p:cNvPr id="10" name="Grafik 9" descr="Taub Silhouette">
            <a:extLst>
              <a:ext uri="{FF2B5EF4-FFF2-40B4-BE49-F238E27FC236}">
                <a16:creationId xmlns:a16="http://schemas.microsoft.com/office/drawing/2014/main" id="{D02287F2-5BDB-55ED-35A6-1563F21359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375511" y="5436368"/>
            <a:ext cx="914400" cy="914400"/>
          </a:xfrm>
          <a:prstGeom prst="rect">
            <a:avLst/>
          </a:prstGeom>
        </p:spPr>
      </p:pic>
      <p:pic>
        <p:nvPicPr>
          <p:cNvPr id="11" name="Grafik 10" descr="Mann mit Stock Silhouette">
            <a:extLst>
              <a:ext uri="{FF2B5EF4-FFF2-40B4-BE49-F238E27FC236}">
                <a16:creationId xmlns:a16="http://schemas.microsoft.com/office/drawing/2014/main" id="{CF3CA0E9-0A26-0A70-FBF7-137A9F93080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flipH="1">
            <a:off x="10375511" y="2797189"/>
            <a:ext cx="914400" cy="914400"/>
          </a:xfrm>
          <a:prstGeom prst="rect">
            <a:avLst/>
          </a:prstGeom>
        </p:spPr>
      </p:pic>
      <p:pic>
        <p:nvPicPr>
          <p:cNvPr id="12" name="Grafik 11" descr="Person im Rollstuhl Silhouette">
            <a:extLst>
              <a:ext uri="{FF2B5EF4-FFF2-40B4-BE49-F238E27FC236}">
                <a16:creationId xmlns:a16="http://schemas.microsoft.com/office/drawing/2014/main" id="{C5D16871-E15F-CF2C-B270-8C2E7F343DE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375511" y="452196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897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rufsbildung_2023">
      <a:dk1>
        <a:srgbClr val="000000"/>
      </a:dk1>
      <a:lt1>
        <a:srgbClr val="FFFFFF"/>
      </a:lt1>
      <a:dk2>
        <a:srgbClr val="333333"/>
      </a:dk2>
      <a:lt2>
        <a:srgbClr val="3A49EE"/>
      </a:lt2>
      <a:accent1>
        <a:srgbClr val="E8E2DB"/>
      </a:accent1>
      <a:accent2>
        <a:srgbClr val="616DF1"/>
      </a:accent2>
      <a:accent3>
        <a:srgbClr val="8992F5"/>
      </a:accent3>
      <a:accent4>
        <a:srgbClr val="009844"/>
      </a:accent4>
      <a:accent5>
        <a:srgbClr val="D22630"/>
      </a:accent5>
      <a:accent6>
        <a:srgbClr val="B68720"/>
      </a:accent6>
      <a:hlink>
        <a:srgbClr val="4677C0"/>
      </a:hlink>
      <a:folHlink>
        <a:srgbClr val="7FA6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Berufsbildung_2023">
      <a:dk1>
        <a:srgbClr val="000000"/>
      </a:dk1>
      <a:lt1>
        <a:srgbClr val="FFFFFF"/>
      </a:lt1>
      <a:dk2>
        <a:srgbClr val="333333"/>
      </a:dk2>
      <a:lt2>
        <a:srgbClr val="3A49EE"/>
      </a:lt2>
      <a:accent1>
        <a:srgbClr val="E8E2DB"/>
      </a:accent1>
      <a:accent2>
        <a:srgbClr val="616DF1"/>
      </a:accent2>
      <a:accent3>
        <a:srgbClr val="8992F5"/>
      </a:accent3>
      <a:accent4>
        <a:srgbClr val="009844"/>
      </a:accent4>
      <a:accent5>
        <a:srgbClr val="D22630"/>
      </a:accent5>
      <a:accent6>
        <a:srgbClr val="B68720"/>
      </a:accent6>
      <a:hlink>
        <a:srgbClr val="4677C0"/>
      </a:hlink>
      <a:folHlink>
        <a:srgbClr val="7FA6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1120</Words>
  <Application>Microsoft Office PowerPoint</Application>
  <PresentationFormat>Breitbild</PresentationFormat>
  <Paragraphs>155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Georgia</vt:lpstr>
      <vt:lpstr>Helvetica</vt:lpstr>
      <vt:lpstr>Helvetica Light</vt:lpstr>
      <vt:lpstr>Wingdings</vt:lpstr>
      <vt:lpstr>Office</vt:lpstr>
      <vt:lpstr>Benutzerdefiniertes Design</vt:lpstr>
      <vt:lpstr>1_Benutzerdefiniertes Design</vt:lpstr>
      <vt:lpstr>Misure d’integrazione</vt:lpstr>
      <vt:lpstr>Misure d’integrazione e di sostegno</vt:lpstr>
      <vt:lpstr>Il sostegno individuale</vt:lpstr>
      <vt:lpstr>Il sostegno individuale</vt:lpstr>
      <vt:lpstr>Le varie soluzioni transitorie</vt:lpstr>
      <vt:lpstr>Le offerte transitorie</vt:lpstr>
      <vt:lpstr>Compensazione degli svantaggi</vt:lpstr>
      <vt:lpstr>Compensazione degli svantaggi per persone con handicap</vt:lpstr>
      <vt:lpstr>Il rapporto del progetto Compensazione degli svantaggi</vt:lpstr>
      <vt:lpstr>Il rapporto del progetto Compensazione degli svantaggi</vt:lpstr>
      <vt:lpstr>Il rapporto del progetto Compensazione degli svantaggi</vt:lpstr>
      <vt:lpstr>Raccomandazioni della CSFP sulla compensazione degli svantaggi</vt:lpstr>
      <vt:lpstr>Raccomandazioni della CSFP sulla compensazione degli svantaggi</vt:lpstr>
    </vt:vector>
  </TitlesOfParts>
  <Company>SDBB CSFO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Werlen, Joel</dc:creator>
  <cp:lastModifiedBy>Baur, Nicte</cp:lastModifiedBy>
  <cp:revision>48</cp:revision>
  <dcterms:created xsi:type="dcterms:W3CDTF">2023-08-07T08:24:15Z</dcterms:created>
  <dcterms:modified xsi:type="dcterms:W3CDTF">2024-02-13T10:59:04Z</dcterms:modified>
</cp:coreProperties>
</file>