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64" r:id="rId3"/>
  </p:sldMasterIdLst>
  <p:notesMasterIdLst>
    <p:notesMasterId r:id="rId36"/>
  </p:notesMasterIdLst>
  <p:sldIdLst>
    <p:sldId id="303" r:id="rId4"/>
    <p:sldId id="304" r:id="rId5"/>
    <p:sldId id="262" r:id="rId6"/>
    <p:sldId id="263" r:id="rId7"/>
    <p:sldId id="264" r:id="rId8"/>
    <p:sldId id="305" r:id="rId9"/>
    <p:sldId id="286" r:id="rId10"/>
    <p:sldId id="306" r:id="rId11"/>
    <p:sldId id="297" r:id="rId12"/>
    <p:sldId id="287" r:id="rId13"/>
    <p:sldId id="288" r:id="rId14"/>
    <p:sldId id="289" r:id="rId15"/>
    <p:sldId id="290" r:id="rId16"/>
    <p:sldId id="291" r:id="rId17"/>
    <p:sldId id="292" r:id="rId18"/>
    <p:sldId id="307" r:id="rId19"/>
    <p:sldId id="293" r:id="rId20"/>
    <p:sldId id="294" r:id="rId21"/>
    <p:sldId id="295" r:id="rId22"/>
    <p:sldId id="296" r:id="rId23"/>
    <p:sldId id="277" r:id="rId24"/>
    <p:sldId id="278" r:id="rId25"/>
    <p:sldId id="308" r:id="rId26"/>
    <p:sldId id="279" r:id="rId27"/>
    <p:sldId id="300" r:id="rId28"/>
    <p:sldId id="301" r:id="rId29"/>
    <p:sldId id="309" r:id="rId30"/>
    <p:sldId id="302" r:id="rId31"/>
    <p:sldId id="283" r:id="rId32"/>
    <p:sldId id="310" r:id="rId33"/>
    <p:sldId id="298" r:id="rId34"/>
    <p:sldId id="299" r:id="rId3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DAB6"/>
    <a:srgbClr val="4C7936"/>
    <a:srgbClr val="DAA2AD"/>
    <a:srgbClr val="A11731"/>
    <a:srgbClr val="C0CCBF"/>
    <a:srgbClr val="EBECFE"/>
    <a:srgbClr val="EBECF3"/>
    <a:srgbClr val="D9DBFC"/>
    <a:srgbClr val="B0B6F8"/>
    <a:srgbClr val="E9EA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5878"/>
  </p:normalViewPr>
  <p:slideViewPr>
    <p:cSldViewPr snapToGrid="0">
      <p:cViewPr varScale="1">
        <p:scale>
          <a:sx n="115" d="100"/>
          <a:sy n="115" d="100"/>
        </p:scale>
        <p:origin x="144" y="96"/>
      </p:cViewPr>
      <p:guideLst/>
    </p:cSldViewPr>
  </p:slideViewPr>
  <p:outlineViewPr>
    <p:cViewPr>
      <p:scale>
        <a:sx n="33" d="100"/>
        <a:sy n="33" d="100"/>
      </p:scale>
      <p:origin x="0" y="-11672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D199F-95FC-D648-8D89-10DDA9DE118B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2DCE9-8122-E84F-95C1-14571F75BB5E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519004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rgbClr val="3A49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DB4E60-F357-50C1-06C2-B33570B3C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968C34F-BD81-47C5-0C06-AC17C257D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9E56BF-4139-D2C4-4F8F-2445FE3D6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BBB0-DCED-0745-9611-E7FF57157D98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418E63-A0F6-DAEE-F543-0C419C68F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34233E-D9D5-AE41-676D-5EF71B96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3087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B516D5-0836-0B6E-0E5A-CB82CDA3C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1CC41B-39F3-74AE-6A50-03A22DBCC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703F3F-6A5A-CDA2-3D14-8E4DA121C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BF7B6-F326-1D41-ADF0-12762C93A7E6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0AFE53-786C-76A8-3510-13159646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961F89-D96C-0453-80E9-6A246BC74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434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37E8819-6D8A-EB61-5DB7-0E7D35751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048C0BF-9D37-066C-2096-6F65ECFA0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235E4-5B29-9CC3-C5CE-9DFB4FBBD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523B-F3F3-8B4A-BDDF-8FE93A122588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3A1688-14DF-FBA3-B7B6-99611EA58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C675C0-BDC2-837E-9495-B8451A852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76448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C2F80-15D5-E655-CA69-D3893ACB2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457FABC-A699-A089-1177-03C447A0F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9288-88E3-C045-86D2-12C7BE4B340B}" type="datetime1">
              <a:rPr lang="de-DE" smtClean="0"/>
              <a:t>13.02.2024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F3D0DDC-DABE-4A13-FA34-5767E244C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A20574-6D27-5B26-84DA-A7FB7EE53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CA827B35-E4B4-1AB0-326B-6447C8043D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4850" y="2574065"/>
            <a:ext cx="7905750" cy="293846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9BA1BA65-15E5-B37C-5136-BF2CE2F2D9D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04850" y="1868488"/>
            <a:ext cx="8059738" cy="495889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Untertitel</a:t>
            </a:r>
          </a:p>
        </p:txBody>
      </p:sp>
    </p:spTree>
    <p:extLst>
      <p:ext uri="{BB962C8B-B14F-4D97-AF65-F5344CB8AC3E}">
        <p14:creationId xmlns:p14="http://schemas.microsoft.com/office/powerpoint/2010/main" val="3710823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49BE79-2647-2044-9F46-F3C0D6BBF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0" i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1FAD5F0-3E98-EA5D-4277-98E3D46B0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D75982-AD1A-F89C-B3E8-369E6369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8DCF-D3FE-9546-A664-A6FDF2A41870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B9E3DE-E705-998E-1DAB-B61AAF01B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3FFF0C-67D6-79F6-E3A0-F9F08B1BC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751832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22745-60E7-ECA6-63E2-BA315A5D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2325"/>
            <a:ext cx="10515600" cy="1325563"/>
          </a:xfrm>
        </p:spPr>
        <p:txBody>
          <a:bodyPr>
            <a:normAutofit/>
          </a:bodyPr>
          <a:lstStyle>
            <a:lvl1pPr>
              <a:defRPr sz="3600" b="0" i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7DB9000-9043-8563-374D-E15BC83B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8DCF-D3FE-9546-A664-A6FDF2A41870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28EFBD-3988-007E-AC51-2CB1C7015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F4F1BA7-31F9-7686-630B-A778C478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02A582A-22F2-6218-03CF-AA5EB9C3AF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271713"/>
            <a:ext cx="10515600" cy="3616325"/>
          </a:xfrm>
        </p:spPr>
        <p:txBody>
          <a:bodyPr>
            <a:normAutofit/>
          </a:bodyPr>
          <a:lstStyle>
            <a:lvl1pPr marL="228600" indent="-228600">
              <a:buFont typeface="Wingdings" pitchFamily="2" charset="2"/>
              <a:buChar char="§"/>
              <a:defRPr sz="1800" b="0" i="0">
                <a:solidFill>
                  <a:schemeClr val="bg1"/>
                </a:solidFill>
                <a:latin typeface="Helvetica" pitchFamily="2" charset="0"/>
              </a:defRPr>
            </a:lvl1pPr>
            <a:lvl2pPr marL="685800" indent="-228600">
              <a:buFont typeface="Wingdings" pitchFamily="2" charset="2"/>
              <a:buChar char="§"/>
              <a:defRPr sz="1600" b="0" i="0">
                <a:solidFill>
                  <a:schemeClr val="bg1"/>
                </a:solidFill>
                <a:latin typeface="Helvetica" pitchFamily="2" charset="0"/>
              </a:defRPr>
            </a:lvl2pPr>
            <a:lvl3pPr marL="1143000" indent="-228600">
              <a:buFont typeface="Wingdings" pitchFamily="2" charset="2"/>
              <a:buChar char="§"/>
              <a:defRPr sz="1400" b="0" i="0">
                <a:solidFill>
                  <a:schemeClr val="bg1"/>
                </a:solidFill>
                <a:latin typeface="Helvetica" pitchFamily="2" charset="0"/>
              </a:defRPr>
            </a:lvl3pPr>
            <a:lvl4pPr marL="1600200" indent="-228600">
              <a:buFont typeface="Wingdings" pitchFamily="2" charset="2"/>
              <a:buChar char="§"/>
              <a:defRPr sz="1200" b="0" i="0">
                <a:solidFill>
                  <a:schemeClr val="bg1"/>
                </a:solidFill>
                <a:latin typeface="Helvetica" pitchFamily="2" charset="0"/>
              </a:defRPr>
            </a:lvl4pPr>
            <a:lvl5pPr marL="2057400" indent="-228600">
              <a:buFont typeface="Wingdings" pitchFamily="2" charset="2"/>
              <a:buChar char="§"/>
              <a:defRPr sz="1200" b="0" i="0">
                <a:solidFill>
                  <a:schemeClr val="bg1"/>
                </a:solidFill>
                <a:latin typeface="Helvetica" pitchFamily="2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1177444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3D5722-E02B-1094-C7AA-3296A4667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33D037B-9A3F-AB0B-1F26-8B768BE27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EF2A31-8CFD-D81B-A94A-11BA9852A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B4BB-8C4D-C34C-A9B6-80D1061DAF6C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74791D-A643-5521-3887-E46EB8F18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076626-F160-4AAC-5056-BC27A0B58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351F57-56B1-0B43-A14F-A8DF88C2501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640073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180DBE-6185-6D4F-AF6C-127F1AF1E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8A47BC-4789-34DA-F379-FBC41C6D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720212-459B-3204-FBF5-02AE356D2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B4BB-8C4D-C34C-A9B6-80D1061DAF6C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9BD486-0CAD-C2CC-C7B2-55DAC9CDD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5B11A7-AE80-D3B9-061E-B0DEB3768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351F57-56B1-0B43-A14F-A8DF88C2501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49909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6A9B5F-F579-95CF-E1EB-BBBF32361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rgbClr val="333333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28F2E0-CFA8-DEAE-1537-6B5B6671C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E17C-D38A-0C4D-8B31-736F682B5992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9007F9-6DF0-8DA9-6C6F-BA19BE31C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FAA674-CEC2-C286-BF8E-B08496815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79A10071-B42B-C0EA-3F7C-EEF11AEC9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362511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42763A-0EFB-E921-B232-6BD3859C2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8CD9AD-1FB6-690D-60C0-7627E040D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747FD5-4F16-AE6C-2D14-35BD56D2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000F-BF63-7849-AAB5-FE7A1C8FB476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2E3FAF-84B0-89D9-161D-215FF7B0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5ED89B-701F-ECB5-A384-EA24D7C67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67182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74763-F9B5-8BC4-7584-56B5CD8F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FA633E-A470-C57E-4594-B881AAB310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3C387D-5976-5702-353E-DF38A237F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B285CD-245F-1F31-06A6-856AE9A62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AECC-0450-6D46-87D3-88BC004015A2}" type="datetime1">
              <a:rPr lang="de-DE" smtClean="0"/>
              <a:t>13.02.2024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FE92DB-3E63-2348-AD12-3153C8627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1E1C023-126C-4F32-B7D9-3AAD721A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0164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FA7912-74E9-25E8-3EFB-6707A2784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B1AEFD-D834-65D2-87D5-AAE1E8636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0CB803-AB8A-F498-20F0-CAE7765BD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B7401F5-6D89-4978-FAE2-E29DFD0B4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D755B32-988A-F1A4-5516-91230185D8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18CE3DE-E1CF-B843-F423-10263E2B0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D365-6578-2547-88F9-06CA734326F3}" type="datetime1">
              <a:rPr lang="de-DE" smtClean="0"/>
              <a:t>13.02.2024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C3147E9-F90C-A8F9-FAB3-A70E7B4DA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C34432F-9F1B-73D6-A293-1097A01C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7469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A6FF28-AC18-DCFB-8242-6F5C48879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C2ADCF0-41BC-F567-57EA-B6239C80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EE8C-2ED4-1C4B-81BE-4FB64A66D132}" type="datetime1">
              <a:rPr lang="de-DE" smtClean="0"/>
              <a:t>13.02.2024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BF390A-1F47-EDEC-9F49-390AEC123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88BD998-5D22-487B-BC57-90F60B554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153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141E6FB-1D75-3D47-214F-ED145910C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7889-401B-754D-80C8-AB4C7ADDA4DF}" type="datetime1">
              <a:rPr lang="de-DE" smtClean="0"/>
              <a:t>13.02.2024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DCA695-5CC0-BACB-87A2-9F96CD581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2E54B23-6549-68CE-108C-3F51B1145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9878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02B355-F026-EA68-EB8F-6595D8FD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8965FE-ED88-BC4F-AD79-9F31414B7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1CF603-B130-0B29-9E2E-A5C1439FB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5B1451-2C17-3CD5-2C76-2A9CB3A5A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314C-9F72-3548-A049-B2FA54EA30B2}" type="datetime1">
              <a:rPr lang="de-DE" smtClean="0"/>
              <a:t>13.02.2024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929CE9-77F2-31FB-D34E-92B526704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AA71C9-BC54-2476-4F88-2D6CC680B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5245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57004-D0EE-5F82-7057-ABC909D9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08AA21-A560-B0FC-CAF7-A59F599818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295039E-E7B1-83E3-004E-803E9D24F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DF966A-773E-5DC3-AC3C-75A108E71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2346-C8C2-0C46-935E-1B77D42167DF}" type="datetime1">
              <a:rPr lang="de-DE" smtClean="0"/>
              <a:t>13.02.2024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2020660-BB05-A6C3-CFB4-8DC7DA640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B01320-FE59-4A01-FBB7-76773BAC3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4851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A9324BF4-72CE-9F6A-DA40-765E12232151}"/>
              </a:ext>
            </a:extLst>
          </p:cNvPr>
          <p:cNvSpPr/>
          <p:nvPr userDrawn="1"/>
        </p:nvSpPr>
        <p:spPr>
          <a:xfrm>
            <a:off x="0" y="0"/>
            <a:ext cx="12192000" cy="593959"/>
          </a:xfrm>
          <a:prstGeom prst="rect">
            <a:avLst/>
          </a:prstGeom>
          <a:solidFill>
            <a:srgbClr val="3A49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ADC2C9C-EE3B-EE0A-27D4-186DF79B2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806078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9B90E8-B12B-BD0C-1B5D-5D8F2BF84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388" y="2186186"/>
            <a:ext cx="10515600" cy="4060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240500-5809-87FF-735B-EFD1C8E69B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B232-4627-AD49-997A-33B33AF7A15E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663CFB-0449-D3FB-F5E8-5ED2B7767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5BC2EE-242A-79C4-40E1-315DDA540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6BBE031B-B954-DF54-7EA0-8DCE6F488EE0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rgbClr val="3333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3EB4505-BBD2-EC85-6799-849B39B27D87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rgbClr val="FCFDFE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rgbClr val="FCFDFE"/>
                </a:solidFill>
                <a:effectLst/>
                <a:latin typeface="Helvetica" pitchFamily="2" charset="0"/>
              </a:rPr>
              <a:t> </a:t>
            </a:r>
            <a:r>
              <a:rPr lang="de-CH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CSFO</a:t>
            </a:r>
            <a:r>
              <a:rPr lang="de-GB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 |</a:t>
            </a:r>
            <a:r>
              <a:rPr lang="de-CH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 </a:t>
            </a:r>
            <a:r>
              <a:rPr lang="de-CH" sz="1200" b="0" i="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documentazione</a:t>
            </a:r>
            <a:endParaRPr lang="de-GB" sz="1200" b="0" i="0" dirty="0">
              <a:solidFill>
                <a:schemeClr val="bg1"/>
              </a:solidFill>
              <a:latin typeface="Helvetica Light" panose="020B0403020202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7DCE58F-2E89-68FB-8551-F279DDDFF8B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0735" y="108215"/>
            <a:ext cx="1864395" cy="41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17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rgbClr val="373737"/>
          </a:solidFill>
          <a:latin typeface="Georgia" panose="02040502050405020303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18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6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4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0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975A743-67CA-BD5B-8098-359078B11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A490FE-57F8-1665-9206-5A3A4DB37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8CE52A-F98F-5B85-220A-CC1AEDF03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B8DCF-D3FE-9546-A664-A6FDF2A41870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E8223C-4F38-1B5E-161D-FF03B8A82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8B7C6F-7006-54A1-F7EB-D28B6D5C4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146DFE2-A68F-DC68-29CC-350FF343F63C}"/>
              </a:ext>
            </a:extLst>
          </p:cNvPr>
          <p:cNvSpPr/>
          <p:nvPr userDrawn="1"/>
        </p:nvSpPr>
        <p:spPr>
          <a:xfrm>
            <a:off x="0" y="0"/>
            <a:ext cx="12192000" cy="6810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9579F3-21A2-3F67-BB1E-86AFD3F3C203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rgbClr val="FCFDFE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rgbClr val="FCFDFE"/>
                </a:solidFill>
                <a:effectLst/>
                <a:latin typeface="Helvetica" pitchFamily="2" charset="0"/>
              </a:rPr>
              <a:t> </a:t>
            </a:r>
            <a:r>
              <a:rPr lang="de-CH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CSFO</a:t>
            </a:r>
            <a:r>
              <a:rPr lang="de-GB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 | </a:t>
            </a:r>
            <a:r>
              <a:rPr lang="de-CH" sz="1200" b="0" i="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documentazione</a:t>
            </a:r>
            <a:endParaRPr lang="de-GB" sz="1200" b="0" i="0" dirty="0">
              <a:solidFill>
                <a:schemeClr val="bg1"/>
              </a:solidFill>
              <a:latin typeface="Helvetica Light" panose="020B0403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13711CC-FE01-C634-C16F-F4D442B8801F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9EDB8135-EF26-3A33-AD2B-72C3408B5A9F}"/>
              </a:ext>
            </a:extLst>
          </p:cNvPr>
          <p:cNvSpPr txBox="1">
            <a:spLocks/>
          </p:cNvSpPr>
          <p:nvPr userDrawn="1"/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914F46-5675-409D-97A1-6697E91D825B}" type="slidenum">
              <a:rPr lang="de-CH" smtClean="0">
                <a:solidFill>
                  <a:schemeClr val="bg1"/>
                </a:solidFill>
              </a:rPr>
              <a:pPr/>
              <a:t>‹Nr.›</a:t>
            </a:fld>
            <a:endParaRPr lang="de-CH" dirty="0">
              <a:solidFill>
                <a:schemeClr val="bg1"/>
              </a:solidFill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CEDD93E-C7CD-C628-4E29-7D96F838FBB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735" y="108215"/>
            <a:ext cx="1864395" cy="41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5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8E2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1D4FBF9E-6E64-A3DF-CB55-DB71286E4041}"/>
              </a:ext>
            </a:extLst>
          </p:cNvPr>
          <p:cNvSpPr/>
          <p:nvPr userDrawn="1"/>
        </p:nvSpPr>
        <p:spPr>
          <a:xfrm>
            <a:off x="0" y="0"/>
            <a:ext cx="12192000" cy="5939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D02CEFB-6466-D1C4-F791-65B4BDD78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216" y="8713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AA41C3-5104-FEC0-77D0-E50CDBB49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1216" y="23318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C6836-0F3A-A5E8-BBF6-82BB34AA2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3B4BB-8C4D-C34C-A9B6-80D1061DAF6C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0F3D86-BEBC-A84C-AC48-7191B1AB3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GB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F0AB034-5287-6BCB-4205-BA3EE7A6B18F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chemeClr val="tx1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GB" sz="1200" b="0" i="0" dirty="0">
                <a:solidFill>
                  <a:schemeClr val="tx1"/>
                </a:solidFill>
                <a:latin typeface="Helvetica Light" panose="020B0403020202020204" pitchFamily="34" charset="0"/>
              </a:rPr>
              <a:t>SDBB | dokumentation | berufsbildung.ch</a:t>
            </a: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0FF4A098-FA79-EE59-90F6-48D96A853D9F}"/>
              </a:ext>
            </a:extLst>
          </p:cNvPr>
          <p:cNvSpPr txBox="1">
            <a:spLocks/>
          </p:cNvSpPr>
          <p:nvPr userDrawn="1"/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914F46-5675-409D-97A1-6697E91D825B}" type="slidenum">
              <a:rPr lang="de-CH" smtClean="0">
                <a:solidFill>
                  <a:schemeClr val="tx1"/>
                </a:solidFill>
              </a:rPr>
              <a:pPr/>
              <a:t>‹Nr.›</a:t>
            </a:fld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44BE2E4-7D86-80D3-8527-78D3C21F9097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rgbClr val="3333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FD36E4B-4750-668E-8FE5-0FB7646550C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735" y="108215"/>
            <a:ext cx="1864395" cy="41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88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6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4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27.svg"/><Relationship Id="rId4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7B30F7-B853-15A0-6A0F-5EDEF79DDA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12918"/>
            <a:ext cx="9144000" cy="1832164"/>
          </a:xfrm>
        </p:spPr>
        <p:txBody>
          <a:bodyPr/>
          <a:lstStyle/>
          <a:p>
            <a:r>
              <a:rPr lang="de-CH" dirty="0"/>
              <a:t>Il </a:t>
            </a:r>
            <a:r>
              <a:rPr lang="de-CH" dirty="0" err="1"/>
              <a:t>livello</a:t>
            </a:r>
            <a:r>
              <a:rPr lang="de-CH" dirty="0"/>
              <a:t> </a:t>
            </a:r>
            <a:r>
              <a:rPr lang="de-CH" dirty="0" err="1"/>
              <a:t>terziario</a:t>
            </a:r>
            <a:r>
              <a:rPr lang="de-CH" dirty="0"/>
              <a:t> e la </a:t>
            </a:r>
            <a:r>
              <a:rPr lang="de-CH" dirty="0" err="1"/>
              <a:t>formazione</a:t>
            </a:r>
            <a:r>
              <a:rPr lang="de-CH" dirty="0"/>
              <a:t> continua</a:t>
            </a:r>
          </a:p>
        </p:txBody>
      </p:sp>
    </p:spTree>
    <p:extLst>
      <p:ext uri="{BB962C8B-B14F-4D97-AF65-F5344CB8AC3E}">
        <p14:creationId xmlns:p14="http://schemas.microsoft.com/office/powerpoint/2010/main" val="982637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C0716A77-5019-D477-A112-1D544408423D}"/>
              </a:ext>
            </a:extLst>
          </p:cNvPr>
          <p:cNvSpPr txBox="1"/>
          <p:nvPr/>
        </p:nvSpPr>
        <p:spPr>
          <a:xfrm>
            <a:off x="-78285" y="4661076"/>
            <a:ext cx="1207403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GB" sz="11000" b="1" i="1" spc="600" dirty="0">
                <a:solidFill>
                  <a:schemeClr val="accent1">
                    <a:lumMod val="90000"/>
                  </a:schemeClr>
                </a:solidFill>
                <a:latin typeface="Helvetica Bold Oblique" pitchFamily="2" charset="0"/>
              </a:rPr>
              <a:t>ATTESTATO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539325F-2BF2-D207-D722-532398C39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216" y="715720"/>
            <a:ext cx="10515600" cy="1325563"/>
          </a:xfrm>
        </p:spPr>
        <p:txBody>
          <a:bodyPr/>
          <a:lstStyle/>
          <a:p>
            <a:r>
              <a:rPr lang="de-DE" dirty="0" err="1"/>
              <a:t>L’esame</a:t>
            </a:r>
            <a:r>
              <a:rPr lang="de-DE" dirty="0"/>
              <a:t> </a:t>
            </a:r>
            <a:r>
              <a:rPr lang="de-DE" dirty="0" err="1"/>
              <a:t>federale</a:t>
            </a:r>
            <a:r>
              <a:rPr lang="de-DE" dirty="0"/>
              <a:t> di </a:t>
            </a:r>
            <a:r>
              <a:rPr lang="de-DE" dirty="0" err="1"/>
              <a:t>professione</a:t>
            </a:r>
            <a:endParaRPr lang="de-DE" dirty="0"/>
          </a:p>
        </p:txBody>
      </p:sp>
      <p:sp>
        <p:nvSpPr>
          <p:cNvPr id="5" name="Inhaltsplatzhalter 1">
            <a:extLst>
              <a:ext uri="{FF2B5EF4-FFF2-40B4-BE49-F238E27FC236}">
                <a16:creationId xmlns:a16="http://schemas.microsoft.com/office/drawing/2014/main" id="{C4477AD8-040E-EE0B-35E7-494AC3E08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215" y="1770172"/>
            <a:ext cx="6461095" cy="406082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de-DE" dirty="0" err="1">
                <a:effectLst/>
                <a:latin typeface="Helvetica" pitchFamily="2" charset="0"/>
              </a:rPr>
              <a:t>Gli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esami</a:t>
            </a:r>
            <a:r>
              <a:rPr lang="de-DE" dirty="0">
                <a:effectLst/>
                <a:latin typeface="Helvetica" pitchFamily="2" charset="0"/>
              </a:rPr>
              <a:t> di </a:t>
            </a:r>
            <a:r>
              <a:rPr lang="de-DE" dirty="0" err="1">
                <a:effectLst/>
                <a:latin typeface="Helvetica" pitchFamily="2" charset="0"/>
              </a:rPr>
              <a:t>professione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mirano</a:t>
            </a:r>
            <a:r>
              <a:rPr lang="de-DE" dirty="0">
                <a:effectLst/>
                <a:latin typeface="Helvetica" pitchFamily="2" charset="0"/>
              </a:rPr>
              <a:t> a </a:t>
            </a:r>
            <a:r>
              <a:rPr lang="de-DE" dirty="0" err="1">
                <a:effectLst/>
                <a:latin typeface="Helvetica" pitchFamily="2" charset="0"/>
              </a:rPr>
              <a:t>una</a:t>
            </a:r>
            <a:r>
              <a:rPr lang="de-DE" dirty="0">
                <a:effectLst/>
                <a:latin typeface="Helvetica" pitchFamily="2" charset="0"/>
              </a:rPr>
              <a:t> prima </a:t>
            </a:r>
            <a:r>
              <a:rPr lang="de-DE" dirty="0" err="1">
                <a:effectLst/>
                <a:latin typeface="Helvetica" pitchFamily="2" charset="0"/>
              </a:rPr>
              <a:t>specializzazione</a:t>
            </a:r>
            <a:r>
              <a:rPr lang="de-DE" dirty="0"/>
              <a:t> </a:t>
            </a:r>
            <a:r>
              <a:rPr lang="de-DE" dirty="0" err="1">
                <a:effectLst/>
                <a:latin typeface="Helvetica" pitchFamily="2" charset="0"/>
              </a:rPr>
              <a:t>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all’approfondimento</a:t>
            </a:r>
            <a:r>
              <a:rPr lang="de-DE" dirty="0">
                <a:effectLst/>
                <a:latin typeface="Helvetica" pitchFamily="2" charset="0"/>
              </a:rPr>
              <a:t> delle </a:t>
            </a:r>
            <a:r>
              <a:rPr lang="de-DE" dirty="0" err="1">
                <a:effectLst/>
                <a:latin typeface="Helvetica" pitchFamily="2" charset="0"/>
              </a:rPr>
              <a:t>conoscenze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dopo</a:t>
            </a:r>
            <a:r>
              <a:rPr lang="de-DE" dirty="0">
                <a:effectLst/>
                <a:latin typeface="Helvetica" pitchFamily="2" charset="0"/>
              </a:rPr>
              <a:t> la </a:t>
            </a:r>
            <a:r>
              <a:rPr lang="de-DE" dirty="0" err="1">
                <a:effectLst/>
                <a:latin typeface="Helvetica" pitchFamily="2" charset="0"/>
              </a:rPr>
              <a:t>formazione</a:t>
            </a:r>
            <a:r>
              <a:rPr lang="de-DE" dirty="0">
                <a:effectLst/>
                <a:latin typeface="Helvetica" pitchFamily="2" charset="0"/>
              </a:rPr>
              <a:t> professionale di </a:t>
            </a:r>
            <a:r>
              <a:rPr lang="de-DE" dirty="0" err="1">
                <a:effectLst/>
                <a:latin typeface="Helvetica" pitchFamily="2" charset="0"/>
              </a:rPr>
              <a:t>base</a:t>
            </a:r>
            <a:r>
              <a:rPr lang="de-DE" dirty="0">
                <a:effectLst/>
                <a:latin typeface="Helvetica" pitchFamily="2" charset="0"/>
              </a:rPr>
              <a:t>. Chi si </a:t>
            </a:r>
            <a:r>
              <a:rPr lang="de-DE" dirty="0" err="1">
                <a:effectLst/>
                <a:latin typeface="Helvetica" pitchFamily="2" charset="0"/>
              </a:rPr>
              <a:t>candida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agli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esami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deve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avere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alcuni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anni</a:t>
            </a:r>
            <a:r>
              <a:rPr lang="de-DE" dirty="0">
                <a:effectLst/>
                <a:latin typeface="Helvetica" pitchFamily="2" charset="0"/>
              </a:rPr>
              <a:t> di </a:t>
            </a:r>
            <a:r>
              <a:rPr lang="de-DE" dirty="0" err="1">
                <a:effectLst/>
                <a:latin typeface="Helvetica" pitchFamily="2" charset="0"/>
              </a:rPr>
              <a:t>esperienza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pratica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nel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settore</a:t>
            </a:r>
            <a:r>
              <a:rPr lang="de-DE" dirty="0">
                <a:effectLst/>
                <a:latin typeface="Helvetica" pitchFamily="2" charset="0"/>
              </a:rPr>
              <a:t> in </a:t>
            </a:r>
            <a:r>
              <a:rPr lang="de-DE" dirty="0" err="1">
                <a:effectLst/>
                <a:latin typeface="Helvetica" pitchFamily="2" charset="0"/>
              </a:rPr>
              <a:t>questione</a:t>
            </a:r>
            <a:r>
              <a:rPr lang="de-DE" dirty="0">
                <a:effectLst/>
                <a:latin typeface="Helvetica" pitchFamily="2" charset="0"/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DE" dirty="0" err="1">
                <a:effectLst/>
                <a:latin typeface="Helvetica" pitchFamily="2" charset="0"/>
              </a:rPr>
              <a:t>Coloro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che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superano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l’esame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federale</a:t>
            </a:r>
            <a:r>
              <a:rPr lang="de-DE" dirty="0">
                <a:effectLst/>
                <a:latin typeface="Helvetica" pitchFamily="2" charset="0"/>
              </a:rPr>
              <a:t> di </a:t>
            </a:r>
            <a:r>
              <a:rPr lang="de-DE" dirty="0" err="1">
                <a:effectLst/>
                <a:latin typeface="Helvetica" pitchFamily="2" charset="0"/>
              </a:rPr>
              <a:t>professione</a:t>
            </a:r>
            <a:r>
              <a:rPr lang="de-DE" dirty="0"/>
              <a:t> </a:t>
            </a:r>
            <a:r>
              <a:rPr lang="de-DE" dirty="0" err="1">
                <a:effectLst/>
                <a:latin typeface="Helvetica" pitchFamily="2" charset="0"/>
              </a:rPr>
              <a:t>ottengono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un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attestato</a:t>
            </a:r>
            <a:r>
              <a:rPr lang="de-DE" dirty="0">
                <a:effectLst/>
                <a:latin typeface="Helvetica" pitchFamily="2" charset="0"/>
              </a:rPr>
              <a:t> professionale </a:t>
            </a:r>
            <a:r>
              <a:rPr lang="de-DE" dirty="0" err="1">
                <a:effectLst/>
                <a:latin typeface="Helvetica" pitchFamily="2" charset="0"/>
              </a:rPr>
              <a:t>federale</a:t>
            </a:r>
            <a:r>
              <a:rPr lang="de-DE" dirty="0">
                <a:effectLst/>
                <a:latin typeface="Helvetica" pitchFamily="2" charset="0"/>
              </a:rPr>
              <a:t> (ad es.: </a:t>
            </a:r>
            <a:r>
              <a:rPr lang="de-DE" dirty="0" err="1">
                <a:effectLst/>
                <a:latin typeface="Helvetica" pitchFamily="2" charset="0"/>
              </a:rPr>
              <a:t>specialista</a:t>
            </a:r>
            <a:r>
              <a:rPr lang="de-DE" dirty="0">
                <a:effectLst/>
                <a:latin typeface="Helvetica" pitchFamily="2" charset="0"/>
              </a:rPr>
              <a:t> in </a:t>
            </a:r>
            <a:r>
              <a:rPr lang="de-DE" dirty="0" err="1">
                <a:effectLst/>
                <a:latin typeface="Helvetica" pitchFamily="2" charset="0"/>
              </a:rPr>
              <a:t>risorse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umane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con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attestato</a:t>
            </a:r>
            <a:r>
              <a:rPr lang="de-DE" dirty="0">
                <a:effectLst/>
                <a:latin typeface="Helvetica" pitchFamily="2" charset="0"/>
              </a:rPr>
              <a:t> professionale </a:t>
            </a:r>
            <a:r>
              <a:rPr lang="de-DE" dirty="0" err="1">
                <a:effectLst/>
                <a:latin typeface="Helvetica" pitchFamily="2" charset="0"/>
              </a:rPr>
              <a:t>federale</a:t>
            </a:r>
            <a:r>
              <a:rPr lang="de-DE" dirty="0">
                <a:effectLst/>
                <a:latin typeface="Helvetica" pitchFamily="2" charset="0"/>
              </a:rPr>
              <a:t>). </a:t>
            </a:r>
            <a:r>
              <a:rPr lang="de-DE" dirty="0" err="1">
                <a:effectLst/>
                <a:latin typeface="Helvetica" pitchFamily="2" charset="0"/>
              </a:rPr>
              <a:t>Inoltre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questo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titolo</a:t>
            </a:r>
            <a:r>
              <a:rPr lang="de-DE" dirty="0">
                <a:effectLst/>
                <a:latin typeface="Helvetica" pitchFamily="2" charset="0"/>
              </a:rPr>
              <a:t>, in </a:t>
            </a:r>
            <a:r>
              <a:rPr lang="de-DE" dirty="0" err="1">
                <a:effectLst/>
                <a:latin typeface="Helvetica" pitchFamily="2" charset="0"/>
              </a:rPr>
              <a:t>generale</a:t>
            </a:r>
            <a:r>
              <a:rPr lang="de-DE" dirty="0">
                <a:effectLst/>
                <a:latin typeface="Helvetica" pitchFamily="2" charset="0"/>
              </a:rPr>
              <a:t>, </a:t>
            </a:r>
            <a:r>
              <a:rPr lang="de-DE" dirty="0" err="1">
                <a:effectLst/>
                <a:latin typeface="Helvetica" pitchFamily="2" charset="0"/>
              </a:rPr>
              <a:t>è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una</a:t>
            </a:r>
            <a:r>
              <a:rPr lang="de-DE" dirty="0">
                <a:effectLst/>
                <a:latin typeface="Helvetica" pitchFamily="2" charset="0"/>
              </a:rPr>
              <a:t> delle </a:t>
            </a:r>
            <a:r>
              <a:rPr lang="de-DE" dirty="0" err="1">
                <a:effectLst/>
                <a:latin typeface="Helvetica" pitchFamily="2" charset="0"/>
              </a:rPr>
              <a:t>condizioni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d’ammissione</a:t>
            </a:r>
            <a:r>
              <a:rPr lang="de-DE" dirty="0"/>
              <a:t> </a:t>
            </a:r>
            <a:r>
              <a:rPr lang="de-DE" dirty="0" err="1">
                <a:effectLst/>
                <a:latin typeface="Helvetica" pitchFamily="2" charset="0"/>
              </a:rPr>
              <a:t>necessarie</a:t>
            </a:r>
            <a:r>
              <a:rPr lang="de-DE" dirty="0">
                <a:effectLst/>
                <a:latin typeface="Helvetica" pitchFamily="2" charset="0"/>
              </a:rPr>
              <a:t> per </a:t>
            </a:r>
            <a:r>
              <a:rPr lang="de-DE" dirty="0" err="1">
                <a:effectLst/>
                <a:latin typeface="Helvetica" pitchFamily="2" charset="0"/>
              </a:rPr>
              <a:t>accedere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all’esame</a:t>
            </a:r>
            <a:r>
              <a:rPr lang="de-DE" dirty="0">
                <a:effectLst/>
                <a:latin typeface="Helvetica" pitchFamily="2" charset="0"/>
              </a:rPr>
              <a:t> professionale superiore.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DE" dirty="0">
                <a:effectLst/>
                <a:latin typeface="Helvetica" pitchFamily="2" charset="0"/>
              </a:rPr>
              <a:t>Se per </a:t>
            </a:r>
            <a:r>
              <a:rPr lang="de-DE" dirty="0" err="1">
                <a:effectLst/>
                <a:latin typeface="Helvetica" pitchFamily="2" charset="0"/>
              </a:rPr>
              <a:t>un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indirizzo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vengono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proposti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sia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l’esame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federale</a:t>
            </a:r>
            <a:r>
              <a:rPr lang="de-DE" dirty="0">
                <a:effectLst/>
                <a:latin typeface="Helvetica" pitchFamily="2" charset="0"/>
              </a:rPr>
              <a:t> di </a:t>
            </a:r>
            <a:r>
              <a:rPr lang="de-DE" dirty="0" err="1">
                <a:effectLst/>
                <a:latin typeface="Helvetica" pitchFamily="2" charset="0"/>
              </a:rPr>
              <a:t>professione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che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l’esame</a:t>
            </a:r>
            <a:r>
              <a:rPr lang="de-DE" dirty="0">
                <a:effectLst/>
                <a:latin typeface="Helvetica" pitchFamily="2" charset="0"/>
              </a:rPr>
              <a:t> professionale </a:t>
            </a:r>
            <a:r>
              <a:rPr lang="de-DE" dirty="0" err="1">
                <a:effectLst/>
                <a:latin typeface="Helvetica" pitchFamily="2" charset="0"/>
              </a:rPr>
              <a:t>ederale</a:t>
            </a:r>
            <a:r>
              <a:rPr lang="de-DE" dirty="0">
                <a:effectLst/>
                <a:latin typeface="Helvetica" pitchFamily="2" charset="0"/>
              </a:rPr>
              <a:t> superiore, </a:t>
            </a:r>
            <a:r>
              <a:rPr lang="de-DE" dirty="0" err="1">
                <a:effectLst/>
                <a:latin typeface="Helvetica" pitchFamily="2" charset="0"/>
              </a:rPr>
              <a:t>l’esame</a:t>
            </a:r>
            <a:r>
              <a:rPr lang="de-DE" dirty="0">
                <a:effectLst/>
                <a:latin typeface="Helvetica" pitchFamily="2" charset="0"/>
              </a:rPr>
              <a:t> professionale superiore </a:t>
            </a:r>
            <a:r>
              <a:rPr lang="de-DE" dirty="0" err="1">
                <a:effectLst/>
                <a:latin typeface="Helvetica" pitchFamily="2" charset="0"/>
              </a:rPr>
              <a:t>richiederà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maggiori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requisiti</a:t>
            </a:r>
            <a:r>
              <a:rPr lang="de-DE" dirty="0">
                <a:effectLst/>
                <a:latin typeface="Helvetica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9508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B03A0E29-BA96-F5B0-4CD1-8FA7B191B88E}"/>
              </a:ext>
            </a:extLst>
          </p:cNvPr>
          <p:cNvSpPr txBox="1"/>
          <p:nvPr/>
        </p:nvSpPr>
        <p:spPr>
          <a:xfrm>
            <a:off x="-78285" y="4661076"/>
            <a:ext cx="1207403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GB" sz="11000" b="1" i="1" spc="600" dirty="0">
                <a:solidFill>
                  <a:schemeClr val="accent1">
                    <a:lumMod val="90000"/>
                  </a:schemeClr>
                </a:solidFill>
                <a:latin typeface="Helvetica Bold Oblique" pitchFamily="2" charset="0"/>
              </a:rPr>
              <a:t>ATTESTATO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2D5B9FE-F7A6-CE1E-E063-C3B2A8C19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L’esame</a:t>
            </a:r>
            <a:r>
              <a:rPr lang="de-DE" dirty="0"/>
              <a:t> </a:t>
            </a:r>
            <a:r>
              <a:rPr lang="de-DE" dirty="0" err="1"/>
              <a:t>federale</a:t>
            </a:r>
            <a:r>
              <a:rPr lang="de-DE" dirty="0"/>
              <a:t> di </a:t>
            </a:r>
            <a:r>
              <a:rPr lang="de-DE" dirty="0" err="1"/>
              <a:t>professione</a:t>
            </a:r>
            <a:r>
              <a:rPr lang="de-DE" dirty="0"/>
              <a:t> – </a:t>
            </a:r>
            <a:r>
              <a:rPr lang="de-DE" dirty="0" err="1"/>
              <a:t>esempi</a:t>
            </a:r>
            <a:endParaRPr lang="de-DE" dirty="0"/>
          </a:p>
        </p:txBody>
      </p:sp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7FC5694D-0EAD-A717-BEEF-019523A38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512" y="1925449"/>
            <a:ext cx="11376877" cy="4060824"/>
          </a:xfrm>
        </p:spPr>
        <p:txBody>
          <a:bodyPr numCol="3">
            <a:normAutofit/>
          </a:bodyPr>
          <a:lstStyle/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Accompagnatore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accompagnatrice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sociale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Agente</a:t>
            </a:r>
            <a:r>
              <a:rPr lang="de-DE" sz="1600" dirty="0"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effectLst/>
                <a:latin typeface="Helvetica" pitchFamily="2" charset="0"/>
              </a:rPr>
              <a:t>polizia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Agente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tecnico-commerciale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Agricoltore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agricoltrice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Assistente</a:t>
            </a:r>
            <a:r>
              <a:rPr lang="de-DE" sz="1600" dirty="0"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effectLst/>
                <a:latin typeface="Helvetica" pitchFamily="2" charset="0"/>
              </a:rPr>
              <a:t>direzione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Audioprotesista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>
                <a:effectLst/>
                <a:latin typeface="Helvetica" pitchFamily="2" charset="0"/>
              </a:rPr>
              <a:t>Capo </a:t>
            </a:r>
            <a:r>
              <a:rPr lang="de-DE" sz="1600" dirty="0" err="1">
                <a:effectLst/>
                <a:latin typeface="Helvetica" pitchFamily="2" charset="0"/>
              </a:rPr>
              <a:t>muratore</a:t>
            </a:r>
            <a:r>
              <a:rPr lang="de-DE" sz="1600" dirty="0">
                <a:effectLst/>
                <a:latin typeface="Helvetica" pitchFamily="2" charset="0"/>
              </a:rPr>
              <a:t> /</a:t>
            </a:r>
            <a:r>
              <a:rPr lang="de-DE" sz="1600" dirty="0" err="1">
                <a:effectLst/>
                <a:latin typeface="Helvetica" pitchFamily="2" charset="0"/>
              </a:rPr>
              <a:t>muratrice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Custode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Elettricista</a:t>
            </a:r>
            <a:r>
              <a:rPr lang="de-DE" sz="1600" dirty="0">
                <a:effectLst/>
                <a:latin typeface="Helvetica" pitchFamily="2" charset="0"/>
              </a:rPr>
              <a:t> capo </a:t>
            </a:r>
            <a:r>
              <a:rPr lang="de-DE" sz="1600" dirty="0" err="1">
                <a:effectLst/>
                <a:latin typeface="Helvetica" pitchFamily="2" charset="0"/>
              </a:rPr>
              <a:t>progetto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Formatore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formatrice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Gestore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gestrice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immobiliare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Informatico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informatica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>
                <a:effectLst/>
                <a:latin typeface="Helvetica" pitchFamily="2" charset="0"/>
              </a:rPr>
              <a:t>Maestro / </a:t>
            </a:r>
            <a:r>
              <a:rPr lang="de-DE" sz="1600" dirty="0" err="1">
                <a:effectLst/>
                <a:latin typeface="Helvetica" pitchFamily="2" charset="0"/>
              </a:rPr>
              <a:t>maestra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conducente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Parrucchiere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parrucchiera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Redattore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tecnico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redattrice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tecnica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Specialista</a:t>
            </a:r>
            <a:r>
              <a:rPr lang="de-DE" sz="1600" dirty="0">
                <a:effectLst/>
                <a:latin typeface="Helvetica" pitchFamily="2" charset="0"/>
              </a:rPr>
              <a:t> del </a:t>
            </a:r>
            <a:r>
              <a:rPr lang="de-DE" sz="1600" dirty="0" err="1">
                <a:effectLst/>
                <a:latin typeface="Helvetica" pitchFamily="2" charset="0"/>
              </a:rPr>
              <a:t>commercio</a:t>
            </a:r>
            <a:r>
              <a:rPr lang="de-DE" sz="1600" dirty="0">
                <a:effectLst/>
                <a:latin typeface="Helvetica" pitchFamily="2" charset="0"/>
              </a:rPr>
              <a:t> al </a:t>
            </a:r>
            <a:r>
              <a:rPr lang="de-DE" sz="1600" dirty="0" err="1">
                <a:effectLst/>
                <a:latin typeface="Helvetica" pitchFamily="2" charset="0"/>
              </a:rPr>
              <a:t>dettaglio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Specialista</a:t>
            </a:r>
            <a:r>
              <a:rPr lang="de-DE" sz="1600" dirty="0">
                <a:effectLst/>
                <a:latin typeface="Helvetica" pitchFamily="2" charset="0"/>
              </a:rPr>
              <a:t> in materia di </a:t>
            </a:r>
            <a:r>
              <a:rPr lang="de-DE" sz="1600" dirty="0" err="1">
                <a:effectLst/>
                <a:latin typeface="Helvetica" pitchFamily="2" charset="0"/>
              </a:rPr>
              <a:t>assicurazione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sociale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Specialista</a:t>
            </a:r>
            <a:r>
              <a:rPr lang="de-DE" sz="1600" dirty="0">
                <a:effectLst/>
                <a:latin typeface="Helvetica" pitchFamily="2" charset="0"/>
              </a:rPr>
              <a:t> in </a:t>
            </a:r>
            <a:r>
              <a:rPr lang="de-DE" sz="1600" dirty="0" err="1">
                <a:effectLst/>
                <a:latin typeface="Helvetica" pitchFamily="2" charset="0"/>
              </a:rPr>
              <a:t>finanza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contabilità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Specialista</a:t>
            </a:r>
            <a:r>
              <a:rPr lang="de-DE" sz="1600" dirty="0">
                <a:effectLst/>
                <a:latin typeface="Helvetica" pitchFamily="2" charset="0"/>
              </a:rPr>
              <a:t> in </a:t>
            </a:r>
            <a:r>
              <a:rPr lang="de-DE" sz="1600" dirty="0" err="1">
                <a:effectLst/>
                <a:latin typeface="Helvetica" pitchFamily="2" charset="0"/>
              </a:rPr>
              <a:t>gestione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ospedaliera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Specialista</a:t>
            </a:r>
            <a:r>
              <a:rPr lang="de-DE" sz="1600" dirty="0">
                <a:effectLst/>
                <a:latin typeface="Helvetica" pitchFamily="2" charset="0"/>
              </a:rPr>
              <a:t> in </a:t>
            </a:r>
            <a:r>
              <a:rPr lang="de-DE" sz="1600" dirty="0" err="1">
                <a:effectLst/>
                <a:latin typeface="Helvetica" pitchFamily="2" charset="0"/>
              </a:rPr>
              <a:t>marketing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Specialista</a:t>
            </a:r>
            <a:r>
              <a:rPr lang="de-DE" sz="1600" dirty="0">
                <a:effectLst/>
                <a:latin typeface="Helvetica" pitchFamily="2" charset="0"/>
              </a:rPr>
              <a:t> in </a:t>
            </a:r>
            <a:r>
              <a:rPr lang="de-DE" sz="1600" dirty="0" err="1">
                <a:effectLst/>
                <a:latin typeface="Helvetica" pitchFamily="2" charset="0"/>
              </a:rPr>
              <a:t>risorse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umane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Tecnologo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tecnologa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dell’industria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lattiera</a:t>
            </a:r>
            <a:endParaRPr lang="de-DE" sz="1600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990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B6AFD0E1-D48D-4051-6B80-D73CA95856D6}"/>
              </a:ext>
            </a:extLst>
          </p:cNvPr>
          <p:cNvSpPr txBox="1"/>
          <p:nvPr/>
        </p:nvSpPr>
        <p:spPr>
          <a:xfrm>
            <a:off x="595484" y="4661076"/>
            <a:ext cx="1141454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11000" b="1" i="1" spc="600" dirty="0">
                <a:solidFill>
                  <a:schemeClr val="accent1">
                    <a:lumMod val="90000"/>
                  </a:schemeClr>
                </a:solidFill>
                <a:latin typeface="Helvetica Bold Oblique" pitchFamily="2" charset="0"/>
              </a:rPr>
              <a:t>DIPLOMA</a:t>
            </a:r>
            <a:endParaRPr lang="de-GB" sz="11000" b="1" i="1" spc="600" dirty="0">
              <a:solidFill>
                <a:schemeClr val="accent1">
                  <a:lumMod val="90000"/>
                </a:schemeClr>
              </a:solidFill>
              <a:latin typeface="Helvetica Bold Oblique" pitchFamily="2" charset="0"/>
            </a:endParaRPr>
          </a:p>
        </p:txBody>
      </p:sp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187D608D-EF9D-36CB-E266-EE8FA4054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8" y="2186186"/>
            <a:ext cx="7352217" cy="406082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de-DE" sz="1600" dirty="0" err="1">
                <a:effectLst/>
                <a:latin typeface="Helvetica" pitchFamily="2" charset="0"/>
              </a:rPr>
              <a:t>L‘esame</a:t>
            </a:r>
            <a:r>
              <a:rPr lang="de-DE" sz="1600" dirty="0">
                <a:effectLst/>
                <a:latin typeface="Helvetica" pitchFamily="2" charset="0"/>
              </a:rPr>
              <a:t> professionale </a:t>
            </a:r>
            <a:r>
              <a:rPr lang="de-DE" sz="1600" dirty="0" err="1">
                <a:effectLst/>
                <a:latin typeface="Helvetica" pitchFamily="2" charset="0"/>
              </a:rPr>
              <a:t>federale</a:t>
            </a:r>
            <a:r>
              <a:rPr lang="de-DE" sz="1600" dirty="0">
                <a:effectLst/>
                <a:latin typeface="Helvetica" pitchFamily="2" charset="0"/>
              </a:rPr>
              <a:t> superiore ha due </a:t>
            </a:r>
            <a:r>
              <a:rPr lang="de-DE" sz="1600" dirty="0" err="1">
                <a:effectLst/>
                <a:latin typeface="Helvetica" pitchFamily="2" charset="0"/>
              </a:rPr>
              <a:t>obbiettivi</a:t>
            </a:r>
            <a:r>
              <a:rPr lang="de-DE" sz="1600" dirty="0">
                <a:effectLst/>
                <a:latin typeface="Helvetica" pitchFamily="2" charset="0"/>
              </a:rPr>
              <a:t>: </a:t>
            </a:r>
            <a:r>
              <a:rPr lang="de-DE" sz="1600" dirty="0" err="1">
                <a:effectLst/>
                <a:latin typeface="Helvetica" pitchFamily="2" charset="0"/>
              </a:rPr>
              <a:t>d’un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canto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vuole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permettere</a:t>
            </a:r>
            <a:r>
              <a:rPr lang="de-DE" sz="1600" dirty="0">
                <a:effectLst/>
                <a:latin typeface="Helvetica" pitchFamily="2" charset="0"/>
              </a:rPr>
              <a:t> ai </a:t>
            </a:r>
            <a:r>
              <a:rPr lang="de-DE" sz="1600" dirty="0" err="1">
                <a:effectLst/>
                <a:latin typeface="Helvetica" pitchFamily="2" charset="0"/>
              </a:rPr>
              <a:t>professionisti</a:t>
            </a:r>
            <a:r>
              <a:rPr lang="de-DE" sz="1600" dirty="0"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effectLst/>
                <a:latin typeface="Helvetica" pitchFamily="2" charset="0"/>
              </a:rPr>
              <a:t>acquisire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una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qualifica</a:t>
            </a:r>
            <a:r>
              <a:rPr lang="de-DE" sz="1600" dirty="0"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effectLst/>
                <a:latin typeface="Helvetica" pitchFamily="2" charset="0"/>
              </a:rPr>
              <a:t>esperto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nel</a:t>
            </a:r>
            <a:r>
              <a:rPr lang="de-DE" sz="1600" dirty="0">
                <a:effectLst/>
                <a:latin typeface="Helvetica" pitchFamily="2" charset="0"/>
              </a:rPr>
              <a:t> proprio </a:t>
            </a:r>
            <a:r>
              <a:rPr lang="de-DE" sz="1600" dirty="0" err="1">
                <a:effectLst/>
                <a:latin typeface="Helvetica" pitchFamily="2" charset="0"/>
              </a:rPr>
              <a:t>settore</a:t>
            </a:r>
            <a:r>
              <a:rPr lang="de-DE" sz="1600" dirty="0"/>
              <a:t> </a:t>
            </a:r>
            <a:r>
              <a:rPr lang="de-DE" sz="1600" dirty="0">
                <a:effectLst/>
                <a:latin typeface="Helvetica" pitchFamily="2" charset="0"/>
              </a:rPr>
              <a:t>professionale, </a:t>
            </a:r>
            <a:r>
              <a:rPr lang="de-DE" sz="1600" dirty="0" err="1">
                <a:effectLst/>
                <a:latin typeface="Helvetica" pitchFamily="2" charset="0"/>
              </a:rPr>
              <a:t>d’altro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canto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vuole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prepararli</a:t>
            </a:r>
            <a:r>
              <a:rPr lang="de-DE" sz="1600" dirty="0">
                <a:effectLst/>
                <a:latin typeface="Helvetica" pitchFamily="2" charset="0"/>
              </a:rPr>
              <a:t> a </a:t>
            </a:r>
            <a:r>
              <a:rPr lang="de-DE" sz="1600" dirty="0" err="1">
                <a:effectLst/>
                <a:latin typeface="Helvetica" pitchFamily="2" charset="0"/>
              </a:rPr>
              <a:t>dirigere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un’azienda</a:t>
            </a:r>
            <a:r>
              <a:rPr lang="de-DE" sz="1600" dirty="0">
                <a:effectLst/>
                <a:latin typeface="Helvetica" pitchFamily="2" charset="0"/>
              </a:rPr>
              <a:t>. Durante </a:t>
            </a:r>
            <a:r>
              <a:rPr lang="de-DE" sz="1600" dirty="0" err="1">
                <a:effectLst/>
                <a:latin typeface="Helvetica" pitchFamily="2" charset="0"/>
              </a:rPr>
              <a:t>d’esame</a:t>
            </a:r>
            <a:r>
              <a:rPr lang="de-DE" sz="1600" dirty="0"/>
              <a:t> </a:t>
            </a:r>
            <a:r>
              <a:rPr lang="de-DE" sz="1600" dirty="0">
                <a:effectLst/>
                <a:latin typeface="Helvetica" pitchFamily="2" charset="0"/>
              </a:rPr>
              <a:t>si </a:t>
            </a:r>
            <a:r>
              <a:rPr lang="de-DE" sz="1600" dirty="0" err="1">
                <a:effectLst/>
                <a:latin typeface="Helvetica" pitchFamily="2" charset="0"/>
              </a:rPr>
              <a:t>valutano</a:t>
            </a:r>
            <a:r>
              <a:rPr lang="de-DE" sz="1600" dirty="0">
                <a:effectLst/>
                <a:latin typeface="Helvetica" pitchFamily="2" charset="0"/>
              </a:rPr>
              <a:t> le </a:t>
            </a:r>
            <a:r>
              <a:rPr lang="de-DE" sz="1600" dirty="0" err="1">
                <a:effectLst/>
                <a:latin typeface="Helvetica" pitchFamily="2" charset="0"/>
              </a:rPr>
              <a:t>competenze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dei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candidati</a:t>
            </a:r>
            <a:r>
              <a:rPr lang="de-DE" sz="1600" dirty="0">
                <a:effectLst/>
                <a:latin typeface="Helvetica" pitchFamily="2" charset="0"/>
              </a:rPr>
              <a:t> in </a:t>
            </a:r>
            <a:r>
              <a:rPr lang="de-DE" sz="1600" dirty="0" err="1">
                <a:effectLst/>
                <a:latin typeface="Helvetica" pitchFamily="2" charset="0"/>
              </a:rPr>
              <a:t>situazioni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autentiche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vicine</a:t>
            </a:r>
            <a:r>
              <a:rPr lang="de-DE" sz="1600" dirty="0">
                <a:effectLst/>
                <a:latin typeface="Helvetica" pitchFamily="2" charset="0"/>
              </a:rPr>
              <a:t> alla </a:t>
            </a:r>
            <a:r>
              <a:rPr lang="de-DE" sz="1600" dirty="0" err="1">
                <a:effectLst/>
                <a:latin typeface="Helvetica" pitchFamily="2" charset="0"/>
              </a:rPr>
              <a:t>pratica</a:t>
            </a:r>
            <a:r>
              <a:rPr lang="de-DE" sz="1600" dirty="0">
                <a:effectLst/>
                <a:latin typeface="Helvetica" pitchFamily="2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sz="1600" dirty="0" err="1">
                <a:effectLst/>
                <a:latin typeface="Helvetica" pitchFamily="2" charset="0"/>
              </a:rPr>
              <a:t>Questi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esami</a:t>
            </a:r>
            <a:r>
              <a:rPr lang="de-DE" sz="1600" dirty="0">
                <a:effectLst/>
                <a:latin typeface="Helvetica" pitchFamily="2" charset="0"/>
              </a:rPr>
              <a:t> si </a:t>
            </a:r>
            <a:r>
              <a:rPr lang="de-DE" sz="1600" dirty="0" err="1">
                <a:effectLst/>
                <a:latin typeface="Helvetica" pitchFamily="2" charset="0"/>
              </a:rPr>
              <a:t>indirizzano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anche</a:t>
            </a:r>
            <a:r>
              <a:rPr lang="de-DE" sz="1600" dirty="0">
                <a:effectLst/>
                <a:latin typeface="Helvetica" pitchFamily="2" charset="0"/>
              </a:rPr>
              <a:t> ai </a:t>
            </a:r>
            <a:r>
              <a:rPr lang="de-DE" sz="1600" dirty="0" err="1">
                <a:effectLst/>
                <a:latin typeface="Helvetica" pitchFamily="2" charset="0"/>
              </a:rPr>
              <a:t>titolari</a:t>
            </a:r>
            <a:r>
              <a:rPr lang="de-DE" sz="1600" dirty="0"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effectLst/>
                <a:latin typeface="Helvetica" pitchFamily="2" charset="0"/>
              </a:rPr>
              <a:t>un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diploma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universitario</a:t>
            </a:r>
            <a:r>
              <a:rPr lang="de-DE" sz="1600" dirty="0">
                <a:effectLst/>
                <a:latin typeface="Helvetica" pitchFamily="2" charset="0"/>
              </a:rPr>
              <a:t> o di </a:t>
            </a:r>
            <a:r>
              <a:rPr lang="de-DE" sz="1600" dirty="0" err="1">
                <a:effectLst/>
                <a:latin typeface="Helvetica" pitchFamily="2" charset="0"/>
              </a:rPr>
              <a:t>una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scuola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universitaria</a:t>
            </a:r>
            <a:r>
              <a:rPr lang="de-DE" sz="1600" dirty="0">
                <a:effectLst/>
                <a:latin typeface="Helvetica" pitchFamily="2" charset="0"/>
              </a:rPr>
              <a:t> professionale </a:t>
            </a:r>
            <a:r>
              <a:rPr lang="de-DE" sz="1600" dirty="0" err="1">
                <a:effectLst/>
                <a:latin typeface="Helvetica" pitchFamily="2" charset="0"/>
              </a:rPr>
              <a:t>che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desiderano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attestare</a:t>
            </a:r>
            <a:r>
              <a:rPr lang="de-DE" sz="1600" dirty="0">
                <a:effectLst/>
                <a:latin typeface="Helvetica" pitchFamily="2" charset="0"/>
              </a:rPr>
              <a:t> le proprie </a:t>
            </a:r>
            <a:r>
              <a:rPr lang="de-DE" sz="1600" dirty="0" err="1">
                <a:effectLst/>
                <a:latin typeface="Helvetica" pitchFamily="2" charset="0"/>
              </a:rPr>
              <a:t>qualifiche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professionali</a:t>
            </a:r>
            <a:r>
              <a:rPr lang="de-DE" sz="1600" dirty="0">
                <a:effectLst/>
                <a:latin typeface="Helvetica" pitchFamily="2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sz="1600" dirty="0">
                <a:effectLst/>
                <a:latin typeface="Helvetica" pitchFamily="2" charset="0"/>
              </a:rPr>
              <a:t>Chi </a:t>
            </a:r>
            <a:r>
              <a:rPr lang="de-DE" sz="1600" dirty="0" err="1">
                <a:effectLst/>
                <a:latin typeface="Helvetica" pitchFamily="2" charset="0"/>
              </a:rPr>
              <a:t>supera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l‘esame</a:t>
            </a:r>
            <a:r>
              <a:rPr lang="de-DE" sz="1600" dirty="0">
                <a:effectLst/>
                <a:latin typeface="Helvetica" pitchFamily="2" charset="0"/>
              </a:rPr>
              <a:t> professionale </a:t>
            </a:r>
            <a:r>
              <a:rPr lang="de-DE" sz="1600" dirty="0" err="1">
                <a:effectLst/>
                <a:latin typeface="Helvetica" pitchFamily="2" charset="0"/>
              </a:rPr>
              <a:t>federale</a:t>
            </a:r>
            <a:r>
              <a:rPr lang="de-DE" sz="1600" dirty="0">
                <a:effectLst/>
                <a:latin typeface="Helvetica" pitchFamily="2" charset="0"/>
              </a:rPr>
              <a:t> superiore </a:t>
            </a:r>
            <a:r>
              <a:rPr lang="de-DE" sz="1600" dirty="0" err="1">
                <a:effectLst/>
                <a:latin typeface="Helvetica" pitchFamily="2" charset="0"/>
              </a:rPr>
              <a:t>ottiene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un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diploma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federale</a:t>
            </a:r>
            <a:r>
              <a:rPr lang="de-DE" sz="1600" dirty="0">
                <a:effectLst/>
                <a:latin typeface="Helvetica" pitchFamily="2" charset="0"/>
              </a:rPr>
              <a:t> (ad es.: </a:t>
            </a:r>
            <a:r>
              <a:rPr lang="de-DE" sz="1600" dirty="0" err="1">
                <a:effectLst/>
                <a:latin typeface="Helvetica" pitchFamily="2" charset="0"/>
              </a:rPr>
              <a:t>informatico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con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diploma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federale</a:t>
            </a:r>
            <a:r>
              <a:rPr lang="de-DE" sz="1600" dirty="0">
                <a:effectLst/>
                <a:latin typeface="Helvetica" pitchFamily="2" charset="0"/>
              </a:rPr>
              <a:t>).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sz="1600" dirty="0">
                <a:effectLst/>
                <a:latin typeface="Helvetica" pitchFamily="2" charset="0"/>
              </a:rPr>
              <a:t>Se per </a:t>
            </a:r>
            <a:r>
              <a:rPr lang="de-DE" sz="1600" dirty="0" err="1">
                <a:effectLst/>
                <a:latin typeface="Helvetica" pitchFamily="2" charset="0"/>
              </a:rPr>
              <a:t>un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indirizzo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vengono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proposti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sia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l’esame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federale</a:t>
            </a:r>
            <a:r>
              <a:rPr lang="de-DE" sz="1600" dirty="0"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effectLst/>
                <a:latin typeface="Helvetica" pitchFamily="2" charset="0"/>
              </a:rPr>
              <a:t>professione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che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l’esame</a:t>
            </a:r>
            <a:r>
              <a:rPr lang="de-DE" sz="1600" dirty="0">
                <a:effectLst/>
                <a:latin typeface="Helvetica" pitchFamily="2" charset="0"/>
              </a:rPr>
              <a:t> professionale </a:t>
            </a:r>
            <a:r>
              <a:rPr lang="de-DE" sz="1600" dirty="0" err="1">
                <a:effectLst/>
                <a:latin typeface="Helvetica" pitchFamily="2" charset="0"/>
              </a:rPr>
              <a:t>federale</a:t>
            </a:r>
            <a:r>
              <a:rPr lang="de-DE" sz="1600" dirty="0">
                <a:effectLst/>
                <a:latin typeface="Helvetica" pitchFamily="2" charset="0"/>
              </a:rPr>
              <a:t> superiore, </a:t>
            </a:r>
            <a:r>
              <a:rPr lang="de-DE" sz="1600" dirty="0" err="1">
                <a:effectLst/>
                <a:latin typeface="Helvetica" pitchFamily="2" charset="0"/>
              </a:rPr>
              <a:t>l’esame</a:t>
            </a:r>
            <a:r>
              <a:rPr lang="de-DE" sz="1600" dirty="0">
                <a:effectLst/>
                <a:latin typeface="Helvetica" pitchFamily="2" charset="0"/>
              </a:rPr>
              <a:t> professionale superiore </a:t>
            </a:r>
            <a:r>
              <a:rPr lang="de-DE" sz="1600" dirty="0" err="1">
                <a:effectLst/>
                <a:latin typeface="Helvetica" pitchFamily="2" charset="0"/>
              </a:rPr>
              <a:t>richiederà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maggiori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requisiti</a:t>
            </a:r>
            <a:r>
              <a:rPr lang="de-DE" sz="1600" dirty="0">
                <a:effectLst/>
                <a:latin typeface="Helvetica" pitchFamily="2" charset="0"/>
              </a:rPr>
              <a:t>.</a:t>
            </a:r>
          </a:p>
        </p:txBody>
      </p:sp>
      <p:sp>
        <p:nvSpPr>
          <p:cNvPr id="5" name="Titel 3">
            <a:extLst>
              <a:ext uri="{FF2B5EF4-FFF2-40B4-BE49-F238E27FC236}">
                <a16:creationId xmlns:a16="http://schemas.microsoft.com/office/drawing/2014/main" id="{162D07BD-03E0-7AC7-EC9F-1726A3C9B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640945" cy="1325563"/>
          </a:xfrm>
        </p:spPr>
        <p:txBody>
          <a:bodyPr>
            <a:normAutofit/>
          </a:bodyPr>
          <a:lstStyle/>
          <a:p>
            <a:r>
              <a:rPr lang="de-DE" dirty="0" err="1"/>
              <a:t>L’esame</a:t>
            </a:r>
            <a:r>
              <a:rPr lang="de-DE" dirty="0"/>
              <a:t> professionale </a:t>
            </a:r>
            <a:r>
              <a:rPr lang="de-DE" dirty="0" err="1"/>
              <a:t>federale</a:t>
            </a:r>
            <a:r>
              <a:rPr lang="de-DE" dirty="0"/>
              <a:t> superiore</a:t>
            </a:r>
          </a:p>
        </p:txBody>
      </p:sp>
    </p:spTree>
    <p:extLst>
      <p:ext uri="{BB962C8B-B14F-4D97-AF65-F5344CB8AC3E}">
        <p14:creationId xmlns:p14="http://schemas.microsoft.com/office/powerpoint/2010/main" val="4006132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743062CA-1AE8-BAC2-18A0-F17DD2371B66}"/>
              </a:ext>
            </a:extLst>
          </p:cNvPr>
          <p:cNvSpPr txBox="1"/>
          <p:nvPr/>
        </p:nvSpPr>
        <p:spPr>
          <a:xfrm>
            <a:off x="595484" y="4661076"/>
            <a:ext cx="1141454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11000" b="1" i="1" spc="600" dirty="0">
                <a:solidFill>
                  <a:schemeClr val="accent1">
                    <a:lumMod val="90000"/>
                  </a:schemeClr>
                </a:solidFill>
                <a:latin typeface="Helvetica Bold Oblique" pitchFamily="2" charset="0"/>
              </a:rPr>
              <a:t>DIPLOMA</a:t>
            </a:r>
            <a:endParaRPr lang="de-GB" sz="11000" b="1" i="1" spc="600" dirty="0">
              <a:solidFill>
                <a:schemeClr val="accent1">
                  <a:lumMod val="90000"/>
                </a:schemeClr>
              </a:solidFill>
              <a:latin typeface="Helvetica Bold Oblique" pitchFamily="2" charset="0"/>
            </a:endParaRPr>
          </a:p>
        </p:txBody>
      </p:sp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E3C4A7C3-3058-0EB7-0CD9-7D0B7E11E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7" y="1935463"/>
            <a:ext cx="11113539" cy="4421091"/>
          </a:xfrm>
        </p:spPr>
        <p:txBody>
          <a:bodyPr numCol="3">
            <a:normAutofit/>
          </a:bodyPr>
          <a:lstStyle/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Accompagnatore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accompagnatrice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sociporfessionale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Capo </a:t>
            </a:r>
            <a:r>
              <a:rPr lang="de-DE" sz="1600" dirty="0" err="1">
                <a:effectLst/>
                <a:latin typeface="Helvetica" pitchFamily="2" charset="0"/>
              </a:rPr>
              <a:t>cucina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Consulente</a:t>
            </a:r>
            <a:r>
              <a:rPr lang="de-DE" sz="1600" dirty="0">
                <a:effectLst/>
                <a:latin typeface="Helvetica" pitchFamily="2" charset="0"/>
              </a:rPr>
              <a:t> in </a:t>
            </a:r>
            <a:r>
              <a:rPr lang="de-DE" sz="1600" dirty="0" err="1">
                <a:effectLst/>
                <a:latin typeface="Helvetica" pitchFamily="2" charset="0"/>
              </a:rPr>
              <a:t>comunicazione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Decoratore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decoratrice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d’interni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Direttore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direttrice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dei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lavori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edili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Esperto-contabile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esperta-contabile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Esperto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esperta</a:t>
            </a:r>
            <a:r>
              <a:rPr lang="de-DE" sz="1600" dirty="0">
                <a:effectLst/>
                <a:latin typeface="Helvetica" pitchFamily="2" charset="0"/>
              </a:rPr>
              <a:t> in </a:t>
            </a:r>
            <a:r>
              <a:rPr lang="de-DE" sz="1600" dirty="0" err="1">
                <a:effectLst/>
                <a:latin typeface="Helvetica" pitchFamily="2" charset="0"/>
              </a:rPr>
              <a:t>finanza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controlling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Esperto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esperta</a:t>
            </a:r>
            <a:r>
              <a:rPr lang="de-DE" sz="1600" dirty="0">
                <a:effectLst/>
                <a:latin typeface="Helvetica" pitchFamily="2" charset="0"/>
              </a:rPr>
              <a:t> in </a:t>
            </a:r>
            <a:r>
              <a:rPr lang="de-DE" sz="1600" dirty="0" err="1">
                <a:effectLst/>
                <a:latin typeface="Helvetica" pitchFamily="2" charset="0"/>
              </a:rPr>
              <a:t>gestione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ospedaliera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Falegname</a:t>
            </a:r>
            <a:r>
              <a:rPr lang="de-DE" sz="1600" dirty="0">
                <a:effectLst/>
                <a:latin typeface="Helvetica" pitchFamily="2" charset="0"/>
              </a:rPr>
              <a:t> da </a:t>
            </a:r>
            <a:r>
              <a:rPr lang="de-DE" sz="1600" dirty="0" err="1">
                <a:effectLst/>
                <a:latin typeface="Helvetica" pitchFamily="2" charset="0"/>
              </a:rPr>
              <a:t>mobili</a:t>
            </a:r>
            <a:r>
              <a:rPr lang="de-DE" sz="1600" dirty="0">
                <a:effectLst/>
                <a:latin typeface="Helvetica" pitchFamily="2" charset="0"/>
              </a:rPr>
              <a:t>, </a:t>
            </a:r>
            <a:r>
              <a:rPr lang="de-DE" sz="1600" dirty="0" err="1">
                <a:effectLst/>
                <a:latin typeface="Helvetica" pitchFamily="2" charset="0"/>
              </a:rPr>
              <a:t>maestro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maestra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Galvanostegista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Informatico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informatica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Installatore-elettricista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installatrice-elettricista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Maestro </a:t>
            </a:r>
            <a:r>
              <a:rPr lang="de-DE" sz="1600" dirty="0" err="1">
                <a:effectLst/>
                <a:latin typeface="Helvetica" pitchFamily="2" charset="0"/>
              </a:rPr>
              <a:t>agricoltore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maestra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agricoltrice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Maestro / </a:t>
            </a:r>
            <a:r>
              <a:rPr lang="de-DE" sz="1600" dirty="0" err="1">
                <a:effectLst/>
                <a:latin typeface="Helvetica" pitchFamily="2" charset="0"/>
              </a:rPr>
              <a:t>maestra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spazzacamino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Liutaio</a:t>
            </a:r>
            <a:r>
              <a:rPr lang="de-DE" sz="1600" dirty="0">
                <a:effectLst/>
                <a:latin typeface="Helvetica" pitchFamily="2" charset="0"/>
              </a:rPr>
              <a:t>, </a:t>
            </a:r>
            <a:r>
              <a:rPr lang="de-DE" sz="1600" dirty="0" err="1">
                <a:effectLst/>
                <a:latin typeface="Helvetica" pitchFamily="2" charset="0"/>
              </a:rPr>
              <a:t>maestro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liutaia</a:t>
            </a:r>
            <a:r>
              <a:rPr lang="de-DE" sz="1600" dirty="0">
                <a:effectLst/>
                <a:latin typeface="Helvetica" pitchFamily="2" charset="0"/>
              </a:rPr>
              <a:t>, </a:t>
            </a:r>
            <a:r>
              <a:rPr lang="de-DE" sz="1600" dirty="0" err="1">
                <a:effectLst/>
                <a:latin typeface="Helvetica" pitchFamily="2" charset="0"/>
              </a:rPr>
              <a:t>maestra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Panettiere-</a:t>
            </a:r>
            <a:r>
              <a:rPr lang="de-DE" sz="1600" dirty="0" err="1">
                <a:effectLst/>
                <a:latin typeface="Helvetica" pitchFamily="2" charset="0"/>
              </a:rPr>
              <a:t>pasticciere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panettiera-pasticciera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Pellicciaio</a:t>
            </a:r>
            <a:r>
              <a:rPr lang="de-DE" sz="1600" dirty="0">
                <a:effectLst/>
                <a:latin typeface="Helvetica" pitchFamily="2" charset="0"/>
              </a:rPr>
              <a:t>, </a:t>
            </a:r>
            <a:r>
              <a:rPr lang="de-DE" sz="1600" dirty="0" err="1">
                <a:effectLst/>
                <a:latin typeface="Helvetica" pitchFamily="2" charset="0"/>
              </a:rPr>
              <a:t>maestro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pellicciaia</a:t>
            </a:r>
            <a:r>
              <a:rPr lang="de-DE" sz="1600" dirty="0">
                <a:effectLst/>
                <a:latin typeface="Helvetica" pitchFamily="2" charset="0"/>
              </a:rPr>
              <a:t>, </a:t>
            </a:r>
            <a:r>
              <a:rPr lang="de-DE" sz="1600" dirty="0" err="1">
                <a:effectLst/>
                <a:latin typeface="Helvetica" pitchFamily="2" charset="0"/>
              </a:rPr>
              <a:t>maestro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Pianificatore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pianificatrice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elettricista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Responsabile</a:t>
            </a:r>
            <a:r>
              <a:rPr lang="de-DE" sz="1600" dirty="0"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effectLst/>
                <a:latin typeface="Helvetica" pitchFamily="2" charset="0"/>
              </a:rPr>
              <a:t>formazione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Responsabile</a:t>
            </a:r>
            <a:r>
              <a:rPr lang="de-DE" sz="1600" dirty="0">
                <a:effectLst/>
                <a:latin typeface="Helvetica" pitchFamily="2" charset="0"/>
              </a:rPr>
              <a:t> in </a:t>
            </a:r>
            <a:r>
              <a:rPr lang="de-DE" sz="1600" dirty="0" err="1">
                <a:effectLst/>
                <a:latin typeface="Helvetica" pitchFamily="2" charset="0"/>
              </a:rPr>
              <a:t>risorse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umane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Tecnologo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tecnologa</a:t>
            </a:r>
            <a:r>
              <a:rPr lang="de-DE" sz="1600" dirty="0">
                <a:effectLst/>
                <a:latin typeface="Helvetica" pitchFamily="2" charset="0"/>
              </a:rPr>
              <a:t> in </a:t>
            </a:r>
            <a:r>
              <a:rPr lang="de-DE" sz="1600" dirty="0" err="1">
                <a:effectLst/>
                <a:latin typeface="Helvetica" pitchFamily="2" charset="0"/>
              </a:rPr>
              <a:t>chimica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Telematico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telematica</a:t>
            </a:r>
            <a:endParaRPr lang="de-DE" sz="1600" dirty="0">
              <a:effectLst/>
              <a:latin typeface="Helvetica" pitchFamily="2" charset="0"/>
            </a:endParaRPr>
          </a:p>
        </p:txBody>
      </p:sp>
      <p:sp>
        <p:nvSpPr>
          <p:cNvPr id="5" name="Titel 3">
            <a:extLst>
              <a:ext uri="{FF2B5EF4-FFF2-40B4-BE49-F238E27FC236}">
                <a16:creationId xmlns:a16="http://schemas.microsoft.com/office/drawing/2014/main" id="{A400E7B8-7E65-89E1-9239-D164950F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515600" cy="1325563"/>
          </a:xfrm>
        </p:spPr>
        <p:txBody>
          <a:bodyPr>
            <a:normAutofit/>
          </a:bodyPr>
          <a:lstStyle/>
          <a:p>
            <a:r>
              <a:rPr lang="de-DE" dirty="0" err="1"/>
              <a:t>L’esame</a:t>
            </a:r>
            <a:r>
              <a:rPr lang="de-DE" dirty="0"/>
              <a:t> professionale </a:t>
            </a:r>
            <a:r>
              <a:rPr lang="de-DE" dirty="0" err="1"/>
              <a:t>federale</a:t>
            </a:r>
            <a:r>
              <a:rPr lang="de-DE" dirty="0"/>
              <a:t> superiore – </a:t>
            </a:r>
            <a:r>
              <a:rPr lang="de-DE" dirty="0" err="1"/>
              <a:t>esempi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3737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32632EAF-D20E-98D8-823B-8163F9A1D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8" y="2186186"/>
            <a:ext cx="6279216" cy="406082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de-DE" sz="1600" dirty="0">
                <a:effectLst/>
                <a:latin typeface="Helvetica" pitchFamily="2" charset="0"/>
              </a:rPr>
              <a:t>I </a:t>
            </a:r>
            <a:r>
              <a:rPr lang="de-DE" sz="1600" dirty="0" err="1">
                <a:effectLst/>
                <a:latin typeface="Helvetica" pitchFamily="2" charset="0"/>
              </a:rPr>
              <a:t>cicli</a:t>
            </a:r>
            <a:r>
              <a:rPr lang="de-DE" sz="1600" dirty="0"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effectLst/>
                <a:latin typeface="Helvetica" pitchFamily="2" charset="0"/>
              </a:rPr>
              <a:t>formazione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presso</a:t>
            </a:r>
            <a:r>
              <a:rPr lang="de-DE" sz="1600" dirty="0">
                <a:effectLst/>
                <a:latin typeface="Helvetica" pitchFamily="2" charset="0"/>
              </a:rPr>
              <a:t> le </a:t>
            </a:r>
            <a:r>
              <a:rPr lang="de-DE" sz="1600" dirty="0" err="1">
                <a:effectLst/>
                <a:latin typeface="Helvetica" pitchFamily="2" charset="0"/>
              </a:rPr>
              <a:t>scuole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specializzate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superiori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permettono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agli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studenti</a:t>
            </a:r>
            <a:r>
              <a:rPr lang="de-DE" sz="1600" dirty="0">
                <a:effectLst/>
                <a:latin typeface="Helvetica" pitchFamily="2" charset="0"/>
              </a:rPr>
              <a:t> a </a:t>
            </a:r>
            <a:r>
              <a:rPr lang="de-DE" sz="1600" dirty="0" err="1">
                <a:effectLst/>
                <a:latin typeface="Helvetica" pitchFamily="2" charset="0"/>
              </a:rPr>
              <a:t>sviluppare</a:t>
            </a:r>
            <a:r>
              <a:rPr lang="de-DE" sz="1600" dirty="0">
                <a:effectLst/>
                <a:latin typeface="Helvetica" pitchFamily="2" charset="0"/>
              </a:rPr>
              <a:t> le </a:t>
            </a:r>
            <a:r>
              <a:rPr lang="de-DE" sz="1600" dirty="0" err="1">
                <a:effectLst/>
                <a:latin typeface="Helvetica" pitchFamily="2" charset="0"/>
              </a:rPr>
              <a:t>competenze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necessarie</a:t>
            </a:r>
            <a:r>
              <a:rPr lang="de-DE" sz="1600" dirty="0">
                <a:effectLst/>
                <a:latin typeface="Helvetica" pitchFamily="2" charset="0"/>
              </a:rPr>
              <a:t> per </a:t>
            </a:r>
            <a:r>
              <a:rPr lang="de-DE" sz="1600" dirty="0" err="1">
                <a:effectLst/>
                <a:latin typeface="Helvetica" pitchFamily="2" charset="0"/>
              </a:rPr>
              <a:t>assumere</a:t>
            </a:r>
            <a:r>
              <a:rPr lang="de-DE" sz="1600" dirty="0">
                <a:effectLst/>
                <a:latin typeface="Helvetica" pitchFamily="2" charset="0"/>
              </a:rPr>
              <a:t> delle </a:t>
            </a:r>
            <a:r>
              <a:rPr lang="de-DE" sz="1600" dirty="0" err="1">
                <a:effectLst/>
                <a:latin typeface="Helvetica" pitchFamily="2" charset="0"/>
              </a:rPr>
              <a:t>responsabilità</a:t>
            </a:r>
            <a:r>
              <a:rPr lang="de-DE" sz="1600" dirty="0">
                <a:effectLst/>
                <a:latin typeface="Helvetica" pitchFamily="2" charset="0"/>
              </a:rPr>
              <a:t> a </a:t>
            </a:r>
            <a:r>
              <a:rPr lang="de-DE" sz="1600" dirty="0" err="1">
                <a:effectLst/>
                <a:latin typeface="Helvetica" pitchFamily="2" charset="0"/>
              </a:rPr>
              <a:t>livello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tecnico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</a:t>
            </a:r>
            <a:r>
              <a:rPr lang="de-DE" sz="1600" dirty="0">
                <a:effectLst/>
                <a:latin typeface="Helvetica" pitchFamily="2" charset="0"/>
              </a:rPr>
              <a:t> in materia di </a:t>
            </a:r>
            <a:r>
              <a:rPr lang="de-DE" sz="1600" dirty="0" err="1">
                <a:effectLst/>
                <a:latin typeface="Helvetica" pitchFamily="2" charset="0"/>
              </a:rPr>
              <a:t>gestione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nel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loro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settore</a:t>
            </a:r>
            <a:r>
              <a:rPr lang="de-DE" sz="1600" dirty="0">
                <a:effectLst/>
                <a:latin typeface="Helvetica" pitchFamily="2" charset="0"/>
              </a:rPr>
              <a:t>. I </a:t>
            </a:r>
            <a:r>
              <a:rPr lang="de-DE" sz="1600" dirty="0" err="1">
                <a:effectLst/>
                <a:latin typeface="Helvetica" pitchFamily="2" charset="0"/>
              </a:rPr>
              <a:t>cicli</a:t>
            </a:r>
            <a:r>
              <a:rPr lang="de-DE" sz="1600" dirty="0">
                <a:effectLst/>
                <a:latin typeface="Helvetica" pitchFamily="2" charset="0"/>
              </a:rPr>
              <a:t> si </a:t>
            </a:r>
            <a:r>
              <a:rPr lang="de-DE" sz="1600" dirty="0" err="1">
                <a:effectLst/>
                <a:latin typeface="Helvetica" pitchFamily="2" charset="0"/>
              </a:rPr>
              <a:t>orientano</a:t>
            </a:r>
            <a:r>
              <a:rPr lang="de-DE" sz="1600" dirty="0">
                <a:effectLst/>
                <a:latin typeface="Helvetica" pitchFamily="2" charset="0"/>
              </a:rPr>
              <a:t> al </a:t>
            </a:r>
            <a:r>
              <a:rPr lang="de-DE" sz="1600" dirty="0" err="1">
                <a:effectLst/>
                <a:latin typeface="Helvetica" pitchFamily="2" charset="0"/>
              </a:rPr>
              <a:t>mercato</a:t>
            </a:r>
            <a:r>
              <a:rPr lang="de-DE" sz="1600" dirty="0">
                <a:effectLst/>
                <a:latin typeface="Helvetica" pitchFamily="2" charset="0"/>
              </a:rPr>
              <a:t> del </a:t>
            </a:r>
            <a:r>
              <a:rPr lang="de-DE" sz="1600" dirty="0" err="1">
                <a:effectLst/>
                <a:latin typeface="Helvetica" pitchFamily="2" charset="0"/>
              </a:rPr>
              <a:t>lavoro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promuovono</a:t>
            </a:r>
            <a:r>
              <a:rPr lang="de-DE" sz="1600" dirty="0">
                <a:effectLst/>
                <a:latin typeface="Helvetica" pitchFamily="2" charset="0"/>
              </a:rPr>
              <a:t> in </a:t>
            </a:r>
            <a:r>
              <a:rPr lang="de-DE" sz="1600" dirty="0" err="1">
                <a:effectLst/>
                <a:latin typeface="Helvetica" pitchFamily="2" charset="0"/>
              </a:rPr>
              <a:t>particolare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lo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sviluppo</a:t>
            </a:r>
            <a:r>
              <a:rPr lang="de-DE" sz="1600" dirty="0"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effectLst/>
                <a:latin typeface="Helvetica" pitchFamily="2" charset="0"/>
              </a:rPr>
              <a:t>un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approccio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metodologico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sistematico</a:t>
            </a:r>
            <a:r>
              <a:rPr lang="de-DE" sz="1600" dirty="0">
                <a:effectLst/>
                <a:latin typeface="Helvetica" pitchFamily="2" charset="0"/>
              </a:rPr>
              <a:t>. La </a:t>
            </a:r>
            <a:r>
              <a:rPr lang="de-DE" sz="1600" dirty="0" err="1">
                <a:effectLst/>
                <a:latin typeface="Helvetica" pitchFamily="2" charset="0"/>
              </a:rPr>
              <a:t>formazione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presso</a:t>
            </a:r>
            <a:r>
              <a:rPr lang="de-DE" sz="1600" dirty="0">
                <a:effectLst/>
                <a:latin typeface="Helvetica" pitchFamily="2" charset="0"/>
              </a:rPr>
              <a:t> le SSS ha </a:t>
            </a:r>
            <a:r>
              <a:rPr lang="de-DE" sz="1600" dirty="0" err="1">
                <a:effectLst/>
                <a:latin typeface="Helvetica" pitchFamily="2" charset="0"/>
              </a:rPr>
              <a:t>un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orientamento</a:t>
            </a:r>
            <a:r>
              <a:rPr lang="de-DE" sz="1600" dirty="0">
                <a:effectLst/>
                <a:latin typeface="Helvetica" pitchFamily="2" charset="0"/>
              </a:rPr>
              <a:t> più </a:t>
            </a:r>
            <a:r>
              <a:rPr lang="de-DE" sz="1600" dirty="0" err="1">
                <a:effectLst/>
                <a:latin typeface="Helvetica" pitchFamily="2" charset="0"/>
              </a:rPr>
              <a:t>generico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ampio</a:t>
            </a:r>
            <a:r>
              <a:rPr lang="de-DE" sz="1600" dirty="0"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effectLst/>
                <a:latin typeface="Helvetica" pitchFamily="2" charset="0"/>
              </a:rPr>
              <a:t>quello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degli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esami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federali</a:t>
            </a:r>
            <a:r>
              <a:rPr lang="de-DE" sz="1600" dirty="0">
                <a:effectLst/>
                <a:latin typeface="Helvetica" pitchFamily="2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sz="1600" dirty="0">
                <a:effectLst/>
                <a:latin typeface="Helvetica" pitchFamily="2" charset="0"/>
              </a:rPr>
              <a:t>Chi </a:t>
            </a:r>
            <a:r>
              <a:rPr lang="de-DE" sz="1600" dirty="0" err="1">
                <a:effectLst/>
                <a:latin typeface="Helvetica" pitchFamily="2" charset="0"/>
              </a:rPr>
              <a:t>conclude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con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successo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un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ciclo</a:t>
            </a:r>
            <a:r>
              <a:rPr lang="de-DE" sz="1600" dirty="0"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effectLst/>
                <a:latin typeface="Helvetica" pitchFamily="2" charset="0"/>
              </a:rPr>
              <a:t>studi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consegue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un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diploma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può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avvalersi</a:t>
            </a:r>
            <a:r>
              <a:rPr lang="de-DE" sz="1600" dirty="0">
                <a:effectLst/>
                <a:latin typeface="Helvetica" pitchFamily="2" charset="0"/>
              </a:rPr>
              <a:t> della </a:t>
            </a:r>
            <a:r>
              <a:rPr lang="de-DE" sz="1600" dirty="0" err="1">
                <a:effectLst/>
                <a:latin typeface="Helvetica" pitchFamily="2" charset="0"/>
              </a:rPr>
              <a:t>rispettiva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designazione</a:t>
            </a:r>
            <a:r>
              <a:rPr lang="de-DE" sz="1600" dirty="0"/>
              <a:t> </a:t>
            </a:r>
            <a:r>
              <a:rPr lang="de-DE" sz="1600" dirty="0">
                <a:effectLst/>
                <a:latin typeface="Helvetica" pitchFamily="2" charset="0"/>
              </a:rPr>
              <a:t>(ad es.: «</a:t>
            </a:r>
            <a:r>
              <a:rPr lang="de-DE" sz="1600" dirty="0" err="1">
                <a:effectLst/>
                <a:latin typeface="Helvetica" pitchFamily="2" charset="0"/>
              </a:rPr>
              <a:t>tecnica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dipl.</a:t>
            </a:r>
            <a:r>
              <a:rPr lang="de-DE" sz="1600" dirty="0">
                <a:effectLst/>
                <a:latin typeface="Helvetica" pitchFamily="2" charset="0"/>
              </a:rPr>
              <a:t> SSS </a:t>
            </a:r>
            <a:r>
              <a:rPr lang="de-DE" sz="1600" dirty="0" err="1">
                <a:effectLst/>
                <a:latin typeface="Helvetica" pitchFamily="2" charset="0"/>
              </a:rPr>
              <a:t>tecniche</a:t>
            </a:r>
            <a:r>
              <a:rPr lang="de-DE" sz="1600" dirty="0">
                <a:effectLst/>
                <a:latin typeface="Helvetica" pitchFamily="2" charset="0"/>
              </a:rPr>
              <a:t> del </a:t>
            </a:r>
            <a:r>
              <a:rPr lang="de-DE" sz="1600" dirty="0" err="1">
                <a:effectLst/>
                <a:latin typeface="Helvetica" pitchFamily="2" charset="0"/>
              </a:rPr>
              <a:t>legno</a:t>
            </a:r>
            <a:r>
              <a:rPr lang="de-DE" sz="1600" dirty="0">
                <a:effectLst/>
                <a:latin typeface="Helvetica" pitchFamily="2" charset="0"/>
              </a:rPr>
              <a:t>») I </a:t>
            </a:r>
            <a:r>
              <a:rPr lang="de-DE" sz="1600" dirty="0" err="1">
                <a:effectLst/>
                <a:latin typeface="Helvetica" pitchFamily="2" charset="0"/>
              </a:rPr>
              <a:t>diplomi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riconosciuti</a:t>
            </a:r>
            <a:r>
              <a:rPr lang="de-DE" sz="1600" dirty="0">
                <a:effectLst/>
                <a:latin typeface="Helvetica" pitchFamily="2" charset="0"/>
              </a:rPr>
              <a:t> a </a:t>
            </a:r>
            <a:r>
              <a:rPr lang="de-DE" sz="1600" dirty="0" err="1">
                <a:effectLst/>
                <a:latin typeface="Helvetica" pitchFamily="2" charset="0"/>
              </a:rPr>
              <a:t>livello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federale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sono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conferiti</a:t>
            </a:r>
            <a:r>
              <a:rPr lang="de-DE" sz="1600" dirty="0">
                <a:effectLst/>
                <a:latin typeface="Helvetica" pitchFamily="2" charset="0"/>
              </a:rPr>
              <a:t> da </a:t>
            </a:r>
            <a:r>
              <a:rPr lang="de-DE" sz="1600" dirty="0" err="1">
                <a:effectLst/>
                <a:latin typeface="Helvetica" pitchFamily="2" charset="0"/>
              </a:rPr>
              <a:t>operatori</a:t>
            </a:r>
            <a:r>
              <a:rPr lang="de-DE" sz="1600" dirty="0"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effectLst/>
                <a:latin typeface="Helvetica" pitchFamily="2" charset="0"/>
              </a:rPr>
              <a:t>cicli</a:t>
            </a:r>
            <a:r>
              <a:rPr lang="de-DE" sz="1600" dirty="0"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effectLst/>
                <a:latin typeface="Helvetica" pitchFamily="2" charset="0"/>
              </a:rPr>
              <a:t>studio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riconosciuti</a:t>
            </a:r>
            <a:r>
              <a:rPr lang="de-DE" sz="1600" dirty="0">
                <a:effectLst/>
                <a:latin typeface="Helvetica" pitchFamily="2" charset="0"/>
              </a:rPr>
              <a:t>. I </a:t>
            </a:r>
            <a:r>
              <a:rPr lang="de-DE" sz="1600" dirty="0" err="1">
                <a:effectLst/>
                <a:latin typeface="Helvetica" pitchFamily="2" charset="0"/>
              </a:rPr>
              <a:t>titoli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sono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protetti</a:t>
            </a:r>
            <a:r>
              <a:rPr lang="de-DE" sz="1600" dirty="0">
                <a:effectLst/>
                <a:latin typeface="Helvetica" pitchFamily="2" charset="0"/>
              </a:rPr>
              <a:t>.</a:t>
            </a:r>
          </a:p>
        </p:txBody>
      </p:sp>
      <p:sp>
        <p:nvSpPr>
          <p:cNvPr id="5" name="Titel 3">
            <a:extLst>
              <a:ext uri="{FF2B5EF4-FFF2-40B4-BE49-F238E27FC236}">
                <a16:creationId xmlns:a16="http://schemas.microsoft.com/office/drawing/2014/main" id="{783C2474-F014-5B8B-05DF-2C492012B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8060789" cy="1325563"/>
          </a:xfrm>
        </p:spPr>
        <p:txBody>
          <a:bodyPr>
            <a:normAutofit/>
          </a:bodyPr>
          <a:lstStyle/>
          <a:p>
            <a:r>
              <a:rPr lang="de-DE" dirty="0" err="1"/>
              <a:t>Diplomi</a:t>
            </a:r>
            <a:r>
              <a:rPr lang="de-DE" dirty="0"/>
              <a:t> SSS </a:t>
            </a:r>
            <a:r>
              <a:rPr lang="de-DE" dirty="0" err="1"/>
              <a:t>riconosciuti</a:t>
            </a:r>
            <a:r>
              <a:rPr lang="de-DE" dirty="0"/>
              <a:t> </a:t>
            </a:r>
            <a:r>
              <a:rPr lang="de-DE" dirty="0" err="1"/>
              <a:t>dalla</a:t>
            </a:r>
            <a:r>
              <a:rPr lang="de-DE" dirty="0"/>
              <a:t> </a:t>
            </a:r>
            <a:r>
              <a:rPr lang="de-DE" dirty="0" err="1"/>
              <a:t>Confederazione</a:t>
            </a:r>
            <a:endParaRPr lang="de-DE" dirty="0"/>
          </a:p>
        </p:txBody>
      </p:sp>
      <p:pic>
        <p:nvPicPr>
          <p:cNvPr id="7" name="Grafik 6" descr="Diplomrolle Silhouette">
            <a:extLst>
              <a:ext uri="{FF2B5EF4-FFF2-40B4-BE49-F238E27FC236}">
                <a16:creationId xmlns:a16="http://schemas.microsoft.com/office/drawing/2014/main" id="{69A2C62D-BA56-B880-9E68-F0BAD8D315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775896">
            <a:off x="7851749" y="2095401"/>
            <a:ext cx="3250815" cy="3250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16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1">
            <a:extLst>
              <a:ext uri="{FF2B5EF4-FFF2-40B4-BE49-F238E27FC236}">
                <a16:creationId xmlns:a16="http://schemas.microsoft.com/office/drawing/2014/main" id="{FC50B842-1BDB-0EF4-D538-1CB37713E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8" y="2059148"/>
            <a:ext cx="10783224" cy="4316252"/>
          </a:xfrm>
        </p:spPr>
        <p:txBody>
          <a:bodyPr numCol="3">
            <a:normAutofit/>
          </a:bodyPr>
          <a:lstStyle/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Albergatore-ristoratore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albergatrice-ristoratrice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dipl.</a:t>
            </a:r>
            <a:r>
              <a:rPr lang="de-DE" sz="1600" dirty="0">
                <a:effectLst/>
                <a:latin typeface="Helvetica" pitchFamily="2" charset="0"/>
              </a:rPr>
              <a:t> SSS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Conduttore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conduttrice</a:t>
            </a:r>
            <a:r>
              <a:rPr lang="de-DE" sz="1600" dirty="0"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effectLst/>
                <a:latin typeface="Helvetica" pitchFamily="2" charset="0"/>
              </a:rPr>
              <a:t>laboratorio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sociopedagogico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dipl.</a:t>
            </a:r>
            <a:r>
              <a:rPr lang="de-DE" sz="1600" dirty="0">
                <a:effectLst/>
                <a:latin typeface="Helvetica" pitchFamily="2" charset="0"/>
              </a:rPr>
              <a:t> SSS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Commerciante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agrario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dipl.</a:t>
            </a:r>
            <a:r>
              <a:rPr lang="de-DE" sz="1600" dirty="0">
                <a:effectLst/>
                <a:latin typeface="Helvetica" pitchFamily="2" charset="0"/>
              </a:rPr>
              <a:t> SSS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Soccorritore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soccorritrice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dipl.</a:t>
            </a:r>
            <a:r>
              <a:rPr lang="de-DE" sz="1600" dirty="0">
                <a:effectLst/>
                <a:latin typeface="Helvetica" pitchFamily="2" charset="0"/>
              </a:rPr>
              <a:t> SSS</a:t>
            </a: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Designer </a:t>
            </a:r>
            <a:r>
              <a:rPr lang="de-DE" sz="1600" dirty="0" err="1">
                <a:effectLst/>
                <a:latin typeface="Helvetica" pitchFamily="2" charset="0"/>
              </a:rPr>
              <a:t>dipl.</a:t>
            </a:r>
            <a:r>
              <a:rPr lang="de-DE" sz="1600" dirty="0">
                <a:effectLst/>
                <a:latin typeface="Helvetica" pitchFamily="2" charset="0"/>
              </a:rPr>
              <a:t> SSS in </a:t>
            </a:r>
            <a:r>
              <a:rPr lang="de-DE" sz="1600" dirty="0" err="1">
                <a:effectLst/>
                <a:latin typeface="Helvetica" pitchFamily="2" charset="0"/>
              </a:rPr>
              <a:t>arti</a:t>
            </a:r>
            <a:r>
              <a:rPr lang="de-DE" sz="1600" dirty="0">
                <a:effectLst/>
                <a:latin typeface="Helvetica" pitchFamily="2" charset="0"/>
              </a:rPr>
              <a:t> figurative</a:t>
            </a: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Designer </a:t>
            </a:r>
            <a:r>
              <a:rPr lang="de-DE" sz="1600" dirty="0" err="1">
                <a:effectLst/>
                <a:latin typeface="Helvetica" pitchFamily="2" charset="0"/>
              </a:rPr>
              <a:t>dipl.</a:t>
            </a:r>
            <a:r>
              <a:rPr lang="de-DE" sz="1600" dirty="0">
                <a:effectLst/>
                <a:latin typeface="Helvetica" pitchFamily="2" charset="0"/>
              </a:rPr>
              <a:t> SSS in design </a:t>
            </a:r>
            <a:r>
              <a:rPr lang="de-DE" sz="1600" dirty="0" err="1">
                <a:effectLst/>
                <a:latin typeface="Helvetica" pitchFamily="2" charset="0"/>
              </a:rPr>
              <a:t>visivo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Economista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aziendale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dipl.</a:t>
            </a:r>
            <a:r>
              <a:rPr lang="de-DE" sz="1600" dirty="0">
                <a:effectLst/>
                <a:latin typeface="Helvetica" pitchFamily="2" charset="0"/>
              </a:rPr>
              <a:t> SSS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Economista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bancario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dipl.</a:t>
            </a:r>
            <a:r>
              <a:rPr lang="de-DE" sz="1600" dirty="0">
                <a:effectLst/>
                <a:latin typeface="Helvetica" pitchFamily="2" charset="0"/>
              </a:rPr>
              <a:t> SSS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Educatore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educatrice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dell’infanzia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dipl.</a:t>
            </a:r>
            <a:r>
              <a:rPr lang="de-DE" sz="1600" dirty="0">
                <a:effectLst/>
                <a:latin typeface="Helvetica" pitchFamily="2" charset="0"/>
              </a:rPr>
              <a:t> SSS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Forestale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dipl.</a:t>
            </a:r>
            <a:r>
              <a:rPr lang="de-DE" sz="1600" dirty="0">
                <a:effectLst/>
                <a:latin typeface="Helvetica" pitchFamily="2" charset="0"/>
              </a:rPr>
              <a:t> SSS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Igenista</a:t>
            </a:r>
            <a:r>
              <a:rPr lang="de-DE" sz="1600" dirty="0">
                <a:effectLst/>
                <a:latin typeface="Helvetica" pitchFamily="2" charset="0"/>
              </a:rPr>
              <a:t> dentale </a:t>
            </a:r>
            <a:r>
              <a:rPr lang="de-DE" sz="1600" dirty="0" err="1">
                <a:effectLst/>
                <a:latin typeface="Helvetica" pitchFamily="2" charset="0"/>
              </a:rPr>
              <a:t>dipl.</a:t>
            </a:r>
            <a:r>
              <a:rPr lang="de-DE" sz="1600" dirty="0">
                <a:effectLst/>
                <a:latin typeface="Helvetica" pitchFamily="2" charset="0"/>
              </a:rPr>
              <a:t> SSS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Informatico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informatica</a:t>
            </a:r>
            <a:r>
              <a:rPr lang="de-DE" sz="1600" dirty="0"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effectLst/>
                <a:latin typeface="Helvetica" pitchFamily="2" charset="0"/>
              </a:rPr>
              <a:t>gestione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dipl.</a:t>
            </a:r>
            <a:r>
              <a:rPr lang="de-DE" sz="1600" dirty="0">
                <a:effectLst/>
                <a:latin typeface="Helvetica" pitchFamily="2" charset="0"/>
              </a:rPr>
              <a:t> SSS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Perito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perita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doganale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dipl.</a:t>
            </a:r>
            <a:r>
              <a:rPr lang="de-DE" sz="1600" dirty="0">
                <a:effectLst/>
                <a:latin typeface="Helvetica" pitchFamily="2" charset="0"/>
              </a:rPr>
              <a:t> SSS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Specialista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dei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servizi</a:t>
            </a:r>
            <a:r>
              <a:rPr lang="de-DE" sz="1600" dirty="0">
                <a:effectLst/>
                <a:latin typeface="Helvetica" pitchFamily="2" charset="0"/>
              </a:rPr>
              <a:t> della </a:t>
            </a:r>
            <a:r>
              <a:rPr lang="de-DE" sz="1600" dirty="0" err="1">
                <a:effectLst/>
                <a:latin typeface="Helvetica" pitchFamily="2" charset="0"/>
              </a:rPr>
              <a:t>navigazione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aerea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dipl.</a:t>
            </a:r>
            <a:r>
              <a:rPr lang="de-DE" sz="1600" dirty="0">
                <a:effectLst/>
                <a:latin typeface="Helvetica" pitchFamily="2" charset="0"/>
              </a:rPr>
              <a:t> SSS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Tecnico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tecnica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dipl.</a:t>
            </a:r>
            <a:r>
              <a:rPr lang="de-DE" sz="1600" dirty="0">
                <a:effectLst/>
                <a:latin typeface="Helvetica" pitchFamily="2" charset="0"/>
              </a:rPr>
              <a:t> SSS ad es. in </a:t>
            </a:r>
            <a:r>
              <a:rPr lang="de-DE" sz="1600" dirty="0" err="1">
                <a:effectLst/>
                <a:latin typeface="Helvetica" pitchFamily="2" charset="0"/>
              </a:rPr>
              <a:t>direzione</a:t>
            </a:r>
            <a:r>
              <a:rPr lang="de-DE" sz="1600" dirty="0"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effectLst/>
                <a:latin typeface="Helvetica" pitchFamily="2" charset="0"/>
              </a:rPr>
              <a:t>lavori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edili</a:t>
            </a:r>
            <a:r>
              <a:rPr lang="de-DE" sz="1600" dirty="0">
                <a:effectLst/>
                <a:latin typeface="Helvetica" pitchFamily="2" charset="0"/>
              </a:rPr>
              <a:t>, in </a:t>
            </a:r>
            <a:r>
              <a:rPr lang="de-DE" sz="1600" dirty="0" err="1">
                <a:effectLst/>
                <a:latin typeface="Helvetica" pitchFamily="2" charset="0"/>
              </a:rPr>
              <a:t>tecnica</a:t>
            </a:r>
            <a:r>
              <a:rPr lang="de-DE" sz="1600" dirty="0">
                <a:effectLst/>
                <a:latin typeface="Helvetica" pitchFamily="2" charset="0"/>
              </a:rPr>
              <a:t> del </a:t>
            </a:r>
            <a:r>
              <a:rPr lang="de-DE" sz="1600" dirty="0" err="1">
                <a:effectLst/>
                <a:latin typeface="Helvetica" pitchFamily="2" charset="0"/>
              </a:rPr>
              <a:t>legno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Tecnico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tecnica</a:t>
            </a:r>
            <a:r>
              <a:rPr lang="de-DE" sz="1600" dirty="0"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effectLst/>
                <a:latin typeface="Helvetica" pitchFamily="2" charset="0"/>
              </a:rPr>
              <a:t>sala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operatoria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dipl.</a:t>
            </a:r>
            <a:r>
              <a:rPr lang="de-DE" sz="1600" dirty="0">
                <a:effectLst/>
                <a:latin typeface="Helvetica" pitchFamily="2" charset="0"/>
              </a:rPr>
              <a:t> SSS</a:t>
            </a:r>
          </a:p>
          <a:p>
            <a:pPr marL="0" indent="0">
              <a:lnSpc>
                <a:spcPct val="100000"/>
              </a:lnSpc>
              <a:buNone/>
            </a:pPr>
            <a:endParaRPr lang="de-DE" sz="1600" dirty="0">
              <a:effectLst/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de-DE" sz="1600" b="1" dirty="0">
                <a:effectLst/>
                <a:latin typeface="Helvetica" pitchFamily="2" charset="0"/>
              </a:rPr>
              <a:t>Studi </a:t>
            </a:r>
            <a:r>
              <a:rPr lang="de-DE" sz="1600" b="1" dirty="0" err="1">
                <a:effectLst/>
                <a:latin typeface="Helvetica" pitchFamily="2" charset="0"/>
              </a:rPr>
              <a:t>postdiploma</a:t>
            </a:r>
            <a:endParaRPr lang="de-DE" sz="1600" b="1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Esperto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esperta</a:t>
            </a:r>
            <a:r>
              <a:rPr lang="de-DE" sz="1600" dirty="0">
                <a:effectLst/>
                <a:latin typeface="Helvetica" pitchFamily="2" charset="0"/>
              </a:rPr>
              <a:t> in </a:t>
            </a:r>
            <a:r>
              <a:rPr lang="de-DE" sz="1600" dirty="0" err="1">
                <a:effectLst/>
                <a:latin typeface="Helvetica" pitchFamily="2" charset="0"/>
              </a:rPr>
              <a:t>cure</a:t>
            </a:r>
            <a:r>
              <a:rPr lang="de-DE" sz="1600" dirty="0"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effectLst/>
                <a:latin typeface="Helvetica" pitchFamily="2" charset="0"/>
              </a:rPr>
              <a:t>anestesia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diplomato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diplomata</a:t>
            </a:r>
            <a:r>
              <a:rPr lang="de-DE" sz="1600" dirty="0"/>
              <a:t> </a:t>
            </a:r>
            <a:r>
              <a:rPr lang="de-DE" sz="1600" dirty="0">
                <a:effectLst/>
                <a:latin typeface="Helvetica" pitchFamily="2" charset="0"/>
              </a:rPr>
              <a:t>SPD SSS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Esperto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esperta</a:t>
            </a:r>
            <a:r>
              <a:rPr lang="de-DE" sz="1600" dirty="0">
                <a:effectLst/>
                <a:latin typeface="Helvetica" pitchFamily="2" charset="0"/>
              </a:rPr>
              <a:t> in </a:t>
            </a:r>
            <a:r>
              <a:rPr lang="de-DE" sz="1600" dirty="0" err="1">
                <a:effectLst/>
                <a:latin typeface="Helvetica" pitchFamily="2" charset="0"/>
              </a:rPr>
              <a:t>cure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urgenti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diplomato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diplomata</a:t>
            </a:r>
            <a:r>
              <a:rPr lang="de-DE" sz="1600" dirty="0">
                <a:effectLst/>
                <a:latin typeface="Helvetica" pitchFamily="2" charset="0"/>
              </a:rPr>
              <a:t> SPD SSS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Esperto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esperta</a:t>
            </a:r>
            <a:r>
              <a:rPr lang="de-DE" sz="1600" dirty="0">
                <a:effectLst/>
                <a:latin typeface="Helvetica" pitchFamily="2" charset="0"/>
              </a:rPr>
              <a:t> in </a:t>
            </a:r>
            <a:r>
              <a:rPr lang="de-DE" sz="1600" dirty="0" err="1">
                <a:effectLst/>
                <a:latin typeface="Helvetica" pitchFamily="2" charset="0"/>
              </a:rPr>
              <a:t>cure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intense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diplomato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diplomata</a:t>
            </a:r>
            <a:r>
              <a:rPr lang="de-DE" sz="1600" dirty="0">
                <a:effectLst/>
                <a:latin typeface="Helvetica" pitchFamily="2" charset="0"/>
              </a:rPr>
              <a:t> SPD SSS</a:t>
            </a:r>
          </a:p>
          <a:p>
            <a:pPr>
              <a:lnSpc>
                <a:spcPct val="100000"/>
              </a:lnSpc>
            </a:pPr>
            <a:endParaRPr lang="de-GB" sz="1600" dirty="0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50C2C6AE-EA48-AA6B-0574-20DA6D8A0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733585"/>
            <a:ext cx="10515600" cy="1325563"/>
          </a:xfrm>
        </p:spPr>
        <p:txBody>
          <a:bodyPr>
            <a:normAutofit/>
          </a:bodyPr>
          <a:lstStyle/>
          <a:p>
            <a:r>
              <a:rPr lang="de-DE" dirty="0" err="1"/>
              <a:t>Diplomi</a:t>
            </a:r>
            <a:r>
              <a:rPr lang="de-DE" dirty="0"/>
              <a:t> SSS </a:t>
            </a:r>
            <a:r>
              <a:rPr lang="de-DE" dirty="0" err="1"/>
              <a:t>riconosciuti</a:t>
            </a:r>
            <a:r>
              <a:rPr lang="de-DE" dirty="0"/>
              <a:t> </a:t>
            </a:r>
            <a:r>
              <a:rPr lang="de-DE" dirty="0" err="1"/>
              <a:t>dalla</a:t>
            </a:r>
            <a:r>
              <a:rPr lang="de-DE" dirty="0"/>
              <a:t> </a:t>
            </a:r>
            <a:r>
              <a:rPr lang="de-DE" dirty="0" err="1"/>
              <a:t>Confederazione</a:t>
            </a:r>
            <a:r>
              <a:rPr lang="de-DE" dirty="0"/>
              <a:t> - </a:t>
            </a:r>
            <a:r>
              <a:rPr lang="de-DE" dirty="0" err="1"/>
              <a:t>esempi</a:t>
            </a:r>
            <a:r>
              <a:rPr lang="de-DE" dirty="0"/>
              <a:t> 1</a:t>
            </a:r>
          </a:p>
        </p:txBody>
      </p:sp>
      <p:pic>
        <p:nvPicPr>
          <p:cNvPr id="8" name="Grafik 7" descr="Diplomrolle Silhouette">
            <a:extLst>
              <a:ext uri="{FF2B5EF4-FFF2-40B4-BE49-F238E27FC236}">
                <a16:creationId xmlns:a16="http://schemas.microsoft.com/office/drawing/2014/main" id="{4FD05BE2-6355-5BC8-D2ED-EF2B7E98E0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775896">
            <a:off x="8603097" y="4655065"/>
            <a:ext cx="2058969" cy="205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709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49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2251E7-7C51-7C1E-94D1-5421A87E9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11281"/>
            <a:ext cx="9144000" cy="1635438"/>
          </a:xfrm>
        </p:spPr>
        <p:txBody>
          <a:bodyPr>
            <a:normAutofit fontScale="90000"/>
          </a:bodyPr>
          <a:lstStyle/>
          <a:p>
            <a:r>
              <a:rPr lang="de-CH" dirty="0" err="1"/>
              <a:t>Scuole</a:t>
            </a:r>
            <a:r>
              <a:rPr lang="de-CH" dirty="0"/>
              <a:t> </a:t>
            </a:r>
            <a:r>
              <a:rPr lang="de-CH" dirty="0" err="1"/>
              <a:t>universitarie</a:t>
            </a:r>
            <a:r>
              <a:rPr lang="de-CH" dirty="0"/>
              <a:t> </a:t>
            </a:r>
            <a:r>
              <a:rPr lang="de-CH" dirty="0" err="1"/>
              <a:t>professionalis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601098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02335646-7BB0-0775-CF54-3C6DB08F6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8" y="1883402"/>
            <a:ext cx="7868112" cy="440510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de-DE" dirty="0">
                <a:effectLst/>
                <a:latin typeface="Helvetica" pitchFamily="2" charset="0"/>
              </a:rPr>
              <a:t>Le </a:t>
            </a:r>
            <a:r>
              <a:rPr lang="de-DE" dirty="0" err="1">
                <a:effectLst/>
                <a:latin typeface="Helvetica" pitchFamily="2" charset="0"/>
              </a:rPr>
              <a:t>scuole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universitarie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professionali</a:t>
            </a:r>
            <a:r>
              <a:rPr lang="de-DE" dirty="0">
                <a:effectLst/>
                <a:latin typeface="Helvetica" pitchFamily="2" charset="0"/>
              </a:rPr>
              <a:t> (SUP) </a:t>
            </a:r>
            <a:r>
              <a:rPr lang="de-DE" dirty="0" err="1">
                <a:effectLst/>
                <a:latin typeface="Helvetica" pitchFamily="2" charset="0"/>
              </a:rPr>
              <a:t>conferiscono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titoli</a:t>
            </a:r>
            <a:r>
              <a:rPr lang="de-DE" dirty="0"/>
              <a:t> </a:t>
            </a:r>
            <a:r>
              <a:rPr lang="de-DE" dirty="0" err="1">
                <a:effectLst/>
                <a:latin typeface="Helvetica" pitchFamily="2" charset="0"/>
              </a:rPr>
              <a:t>protetti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riconosciuti</a:t>
            </a:r>
            <a:r>
              <a:rPr lang="de-DE" dirty="0">
                <a:effectLst/>
                <a:latin typeface="Helvetica" pitchFamily="2" charset="0"/>
              </a:rPr>
              <a:t> a </a:t>
            </a:r>
            <a:r>
              <a:rPr lang="de-DE" dirty="0" err="1">
                <a:effectLst/>
                <a:latin typeface="Helvetica" pitchFamily="2" charset="0"/>
              </a:rPr>
              <a:t>livello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federale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internazionale</a:t>
            </a:r>
            <a:r>
              <a:rPr lang="de-DE" dirty="0">
                <a:effectLst/>
                <a:latin typeface="Helvetica" pitchFamily="2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dirty="0">
                <a:effectLst/>
                <a:latin typeface="Helvetica" pitchFamily="2" charset="0"/>
              </a:rPr>
              <a:t>La </a:t>
            </a:r>
            <a:r>
              <a:rPr lang="de-DE" dirty="0" err="1">
                <a:effectLst/>
                <a:latin typeface="Helvetica" pitchFamily="2" charset="0"/>
              </a:rPr>
              <a:t>formazione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presso</a:t>
            </a:r>
            <a:r>
              <a:rPr lang="de-DE" dirty="0">
                <a:effectLst/>
                <a:latin typeface="Helvetica" pitchFamily="2" charset="0"/>
              </a:rPr>
              <a:t> le SUP </a:t>
            </a:r>
            <a:r>
              <a:rPr lang="de-DE" dirty="0" err="1">
                <a:effectLst/>
                <a:latin typeface="Helvetica" pitchFamily="2" charset="0"/>
              </a:rPr>
              <a:t>sono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strutturate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come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segue</a:t>
            </a:r>
            <a:r>
              <a:rPr lang="de-DE" dirty="0">
                <a:effectLst/>
                <a:latin typeface="Helvetica" pitchFamily="2" charset="0"/>
              </a:rPr>
              <a:t>:</a:t>
            </a:r>
          </a:p>
          <a:p>
            <a:pPr>
              <a:lnSpc>
                <a:spcPct val="100000"/>
              </a:lnSpc>
            </a:pPr>
            <a:r>
              <a:rPr lang="de-DE" dirty="0">
                <a:effectLst/>
                <a:latin typeface="Helvetica" pitchFamily="2" charset="0"/>
              </a:rPr>
              <a:t>Bachelor </a:t>
            </a:r>
            <a:r>
              <a:rPr lang="de-DE" dirty="0" err="1">
                <a:effectLst/>
                <a:latin typeface="Helvetica" pitchFamily="2" charset="0"/>
              </a:rPr>
              <a:t>of</a:t>
            </a:r>
            <a:r>
              <a:rPr lang="de-DE" dirty="0">
                <a:effectLst/>
                <a:latin typeface="Helvetica" pitchFamily="2" charset="0"/>
              </a:rPr>
              <a:t> Arts BA </a:t>
            </a:r>
            <a:r>
              <a:rPr lang="de-DE" dirty="0" err="1">
                <a:effectLst/>
                <a:latin typeface="Helvetica" pitchFamily="2" charset="0"/>
              </a:rPr>
              <a:t>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Bachlor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of</a:t>
            </a:r>
            <a:r>
              <a:rPr lang="de-DE" dirty="0">
                <a:effectLst/>
                <a:latin typeface="Helvetica" pitchFamily="2" charset="0"/>
              </a:rPr>
              <a:t> Science </a:t>
            </a:r>
            <a:r>
              <a:rPr lang="de-DE" dirty="0" err="1">
                <a:effectLst/>
                <a:latin typeface="Helvetica" pitchFamily="2" charset="0"/>
              </a:rPr>
              <a:t>BSc</a:t>
            </a:r>
            <a:r>
              <a:rPr lang="de-DE" dirty="0">
                <a:effectLst/>
                <a:latin typeface="Helvetica" pitchFamily="2" charset="0"/>
              </a:rPr>
              <a:t> (</a:t>
            </a:r>
            <a:r>
              <a:rPr lang="de-DE" dirty="0" err="1">
                <a:effectLst/>
                <a:latin typeface="Helvetica" pitchFamily="2" charset="0"/>
              </a:rPr>
              <a:t>primo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livello</a:t>
            </a:r>
            <a:r>
              <a:rPr lang="de-DE" dirty="0">
                <a:effectLst/>
                <a:latin typeface="Helvetica" pitchFamily="2" charset="0"/>
              </a:rPr>
              <a:t> di </a:t>
            </a:r>
            <a:r>
              <a:rPr lang="de-DE" dirty="0" err="1">
                <a:effectLst/>
                <a:latin typeface="Helvetica" pitchFamily="2" charset="0"/>
              </a:rPr>
              <a:t>formazione</a:t>
            </a:r>
            <a:r>
              <a:rPr lang="de-DE" dirty="0">
                <a:effectLst/>
                <a:latin typeface="Helvetica" pitchFamily="2" charset="0"/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de-DE" dirty="0">
                <a:effectLst/>
                <a:latin typeface="Helvetica" pitchFamily="2" charset="0"/>
              </a:rPr>
              <a:t>Master </a:t>
            </a:r>
            <a:r>
              <a:rPr lang="de-DE" dirty="0" err="1">
                <a:effectLst/>
                <a:latin typeface="Helvetica" pitchFamily="2" charset="0"/>
              </a:rPr>
              <a:t>of</a:t>
            </a:r>
            <a:r>
              <a:rPr lang="de-DE" dirty="0">
                <a:effectLst/>
                <a:latin typeface="Helvetica" pitchFamily="2" charset="0"/>
              </a:rPr>
              <a:t> Arts MA </a:t>
            </a:r>
            <a:r>
              <a:rPr lang="de-DE" dirty="0" err="1">
                <a:effectLst/>
                <a:latin typeface="Helvetica" pitchFamily="2" charset="0"/>
              </a:rPr>
              <a:t>e</a:t>
            </a:r>
            <a:r>
              <a:rPr lang="de-DE" dirty="0">
                <a:effectLst/>
                <a:latin typeface="Helvetica" pitchFamily="2" charset="0"/>
              </a:rPr>
              <a:t> Master </a:t>
            </a:r>
            <a:r>
              <a:rPr lang="de-DE" dirty="0" err="1">
                <a:effectLst/>
                <a:latin typeface="Helvetica" pitchFamily="2" charset="0"/>
              </a:rPr>
              <a:t>of</a:t>
            </a:r>
            <a:r>
              <a:rPr lang="de-DE" dirty="0">
                <a:effectLst/>
                <a:latin typeface="Helvetica" pitchFamily="2" charset="0"/>
              </a:rPr>
              <a:t> Science </a:t>
            </a:r>
            <a:r>
              <a:rPr lang="de-DE" dirty="0" err="1">
                <a:effectLst/>
                <a:latin typeface="Helvetica" pitchFamily="2" charset="0"/>
              </a:rPr>
              <a:t>MSc</a:t>
            </a:r>
            <a:r>
              <a:rPr lang="de-DE" dirty="0">
                <a:effectLst/>
                <a:latin typeface="Helvetica" pitchFamily="2" charset="0"/>
              </a:rPr>
              <a:t> (</a:t>
            </a:r>
            <a:r>
              <a:rPr lang="de-DE" dirty="0" err="1">
                <a:effectLst/>
                <a:latin typeface="Helvetica" pitchFamily="2" charset="0"/>
              </a:rPr>
              <a:t>secondo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livello</a:t>
            </a:r>
            <a:r>
              <a:rPr lang="de-DE" dirty="0">
                <a:effectLst/>
                <a:latin typeface="Helvetica" pitchFamily="2" charset="0"/>
              </a:rPr>
              <a:t> di </a:t>
            </a:r>
            <a:r>
              <a:rPr lang="de-DE" dirty="0" err="1">
                <a:effectLst/>
                <a:latin typeface="Helvetica" pitchFamily="2" charset="0"/>
              </a:rPr>
              <a:t>formazione</a:t>
            </a:r>
            <a:r>
              <a:rPr lang="de-DE" dirty="0">
                <a:effectLst/>
                <a:latin typeface="Helvetica" pitchFamily="2" charset="0"/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dirty="0" err="1">
                <a:effectLst/>
                <a:latin typeface="Helvetica" pitchFamily="2" charset="0"/>
              </a:rPr>
              <a:t>Gli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studi</a:t>
            </a:r>
            <a:r>
              <a:rPr lang="de-DE" dirty="0">
                <a:effectLst/>
                <a:latin typeface="Helvetica" pitchFamily="2" charset="0"/>
              </a:rPr>
              <a:t> di </a:t>
            </a:r>
            <a:r>
              <a:rPr lang="de-DE" dirty="0" err="1">
                <a:effectLst/>
                <a:latin typeface="Helvetica" pitchFamily="2" charset="0"/>
              </a:rPr>
              <a:t>formazione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continua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presso</a:t>
            </a:r>
            <a:r>
              <a:rPr lang="de-DE" dirty="0">
                <a:effectLst/>
                <a:latin typeface="Helvetica" pitchFamily="2" charset="0"/>
              </a:rPr>
              <a:t> le </a:t>
            </a:r>
            <a:r>
              <a:rPr lang="de-DE" dirty="0" err="1">
                <a:effectLst/>
                <a:latin typeface="Helvetica" pitchFamily="2" charset="0"/>
              </a:rPr>
              <a:t>Scuole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universitarie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professionali</a:t>
            </a:r>
            <a:r>
              <a:rPr lang="de-DE" dirty="0">
                <a:effectLst/>
                <a:latin typeface="Helvetica" pitchFamily="2" charset="0"/>
              </a:rPr>
              <a:t> si </a:t>
            </a:r>
            <a:r>
              <a:rPr lang="de-DE" dirty="0" err="1">
                <a:effectLst/>
                <a:latin typeface="Helvetica" pitchFamily="2" charset="0"/>
              </a:rPr>
              <a:t>concludono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con</a:t>
            </a:r>
            <a:r>
              <a:rPr lang="de-DE" dirty="0">
                <a:effectLst/>
                <a:latin typeface="Helvetica" pitchFamily="2" charset="0"/>
              </a:rPr>
              <a:t> i due </a:t>
            </a:r>
            <a:r>
              <a:rPr lang="de-DE" dirty="0" err="1">
                <a:effectLst/>
                <a:latin typeface="Helvetica" pitchFamily="2" charset="0"/>
              </a:rPr>
              <a:t>seguenti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titoli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protetti</a:t>
            </a:r>
            <a:r>
              <a:rPr lang="de-DE" dirty="0">
                <a:effectLst/>
                <a:latin typeface="Helvetica" pitchFamily="2" charset="0"/>
              </a:rPr>
              <a:t>:</a:t>
            </a:r>
          </a:p>
          <a:p>
            <a:pPr>
              <a:lnSpc>
                <a:spcPct val="100000"/>
              </a:lnSpc>
            </a:pPr>
            <a:r>
              <a:rPr lang="de-DE" dirty="0">
                <a:effectLst/>
                <a:latin typeface="Helvetica" pitchFamily="2" charset="0"/>
              </a:rPr>
              <a:t>Master </a:t>
            </a:r>
            <a:r>
              <a:rPr lang="de-DE" dirty="0" err="1">
                <a:effectLst/>
                <a:latin typeface="Helvetica" pitchFamily="2" charset="0"/>
              </a:rPr>
              <a:t>of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Advanced</a:t>
            </a:r>
            <a:r>
              <a:rPr lang="de-DE" dirty="0">
                <a:effectLst/>
                <a:latin typeface="Helvetica" pitchFamily="2" charset="0"/>
              </a:rPr>
              <a:t> Studies MAS</a:t>
            </a:r>
          </a:p>
          <a:p>
            <a:pPr>
              <a:lnSpc>
                <a:spcPct val="100000"/>
              </a:lnSpc>
            </a:pPr>
            <a:r>
              <a:rPr lang="de-DE" dirty="0">
                <a:effectLst/>
                <a:latin typeface="Helvetica" pitchFamily="2" charset="0"/>
              </a:rPr>
              <a:t>Executive Master </a:t>
            </a:r>
            <a:r>
              <a:rPr lang="de-DE" dirty="0" err="1">
                <a:effectLst/>
                <a:latin typeface="Helvetica" pitchFamily="2" charset="0"/>
              </a:rPr>
              <a:t>of</a:t>
            </a:r>
            <a:r>
              <a:rPr lang="de-DE" dirty="0">
                <a:effectLst/>
                <a:latin typeface="Helvetica" pitchFamily="2" charset="0"/>
              </a:rPr>
              <a:t> Business Administration EMBA (per </a:t>
            </a:r>
            <a:r>
              <a:rPr lang="de-DE" dirty="0" err="1">
                <a:effectLst/>
                <a:latin typeface="Helvetica" pitchFamily="2" charset="0"/>
              </a:rPr>
              <a:t>il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settore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economico</a:t>
            </a:r>
            <a:r>
              <a:rPr lang="de-DE" dirty="0">
                <a:effectLst/>
                <a:latin typeface="Helvetica" pitchFamily="2" charset="0"/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dirty="0">
                <a:effectLst/>
                <a:latin typeface="Helvetica" pitchFamily="2" charset="0"/>
              </a:rPr>
              <a:t>I </a:t>
            </a:r>
            <a:r>
              <a:rPr lang="de-DE" dirty="0" err="1">
                <a:effectLst/>
                <a:latin typeface="Helvetica" pitchFamily="2" charset="0"/>
              </a:rPr>
              <a:t>titoli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bachelor</a:t>
            </a:r>
            <a:r>
              <a:rPr lang="de-DE" dirty="0">
                <a:effectLst/>
                <a:latin typeface="Helvetica" pitchFamily="2" charset="0"/>
              </a:rPr>
              <a:t>, </a:t>
            </a:r>
            <a:r>
              <a:rPr lang="de-DE" dirty="0" err="1">
                <a:effectLst/>
                <a:latin typeface="Helvetica" pitchFamily="2" charset="0"/>
              </a:rPr>
              <a:t>master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gli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altri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titoli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postdiploma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sono</a:t>
            </a:r>
            <a:r>
              <a:rPr lang="de-DE" dirty="0"/>
              <a:t> </a:t>
            </a:r>
            <a:r>
              <a:rPr lang="de-DE" dirty="0" err="1">
                <a:effectLst/>
                <a:latin typeface="Helvetica" pitchFamily="2" charset="0"/>
              </a:rPr>
              <a:t>stati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introdotti</a:t>
            </a:r>
            <a:r>
              <a:rPr lang="de-DE" dirty="0">
                <a:effectLst/>
                <a:latin typeface="Helvetica" pitchFamily="2" charset="0"/>
              </a:rPr>
              <a:t> alle SUP in </a:t>
            </a:r>
            <a:r>
              <a:rPr lang="de-DE" dirty="0" err="1">
                <a:effectLst/>
                <a:latin typeface="Helvetica" pitchFamily="2" charset="0"/>
              </a:rPr>
              <a:t>occasione</a:t>
            </a:r>
            <a:r>
              <a:rPr lang="de-DE" dirty="0">
                <a:effectLst/>
                <a:latin typeface="Helvetica" pitchFamily="2" charset="0"/>
              </a:rPr>
              <a:t> della </a:t>
            </a:r>
            <a:r>
              <a:rPr lang="de-DE" dirty="0" err="1">
                <a:effectLst/>
                <a:latin typeface="Helvetica" pitchFamily="2" charset="0"/>
              </a:rPr>
              <a:t>riforma</a:t>
            </a:r>
            <a:r>
              <a:rPr lang="de-DE" dirty="0">
                <a:effectLst/>
                <a:latin typeface="Helvetica" pitchFamily="2" charset="0"/>
              </a:rPr>
              <a:t> di Bologna. I </a:t>
            </a:r>
            <a:r>
              <a:rPr lang="de-DE" dirty="0" err="1">
                <a:effectLst/>
                <a:latin typeface="Helvetica" pitchFamily="2" charset="0"/>
              </a:rPr>
              <a:t>titoli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sono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riconosciuti</a:t>
            </a:r>
            <a:r>
              <a:rPr lang="de-DE" dirty="0">
                <a:effectLst/>
                <a:latin typeface="Helvetica" pitchFamily="2" charset="0"/>
              </a:rPr>
              <a:t> a </a:t>
            </a:r>
            <a:r>
              <a:rPr lang="de-DE" dirty="0" err="1">
                <a:effectLst/>
                <a:latin typeface="Helvetica" pitchFamily="2" charset="0"/>
              </a:rPr>
              <a:t>livello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federale</a:t>
            </a:r>
            <a:r>
              <a:rPr lang="de-DE" dirty="0">
                <a:effectLst/>
                <a:latin typeface="Helvetica" pitchFamily="2" charset="0"/>
              </a:rPr>
              <a:t> se </a:t>
            </a:r>
            <a:r>
              <a:rPr lang="de-DE" dirty="0" err="1">
                <a:effectLst/>
                <a:latin typeface="Helvetica" pitchFamily="2" charset="0"/>
              </a:rPr>
              <a:t>vengono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rispettat</a:t>
            </a:r>
            <a:r>
              <a:rPr lang="de-DE" dirty="0" err="1"/>
              <a:t>e</a:t>
            </a:r>
            <a:r>
              <a:rPr lang="de-DE" dirty="0"/>
              <a:t> </a:t>
            </a:r>
            <a:r>
              <a:rPr lang="de-DE" dirty="0">
                <a:effectLst/>
                <a:latin typeface="Helvetica" pitchFamily="2" charset="0"/>
              </a:rPr>
              <a:t>le </a:t>
            </a:r>
            <a:r>
              <a:rPr lang="de-DE" dirty="0" err="1">
                <a:effectLst/>
                <a:latin typeface="Helvetica" pitchFamily="2" charset="0"/>
              </a:rPr>
              <a:t>condizioni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giuridiche</a:t>
            </a:r>
            <a:r>
              <a:rPr lang="de-DE" dirty="0">
                <a:effectLst/>
                <a:latin typeface="Helvetica" pitchFamily="2" charset="0"/>
              </a:rPr>
              <a:t>.</a:t>
            </a:r>
          </a:p>
        </p:txBody>
      </p:sp>
      <p:sp>
        <p:nvSpPr>
          <p:cNvPr id="5" name="Titel 3">
            <a:extLst>
              <a:ext uri="{FF2B5EF4-FFF2-40B4-BE49-F238E27FC236}">
                <a16:creationId xmlns:a16="http://schemas.microsoft.com/office/drawing/2014/main" id="{5CB1CD17-C8B5-3FBA-0569-1CA5B14C4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753353"/>
            <a:ext cx="11067141" cy="1325563"/>
          </a:xfrm>
        </p:spPr>
        <p:txBody>
          <a:bodyPr>
            <a:normAutofit/>
          </a:bodyPr>
          <a:lstStyle/>
          <a:p>
            <a:r>
              <a:rPr lang="de-DE" dirty="0" err="1"/>
              <a:t>Titoli</a:t>
            </a:r>
            <a:r>
              <a:rPr lang="de-DE" dirty="0"/>
              <a:t> </a:t>
            </a:r>
            <a:r>
              <a:rPr lang="de-DE" dirty="0" err="1"/>
              <a:t>conferiti</a:t>
            </a:r>
            <a:r>
              <a:rPr lang="de-DE" dirty="0"/>
              <a:t> </a:t>
            </a:r>
            <a:r>
              <a:rPr lang="de-DE" dirty="0" err="1"/>
              <a:t>dalle</a:t>
            </a:r>
            <a:r>
              <a:rPr lang="de-DE" dirty="0"/>
              <a:t> </a:t>
            </a:r>
            <a:r>
              <a:rPr lang="de-DE" dirty="0" err="1"/>
              <a:t>scuole</a:t>
            </a:r>
            <a:r>
              <a:rPr lang="de-DE" dirty="0"/>
              <a:t> </a:t>
            </a:r>
            <a:r>
              <a:rPr lang="de-DE" dirty="0" err="1"/>
              <a:t>universitarie</a:t>
            </a:r>
            <a:r>
              <a:rPr lang="de-DE" dirty="0"/>
              <a:t> </a:t>
            </a:r>
            <a:r>
              <a:rPr lang="de-DE" dirty="0" err="1"/>
              <a:t>professionali</a:t>
            </a:r>
            <a:endParaRPr lang="de-GB" dirty="0"/>
          </a:p>
        </p:txBody>
      </p:sp>
      <p:pic>
        <p:nvPicPr>
          <p:cNvPr id="6" name="Grafik 5" descr="Diplomrolle Silhouette">
            <a:extLst>
              <a:ext uri="{FF2B5EF4-FFF2-40B4-BE49-F238E27FC236}">
                <a16:creationId xmlns:a16="http://schemas.microsoft.com/office/drawing/2014/main" id="{CB611774-9856-6231-34B2-021BBA2090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775896">
            <a:off x="8790702" y="2412659"/>
            <a:ext cx="2872041" cy="287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004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F78C5D2A-FD0E-DEE9-27FF-EA7B6908F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7" y="2117514"/>
            <a:ext cx="10077913" cy="4051174"/>
          </a:xfrm>
        </p:spPr>
        <p:txBody>
          <a:bodyPr numCol="3">
            <a:noAutofit/>
          </a:bodyPr>
          <a:lstStyle/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Arts SUPSI in </a:t>
            </a:r>
            <a:br>
              <a:rPr lang="de-DE" sz="1600" dirty="0">
                <a:effectLst/>
                <a:latin typeface="Helvetica" pitchFamily="2" charset="0"/>
              </a:rPr>
            </a:br>
            <a:r>
              <a:rPr lang="de-DE" sz="1600" dirty="0" err="1">
                <a:effectLst/>
                <a:latin typeface="Helvetica" pitchFamily="2" charset="0"/>
              </a:rPr>
              <a:t>Architettura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Arts SUPSI in </a:t>
            </a:r>
            <a:br>
              <a:rPr lang="de-DE" sz="1600" dirty="0">
                <a:effectLst/>
                <a:latin typeface="Helvetica" pitchFamily="2" charset="0"/>
              </a:rPr>
            </a:br>
            <a:r>
              <a:rPr lang="de-DE" sz="1600" dirty="0" err="1">
                <a:effectLst/>
                <a:latin typeface="Helvetica" pitchFamily="2" charset="0"/>
              </a:rPr>
              <a:t>Architettura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d‘interni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Arts SUPSI in </a:t>
            </a:r>
            <a:r>
              <a:rPr lang="de-DE" sz="1600" dirty="0" err="1">
                <a:effectLst/>
                <a:latin typeface="Helvetica" pitchFamily="2" charset="0"/>
              </a:rPr>
              <a:t>Comunicazione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visiva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Arts SUPSI in </a:t>
            </a:r>
            <a:r>
              <a:rPr lang="de-DE" sz="1600" dirty="0" err="1">
                <a:effectLst/>
                <a:latin typeface="Helvetica" pitchFamily="2" charset="0"/>
              </a:rPr>
              <a:t>Conservazione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Arts SUPSI in </a:t>
            </a:r>
            <a:r>
              <a:rPr lang="de-DE" sz="1600" dirty="0" err="1">
                <a:effectLst/>
                <a:latin typeface="Helvetica" pitchFamily="2" charset="0"/>
              </a:rPr>
              <a:t>Insegnamento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nella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scuola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dell‘infanzia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Arts SUPSI in </a:t>
            </a:r>
            <a:r>
              <a:rPr lang="de-DE" sz="1600" dirty="0" err="1">
                <a:effectLst/>
                <a:latin typeface="Helvetica" pitchFamily="2" charset="0"/>
              </a:rPr>
              <a:t>Insegnamento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nella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scuola</a:t>
            </a:r>
            <a:r>
              <a:rPr lang="de-DE" sz="1600" dirty="0">
                <a:effectLst/>
                <a:latin typeface="Helvetica" pitchFamily="2" charset="0"/>
              </a:rPr>
              <a:t> elementare</a:t>
            </a: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Arts SUPSI in Music</a:t>
            </a: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Arts SUPSI in Music and Movement</a:t>
            </a: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Arts SUPSI in Theater</a:t>
            </a: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SUPSI in Cure </a:t>
            </a:r>
            <a:r>
              <a:rPr lang="de-DE" sz="1600" dirty="0" err="1">
                <a:effectLst/>
                <a:latin typeface="Helvetica" pitchFamily="2" charset="0"/>
              </a:rPr>
              <a:t>infermieristiche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SUPSI in </a:t>
            </a:r>
            <a:r>
              <a:rPr lang="de-DE" sz="1600" dirty="0" err="1">
                <a:effectLst/>
                <a:latin typeface="Helvetica" pitchFamily="2" charset="0"/>
              </a:rPr>
              <a:t>Economia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aziendale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SUPSI in </a:t>
            </a:r>
            <a:r>
              <a:rPr lang="de-DE" sz="1600" dirty="0" err="1">
                <a:effectLst/>
                <a:latin typeface="Helvetica" pitchFamily="2" charset="0"/>
              </a:rPr>
              <a:t>Ergoterapia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SUPSI in </a:t>
            </a:r>
            <a:r>
              <a:rPr lang="de-DE" sz="1600" dirty="0" err="1">
                <a:effectLst/>
                <a:latin typeface="Helvetica" pitchFamily="2" charset="0"/>
              </a:rPr>
              <a:t>Fisioterapia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SUPSI in </a:t>
            </a:r>
            <a:r>
              <a:rPr lang="de-DE" sz="1600" dirty="0" err="1">
                <a:effectLst/>
                <a:latin typeface="Helvetica" pitchFamily="2" charset="0"/>
              </a:rPr>
              <a:t>Ingegneria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civile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SUPSI in </a:t>
            </a:r>
            <a:r>
              <a:rPr lang="de-DE" sz="1600" dirty="0" err="1">
                <a:effectLst/>
                <a:latin typeface="Helvetica" pitchFamily="2" charset="0"/>
              </a:rPr>
              <a:t>Ingegneria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elettronica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SUPSI in </a:t>
            </a:r>
            <a:r>
              <a:rPr lang="de-DE" sz="1600" dirty="0" err="1">
                <a:effectLst/>
                <a:latin typeface="Helvetica" pitchFamily="2" charset="0"/>
              </a:rPr>
              <a:t>Ingegneria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gestionale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SUPSI in </a:t>
            </a:r>
            <a:r>
              <a:rPr lang="de-DE" sz="1600" dirty="0" err="1">
                <a:effectLst/>
                <a:latin typeface="Helvetica" pitchFamily="2" charset="0"/>
              </a:rPr>
              <a:t>Ingegneria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informatica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SUPSI in </a:t>
            </a:r>
            <a:r>
              <a:rPr lang="de-DE" sz="1600" dirty="0" err="1">
                <a:effectLst/>
                <a:latin typeface="Helvetica" pitchFamily="2" charset="0"/>
              </a:rPr>
              <a:t>Ingegneria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meccanica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SUPSI in Lavoro </a:t>
            </a:r>
            <a:r>
              <a:rPr lang="de-DE" sz="1600" dirty="0" err="1">
                <a:effectLst/>
                <a:latin typeface="Helvetica" pitchFamily="2" charset="0"/>
              </a:rPr>
              <a:t>sociale</a:t>
            </a:r>
            <a:endParaRPr lang="de-DE" sz="1600" dirty="0">
              <a:effectLst/>
              <a:latin typeface="Helvetica" pitchFamily="2" charset="0"/>
            </a:endParaRPr>
          </a:p>
        </p:txBody>
      </p:sp>
      <p:sp>
        <p:nvSpPr>
          <p:cNvPr id="5" name="Titel 3">
            <a:extLst>
              <a:ext uri="{FF2B5EF4-FFF2-40B4-BE49-F238E27FC236}">
                <a16:creationId xmlns:a16="http://schemas.microsoft.com/office/drawing/2014/main" id="{F93A870D-F53E-500F-F7CE-59B401A5B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791951"/>
            <a:ext cx="10652234" cy="1325563"/>
          </a:xfrm>
        </p:spPr>
        <p:txBody>
          <a:bodyPr>
            <a:normAutofit/>
          </a:bodyPr>
          <a:lstStyle/>
          <a:p>
            <a:r>
              <a:rPr lang="de-DE" dirty="0" err="1"/>
              <a:t>Titoli</a:t>
            </a:r>
            <a:r>
              <a:rPr lang="de-DE" dirty="0"/>
              <a:t> </a:t>
            </a:r>
            <a:r>
              <a:rPr lang="de-DE" dirty="0" err="1"/>
              <a:t>conferiti</a:t>
            </a:r>
            <a:r>
              <a:rPr lang="de-DE" dirty="0"/>
              <a:t> </a:t>
            </a:r>
            <a:r>
              <a:rPr lang="de-DE" dirty="0" err="1"/>
              <a:t>dalle</a:t>
            </a:r>
            <a:r>
              <a:rPr lang="de-DE" dirty="0"/>
              <a:t> </a:t>
            </a:r>
            <a:r>
              <a:rPr lang="de-DE" dirty="0" err="1"/>
              <a:t>scuole</a:t>
            </a:r>
            <a:r>
              <a:rPr lang="de-DE" dirty="0"/>
              <a:t> </a:t>
            </a:r>
            <a:r>
              <a:rPr lang="de-DE" dirty="0" err="1"/>
              <a:t>universitarie</a:t>
            </a:r>
            <a:r>
              <a:rPr lang="de-DE" dirty="0"/>
              <a:t> </a:t>
            </a:r>
            <a:r>
              <a:rPr lang="de-DE" dirty="0" err="1"/>
              <a:t>professionali</a:t>
            </a:r>
            <a:r>
              <a:rPr lang="de-DE" dirty="0"/>
              <a:t> – </a:t>
            </a:r>
            <a:r>
              <a:rPr lang="de-DE" dirty="0" err="1"/>
              <a:t>esempi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587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9DDB5070-ED78-61E4-1D84-DE8242874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8" y="2186186"/>
            <a:ext cx="10515600" cy="406082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dispensare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una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formazione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orientata</a:t>
            </a:r>
            <a:r>
              <a:rPr lang="de-DE" dirty="0">
                <a:effectLst/>
                <a:latin typeface="Helvetica" pitchFamily="2" charset="0"/>
              </a:rPr>
              <a:t> alla </a:t>
            </a:r>
            <a:r>
              <a:rPr lang="de-DE" dirty="0" err="1">
                <a:effectLst/>
                <a:latin typeface="Helvetica" pitchFamily="2" charset="0"/>
              </a:rPr>
              <a:t>pratica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attestata</a:t>
            </a:r>
            <a:r>
              <a:rPr lang="de-DE" dirty="0">
                <a:effectLst/>
                <a:latin typeface="Helvetica" pitchFamily="2" charset="0"/>
              </a:rPr>
              <a:t> da </a:t>
            </a:r>
            <a:r>
              <a:rPr lang="de-DE" dirty="0" err="1">
                <a:effectLst/>
                <a:latin typeface="Helvetica" pitchFamily="2" charset="0"/>
              </a:rPr>
              <a:t>un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diploma</a:t>
            </a:r>
            <a:endParaRPr lang="de-DE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proporre</a:t>
            </a:r>
            <a:r>
              <a:rPr lang="de-DE" dirty="0">
                <a:effectLst/>
                <a:latin typeface="Helvetica" pitchFamily="2" charset="0"/>
              </a:rPr>
              <a:t> delle </a:t>
            </a:r>
            <a:r>
              <a:rPr lang="de-DE" dirty="0" err="1">
                <a:effectLst/>
                <a:latin typeface="Helvetica" pitchFamily="2" charset="0"/>
              </a:rPr>
              <a:t>misure</a:t>
            </a:r>
            <a:r>
              <a:rPr lang="de-DE" dirty="0">
                <a:effectLst/>
                <a:latin typeface="Helvetica" pitchFamily="2" charset="0"/>
              </a:rPr>
              <a:t> di </a:t>
            </a:r>
            <a:r>
              <a:rPr lang="de-DE" dirty="0" err="1">
                <a:effectLst/>
                <a:latin typeface="Helvetica" pitchFamily="2" charset="0"/>
              </a:rPr>
              <a:t>perfezionamento</a:t>
            </a:r>
            <a:r>
              <a:rPr lang="de-DE" dirty="0">
                <a:effectLst/>
                <a:latin typeface="Helvetica" pitchFamily="2" charset="0"/>
              </a:rPr>
              <a:t> professionale</a:t>
            </a:r>
          </a:p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effettuare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lavori</a:t>
            </a:r>
            <a:r>
              <a:rPr lang="de-DE" dirty="0">
                <a:effectLst/>
                <a:latin typeface="Helvetica" pitchFamily="2" charset="0"/>
              </a:rPr>
              <a:t> di </a:t>
            </a:r>
            <a:r>
              <a:rPr lang="de-DE" dirty="0" err="1">
                <a:effectLst/>
                <a:latin typeface="Helvetica" pitchFamily="2" charset="0"/>
              </a:rPr>
              <a:t>ricerca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</a:t>
            </a:r>
            <a:r>
              <a:rPr lang="de-DE" dirty="0">
                <a:effectLst/>
                <a:latin typeface="Helvetica" pitchFamily="2" charset="0"/>
              </a:rPr>
              <a:t> di </a:t>
            </a:r>
            <a:r>
              <a:rPr lang="de-DE" dirty="0" err="1">
                <a:effectLst/>
                <a:latin typeface="Helvetica" pitchFamily="2" charset="0"/>
              </a:rPr>
              <a:t>sviluppo</a:t>
            </a:r>
            <a:r>
              <a:rPr lang="de-DE" dirty="0">
                <a:effectLst/>
                <a:latin typeface="Helvetica" pitchFamily="2" charset="0"/>
              </a:rPr>
              <a:t> in </a:t>
            </a:r>
            <a:r>
              <a:rPr lang="de-DE" dirty="0" err="1">
                <a:effectLst/>
                <a:latin typeface="Helvetica" pitchFamily="2" charset="0"/>
              </a:rPr>
              <a:t>collaborazione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con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l’economia</a:t>
            </a:r>
            <a:endParaRPr lang="de-DE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offrire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dei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servizi</a:t>
            </a:r>
            <a:r>
              <a:rPr lang="de-DE" dirty="0">
                <a:effectLst/>
                <a:latin typeface="Helvetica" pitchFamily="2" charset="0"/>
              </a:rPr>
              <a:t> a </a:t>
            </a:r>
            <a:r>
              <a:rPr lang="de-DE" dirty="0" err="1">
                <a:effectLst/>
                <a:latin typeface="Helvetica" pitchFamily="2" charset="0"/>
              </a:rPr>
              <a:t>terzi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secondo</a:t>
            </a:r>
            <a:r>
              <a:rPr lang="de-DE" dirty="0">
                <a:effectLst/>
                <a:latin typeface="Helvetica" pitchFamily="2" charset="0"/>
              </a:rPr>
              <a:t> le </a:t>
            </a:r>
            <a:r>
              <a:rPr lang="de-DE" dirty="0" err="1">
                <a:effectLst/>
                <a:latin typeface="Helvetica" pitchFamily="2" charset="0"/>
              </a:rPr>
              <a:t>condizioni</a:t>
            </a:r>
            <a:r>
              <a:rPr lang="de-DE" dirty="0">
                <a:effectLst/>
                <a:latin typeface="Helvetica" pitchFamily="2" charset="0"/>
              </a:rPr>
              <a:t> del </a:t>
            </a:r>
            <a:r>
              <a:rPr lang="de-DE" dirty="0" err="1">
                <a:effectLst/>
                <a:latin typeface="Helvetica" pitchFamily="2" charset="0"/>
              </a:rPr>
              <a:t>mercato</a:t>
            </a:r>
            <a:endParaRPr lang="de-DE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preparare</a:t>
            </a:r>
            <a:r>
              <a:rPr lang="de-DE" dirty="0">
                <a:effectLst/>
                <a:latin typeface="Helvetica" pitchFamily="2" charset="0"/>
              </a:rPr>
              <a:t> le </a:t>
            </a:r>
            <a:r>
              <a:rPr lang="de-DE" dirty="0" err="1">
                <a:effectLst/>
                <a:latin typeface="Helvetica" pitchFamily="2" charset="0"/>
              </a:rPr>
              <a:t>nuove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leve</a:t>
            </a:r>
            <a:r>
              <a:rPr lang="de-DE" dirty="0">
                <a:effectLst/>
                <a:latin typeface="Helvetica" pitchFamily="2" charset="0"/>
              </a:rPr>
              <a:t> di </a:t>
            </a:r>
            <a:r>
              <a:rPr lang="de-DE" dirty="0" err="1">
                <a:effectLst/>
                <a:latin typeface="Helvetica" pitchFamily="2" charset="0"/>
              </a:rPr>
              <a:t>dirigenti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che</a:t>
            </a:r>
            <a:r>
              <a:rPr lang="de-DE" dirty="0"/>
              <a:t> </a:t>
            </a:r>
            <a:r>
              <a:rPr lang="de-DE" dirty="0" err="1">
                <a:effectLst/>
                <a:latin typeface="Helvetica" pitchFamily="2" charset="0"/>
              </a:rPr>
              <a:t>soddisfano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l’economia</a:t>
            </a:r>
            <a:endParaRPr lang="de-DE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garantire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un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alto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livello</a:t>
            </a:r>
            <a:r>
              <a:rPr lang="de-DE" dirty="0">
                <a:effectLst/>
                <a:latin typeface="Helvetica" pitchFamily="2" charset="0"/>
              </a:rPr>
              <a:t> di </a:t>
            </a:r>
            <a:r>
              <a:rPr lang="de-DE" dirty="0" err="1">
                <a:effectLst/>
                <a:latin typeface="Helvetica" pitchFamily="2" charset="0"/>
              </a:rPr>
              <a:t>formazione</a:t>
            </a:r>
            <a:r>
              <a:rPr lang="de-DE" dirty="0"/>
              <a:t> </a:t>
            </a:r>
            <a:r>
              <a:rPr lang="de-DE" dirty="0" err="1">
                <a:effectLst/>
                <a:latin typeface="Helvetica" pitchFamily="2" charset="0"/>
              </a:rPr>
              <a:t>e</a:t>
            </a:r>
            <a:r>
              <a:rPr lang="de-DE" dirty="0">
                <a:effectLst/>
                <a:latin typeface="Helvetica" pitchFamily="2" charset="0"/>
              </a:rPr>
              <a:t> di </a:t>
            </a:r>
            <a:r>
              <a:rPr lang="de-DE" dirty="0" err="1">
                <a:effectLst/>
                <a:latin typeface="Helvetica" pitchFamily="2" charset="0"/>
              </a:rPr>
              <a:t>attività</a:t>
            </a:r>
            <a:r>
              <a:rPr lang="de-DE" dirty="0">
                <a:effectLst/>
                <a:latin typeface="Helvetica" pitchFamily="2" charset="0"/>
              </a:rPr>
              <a:t> di </a:t>
            </a:r>
            <a:r>
              <a:rPr lang="de-DE" dirty="0" err="1">
                <a:effectLst/>
                <a:latin typeface="Helvetica" pitchFamily="2" charset="0"/>
              </a:rPr>
              <a:t>ricerca</a:t>
            </a:r>
            <a:endParaRPr lang="de-DE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conferire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titoli</a:t>
            </a:r>
            <a:r>
              <a:rPr lang="de-DE" dirty="0">
                <a:effectLst/>
                <a:latin typeface="Helvetica" pitchFamily="2" charset="0"/>
              </a:rPr>
              <a:t> (</a:t>
            </a:r>
            <a:r>
              <a:rPr lang="de-DE" dirty="0" err="1">
                <a:effectLst/>
                <a:latin typeface="Helvetica" pitchFamily="2" charset="0"/>
              </a:rPr>
              <a:t>bachelor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master</a:t>
            </a:r>
            <a:r>
              <a:rPr lang="de-DE" dirty="0">
                <a:effectLst/>
                <a:latin typeface="Helvetica" pitchFamily="2" charset="0"/>
              </a:rPr>
              <a:t>) </a:t>
            </a:r>
            <a:r>
              <a:rPr lang="de-DE" dirty="0" err="1">
                <a:effectLst/>
                <a:latin typeface="Helvetica" pitchFamily="2" charset="0"/>
              </a:rPr>
              <a:t>riconosciuti</a:t>
            </a:r>
            <a:r>
              <a:rPr lang="de-DE" dirty="0"/>
              <a:t> </a:t>
            </a:r>
            <a:r>
              <a:rPr lang="de-DE" dirty="0">
                <a:effectLst/>
                <a:latin typeface="Helvetica" pitchFamily="2" charset="0"/>
              </a:rPr>
              <a:t>a </a:t>
            </a:r>
            <a:r>
              <a:rPr lang="de-DE" dirty="0" err="1">
                <a:effectLst/>
                <a:latin typeface="Helvetica" pitchFamily="2" charset="0"/>
              </a:rPr>
              <a:t>livello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internazionale</a:t>
            </a:r>
            <a:endParaRPr lang="de-DE" dirty="0">
              <a:effectLst/>
              <a:latin typeface="Helvetica" pitchFamily="2" charset="0"/>
            </a:endParaRPr>
          </a:p>
        </p:txBody>
      </p:sp>
      <p:sp>
        <p:nvSpPr>
          <p:cNvPr id="5" name="Titel 3">
            <a:extLst>
              <a:ext uri="{FF2B5EF4-FFF2-40B4-BE49-F238E27FC236}">
                <a16:creationId xmlns:a16="http://schemas.microsoft.com/office/drawing/2014/main" id="{F454779F-63EA-3620-7CEB-493600120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8060789" cy="1325563"/>
          </a:xfrm>
        </p:spPr>
        <p:txBody>
          <a:bodyPr>
            <a:normAutofit/>
          </a:bodyPr>
          <a:lstStyle/>
          <a:p>
            <a:r>
              <a:rPr lang="de-DE" dirty="0"/>
              <a:t>Il </a:t>
            </a:r>
            <a:r>
              <a:rPr lang="de-DE" dirty="0" err="1"/>
              <a:t>mandato</a:t>
            </a:r>
            <a:r>
              <a:rPr lang="de-DE" dirty="0"/>
              <a:t> di </a:t>
            </a:r>
            <a:r>
              <a:rPr lang="de-DE" dirty="0" err="1"/>
              <a:t>prestazione</a:t>
            </a:r>
            <a:r>
              <a:rPr lang="de-DE" dirty="0"/>
              <a:t> delle </a:t>
            </a:r>
            <a:r>
              <a:rPr lang="de-DE" dirty="0" err="1"/>
              <a:t>scuole</a:t>
            </a:r>
            <a:r>
              <a:rPr lang="de-DE" dirty="0"/>
              <a:t> </a:t>
            </a:r>
            <a:r>
              <a:rPr lang="de-DE" dirty="0" err="1"/>
              <a:t>universitarie</a:t>
            </a:r>
            <a:r>
              <a:rPr lang="de-DE" dirty="0"/>
              <a:t> </a:t>
            </a:r>
            <a:r>
              <a:rPr lang="de-DE" dirty="0" err="1"/>
              <a:t>professionali</a:t>
            </a: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9BB3372-A33A-BF74-AEE8-DF59E2B38412}"/>
              </a:ext>
            </a:extLst>
          </p:cNvPr>
          <p:cNvSpPr txBox="1"/>
          <p:nvPr/>
        </p:nvSpPr>
        <p:spPr>
          <a:xfrm>
            <a:off x="595484" y="4661076"/>
            <a:ext cx="1141454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GB" sz="11000" b="1" i="1" spc="600" dirty="0">
                <a:solidFill>
                  <a:schemeClr val="accent1">
                    <a:lumMod val="90000"/>
                  </a:schemeClr>
                </a:solidFill>
                <a:latin typeface="Helvetica Bold Oblique" pitchFamily="2" charset="0"/>
              </a:rPr>
              <a:t>SUP</a:t>
            </a:r>
          </a:p>
        </p:txBody>
      </p:sp>
    </p:spTree>
    <p:extLst>
      <p:ext uri="{BB962C8B-B14F-4D97-AF65-F5344CB8AC3E}">
        <p14:creationId xmlns:p14="http://schemas.microsoft.com/office/powerpoint/2010/main" val="64597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2251E7-7C51-7C1E-94D1-5421A87E9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57534"/>
            <a:ext cx="9144000" cy="942932"/>
          </a:xfrm>
        </p:spPr>
        <p:txBody>
          <a:bodyPr/>
          <a:lstStyle/>
          <a:p>
            <a:r>
              <a:rPr lang="de-CH" dirty="0" err="1"/>
              <a:t>Panoramica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912809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5" descr="Ein Bild, das Text, Schrift, Karte enthält.&#10;&#10;Automatisch generierte Beschreibung">
            <a:extLst>
              <a:ext uri="{FF2B5EF4-FFF2-40B4-BE49-F238E27FC236}">
                <a16:creationId xmlns:a16="http://schemas.microsoft.com/office/drawing/2014/main" id="{FF4CFECB-87E8-84A9-20EF-4DA5DC6794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88" y="1820513"/>
            <a:ext cx="7810962" cy="4408641"/>
          </a:xfrm>
          <a:prstGeom prst="rect">
            <a:avLst/>
          </a:prstGeom>
        </p:spPr>
      </p:pic>
      <p:sp>
        <p:nvSpPr>
          <p:cNvPr id="5" name="Titel 3">
            <a:extLst>
              <a:ext uri="{FF2B5EF4-FFF2-40B4-BE49-F238E27FC236}">
                <a16:creationId xmlns:a16="http://schemas.microsoft.com/office/drawing/2014/main" id="{A0CA443A-107C-D1FD-C345-DE0C96D37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576756"/>
            <a:ext cx="10053923" cy="1325563"/>
          </a:xfrm>
        </p:spPr>
        <p:txBody>
          <a:bodyPr>
            <a:normAutofit/>
          </a:bodyPr>
          <a:lstStyle/>
          <a:p>
            <a:r>
              <a:rPr lang="de-DE" dirty="0"/>
              <a:t>Le </a:t>
            </a:r>
            <a:r>
              <a:rPr lang="de-DE" dirty="0" err="1"/>
              <a:t>scuole</a:t>
            </a:r>
            <a:r>
              <a:rPr lang="de-DE" dirty="0"/>
              <a:t> </a:t>
            </a:r>
            <a:r>
              <a:rPr lang="de-DE" dirty="0" err="1"/>
              <a:t>universitarie</a:t>
            </a:r>
            <a:r>
              <a:rPr lang="de-DE" dirty="0"/>
              <a:t> </a:t>
            </a:r>
            <a:r>
              <a:rPr lang="de-DE" dirty="0" err="1"/>
              <a:t>professionali</a:t>
            </a:r>
            <a:r>
              <a:rPr lang="de-DE" dirty="0"/>
              <a:t> </a:t>
            </a:r>
            <a:r>
              <a:rPr lang="de-DE" dirty="0" err="1"/>
              <a:t>svizzere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607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38B074B-A3CA-9E45-0E98-52F1F5B7D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8" y="2171952"/>
            <a:ext cx="10515600" cy="2208393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de-DE" b="1" dirty="0"/>
              <a:t>Campi di </a:t>
            </a:r>
            <a:r>
              <a:rPr lang="de-DE" b="1" dirty="0" err="1"/>
              <a:t>studio</a:t>
            </a:r>
            <a:endParaRPr lang="de-DE" b="1" dirty="0"/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tecnica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e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tecnologia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dell'informazione</a:t>
            </a:r>
            <a:endParaRPr lang="de-DE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architettura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,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edilizia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e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progettazione</a:t>
            </a:r>
            <a:endParaRPr lang="de-DE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chimica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e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scienze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della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vita</a:t>
            </a:r>
            <a:endParaRPr lang="de-DE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agricoltura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ed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economia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forestale</a:t>
            </a:r>
            <a:endParaRPr lang="de-DE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economia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e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servizi</a:t>
            </a:r>
            <a:endParaRPr lang="de-DE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design</a:t>
            </a:r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sanità</a:t>
            </a:r>
            <a:endParaRPr lang="de-DE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lavoro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sociale</a:t>
            </a:r>
            <a:endParaRPr lang="de-DE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musica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,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teatro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e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altre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arti</a:t>
            </a:r>
            <a:endParaRPr lang="de-DE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psicologia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applicata</a:t>
            </a:r>
            <a:endParaRPr lang="de-DE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linguistica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applicata</a:t>
            </a:r>
            <a:endParaRPr lang="de-DE" dirty="0">
              <a:solidFill>
                <a:srgbClr val="1D1D1B"/>
              </a:solidFill>
              <a:effectLst/>
              <a:latin typeface="Helvetica" pitchFamily="2" charset="0"/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4C6EDE2-DD13-219F-C4F9-C5A390B50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21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173B467-B1F2-567C-E465-071CCE3D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711662"/>
            <a:ext cx="10515600" cy="1325563"/>
          </a:xfrm>
        </p:spPr>
        <p:txBody>
          <a:bodyPr>
            <a:normAutofit/>
          </a:bodyPr>
          <a:lstStyle/>
          <a:p>
            <a:r>
              <a:rPr lang="de-DE" dirty="0"/>
              <a:t>I </a:t>
            </a:r>
            <a:r>
              <a:rPr lang="de-DE" dirty="0" err="1"/>
              <a:t>campi</a:t>
            </a:r>
            <a:r>
              <a:rPr lang="de-DE" dirty="0"/>
              <a:t> di </a:t>
            </a:r>
            <a:r>
              <a:rPr lang="de-DE" dirty="0" err="1"/>
              <a:t>studio</a:t>
            </a:r>
            <a:r>
              <a:rPr lang="de-DE" dirty="0"/>
              <a:t> delle </a:t>
            </a:r>
            <a:r>
              <a:rPr lang="de-DE" dirty="0" err="1"/>
              <a:t>scuole</a:t>
            </a:r>
            <a:r>
              <a:rPr lang="de-DE" dirty="0"/>
              <a:t> </a:t>
            </a:r>
            <a:r>
              <a:rPr lang="de-DE" dirty="0" err="1"/>
              <a:t>universitarie</a:t>
            </a:r>
            <a:r>
              <a:rPr lang="de-DE" dirty="0"/>
              <a:t> </a:t>
            </a:r>
            <a:r>
              <a:rPr lang="de-DE" dirty="0" err="1"/>
              <a:t>professionali</a:t>
            </a:r>
            <a:endParaRPr lang="de-DE" dirty="0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1D2185AB-D9BC-DA11-21C0-9582D7CB525F}"/>
              </a:ext>
            </a:extLst>
          </p:cNvPr>
          <p:cNvGrpSpPr/>
          <p:nvPr/>
        </p:nvGrpSpPr>
        <p:grpSpPr>
          <a:xfrm>
            <a:off x="704388" y="4617288"/>
            <a:ext cx="9043140" cy="1840662"/>
            <a:chOff x="620000" y="4698250"/>
            <a:chExt cx="9043140" cy="1840662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B9C46572-0740-17EC-91AE-CA9341D6D912}"/>
                </a:ext>
              </a:extLst>
            </p:cNvPr>
            <p:cNvSpPr/>
            <p:nvPr/>
          </p:nvSpPr>
          <p:spPr>
            <a:xfrm>
              <a:off x="704388" y="5022376"/>
              <a:ext cx="1588436" cy="723862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>
                  <a:solidFill>
                    <a:schemeClr val="bg1"/>
                  </a:solidFill>
                  <a:latin typeface="Helvetica" pitchFamily="2" charset="0"/>
                </a:rPr>
                <a:t>1° anno</a:t>
              </a:r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2048E61C-BE2F-FF90-74C6-44B46AB59147}"/>
                </a:ext>
              </a:extLst>
            </p:cNvPr>
            <p:cNvSpPr/>
            <p:nvPr/>
          </p:nvSpPr>
          <p:spPr>
            <a:xfrm>
              <a:off x="2292824" y="5022376"/>
              <a:ext cx="1588436" cy="723862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>
                  <a:solidFill>
                    <a:schemeClr val="bg1"/>
                  </a:solidFill>
                  <a:latin typeface="Helvetica" pitchFamily="2" charset="0"/>
                </a:rPr>
                <a:t>2° anno</a:t>
              </a: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B09ADAD1-BA37-5733-65B4-47DADFD0B2C9}"/>
                </a:ext>
              </a:extLst>
            </p:cNvPr>
            <p:cNvSpPr/>
            <p:nvPr/>
          </p:nvSpPr>
          <p:spPr>
            <a:xfrm>
              <a:off x="3881260" y="5022376"/>
              <a:ext cx="1588436" cy="723862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>
                  <a:solidFill>
                    <a:schemeClr val="bg1"/>
                  </a:solidFill>
                  <a:latin typeface="Helvetica" pitchFamily="2" charset="0"/>
                </a:rPr>
                <a:t>3° anno</a:t>
              </a: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35076E35-3184-C8FD-081F-FD1F4E41DB55}"/>
                </a:ext>
              </a:extLst>
            </p:cNvPr>
            <p:cNvSpPr/>
            <p:nvPr/>
          </p:nvSpPr>
          <p:spPr>
            <a:xfrm>
              <a:off x="5469696" y="5022376"/>
              <a:ext cx="1588436" cy="72386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de-DE" sz="1400" b="1" dirty="0">
                <a:solidFill>
                  <a:srgbClr val="1D1D1B"/>
                </a:solidFill>
                <a:effectLst/>
                <a:latin typeface="Helvetica" pitchFamily="2" charset="0"/>
              </a:endParaRPr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37F676F4-7AEE-96CB-D6CD-CEE970B3B421}"/>
                </a:ext>
              </a:extLst>
            </p:cNvPr>
            <p:cNvSpPr/>
            <p:nvPr/>
          </p:nvSpPr>
          <p:spPr>
            <a:xfrm>
              <a:off x="7867864" y="5022376"/>
              <a:ext cx="1588436" cy="7238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400" b="1" dirty="0" err="1">
                  <a:solidFill>
                    <a:srgbClr val="1D1D1B"/>
                  </a:solidFill>
                  <a:effectLst/>
                  <a:latin typeface="Helvetica" pitchFamily="2" charset="0"/>
                </a:rPr>
                <a:t>un</a:t>
              </a:r>
              <a:r>
                <a:rPr lang="de-CH" sz="1400" b="1" dirty="0">
                  <a:solidFill>
                    <a:srgbClr val="1D1D1B"/>
                  </a:solidFill>
                  <a:effectLst/>
                  <a:latin typeface="Helvetica" pitchFamily="2" charset="0"/>
                </a:rPr>
                <a:t> anno</a:t>
              </a: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86BDAEC6-8116-3BEB-E1AD-CE2D2E5BFA9D}"/>
                </a:ext>
              </a:extLst>
            </p:cNvPr>
            <p:cNvSpPr/>
            <p:nvPr/>
          </p:nvSpPr>
          <p:spPr>
            <a:xfrm>
              <a:off x="7058132" y="5022376"/>
              <a:ext cx="809732" cy="72386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 dirty="0">
                <a:solidFill>
                  <a:srgbClr val="1D1D1B"/>
                </a:solidFill>
                <a:effectLst/>
                <a:latin typeface="Helvetica" pitchFamily="2" charset="0"/>
              </a:endParaRPr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08113606-51AC-1172-1614-C9AD5B6B6887}"/>
                </a:ext>
              </a:extLst>
            </p:cNvPr>
            <p:cNvSpPr txBox="1"/>
            <p:nvPr/>
          </p:nvSpPr>
          <p:spPr>
            <a:xfrm>
              <a:off x="5896189" y="5230418"/>
              <a:ext cx="16257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b="1" dirty="0" err="1">
                  <a:solidFill>
                    <a:srgbClr val="1D1D1B"/>
                  </a:solidFill>
                  <a:effectLst/>
                  <a:latin typeface="Helvetica" pitchFamily="2" charset="0"/>
                </a:rPr>
                <a:t>un</a:t>
              </a:r>
              <a:r>
                <a:rPr lang="de-DE" sz="1400" b="1" dirty="0">
                  <a:solidFill>
                    <a:srgbClr val="1D1D1B"/>
                  </a:solidFill>
                  <a:effectLst/>
                  <a:latin typeface="Helvetica" pitchFamily="2" charset="0"/>
                </a:rPr>
                <a:t> anno </a:t>
              </a:r>
              <a:r>
                <a:rPr lang="de-DE" sz="1400" b="1" dirty="0" err="1">
                  <a:solidFill>
                    <a:srgbClr val="1D1D1B"/>
                  </a:solidFill>
                  <a:effectLst/>
                  <a:latin typeface="Helvetica" pitchFamily="2" charset="0"/>
                </a:rPr>
                <a:t>e</a:t>
              </a:r>
              <a:r>
                <a:rPr lang="de-DE" sz="1400" b="1" dirty="0">
                  <a:solidFill>
                    <a:srgbClr val="1D1D1B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400" b="1" dirty="0" err="1">
                  <a:solidFill>
                    <a:srgbClr val="1D1D1B"/>
                  </a:solidFill>
                  <a:effectLst/>
                  <a:latin typeface="Helvetica" pitchFamily="2" charset="0"/>
                </a:rPr>
                <a:t>mezzo</a:t>
              </a:r>
              <a:endParaRPr lang="de-DE" sz="1400" b="1" dirty="0">
                <a:solidFill>
                  <a:srgbClr val="1D1D1B"/>
                </a:solidFill>
                <a:effectLst/>
                <a:latin typeface="Helvetica" pitchFamily="2" charset="0"/>
              </a:endParaRP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027239AF-3378-7CAF-37BF-672A71F52475}"/>
                </a:ext>
              </a:extLst>
            </p:cNvPr>
            <p:cNvSpPr txBox="1"/>
            <p:nvPr/>
          </p:nvSpPr>
          <p:spPr>
            <a:xfrm>
              <a:off x="620000" y="4698875"/>
              <a:ext cx="19960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err="1">
                  <a:latin typeface="Helvetica" pitchFamily="2" charset="0"/>
                </a:rPr>
                <a:t>Qualifica</a:t>
              </a:r>
              <a:r>
                <a:rPr lang="de-DE" sz="1400" dirty="0">
                  <a:latin typeface="Helvetica" pitchFamily="2" charset="0"/>
                </a:rPr>
                <a:t> professionale</a:t>
              </a:r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364BDA37-5F0F-B714-BCB6-ADD71675C13E}"/>
                </a:ext>
              </a:extLst>
            </p:cNvPr>
            <p:cNvSpPr txBox="1"/>
            <p:nvPr/>
          </p:nvSpPr>
          <p:spPr>
            <a:xfrm>
              <a:off x="5385308" y="4698251"/>
              <a:ext cx="19255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err="1">
                  <a:latin typeface="Helvetica" pitchFamily="2" charset="0"/>
                </a:rPr>
                <a:t>formazione</a:t>
              </a:r>
              <a:r>
                <a:rPr lang="de-DE" sz="1400" dirty="0">
                  <a:latin typeface="Helvetica" pitchFamily="2" charset="0"/>
                </a:rPr>
                <a:t> </a:t>
              </a:r>
              <a:r>
                <a:rPr lang="de-DE" sz="1400" dirty="0" err="1">
                  <a:latin typeface="Helvetica" pitchFamily="2" charset="0"/>
                </a:rPr>
                <a:t>facoltativa</a:t>
              </a:r>
              <a:endParaRPr lang="de-DE" sz="1400" dirty="0">
                <a:latin typeface="Helvetica" pitchFamily="2" charset="0"/>
              </a:endParaRPr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BD29C340-A8A8-D4F6-443E-D6A25C96C3D6}"/>
                </a:ext>
              </a:extLst>
            </p:cNvPr>
            <p:cNvSpPr txBox="1"/>
            <p:nvPr/>
          </p:nvSpPr>
          <p:spPr>
            <a:xfrm>
              <a:off x="7867456" y="4698250"/>
              <a:ext cx="17956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err="1">
                  <a:latin typeface="Helvetica" pitchFamily="2" charset="0"/>
                </a:rPr>
                <a:t>formazione</a:t>
              </a:r>
              <a:r>
                <a:rPr lang="de-DE" sz="1400" dirty="0">
                  <a:latin typeface="Helvetica" pitchFamily="2" charset="0"/>
                </a:rPr>
                <a:t> </a:t>
              </a:r>
              <a:r>
                <a:rPr lang="de-DE" sz="1400" dirty="0" err="1">
                  <a:latin typeface="Helvetica" pitchFamily="2" charset="0"/>
                </a:rPr>
                <a:t>continua</a:t>
              </a:r>
              <a:endParaRPr lang="de-DE" sz="1400" dirty="0">
                <a:latin typeface="Helvetica" pitchFamily="2" charset="0"/>
              </a:endParaRPr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EDD440BA-36AA-317B-CD81-09C2F6FD5AEE}"/>
                </a:ext>
              </a:extLst>
            </p:cNvPr>
            <p:cNvSpPr txBox="1"/>
            <p:nvPr/>
          </p:nvSpPr>
          <p:spPr>
            <a:xfrm>
              <a:off x="4094867" y="6203095"/>
              <a:ext cx="14157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de-DE" sz="1400" b="1" dirty="0" err="1">
                  <a:solidFill>
                    <a:srgbClr val="A11731"/>
                  </a:solidFill>
                  <a:latin typeface="Helvetica" pitchFamily="2" charset="0"/>
                </a:rPr>
                <a:t>titolo</a:t>
              </a:r>
              <a:r>
                <a:rPr lang="de-DE" sz="1400" b="1" dirty="0">
                  <a:solidFill>
                    <a:srgbClr val="A11731"/>
                  </a:solidFill>
                  <a:latin typeface="Helvetica" pitchFamily="2" charset="0"/>
                </a:rPr>
                <a:t> </a:t>
              </a:r>
              <a:r>
                <a:rPr lang="de-DE" sz="1400" b="1" dirty="0" err="1">
                  <a:solidFill>
                    <a:srgbClr val="A11731"/>
                  </a:solidFill>
                  <a:latin typeface="Helvetica" pitchFamily="2" charset="0"/>
                </a:rPr>
                <a:t>bachelor</a:t>
              </a:r>
              <a:endParaRPr lang="de-DE" sz="1400" b="1" dirty="0">
                <a:solidFill>
                  <a:srgbClr val="A11731"/>
                </a:solidFill>
                <a:latin typeface="Helvetica" pitchFamily="2" charset="0"/>
              </a:endParaRPr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69F9A26D-2290-F625-3AA2-7455CAE710CE}"/>
                </a:ext>
              </a:extLst>
            </p:cNvPr>
            <p:cNvSpPr txBox="1"/>
            <p:nvPr/>
          </p:nvSpPr>
          <p:spPr>
            <a:xfrm>
              <a:off x="6603418" y="6203095"/>
              <a:ext cx="12586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de-DE" sz="1400" b="1" dirty="0">
                  <a:solidFill>
                    <a:srgbClr val="A11731"/>
                  </a:solidFill>
                  <a:latin typeface="Helvetica" pitchFamily="2" charset="0"/>
                </a:rPr>
                <a:t>t</a:t>
              </a:r>
              <a:r>
                <a:rPr lang="de-GB" sz="1400" b="1" dirty="0">
                  <a:solidFill>
                    <a:srgbClr val="A11731"/>
                  </a:solidFill>
                  <a:latin typeface="Helvetica" pitchFamily="2" charset="0"/>
                </a:rPr>
                <a:t>itolo master</a:t>
              </a: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2B841B8F-EF2E-2A5C-7453-B808D4E4315C}"/>
                </a:ext>
              </a:extLst>
            </p:cNvPr>
            <p:cNvSpPr txBox="1"/>
            <p:nvPr/>
          </p:nvSpPr>
          <p:spPr>
            <a:xfrm>
              <a:off x="7779183" y="5983796"/>
              <a:ext cx="17347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de-GB" sz="1400" b="1" dirty="0">
                  <a:solidFill>
                    <a:srgbClr val="A11731"/>
                  </a:solidFill>
                  <a:latin typeface="Helvetica" pitchFamily="2" charset="0"/>
                </a:rPr>
                <a:t>Master of</a:t>
              </a:r>
            </a:p>
            <a:p>
              <a:pPr algn="r"/>
              <a:r>
                <a:rPr lang="de-GB" sz="1400" b="1" dirty="0">
                  <a:solidFill>
                    <a:srgbClr val="A11731"/>
                  </a:solidFill>
                  <a:latin typeface="Helvetica" pitchFamily="2" charset="0"/>
                </a:rPr>
                <a:t>Advanced Studies</a:t>
              </a:r>
            </a:p>
          </p:txBody>
        </p:sp>
        <p:cxnSp>
          <p:nvCxnSpPr>
            <p:cNvPr id="20" name="Gerade Verbindung 19">
              <a:extLst>
                <a:ext uri="{FF2B5EF4-FFF2-40B4-BE49-F238E27FC236}">
                  <a16:creationId xmlns:a16="http://schemas.microsoft.com/office/drawing/2014/main" id="{450BC4E9-8460-5A99-B28B-1A6F5343BEEA}"/>
                </a:ext>
              </a:extLst>
            </p:cNvPr>
            <p:cNvCxnSpPr/>
            <p:nvPr/>
          </p:nvCxnSpPr>
          <p:spPr>
            <a:xfrm>
              <a:off x="5469696" y="5746238"/>
              <a:ext cx="0" cy="792674"/>
            </a:xfrm>
            <a:prstGeom prst="line">
              <a:avLst/>
            </a:prstGeom>
            <a:ln w="19050">
              <a:solidFill>
                <a:srgbClr val="A117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>
              <a:extLst>
                <a:ext uri="{FF2B5EF4-FFF2-40B4-BE49-F238E27FC236}">
                  <a16:creationId xmlns:a16="http://schemas.microsoft.com/office/drawing/2014/main" id="{311AC1D8-3665-1C86-04FD-E684BA07800F}"/>
                </a:ext>
              </a:extLst>
            </p:cNvPr>
            <p:cNvCxnSpPr/>
            <p:nvPr/>
          </p:nvCxnSpPr>
          <p:spPr>
            <a:xfrm>
              <a:off x="7855874" y="5746238"/>
              <a:ext cx="0" cy="792674"/>
            </a:xfrm>
            <a:prstGeom prst="line">
              <a:avLst/>
            </a:prstGeom>
            <a:ln w="19050">
              <a:solidFill>
                <a:srgbClr val="A117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>
              <a:extLst>
                <a:ext uri="{FF2B5EF4-FFF2-40B4-BE49-F238E27FC236}">
                  <a16:creationId xmlns:a16="http://schemas.microsoft.com/office/drawing/2014/main" id="{290D0F46-2484-0669-88FD-D29F5FA97504}"/>
                </a:ext>
              </a:extLst>
            </p:cNvPr>
            <p:cNvCxnSpPr/>
            <p:nvPr/>
          </p:nvCxnSpPr>
          <p:spPr>
            <a:xfrm>
              <a:off x="9456300" y="5714342"/>
              <a:ext cx="0" cy="792674"/>
            </a:xfrm>
            <a:prstGeom prst="line">
              <a:avLst/>
            </a:prstGeom>
            <a:ln w="19050">
              <a:solidFill>
                <a:srgbClr val="A117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05581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2095016-1605-053B-1598-2B437B8084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6736"/>
            <a:ext cx="8291436" cy="53983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5E5DA7D-814D-8138-882F-1D92997DC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22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5F9AF570-3E59-4A6A-BA34-F7F7A991E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700" y="2766218"/>
            <a:ext cx="5207589" cy="1325563"/>
          </a:xfrm>
        </p:spPr>
        <p:txBody>
          <a:bodyPr>
            <a:normAutofit/>
          </a:bodyPr>
          <a:lstStyle/>
          <a:p>
            <a:pPr algn="r"/>
            <a:r>
              <a:rPr lang="de-DE" dirty="0">
                <a:solidFill>
                  <a:schemeClr val="tx2"/>
                </a:solidFill>
              </a:rPr>
              <a:t>Le alte </a:t>
            </a:r>
            <a:r>
              <a:rPr lang="de-DE" dirty="0" err="1">
                <a:solidFill>
                  <a:schemeClr val="tx2"/>
                </a:solidFill>
              </a:rPr>
              <a:t>scuole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pedagogiche</a:t>
            </a:r>
            <a:endParaRPr lang="de-DE" dirty="0">
              <a:solidFill>
                <a:schemeClr val="tx2"/>
              </a:solidFill>
            </a:endParaRP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15292324-0D79-090F-1C0B-7B62A9DB64C6}"/>
              </a:ext>
            </a:extLst>
          </p:cNvPr>
          <p:cNvGrpSpPr/>
          <p:nvPr/>
        </p:nvGrpSpPr>
        <p:grpSpPr>
          <a:xfrm>
            <a:off x="265526" y="6025117"/>
            <a:ext cx="11419763" cy="523220"/>
            <a:chOff x="265526" y="6283312"/>
            <a:chExt cx="11419763" cy="523220"/>
          </a:xfrm>
        </p:grpSpPr>
        <p:sp>
          <p:nvSpPr>
            <p:cNvPr id="2" name="Textfeld 1">
              <a:extLst>
                <a:ext uri="{FF2B5EF4-FFF2-40B4-BE49-F238E27FC236}">
                  <a16:creationId xmlns:a16="http://schemas.microsoft.com/office/drawing/2014/main" id="{4E8C5F93-0696-1710-F23A-FD568B910D98}"/>
                </a:ext>
              </a:extLst>
            </p:cNvPr>
            <p:cNvSpPr txBox="1"/>
            <p:nvPr/>
          </p:nvSpPr>
          <p:spPr>
            <a:xfrm>
              <a:off x="436875" y="6283312"/>
              <a:ext cx="11248414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1400" dirty="0">
                  <a:effectLst/>
                  <a:latin typeface="Helvetica" pitchFamily="2" charset="0"/>
                </a:rPr>
                <a:t>Alte </a:t>
              </a:r>
              <a:r>
                <a:rPr lang="de-DE" sz="1400" dirty="0" err="1">
                  <a:effectLst/>
                  <a:latin typeface="Helvetica" pitchFamily="2" charset="0"/>
                </a:rPr>
                <a:t>scuole</a:t>
              </a:r>
              <a:r>
                <a:rPr lang="de-DE" sz="1400" dirty="0">
                  <a:effectLst/>
                  <a:latin typeface="Helvetica" pitchFamily="2" charset="0"/>
                </a:rPr>
                <a:t> </a:t>
              </a:r>
              <a:r>
                <a:rPr lang="de-DE" sz="1400" dirty="0" err="1">
                  <a:effectLst/>
                  <a:latin typeface="Helvetica" pitchFamily="2" charset="0"/>
                </a:rPr>
                <a:t>pedagogiche</a:t>
              </a:r>
              <a:r>
                <a:rPr lang="de-DE" sz="1400" dirty="0">
                  <a:latin typeface="Helvetica" pitchFamily="2" charset="0"/>
                </a:rPr>
                <a:t>	</a:t>
              </a:r>
              <a:r>
                <a:rPr lang="de-DE" sz="1400" dirty="0" err="1">
                  <a:effectLst/>
                  <a:latin typeface="Helvetica" pitchFamily="2" charset="0"/>
                </a:rPr>
                <a:t>Integrate</a:t>
              </a:r>
              <a:r>
                <a:rPr lang="de-DE" sz="1400" dirty="0">
                  <a:effectLst/>
                  <a:latin typeface="Helvetica" pitchFamily="2" charset="0"/>
                </a:rPr>
                <a:t> </a:t>
              </a:r>
              <a:r>
                <a:rPr lang="de-DE" sz="1400" dirty="0" err="1">
                  <a:effectLst/>
                  <a:latin typeface="Helvetica" pitchFamily="2" charset="0"/>
                </a:rPr>
                <a:t>nelle</a:t>
              </a:r>
              <a:r>
                <a:rPr lang="de-DE" sz="1400" dirty="0">
                  <a:effectLst/>
                  <a:latin typeface="Helvetica" pitchFamily="2" charset="0"/>
                </a:rPr>
                <a:t> </a:t>
              </a:r>
              <a:r>
                <a:rPr lang="de-DE" sz="1400" dirty="0" err="1">
                  <a:effectLst/>
                  <a:latin typeface="Helvetica" pitchFamily="2" charset="0"/>
                </a:rPr>
                <a:t>scuole</a:t>
              </a:r>
              <a:r>
                <a:rPr lang="de-DE" sz="1400" dirty="0">
                  <a:latin typeface="Helvetica" pitchFamily="2" charset="0"/>
                </a:rPr>
                <a:t>		</a:t>
              </a:r>
              <a:r>
                <a:rPr lang="de-DE" sz="1400" dirty="0" err="1">
                  <a:effectLst/>
                  <a:latin typeface="Helvetica" pitchFamily="2" charset="0"/>
                </a:rPr>
                <a:t>Integrate</a:t>
              </a:r>
              <a:r>
                <a:rPr lang="de-DE" sz="1400" dirty="0">
                  <a:effectLst/>
                  <a:latin typeface="Helvetica" pitchFamily="2" charset="0"/>
                </a:rPr>
                <a:t> </a:t>
              </a:r>
              <a:r>
                <a:rPr lang="de-DE" sz="1400" dirty="0" err="1">
                  <a:effectLst/>
                  <a:latin typeface="Helvetica" pitchFamily="2" charset="0"/>
                </a:rPr>
                <a:t>nelle</a:t>
              </a:r>
              <a:r>
                <a:rPr lang="de-DE" sz="1400" dirty="0">
                  <a:latin typeface="Helvetica" pitchFamily="2" charset="0"/>
                </a:rPr>
                <a:t> </a:t>
              </a:r>
              <a:r>
                <a:rPr lang="de-DE" sz="1400" dirty="0" err="1">
                  <a:effectLst/>
                  <a:latin typeface="Helvetica" pitchFamily="2" charset="0"/>
                </a:rPr>
                <a:t>università</a:t>
              </a:r>
              <a:r>
                <a:rPr lang="de-DE" sz="1400" dirty="0">
                  <a:latin typeface="Helvetica" pitchFamily="2" charset="0"/>
                </a:rPr>
                <a:t>	</a:t>
              </a:r>
              <a:r>
                <a:rPr lang="de-DE" sz="1400" dirty="0">
                  <a:effectLst/>
                  <a:latin typeface="Helvetica" pitchFamily="2" charset="0"/>
                </a:rPr>
                <a:t>Altre </a:t>
              </a:r>
              <a:r>
                <a:rPr lang="de-DE" sz="1400" dirty="0" err="1">
                  <a:effectLst/>
                  <a:latin typeface="Helvetica" pitchFamily="2" charset="0"/>
                </a:rPr>
                <a:t>instituzioni</a:t>
              </a:r>
              <a:r>
                <a:rPr lang="de-DE" sz="1400" dirty="0">
                  <a:latin typeface="Helvetica" pitchFamily="2" charset="0"/>
                </a:rPr>
                <a:t> </a:t>
              </a:r>
              <a:r>
                <a:rPr lang="de-DE" sz="1400" dirty="0">
                  <a:effectLst/>
                  <a:latin typeface="Helvetica" pitchFamily="2" charset="0"/>
                </a:rPr>
                <a:t>del </a:t>
              </a:r>
              <a:r>
                <a:rPr lang="de-DE" sz="1400" dirty="0" err="1">
                  <a:effectLst/>
                  <a:latin typeface="Helvetica" pitchFamily="2" charset="0"/>
                </a:rPr>
                <a:t>terziario</a:t>
              </a:r>
              <a:endParaRPr lang="de-DE" sz="1400" dirty="0">
                <a:effectLst/>
                <a:latin typeface="Helvetica" pitchFamily="2" charset="0"/>
              </a:endParaRPr>
            </a:p>
            <a:p>
              <a:r>
                <a:rPr lang="de-DE" sz="1400" dirty="0">
                  <a:latin typeface="Helvetica" pitchFamily="2" charset="0"/>
                </a:rPr>
                <a:t>			</a:t>
              </a:r>
              <a:r>
                <a:rPr lang="de-DE" sz="1400" dirty="0" err="1">
                  <a:latin typeface="Helvetica" pitchFamily="2" charset="0"/>
                </a:rPr>
                <a:t>universitarie</a:t>
              </a:r>
              <a:endParaRPr lang="de-DE" sz="1400" dirty="0">
                <a:effectLst/>
                <a:latin typeface="Helvetica" pitchFamily="2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4AF3505-135E-C8BC-0F4A-C193D23D61F0}"/>
                </a:ext>
              </a:extLst>
            </p:cNvPr>
            <p:cNvSpPr/>
            <p:nvPr/>
          </p:nvSpPr>
          <p:spPr>
            <a:xfrm>
              <a:off x="265526" y="6328845"/>
              <a:ext cx="185397" cy="185397"/>
            </a:xfrm>
            <a:prstGeom prst="ellipse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7" name="Dreieck 6">
              <a:extLst>
                <a:ext uri="{FF2B5EF4-FFF2-40B4-BE49-F238E27FC236}">
                  <a16:creationId xmlns:a16="http://schemas.microsoft.com/office/drawing/2014/main" id="{5795E82A-35A6-59FB-577C-4D92D3536D6F}"/>
                </a:ext>
              </a:extLst>
            </p:cNvPr>
            <p:cNvSpPr/>
            <p:nvPr/>
          </p:nvSpPr>
          <p:spPr>
            <a:xfrm>
              <a:off x="3028687" y="6354061"/>
              <a:ext cx="192882" cy="166278"/>
            </a:xfrm>
            <a:prstGeom prst="triangle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6860F4EE-E675-1714-FCF0-EC1700FE4F86}"/>
                </a:ext>
              </a:extLst>
            </p:cNvPr>
            <p:cNvSpPr/>
            <p:nvPr/>
          </p:nvSpPr>
          <p:spPr>
            <a:xfrm>
              <a:off x="5782511" y="6352541"/>
              <a:ext cx="161701" cy="161701"/>
            </a:xfrm>
            <a:prstGeom prst="rect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9" name="Raute 8">
              <a:extLst>
                <a:ext uri="{FF2B5EF4-FFF2-40B4-BE49-F238E27FC236}">
                  <a16:creationId xmlns:a16="http://schemas.microsoft.com/office/drawing/2014/main" id="{48C444A0-6C08-C92C-0984-29B55A3D7ABF}"/>
                </a:ext>
              </a:extLst>
            </p:cNvPr>
            <p:cNvSpPr/>
            <p:nvPr/>
          </p:nvSpPr>
          <p:spPr>
            <a:xfrm>
              <a:off x="8545073" y="6347964"/>
              <a:ext cx="166278" cy="166278"/>
            </a:xfrm>
            <a:prstGeom prst="diamond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</p:spTree>
    <p:extLst>
      <p:ext uri="{BB962C8B-B14F-4D97-AF65-F5344CB8AC3E}">
        <p14:creationId xmlns:p14="http://schemas.microsoft.com/office/powerpoint/2010/main" val="1816642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2251E7-7C51-7C1E-94D1-5421A87E9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86965"/>
            <a:ext cx="9144000" cy="1084069"/>
          </a:xfrm>
        </p:spPr>
        <p:txBody>
          <a:bodyPr>
            <a:normAutofit/>
          </a:bodyPr>
          <a:lstStyle/>
          <a:p>
            <a:r>
              <a:rPr lang="de-CH" dirty="0"/>
              <a:t>La </a:t>
            </a:r>
            <a:r>
              <a:rPr lang="de-CH" dirty="0" err="1"/>
              <a:t>formazione</a:t>
            </a:r>
            <a:r>
              <a:rPr lang="de-CH" dirty="0"/>
              <a:t> continua</a:t>
            </a:r>
          </a:p>
        </p:txBody>
      </p:sp>
    </p:spTree>
    <p:extLst>
      <p:ext uri="{BB962C8B-B14F-4D97-AF65-F5344CB8AC3E}">
        <p14:creationId xmlns:p14="http://schemas.microsoft.com/office/powerpoint/2010/main" val="41879721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0C8A85C-AE1A-BF13-BCAC-A02FC511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24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579B061-658E-19F1-E088-2C8250F62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358723" cy="1325563"/>
          </a:xfrm>
        </p:spPr>
        <p:txBody>
          <a:bodyPr>
            <a:normAutofit/>
          </a:bodyPr>
          <a:lstStyle/>
          <a:p>
            <a:r>
              <a:rPr lang="de-DE" dirty="0"/>
              <a:t>I </a:t>
            </a:r>
            <a:r>
              <a:rPr lang="de-DE" dirty="0" err="1"/>
              <a:t>tre</a:t>
            </a:r>
            <a:r>
              <a:rPr lang="de-DE" dirty="0"/>
              <a:t> </a:t>
            </a:r>
            <a:r>
              <a:rPr lang="de-DE" dirty="0" err="1"/>
              <a:t>ambiti</a:t>
            </a:r>
            <a:r>
              <a:rPr lang="de-DE" dirty="0"/>
              <a:t> della </a:t>
            </a:r>
            <a:r>
              <a:rPr lang="de-DE" dirty="0" err="1"/>
              <a:t>formazione</a:t>
            </a:r>
            <a:r>
              <a:rPr lang="de-DE" dirty="0"/>
              <a:t> </a:t>
            </a:r>
            <a:r>
              <a:rPr lang="de-DE" dirty="0" err="1"/>
              <a:t>continua</a:t>
            </a:r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BE27A01-574B-6726-D4FE-5BF03B8679C3}"/>
              </a:ext>
            </a:extLst>
          </p:cNvPr>
          <p:cNvSpPr/>
          <p:nvPr/>
        </p:nvSpPr>
        <p:spPr>
          <a:xfrm>
            <a:off x="818866" y="1924334"/>
            <a:ext cx="8627622" cy="47767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>
                <a:solidFill>
                  <a:schemeClr val="bg1"/>
                </a:solidFill>
                <a:latin typeface="Helvetica" pitchFamily="2" charset="0"/>
              </a:rPr>
              <a:t>Apprendimento</a:t>
            </a:r>
            <a:r>
              <a:rPr lang="de-DE" b="1" dirty="0">
                <a:solidFill>
                  <a:schemeClr val="bg1"/>
                </a:solidFill>
                <a:latin typeface="Helvetica" pitchFamily="2" charset="0"/>
              </a:rPr>
              <a:t> permanente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8727C88-EB89-FE65-CB47-50EEFA61F275}"/>
              </a:ext>
            </a:extLst>
          </p:cNvPr>
          <p:cNvSpPr/>
          <p:nvPr/>
        </p:nvSpPr>
        <p:spPr>
          <a:xfrm>
            <a:off x="818865" y="2471093"/>
            <a:ext cx="2784143" cy="274235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b="1" dirty="0" err="1">
                <a:solidFill>
                  <a:schemeClr val="tx1"/>
                </a:solidFill>
                <a:latin typeface="Helvetica" pitchFamily="2" charset="0"/>
              </a:rPr>
              <a:t>Formazione</a:t>
            </a:r>
            <a:r>
              <a:rPr lang="de-DE" b="1" dirty="0">
                <a:solidFill>
                  <a:schemeClr val="tx1"/>
                </a:solidFill>
                <a:latin typeface="Helvetica" pitchFamily="2" charset="0"/>
              </a:rPr>
              <a:t> formale</a:t>
            </a:r>
          </a:p>
          <a:p>
            <a:pPr algn="ctr"/>
            <a:endParaRPr lang="de-GB" b="1" dirty="0">
              <a:solidFill>
                <a:schemeClr val="tx1"/>
              </a:solidFill>
              <a:latin typeface="Helvetica" pitchFamily="2" charset="0"/>
            </a:endParaRPr>
          </a:p>
          <a:p>
            <a:pPr algn="ctr"/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(ad es.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cicli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 di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formazione</a:t>
            </a:r>
            <a:endParaRPr lang="de-DE" sz="1600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algn="ctr"/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del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livello</a:t>
            </a:r>
            <a:r>
              <a:rPr lang="de-DE" sz="1600" dirty="0">
                <a:solidFill>
                  <a:srgbClr val="1D1D1B"/>
                </a:solidFill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secondario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 II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e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titoli</a:t>
            </a:r>
            <a:r>
              <a:rPr lang="de-DE" sz="1600" dirty="0">
                <a:solidFill>
                  <a:srgbClr val="1D1D1B"/>
                </a:solidFill>
                <a:latin typeface="Helvetica" pitchFamily="2" charset="0"/>
              </a:rPr>
              <a:t> 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del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livello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terziario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:</a:t>
            </a:r>
          </a:p>
          <a:p>
            <a:pPr algn="ctr"/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SSS, SUP,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bachelor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,</a:t>
            </a:r>
          </a:p>
          <a:p>
            <a:pPr algn="ctr"/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master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, PhD)</a:t>
            </a:r>
          </a:p>
          <a:p>
            <a:pPr algn="ctr"/>
            <a:endParaRPr lang="de-DE" sz="1600" dirty="0">
              <a:solidFill>
                <a:srgbClr val="1D1D1B"/>
              </a:solidFill>
              <a:latin typeface="Helvetica" pitchFamily="2" charset="0"/>
            </a:endParaRPr>
          </a:p>
          <a:p>
            <a:pPr algn="ctr"/>
            <a:endParaRPr lang="de-DE" sz="1600" dirty="0">
              <a:solidFill>
                <a:srgbClr val="1D1D1B"/>
              </a:solidFill>
              <a:latin typeface="Helvetica" pitchFamily="2" charset="0"/>
            </a:endParaRPr>
          </a:p>
          <a:p>
            <a:pPr algn="ctr"/>
            <a:r>
              <a:rPr lang="de-DE" sz="1600" b="1" dirty="0" err="1">
                <a:solidFill>
                  <a:srgbClr val="1D1D1B"/>
                </a:solidFill>
                <a:effectLst/>
                <a:latin typeface="Helvetica" pitchFamily="2" charset="0"/>
              </a:rPr>
              <a:t>Già</a:t>
            </a:r>
            <a:r>
              <a:rPr lang="de-DE" sz="1600" b="1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rgbClr val="1D1D1B"/>
                </a:solidFill>
                <a:effectLst/>
                <a:latin typeface="Helvetica" pitchFamily="2" charset="0"/>
              </a:rPr>
              <a:t>regolamentato</a:t>
            </a:r>
            <a:endParaRPr lang="de-DE" sz="1600" b="1" dirty="0">
              <a:solidFill>
                <a:srgbClr val="1D1D1B"/>
              </a:solidFill>
              <a:effectLst/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B14E004-3674-8E48-843C-1EDCAEC4CEA9}"/>
              </a:ext>
            </a:extLst>
          </p:cNvPr>
          <p:cNvSpPr/>
          <p:nvPr/>
        </p:nvSpPr>
        <p:spPr>
          <a:xfrm>
            <a:off x="3744781" y="2471093"/>
            <a:ext cx="2784143" cy="27423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b="1" dirty="0" err="1">
                <a:solidFill>
                  <a:schemeClr val="tx1"/>
                </a:solidFill>
                <a:latin typeface="Helvetica" pitchFamily="2" charset="0"/>
              </a:rPr>
              <a:t>Formazione</a:t>
            </a:r>
            <a:r>
              <a:rPr lang="de-DE" b="1" dirty="0">
                <a:solidFill>
                  <a:schemeClr val="tx1"/>
                </a:solidFill>
                <a:latin typeface="Helvetica" pitchFamily="2" charset="0"/>
              </a:rPr>
              <a:t> 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latin typeface="Helvetica" pitchFamily="2" charset="0"/>
              </a:rPr>
              <a:t>non formale</a:t>
            </a:r>
          </a:p>
          <a:p>
            <a:pPr algn="ctr"/>
            <a:endParaRPr lang="de-GB" b="1" dirty="0">
              <a:solidFill>
                <a:schemeClr val="tx1"/>
              </a:solidFill>
              <a:latin typeface="Helvetica" pitchFamily="2" charset="0"/>
            </a:endParaRPr>
          </a:p>
          <a:p>
            <a:pPr algn="ctr"/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(ad es.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corsi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,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seminari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;</a:t>
            </a:r>
          </a:p>
          <a:p>
            <a:pPr algn="ctr"/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senza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diploma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riconosciuto</a:t>
            </a:r>
            <a:endParaRPr lang="de-DE" sz="1600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algn="ctr"/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dallo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stato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)</a:t>
            </a:r>
          </a:p>
          <a:p>
            <a:pPr algn="ctr"/>
            <a:endParaRPr lang="de-DE" sz="1600" dirty="0">
              <a:solidFill>
                <a:srgbClr val="1D1D1B"/>
              </a:solidFill>
              <a:latin typeface="Helvetica" pitchFamily="2" charset="0"/>
            </a:endParaRPr>
          </a:p>
          <a:p>
            <a:pPr algn="ctr"/>
            <a:endParaRPr lang="de-DE" sz="1600" b="1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algn="ctr"/>
            <a:r>
              <a:rPr lang="de-DE" sz="1600" b="1" dirty="0" err="1">
                <a:solidFill>
                  <a:srgbClr val="1D1D1B"/>
                </a:solidFill>
                <a:effectLst/>
                <a:latin typeface="Helvetica" pitchFamily="2" charset="0"/>
              </a:rPr>
              <a:t>Regolamentazione</a:t>
            </a:r>
            <a:endParaRPr lang="de-DE" sz="1600" b="1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algn="ctr"/>
            <a:r>
              <a:rPr lang="de-DE" sz="1600" b="1" dirty="0" err="1">
                <a:solidFill>
                  <a:srgbClr val="1D1D1B"/>
                </a:solidFill>
                <a:effectLst/>
                <a:latin typeface="Helvetica" pitchFamily="2" charset="0"/>
              </a:rPr>
              <a:t>necessaria</a:t>
            </a:r>
            <a:endParaRPr lang="de-DE" sz="1600" b="1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marL="285750" indent="-285750" algn="ctr">
              <a:buFont typeface="Wingdings" pitchFamily="2" charset="2"/>
              <a:buChar char="§"/>
            </a:pPr>
            <a:endParaRPr lang="de-DE" sz="16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3B147C7-C8E9-ED53-EACE-17D910C016EE}"/>
              </a:ext>
            </a:extLst>
          </p:cNvPr>
          <p:cNvSpPr/>
          <p:nvPr/>
        </p:nvSpPr>
        <p:spPr>
          <a:xfrm>
            <a:off x="6662344" y="2471093"/>
            <a:ext cx="2784143" cy="27423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b="1" dirty="0" err="1">
                <a:solidFill>
                  <a:schemeClr val="tx1"/>
                </a:solidFill>
                <a:latin typeface="Helvetica" pitchFamily="2" charset="0"/>
              </a:rPr>
              <a:t>Formazione</a:t>
            </a:r>
            <a:r>
              <a:rPr lang="de-DE" b="1" dirty="0">
                <a:solidFill>
                  <a:schemeClr val="tx1"/>
                </a:solidFill>
                <a:latin typeface="Helvetica" pitchFamily="2" charset="0"/>
              </a:rPr>
              <a:t> informale</a:t>
            </a:r>
          </a:p>
          <a:p>
            <a:pPr algn="ctr"/>
            <a:endParaRPr lang="de-GB" b="1" dirty="0">
              <a:solidFill>
                <a:schemeClr val="tx1"/>
              </a:solidFill>
              <a:latin typeface="Helvetica" pitchFamily="2" charset="0"/>
            </a:endParaRPr>
          </a:p>
          <a:p>
            <a:pPr algn="ctr"/>
            <a:r>
              <a:rPr lang="de-DE" sz="1600" i="1" dirty="0">
                <a:solidFill>
                  <a:srgbClr val="1D1D1B"/>
                </a:solidFill>
                <a:effectLst/>
                <a:latin typeface="Helvetica" pitchFamily="2" charset="0"/>
              </a:rPr>
              <a:t>(ad es. sul </a:t>
            </a:r>
            <a:r>
              <a:rPr lang="de-DE" sz="1600" i="1" dirty="0" err="1">
                <a:solidFill>
                  <a:srgbClr val="1D1D1B"/>
                </a:solidFill>
                <a:effectLst/>
                <a:latin typeface="Helvetica" pitchFamily="2" charset="0"/>
              </a:rPr>
              <a:t>posto</a:t>
            </a:r>
            <a:endParaRPr lang="de-DE" sz="1600" i="1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algn="ctr"/>
            <a:r>
              <a:rPr lang="de-DE" sz="1600" i="1" dirty="0">
                <a:solidFill>
                  <a:srgbClr val="1D1D1B"/>
                </a:solidFill>
                <a:effectLst/>
                <a:latin typeface="Helvetica" pitchFamily="2" charset="0"/>
              </a:rPr>
              <a:t>di </a:t>
            </a:r>
            <a:r>
              <a:rPr lang="de-DE" sz="1600" i="1" dirty="0" err="1">
                <a:solidFill>
                  <a:srgbClr val="1D1D1B"/>
                </a:solidFill>
                <a:effectLst/>
                <a:latin typeface="Helvetica" pitchFamily="2" charset="0"/>
              </a:rPr>
              <a:t>lavoro</a:t>
            </a:r>
            <a:r>
              <a:rPr lang="de-DE" sz="1600" i="1" dirty="0">
                <a:solidFill>
                  <a:srgbClr val="1D1D1B"/>
                </a:solidFill>
                <a:effectLst/>
                <a:latin typeface="Helvetica" pitchFamily="2" charset="0"/>
              </a:rPr>
              <a:t>, </a:t>
            </a:r>
            <a:r>
              <a:rPr lang="de-DE" sz="1600" i="1" dirty="0" err="1">
                <a:solidFill>
                  <a:srgbClr val="1D1D1B"/>
                </a:solidFill>
                <a:effectLst/>
                <a:latin typeface="Helvetica" pitchFamily="2" charset="0"/>
              </a:rPr>
              <a:t>attività</a:t>
            </a:r>
            <a:r>
              <a:rPr lang="de-DE" sz="1600" i="1" dirty="0">
                <a:solidFill>
                  <a:srgbClr val="1D1D1B"/>
                </a:solidFill>
                <a:effectLst/>
                <a:latin typeface="Helvetica" pitchFamily="2" charset="0"/>
              </a:rPr>
              <a:t> in </a:t>
            </a:r>
            <a:r>
              <a:rPr lang="de-DE" sz="1600" i="1" dirty="0" err="1">
                <a:solidFill>
                  <a:srgbClr val="1D1D1B"/>
                </a:solidFill>
                <a:effectLst/>
                <a:latin typeface="Helvetica" pitchFamily="2" charset="0"/>
              </a:rPr>
              <a:t>famiglia</a:t>
            </a:r>
            <a:endParaRPr lang="de-DE" sz="1600" i="1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algn="ctr"/>
            <a:r>
              <a:rPr lang="de-DE" sz="1600" i="1" dirty="0">
                <a:solidFill>
                  <a:srgbClr val="1D1D1B"/>
                </a:solidFill>
                <a:effectLst/>
                <a:latin typeface="Helvetica" pitchFamily="2" charset="0"/>
              </a:rPr>
              <a:t>o di </a:t>
            </a:r>
            <a:r>
              <a:rPr lang="de-DE" sz="1600" i="1" dirty="0" err="1">
                <a:solidFill>
                  <a:srgbClr val="1D1D1B"/>
                </a:solidFill>
                <a:effectLst/>
                <a:latin typeface="Helvetica" pitchFamily="2" charset="0"/>
              </a:rPr>
              <a:t>beneficenza</a:t>
            </a:r>
            <a:r>
              <a:rPr lang="de-DE" sz="1600" i="1" dirty="0">
                <a:solidFill>
                  <a:srgbClr val="1D1D1B"/>
                </a:solidFill>
                <a:effectLst/>
                <a:latin typeface="Helvetica" pitchFamily="2" charset="0"/>
              </a:rPr>
              <a:t>)</a:t>
            </a:r>
          </a:p>
          <a:p>
            <a:pPr algn="ctr"/>
            <a:endParaRPr lang="de-DE" sz="1600" b="1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algn="ctr"/>
            <a:endParaRPr lang="de-DE" sz="1600" b="1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algn="ctr"/>
            <a:r>
              <a:rPr lang="de-DE" sz="1600" b="1" dirty="0">
                <a:solidFill>
                  <a:srgbClr val="1D1D1B"/>
                </a:solidFill>
                <a:effectLst/>
                <a:latin typeface="Helvetica" pitchFamily="2" charset="0"/>
              </a:rPr>
              <a:t>Individuale, non</a:t>
            </a:r>
          </a:p>
          <a:p>
            <a:pPr algn="ctr"/>
            <a:r>
              <a:rPr lang="de-DE" sz="1600" b="1" dirty="0" err="1">
                <a:solidFill>
                  <a:srgbClr val="1D1D1B"/>
                </a:solidFill>
                <a:effectLst/>
                <a:latin typeface="Helvetica" pitchFamily="2" charset="0"/>
              </a:rPr>
              <a:t>necessita</a:t>
            </a:r>
            <a:r>
              <a:rPr lang="de-DE" sz="1600" b="1" dirty="0">
                <a:solidFill>
                  <a:srgbClr val="1D1D1B"/>
                </a:solidFill>
                <a:effectLst/>
                <a:latin typeface="Helvetica" pitchFamily="2" charset="0"/>
              </a:rPr>
              <a:t> di </a:t>
            </a:r>
            <a:r>
              <a:rPr lang="de-DE" sz="1600" b="1" dirty="0" err="1">
                <a:solidFill>
                  <a:srgbClr val="1D1D1B"/>
                </a:solidFill>
                <a:effectLst/>
                <a:latin typeface="Helvetica" pitchFamily="2" charset="0"/>
              </a:rPr>
              <a:t>alcuna</a:t>
            </a:r>
            <a:endParaRPr lang="de-DE" sz="1600" b="1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algn="ctr"/>
            <a:r>
              <a:rPr lang="de-DE" sz="1600" b="1" dirty="0" err="1">
                <a:solidFill>
                  <a:srgbClr val="1D1D1B"/>
                </a:solidFill>
                <a:effectLst/>
                <a:latin typeface="Helvetica" pitchFamily="2" charset="0"/>
              </a:rPr>
              <a:t>regolamentazione</a:t>
            </a:r>
            <a:endParaRPr lang="de-DE" sz="1600" b="1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marL="285750" indent="-285750" algn="ctr">
              <a:buFont typeface="Wingdings" pitchFamily="2" charset="2"/>
              <a:buChar char="§"/>
            </a:pPr>
            <a:endParaRPr lang="de-DE" sz="16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F8954AA-8557-C5FD-7086-27217C44480C}"/>
              </a:ext>
            </a:extLst>
          </p:cNvPr>
          <p:cNvSpPr/>
          <p:nvPr/>
        </p:nvSpPr>
        <p:spPr>
          <a:xfrm>
            <a:off x="818865" y="5282532"/>
            <a:ext cx="8627622" cy="477672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>
                <a:solidFill>
                  <a:schemeClr val="tx1"/>
                </a:solidFill>
                <a:latin typeface="Helvetica" pitchFamily="2" charset="0"/>
              </a:rPr>
              <a:t>Competenze</a:t>
            </a:r>
            <a:r>
              <a:rPr lang="de-DE" b="1" dirty="0">
                <a:solidFill>
                  <a:schemeClr val="tx1"/>
                </a:solidFill>
                <a:latin typeface="Helvetica" pitchFamily="2" charset="0"/>
              </a:rPr>
              <a:t> di </a:t>
            </a:r>
            <a:r>
              <a:rPr lang="de-DE" b="1" dirty="0" err="1">
                <a:solidFill>
                  <a:schemeClr val="tx1"/>
                </a:solidFill>
                <a:latin typeface="Helvetica" pitchFamily="2" charset="0"/>
              </a:rPr>
              <a:t>base</a:t>
            </a:r>
            <a:endParaRPr lang="de-DE" b="1" dirty="0">
              <a:solidFill>
                <a:schemeClr val="tx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0000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C9750C90-C48B-1D31-F485-C644BDB3D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604536"/>
            <a:ext cx="8060789" cy="1325563"/>
          </a:xfrm>
        </p:spPr>
        <p:txBody>
          <a:bodyPr/>
          <a:lstStyle/>
          <a:p>
            <a:r>
              <a:rPr lang="de-DE" dirty="0" err="1"/>
              <a:t>Nozioni</a:t>
            </a:r>
            <a:endParaRPr lang="de-GB" dirty="0"/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568D56D4-DCD2-221E-0208-D9D99AA28841}"/>
              </a:ext>
            </a:extLst>
          </p:cNvPr>
          <p:cNvSpPr txBox="1">
            <a:spLocks/>
          </p:cNvSpPr>
          <p:nvPr/>
        </p:nvSpPr>
        <p:spPr>
          <a:xfrm>
            <a:off x="704388" y="2256052"/>
            <a:ext cx="7905750" cy="387443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de-DE" sz="1600" b="1" dirty="0"/>
              <a:t>La </a:t>
            </a:r>
            <a:r>
              <a:rPr lang="de-DE" sz="1600" b="1" dirty="0" err="1"/>
              <a:t>formazione</a:t>
            </a:r>
            <a:r>
              <a:rPr lang="de-DE" sz="1600" b="1" dirty="0"/>
              <a:t> </a:t>
            </a:r>
            <a:r>
              <a:rPr lang="de-DE" sz="1600" b="1" dirty="0" err="1"/>
              <a:t>continua</a:t>
            </a:r>
            <a:r>
              <a:rPr lang="de-DE" sz="1600" b="1" dirty="0"/>
              <a:t> </a:t>
            </a:r>
            <a:r>
              <a:rPr lang="de-DE" sz="1600" b="1" dirty="0" err="1"/>
              <a:t>è</a:t>
            </a:r>
            <a:r>
              <a:rPr lang="de-DE" sz="1600" b="1" dirty="0"/>
              <a:t> </a:t>
            </a:r>
            <a:r>
              <a:rPr lang="de-DE" sz="1600" b="1" dirty="0" err="1"/>
              <a:t>un</a:t>
            </a:r>
            <a:r>
              <a:rPr lang="de-DE" sz="1600" b="1" dirty="0"/>
              <a:t> </a:t>
            </a:r>
            <a:r>
              <a:rPr lang="de-DE" sz="1600" b="1" dirty="0" err="1"/>
              <a:t>elemento</a:t>
            </a:r>
            <a:r>
              <a:rPr lang="de-DE" sz="1600" b="1" dirty="0"/>
              <a:t> </a:t>
            </a:r>
            <a:r>
              <a:rPr lang="de-DE" sz="1600" b="1" dirty="0" err="1"/>
              <a:t>dell’apprendimento</a:t>
            </a:r>
            <a:r>
              <a:rPr lang="de-DE" sz="1600" b="1" dirty="0"/>
              <a:t> permanente </a:t>
            </a:r>
            <a:r>
              <a:rPr lang="de-DE" sz="1600" b="1" dirty="0" err="1"/>
              <a:t>ed</a:t>
            </a:r>
            <a:r>
              <a:rPr lang="de-DE" sz="1600" b="1" dirty="0"/>
              <a:t> </a:t>
            </a:r>
            <a:r>
              <a:rPr lang="de-DE" sz="1600" b="1" dirty="0" err="1"/>
              <a:t>è</a:t>
            </a:r>
            <a:r>
              <a:rPr lang="de-DE" sz="1600" b="1" dirty="0"/>
              <a:t> </a:t>
            </a:r>
            <a:r>
              <a:rPr lang="de-DE" sz="1600" b="1" dirty="0" err="1"/>
              <a:t>definita</a:t>
            </a:r>
            <a:r>
              <a:rPr lang="de-DE" sz="1600" b="1" dirty="0"/>
              <a:t> </a:t>
            </a:r>
            <a:r>
              <a:rPr lang="de-DE" sz="1600" b="1" dirty="0" err="1"/>
              <a:t>dalla</a:t>
            </a:r>
            <a:r>
              <a:rPr lang="de-DE" sz="1600" b="1" dirty="0"/>
              <a:t> forma </a:t>
            </a:r>
            <a:r>
              <a:rPr lang="de-DE" sz="1600" b="1" dirty="0" err="1"/>
              <a:t>dell’offerta</a:t>
            </a:r>
            <a:endParaRPr lang="de-DE" sz="1600" b="1" dirty="0"/>
          </a:p>
          <a:p>
            <a:pPr>
              <a:lnSpc>
                <a:spcPct val="120000"/>
              </a:lnSpc>
            </a:pPr>
            <a:r>
              <a:rPr lang="de-DE" sz="1600" dirty="0"/>
              <a:t>non quanto </a:t>
            </a:r>
            <a:r>
              <a:rPr lang="de-DE" sz="1600" dirty="0" err="1"/>
              <a:t>formazione</a:t>
            </a:r>
            <a:r>
              <a:rPr lang="de-DE" sz="1600" dirty="0"/>
              <a:t> </a:t>
            </a:r>
            <a:r>
              <a:rPr lang="de-DE" sz="1600" dirty="0" err="1"/>
              <a:t>degli</a:t>
            </a:r>
            <a:r>
              <a:rPr lang="de-DE" sz="1600" dirty="0"/>
              <a:t> </a:t>
            </a:r>
            <a:r>
              <a:rPr lang="de-DE" sz="1600" dirty="0" err="1"/>
              <a:t>adulti</a:t>
            </a:r>
            <a:r>
              <a:rPr lang="de-DE" sz="1600" dirty="0"/>
              <a:t>, </a:t>
            </a:r>
            <a:r>
              <a:rPr lang="de-DE" sz="1600" dirty="0" err="1"/>
              <a:t>perfezionamento</a:t>
            </a:r>
            <a:r>
              <a:rPr lang="de-DE" sz="1600" dirty="0"/>
              <a:t>, </a:t>
            </a:r>
            <a:r>
              <a:rPr lang="de-DE" sz="1600" dirty="0" err="1"/>
              <a:t>ecc</a:t>
            </a:r>
            <a:r>
              <a:rPr lang="de-DE" sz="1600" dirty="0"/>
              <a:t>.</a:t>
            </a:r>
          </a:p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de-DE" sz="1600" b="1" dirty="0" err="1"/>
              <a:t>Fanno</a:t>
            </a:r>
            <a:r>
              <a:rPr lang="de-DE" sz="1600" b="1" dirty="0"/>
              <a:t> </a:t>
            </a:r>
            <a:r>
              <a:rPr lang="de-DE" sz="1600" b="1" dirty="0" err="1"/>
              <a:t>parte</a:t>
            </a:r>
            <a:r>
              <a:rPr lang="de-DE" sz="1600" b="1" dirty="0"/>
              <a:t> della </a:t>
            </a:r>
            <a:r>
              <a:rPr lang="de-DE" sz="1600" b="1" dirty="0" err="1"/>
              <a:t>formazione</a:t>
            </a:r>
            <a:r>
              <a:rPr lang="de-DE" sz="1600" b="1" dirty="0"/>
              <a:t> </a:t>
            </a:r>
            <a:r>
              <a:rPr lang="de-DE" sz="1600" b="1" dirty="0" err="1"/>
              <a:t>continua</a:t>
            </a:r>
            <a:endParaRPr lang="de-DE" sz="1600" b="1" dirty="0"/>
          </a:p>
          <a:p>
            <a:pPr>
              <a:lnSpc>
                <a:spcPct val="120000"/>
              </a:lnSpc>
            </a:pPr>
            <a:r>
              <a:rPr lang="de-DE" sz="1600" dirty="0"/>
              <a:t>La </a:t>
            </a:r>
            <a:r>
              <a:rPr lang="de-DE" sz="1600" dirty="0" err="1"/>
              <a:t>formazione</a:t>
            </a:r>
            <a:r>
              <a:rPr lang="de-DE" sz="1600" dirty="0"/>
              <a:t> professionale </a:t>
            </a:r>
            <a:r>
              <a:rPr lang="de-DE" sz="1600" dirty="0" err="1"/>
              <a:t>continua</a:t>
            </a:r>
            <a:r>
              <a:rPr lang="de-DE" sz="1600" dirty="0"/>
              <a:t> </a:t>
            </a:r>
            <a:r>
              <a:rPr lang="de-DE" sz="1600" dirty="0" err="1"/>
              <a:t>e</a:t>
            </a:r>
            <a:r>
              <a:rPr lang="de-DE" sz="1600" dirty="0"/>
              <a:t> la </a:t>
            </a:r>
            <a:r>
              <a:rPr lang="de-DE" sz="1600" dirty="0" err="1"/>
              <a:t>formazione</a:t>
            </a:r>
            <a:r>
              <a:rPr lang="de-DE" sz="1600" dirty="0"/>
              <a:t> </a:t>
            </a:r>
            <a:r>
              <a:rPr lang="de-DE" sz="1600" dirty="0" err="1"/>
              <a:t>continua</a:t>
            </a:r>
            <a:r>
              <a:rPr lang="de-DE" sz="1600" dirty="0"/>
              <a:t> </a:t>
            </a:r>
            <a:r>
              <a:rPr lang="de-DE" sz="1600" dirty="0" err="1"/>
              <a:t>organizzata</a:t>
            </a:r>
            <a:r>
              <a:rPr lang="de-DE" sz="1600" dirty="0"/>
              <a:t> </a:t>
            </a:r>
            <a:r>
              <a:rPr lang="de-DE" sz="1600" dirty="0" err="1"/>
              <a:t>dalle</a:t>
            </a:r>
            <a:r>
              <a:rPr lang="de-DE" sz="1600" dirty="0"/>
              <a:t> </a:t>
            </a:r>
            <a:r>
              <a:rPr lang="de-DE" sz="1600" dirty="0" err="1"/>
              <a:t>aziende</a:t>
            </a:r>
            <a:endParaRPr lang="de-DE" sz="1600" dirty="0"/>
          </a:p>
          <a:p>
            <a:pPr>
              <a:lnSpc>
                <a:spcPct val="120000"/>
              </a:lnSpc>
            </a:pPr>
            <a:r>
              <a:rPr lang="de-DE" sz="1600" dirty="0"/>
              <a:t>La </a:t>
            </a:r>
            <a:r>
              <a:rPr lang="de-DE" sz="1600" dirty="0" err="1"/>
              <a:t>formazione</a:t>
            </a:r>
            <a:r>
              <a:rPr lang="de-DE" sz="1600" dirty="0"/>
              <a:t> </a:t>
            </a:r>
            <a:r>
              <a:rPr lang="de-DE" sz="1600" dirty="0" err="1"/>
              <a:t>continua</a:t>
            </a:r>
            <a:r>
              <a:rPr lang="de-DE" sz="1600" dirty="0"/>
              <a:t> del </a:t>
            </a:r>
            <a:r>
              <a:rPr lang="de-DE" sz="1600" dirty="0" err="1"/>
              <a:t>livello</a:t>
            </a:r>
            <a:r>
              <a:rPr lang="de-DE" sz="1600" dirty="0"/>
              <a:t> </a:t>
            </a:r>
            <a:r>
              <a:rPr lang="de-DE" sz="1600" dirty="0" err="1"/>
              <a:t>terziario</a:t>
            </a:r>
            <a:endParaRPr lang="de-DE" sz="1600" dirty="0"/>
          </a:p>
          <a:p>
            <a:pPr lvl="1">
              <a:lnSpc>
                <a:spcPct val="120000"/>
              </a:lnSpc>
            </a:pPr>
            <a:r>
              <a:rPr lang="de-DE" sz="1400" dirty="0" err="1"/>
              <a:t>Scuole</a:t>
            </a:r>
            <a:r>
              <a:rPr lang="de-DE" sz="1400" dirty="0"/>
              <a:t> </a:t>
            </a:r>
            <a:r>
              <a:rPr lang="de-DE" sz="1400" dirty="0" err="1"/>
              <a:t>universitarie</a:t>
            </a:r>
            <a:r>
              <a:rPr lang="de-DE" sz="1400" dirty="0"/>
              <a:t>; CAS, DAS, MAS</a:t>
            </a:r>
          </a:p>
          <a:p>
            <a:pPr lvl="1">
              <a:lnSpc>
                <a:spcPct val="120000"/>
              </a:lnSpc>
            </a:pPr>
            <a:r>
              <a:rPr lang="de-DE" sz="1400" dirty="0" err="1"/>
              <a:t>Formazione</a:t>
            </a:r>
            <a:r>
              <a:rPr lang="de-DE" sz="1400" dirty="0"/>
              <a:t> professionale superiore: NDS SSS, </a:t>
            </a:r>
            <a:r>
              <a:rPr lang="de-DE" sz="1400" dirty="0" err="1"/>
              <a:t>corsi</a:t>
            </a:r>
            <a:r>
              <a:rPr lang="de-DE" sz="1400" dirty="0"/>
              <a:t> </a:t>
            </a:r>
            <a:r>
              <a:rPr lang="de-DE" sz="1400" dirty="0" err="1"/>
              <a:t>preparatori</a:t>
            </a:r>
            <a:r>
              <a:rPr lang="de-DE" sz="1400" dirty="0"/>
              <a:t> </a:t>
            </a:r>
            <a:r>
              <a:rPr lang="de-DE" sz="1400" dirty="0" err="1"/>
              <a:t>agli</a:t>
            </a:r>
            <a:r>
              <a:rPr lang="de-DE" sz="1400" dirty="0"/>
              <a:t> </a:t>
            </a:r>
            <a:r>
              <a:rPr lang="de-DE" sz="1400" dirty="0" err="1"/>
              <a:t>esami</a:t>
            </a:r>
            <a:r>
              <a:rPr lang="de-DE" sz="1400" dirty="0"/>
              <a:t> di </a:t>
            </a:r>
            <a:r>
              <a:rPr lang="de-DE" sz="1400" dirty="0" err="1"/>
              <a:t>professione</a:t>
            </a:r>
            <a:r>
              <a:rPr lang="de-DE" sz="1400" dirty="0"/>
              <a:t> </a:t>
            </a:r>
            <a:r>
              <a:rPr lang="de-DE" sz="1400" dirty="0" err="1"/>
              <a:t>e</a:t>
            </a:r>
            <a:r>
              <a:rPr lang="de-DE" sz="1400" dirty="0"/>
              <a:t> </a:t>
            </a:r>
            <a:r>
              <a:rPr lang="de-DE" sz="1400" dirty="0" err="1"/>
              <a:t>agli</a:t>
            </a:r>
            <a:r>
              <a:rPr lang="de-DE" sz="1400" dirty="0"/>
              <a:t> </a:t>
            </a:r>
            <a:r>
              <a:rPr lang="de-DE" sz="1400" dirty="0" err="1"/>
              <a:t>esami</a:t>
            </a:r>
            <a:r>
              <a:rPr lang="de-DE" sz="1400" dirty="0"/>
              <a:t> </a:t>
            </a:r>
            <a:r>
              <a:rPr lang="de-DE" sz="1400" dirty="0" err="1"/>
              <a:t>professionali</a:t>
            </a:r>
            <a:r>
              <a:rPr lang="de-DE" sz="1400" dirty="0"/>
              <a:t> </a:t>
            </a:r>
            <a:r>
              <a:rPr lang="de-DE" sz="1400" dirty="0" err="1"/>
              <a:t>superiori</a:t>
            </a:r>
            <a:endParaRPr lang="de-DE" sz="1400" dirty="0"/>
          </a:p>
          <a:p>
            <a:pPr>
              <a:lnSpc>
                <a:spcPct val="120000"/>
              </a:lnSpc>
            </a:pPr>
            <a:r>
              <a:rPr lang="de-DE" sz="1600" dirty="0" err="1"/>
              <a:t>Formazione</a:t>
            </a:r>
            <a:r>
              <a:rPr lang="de-DE" sz="1600" dirty="0"/>
              <a:t> </a:t>
            </a:r>
            <a:r>
              <a:rPr lang="de-DE" sz="1600" dirty="0" err="1"/>
              <a:t>continua</a:t>
            </a:r>
            <a:r>
              <a:rPr lang="de-DE" sz="1600" dirty="0"/>
              <a:t> a </a:t>
            </a:r>
            <a:r>
              <a:rPr lang="de-DE" sz="1600" dirty="0" err="1"/>
              <a:t>carattere</a:t>
            </a:r>
            <a:r>
              <a:rPr lang="de-DE" sz="1600" dirty="0"/>
              <a:t> </a:t>
            </a:r>
            <a:r>
              <a:rPr lang="de-DE" sz="1600" dirty="0" err="1"/>
              <a:t>sociale</a:t>
            </a:r>
            <a:r>
              <a:rPr lang="de-DE" sz="1600" dirty="0"/>
              <a:t> o </a:t>
            </a:r>
            <a:r>
              <a:rPr lang="de-DE" sz="1600" dirty="0" err="1"/>
              <a:t>interessi</a:t>
            </a:r>
            <a:r>
              <a:rPr lang="de-DE" sz="1600" dirty="0"/>
              <a:t> </a:t>
            </a:r>
            <a:r>
              <a:rPr lang="de-DE" sz="1600" dirty="0" err="1"/>
              <a:t>personali</a:t>
            </a:r>
            <a:endParaRPr lang="de-DE" sz="1600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A3F09DDE-0D98-9B1C-E3A5-A01FD7B473E0}"/>
              </a:ext>
            </a:extLst>
          </p:cNvPr>
          <p:cNvSpPr txBox="1">
            <a:spLocks/>
          </p:cNvSpPr>
          <p:nvPr/>
        </p:nvSpPr>
        <p:spPr>
          <a:xfrm>
            <a:off x="717207" y="1639461"/>
            <a:ext cx="8059738" cy="4958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/>
              <a:t>La </a:t>
            </a:r>
            <a:r>
              <a:rPr lang="de-DE" dirty="0" err="1"/>
              <a:t>formazione</a:t>
            </a:r>
            <a:r>
              <a:rPr lang="de-DE" dirty="0"/>
              <a:t> </a:t>
            </a:r>
            <a:r>
              <a:rPr lang="de-DE" dirty="0" err="1"/>
              <a:t>continua</a:t>
            </a:r>
            <a:r>
              <a:rPr lang="de-DE" dirty="0"/>
              <a:t> </a:t>
            </a:r>
            <a:r>
              <a:rPr lang="de-DE" dirty="0" err="1"/>
              <a:t>quale</a:t>
            </a:r>
            <a:r>
              <a:rPr lang="de-DE" dirty="0"/>
              <a:t> </a:t>
            </a:r>
            <a:r>
              <a:rPr lang="de-DE" dirty="0" err="1"/>
              <a:t>formazione</a:t>
            </a:r>
            <a:r>
              <a:rPr lang="de-DE" dirty="0"/>
              <a:t> non formale</a:t>
            </a:r>
          </a:p>
        </p:txBody>
      </p:sp>
      <p:pic>
        <p:nvPicPr>
          <p:cNvPr id="7" name="Grafik 6" descr="Lehrer Silhouette">
            <a:extLst>
              <a:ext uri="{FF2B5EF4-FFF2-40B4-BE49-F238E27FC236}">
                <a16:creationId xmlns:a16="http://schemas.microsoft.com/office/drawing/2014/main" id="{2A8B3464-F01E-9DCD-800E-E9A5BFEFA3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604786">
            <a:off x="8808501" y="3484751"/>
            <a:ext cx="2813221" cy="281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4000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022CBD50-4264-040E-40B1-99AC60380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8" y="2186186"/>
            <a:ext cx="10515600" cy="4060824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de-DE" b="1" dirty="0">
                <a:effectLst/>
                <a:latin typeface="Helvetica" pitchFamily="2" charset="0"/>
              </a:rPr>
              <a:t>I </a:t>
            </a:r>
            <a:r>
              <a:rPr lang="de-DE" b="1" dirty="0" err="1">
                <a:effectLst/>
                <a:latin typeface="Helvetica" pitchFamily="2" charset="0"/>
              </a:rPr>
              <a:t>seguenti</a:t>
            </a:r>
            <a:r>
              <a:rPr lang="de-DE" b="1" dirty="0">
                <a:effectLst/>
                <a:latin typeface="Helvetica" pitchFamily="2" charset="0"/>
              </a:rPr>
              <a:t> </a:t>
            </a:r>
            <a:r>
              <a:rPr lang="de-DE" b="1" dirty="0" err="1">
                <a:effectLst/>
                <a:latin typeface="Helvetica" pitchFamily="2" charset="0"/>
              </a:rPr>
              <a:t>principi</a:t>
            </a:r>
            <a:r>
              <a:rPr lang="de-DE" b="1" dirty="0">
                <a:effectLst/>
                <a:latin typeface="Helvetica" pitchFamily="2" charset="0"/>
              </a:rPr>
              <a:t> si </a:t>
            </a:r>
            <a:r>
              <a:rPr lang="de-DE" b="1" dirty="0" err="1">
                <a:effectLst/>
                <a:latin typeface="Helvetica" pitchFamily="2" charset="0"/>
              </a:rPr>
              <a:t>applicano</a:t>
            </a:r>
            <a:r>
              <a:rPr lang="de-DE" b="1" dirty="0">
                <a:effectLst/>
                <a:latin typeface="Helvetica" pitchFamily="2" charset="0"/>
              </a:rPr>
              <a:t> in </a:t>
            </a:r>
            <a:r>
              <a:rPr lang="de-DE" b="1" dirty="0" err="1">
                <a:effectLst/>
                <a:latin typeface="Helvetica" pitchFamily="2" charset="0"/>
              </a:rPr>
              <a:t>primo</a:t>
            </a:r>
            <a:r>
              <a:rPr lang="de-DE" b="1" dirty="0">
                <a:effectLst/>
                <a:latin typeface="Helvetica" pitchFamily="2" charset="0"/>
              </a:rPr>
              <a:t> </a:t>
            </a:r>
            <a:r>
              <a:rPr lang="de-DE" b="1" dirty="0" err="1">
                <a:effectLst/>
                <a:latin typeface="Helvetica" pitchFamily="2" charset="0"/>
              </a:rPr>
              <a:t>luogo</a:t>
            </a:r>
            <a:r>
              <a:rPr lang="de-DE" b="1" dirty="0">
                <a:effectLst/>
                <a:latin typeface="Helvetica" pitchFamily="2" charset="0"/>
              </a:rPr>
              <a:t> alla </a:t>
            </a:r>
            <a:r>
              <a:rPr lang="de-DE" b="1" dirty="0" err="1">
                <a:effectLst/>
                <a:latin typeface="Helvetica" pitchFamily="2" charset="0"/>
              </a:rPr>
              <a:t>formazione</a:t>
            </a:r>
            <a:r>
              <a:rPr lang="de-DE" b="1" dirty="0"/>
              <a:t> </a:t>
            </a:r>
            <a:r>
              <a:rPr lang="de-DE" b="1" dirty="0" err="1">
                <a:effectLst/>
                <a:latin typeface="Helvetica" pitchFamily="2" charset="0"/>
              </a:rPr>
              <a:t>continua</a:t>
            </a:r>
            <a:r>
              <a:rPr lang="de-DE" b="1" dirty="0">
                <a:effectLst/>
                <a:latin typeface="Helvetica" pitchFamily="2" charset="0"/>
              </a:rPr>
              <a:t> </a:t>
            </a:r>
            <a:r>
              <a:rPr lang="de-DE" b="1" dirty="0" err="1">
                <a:effectLst/>
                <a:latin typeface="Helvetica" pitchFamily="2" charset="0"/>
              </a:rPr>
              <a:t>regolamentata</a:t>
            </a:r>
            <a:r>
              <a:rPr lang="de-DE" b="1" dirty="0">
                <a:effectLst/>
                <a:latin typeface="Helvetica" pitchFamily="2" charset="0"/>
              </a:rPr>
              <a:t> </a:t>
            </a:r>
            <a:r>
              <a:rPr lang="de-DE" b="1" dirty="0" err="1">
                <a:effectLst/>
                <a:latin typeface="Helvetica" pitchFamily="2" charset="0"/>
              </a:rPr>
              <a:t>e</a:t>
            </a:r>
            <a:r>
              <a:rPr lang="de-DE" b="1" dirty="0">
                <a:effectLst/>
                <a:latin typeface="Helvetica" pitchFamily="2" charset="0"/>
              </a:rPr>
              <a:t> </a:t>
            </a:r>
            <a:r>
              <a:rPr lang="de-DE" b="1" dirty="0" err="1">
                <a:effectLst/>
                <a:latin typeface="Helvetica" pitchFamily="2" charset="0"/>
              </a:rPr>
              <a:t>sostenuta</a:t>
            </a:r>
            <a:r>
              <a:rPr lang="de-DE" b="1" dirty="0">
                <a:effectLst/>
                <a:latin typeface="Helvetica" pitchFamily="2" charset="0"/>
              </a:rPr>
              <a:t> </a:t>
            </a:r>
            <a:r>
              <a:rPr lang="de-DE" b="1" dirty="0" err="1">
                <a:effectLst/>
                <a:latin typeface="Helvetica" pitchFamily="2" charset="0"/>
              </a:rPr>
              <a:t>dallo</a:t>
            </a:r>
            <a:r>
              <a:rPr lang="de-DE" b="1" dirty="0">
                <a:effectLst/>
                <a:latin typeface="Helvetica" pitchFamily="2" charset="0"/>
              </a:rPr>
              <a:t> </a:t>
            </a:r>
            <a:r>
              <a:rPr lang="de-DE" b="1" dirty="0" err="1">
                <a:effectLst/>
                <a:latin typeface="Helvetica" pitchFamily="2" charset="0"/>
              </a:rPr>
              <a:t>Stato</a:t>
            </a:r>
            <a:r>
              <a:rPr lang="de-DE" b="1" dirty="0">
                <a:effectLst/>
                <a:latin typeface="Helvetica" pitchFamily="2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Responsabilità</a:t>
            </a:r>
            <a:r>
              <a:rPr lang="de-DE" dirty="0">
                <a:effectLst/>
                <a:latin typeface="Helvetica" pitchFamily="2" charset="0"/>
              </a:rPr>
              <a:t> personale</a:t>
            </a:r>
          </a:p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Garanzia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sviluppo</a:t>
            </a:r>
            <a:r>
              <a:rPr lang="de-DE" dirty="0">
                <a:effectLst/>
                <a:latin typeface="Helvetica" pitchFamily="2" charset="0"/>
              </a:rPr>
              <a:t> della </a:t>
            </a:r>
            <a:r>
              <a:rPr lang="de-DE" dirty="0" err="1">
                <a:effectLst/>
                <a:latin typeface="Helvetica" pitchFamily="2" charset="0"/>
              </a:rPr>
              <a:t>qualità</a:t>
            </a:r>
            <a:endParaRPr lang="de-DE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Considerazione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degli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apprendimenti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acquisiti</a:t>
            </a:r>
            <a:r>
              <a:rPr lang="de-DE" dirty="0">
                <a:effectLst/>
                <a:latin typeface="Helvetica" pitchFamily="2" charset="0"/>
              </a:rPr>
              <a:t> in </a:t>
            </a:r>
            <a:r>
              <a:rPr lang="de-DE" dirty="0" err="1">
                <a:effectLst/>
                <a:latin typeface="Helvetica" pitchFamily="2" charset="0"/>
              </a:rPr>
              <a:t>formazione</a:t>
            </a:r>
            <a:r>
              <a:rPr lang="de-DE" dirty="0"/>
              <a:t> </a:t>
            </a:r>
            <a:r>
              <a:rPr lang="de-DE" dirty="0">
                <a:effectLst/>
                <a:latin typeface="Helvetica" pitchFamily="2" charset="0"/>
              </a:rPr>
              <a:t>non formale </a:t>
            </a:r>
            <a:r>
              <a:rPr lang="de-DE" dirty="0" err="1">
                <a:effectLst/>
                <a:latin typeface="Helvetica" pitchFamily="2" charset="0"/>
              </a:rPr>
              <a:t>nella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formazione</a:t>
            </a:r>
            <a:r>
              <a:rPr lang="de-DE" dirty="0">
                <a:effectLst/>
                <a:latin typeface="Helvetica" pitchFamily="2" charset="0"/>
              </a:rPr>
              <a:t> formale</a:t>
            </a:r>
          </a:p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Evitare</a:t>
            </a:r>
            <a:r>
              <a:rPr lang="de-DE" dirty="0">
                <a:effectLst/>
                <a:latin typeface="Helvetica" pitchFamily="2" charset="0"/>
              </a:rPr>
              <a:t> di </a:t>
            </a:r>
            <a:r>
              <a:rPr lang="de-DE" dirty="0" err="1">
                <a:effectLst/>
                <a:latin typeface="Helvetica" pitchFamily="2" charset="0"/>
              </a:rPr>
              <a:t>distorcere</a:t>
            </a:r>
            <a:r>
              <a:rPr lang="de-DE" dirty="0">
                <a:effectLst/>
                <a:latin typeface="Helvetica" pitchFamily="2" charset="0"/>
              </a:rPr>
              <a:t> la </a:t>
            </a:r>
            <a:r>
              <a:rPr lang="de-DE" dirty="0" err="1">
                <a:effectLst/>
                <a:latin typeface="Helvetica" pitchFamily="2" charset="0"/>
              </a:rPr>
              <a:t>concorrenza</a:t>
            </a:r>
            <a:endParaRPr lang="de-DE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Migliorare</a:t>
            </a:r>
            <a:r>
              <a:rPr lang="de-DE" dirty="0">
                <a:effectLst/>
                <a:latin typeface="Helvetica" pitchFamily="2" charset="0"/>
              </a:rPr>
              <a:t> le pari </a:t>
            </a:r>
            <a:r>
              <a:rPr lang="de-DE" dirty="0" err="1">
                <a:effectLst/>
                <a:latin typeface="Helvetica" pitchFamily="2" charset="0"/>
              </a:rPr>
              <a:t>opportunità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nell’accesso</a:t>
            </a:r>
            <a:r>
              <a:rPr lang="de-DE" dirty="0">
                <a:effectLst/>
                <a:latin typeface="Helvetica" pitchFamily="2" charset="0"/>
              </a:rPr>
              <a:t> alla </a:t>
            </a:r>
            <a:r>
              <a:rPr lang="de-DE" dirty="0" err="1">
                <a:effectLst/>
                <a:latin typeface="Helvetica" pitchFamily="2" charset="0"/>
              </a:rPr>
              <a:t>formazione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continua</a:t>
            </a:r>
            <a:endParaRPr lang="de-DE" dirty="0">
              <a:effectLst/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de-DE" b="1" dirty="0">
              <a:effectLst/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de-DE" b="1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endParaRPr lang="de-GB" b="1" dirty="0"/>
          </a:p>
        </p:txBody>
      </p:sp>
      <p:sp>
        <p:nvSpPr>
          <p:cNvPr id="5" name="Titel 3">
            <a:extLst>
              <a:ext uri="{FF2B5EF4-FFF2-40B4-BE49-F238E27FC236}">
                <a16:creationId xmlns:a16="http://schemas.microsoft.com/office/drawing/2014/main" id="{0AD8750E-115A-E8D9-92F8-AF0B0088F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8060789" cy="1325563"/>
          </a:xfrm>
        </p:spPr>
        <p:txBody>
          <a:bodyPr/>
          <a:lstStyle/>
          <a:p>
            <a:r>
              <a:rPr lang="de-DE" dirty="0" err="1"/>
              <a:t>Principi</a:t>
            </a:r>
            <a:endParaRPr lang="de-GB" dirty="0"/>
          </a:p>
        </p:txBody>
      </p:sp>
      <p:pic>
        <p:nvPicPr>
          <p:cNvPr id="7" name="Grafik 6" descr="Kommentar (wichtig) Silhouette">
            <a:extLst>
              <a:ext uri="{FF2B5EF4-FFF2-40B4-BE49-F238E27FC236}">
                <a16:creationId xmlns:a16="http://schemas.microsoft.com/office/drawing/2014/main" id="{F375EAEB-5F19-42EC-E0BE-ABDEC61842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067229">
            <a:off x="9417637" y="4221458"/>
            <a:ext cx="2652584" cy="2652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8665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49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2251E7-7C51-7C1E-94D1-5421A87E9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81805"/>
            <a:ext cx="9144000" cy="1689229"/>
          </a:xfrm>
        </p:spPr>
        <p:txBody>
          <a:bodyPr>
            <a:normAutofit fontScale="90000"/>
          </a:bodyPr>
          <a:lstStyle/>
          <a:p>
            <a:r>
              <a:rPr lang="de-CH" dirty="0"/>
              <a:t>La </a:t>
            </a:r>
            <a:r>
              <a:rPr lang="de-CH" dirty="0" err="1"/>
              <a:t>formazione</a:t>
            </a:r>
            <a:r>
              <a:rPr lang="de-CH" dirty="0"/>
              <a:t> continua modulare</a:t>
            </a:r>
          </a:p>
        </p:txBody>
      </p:sp>
    </p:spTree>
    <p:extLst>
      <p:ext uri="{BB962C8B-B14F-4D97-AF65-F5344CB8AC3E}">
        <p14:creationId xmlns:p14="http://schemas.microsoft.com/office/powerpoint/2010/main" val="46074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923D110A-F049-FAA8-8019-C6CD23836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8" y="1989139"/>
            <a:ext cx="10515600" cy="4060824"/>
          </a:xfrm>
        </p:spPr>
        <p:txBody>
          <a:bodyPr/>
          <a:lstStyle/>
          <a:p>
            <a:r>
              <a:rPr lang="de-DE" dirty="0">
                <a:effectLst/>
                <a:latin typeface="Helvetica" pitchFamily="2" charset="0"/>
              </a:rPr>
              <a:t>Le </a:t>
            </a:r>
            <a:r>
              <a:rPr lang="de-DE" dirty="0" err="1">
                <a:effectLst/>
                <a:latin typeface="Helvetica" pitchFamily="2" charset="0"/>
              </a:rPr>
              <a:t>competenze</a:t>
            </a:r>
            <a:r>
              <a:rPr lang="de-DE" dirty="0">
                <a:effectLst/>
                <a:latin typeface="Helvetica" pitchFamily="2" charset="0"/>
              </a:rPr>
              <a:t> operative </a:t>
            </a:r>
            <a:r>
              <a:rPr lang="de-DE" dirty="0" err="1">
                <a:effectLst/>
                <a:latin typeface="Helvetica" pitchFamily="2" charset="0"/>
              </a:rPr>
              <a:t>come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base</a:t>
            </a:r>
            <a:endParaRPr lang="de-DE" dirty="0">
              <a:effectLst/>
              <a:latin typeface="Helvetica" pitchFamily="2" charset="0"/>
            </a:endParaRPr>
          </a:p>
          <a:p>
            <a:r>
              <a:rPr lang="de-DE" dirty="0" err="1">
                <a:effectLst/>
                <a:latin typeface="Helvetica" pitchFamily="2" charset="0"/>
              </a:rPr>
              <a:t>Gli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elementi</a:t>
            </a:r>
            <a:r>
              <a:rPr lang="de-DE" dirty="0">
                <a:effectLst/>
                <a:latin typeface="Helvetica" pitchFamily="2" charset="0"/>
              </a:rPr>
              <a:t> del </a:t>
            </a:r>
            <a:r>
              <a:rPr lang="de-DE" dirty="0" err="1">
                <a:effectLst/>
                <a:latin typeface="Helvetica" pitchFamily="2" charset="0"/>
              </a:rPr>
              <a:t>sistema</a:t>
            </a:r>
            <a:r>
              <a:rPr lang="de-DE" dirty="0">
                <a:effectLst/>
                <a:latin typeface="Helvetica" pitchFamily="2" charset="0"/>
              </a:rPr>
              <a:t> modulare</a:t>
            </a:r>
          </a:p>
          <a:p>
            <a:r>
              <a:rPr lang="de-DE" dirty="0">
                <a:effectLst/>
                <a:latin typeface="Helvetica" pitchFamily="2" charset="0"/>
              </a:rPr>
              <a:t>Schema per la </a:t>
            </a:r>
            <a:r>
              <a:rPr lang="de-DE" dirty="0" err="1">
                <a:effectLst/>
                <a:latin typeface="Helvetica" pitchFamily="2" charset="0"/>
              </a:rPr>
              <a:t>descrizione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dei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moduli</a:t>
            </a:r>
            <a:endParaRPr lang="de-DE" dirty="0">
              <a:effectLst/>
              <a:latin typeface="Helvetica" pitchFamily="2" charset="0"/>
            </a:endParaRPr>
          </a:p>
          <a:p>
            <a:r>
              <a:rPr lang="de-DE" dirty="0" err="1">
                <a:effectLst/>
                <a:latin typeface="Helvetica" pitchFamily="2" charset="0"/>
              </a:rPr>
              <a:t>Armonizzazione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riconoscimento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reciproco</a:t>
            </a:r>
            <a:endParaRPr lang="de-DE" dirty="0">
              <a:effectLst/>
              <a:latin typeface="Helvetica" pitchFamily="2" charset="0"/>
            </a:endParaRPr>
          </a:p>
          <a:p>
            <a:r>
              <a:rPr lang="de-DE" dirty="0" err="1">
                <a:effectLst/>
                <a:latin typeface="Helvetica" pitchFamily="2" charset="0"/>
              </a:rPr>
              <a:t>Garanzia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sviluppo</a:t>
            </a:r>
            <a:r>
              <a:rPr lang="de-DE" dirty="0">
                <a:effectLst/>
                <a:latin typeface="Helvetica" pitchFamily="2" charset="0"/>
              </a:rPr>
              <a:t> della </a:t>
            </a:r>
            <a:r>
              <a:rPr lang="de-DE" dirty="0" err="1">
                <a:effectLst/>
                <a:latin typeface="Helvetica" pitchFamily="2" charset="0"/>
              </a:rPr>
              <a:t>qualità</a:t>
            </a:r>
            <a:endParaRPr lang="de-DE" dirty="0">
              <a:effectLst/>
              <a:latin typeface="Helvetica" pitchFamily="2" charset="0"/>
            </a:endParaRPr>
          </a:p>
          <a:p>
            <a:r>
              <a:rPr lang="de-DE" dirty="0" err="1">
                <a:effectLst/>
                <a:latin typeface="Helvetica" pitchFamily="2" charset="0"/>
              </a:rPr>
              <a:t>Riconoscimento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degli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apprendimenti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acquisiti</a:t>
            </a:r>
            <a:r>
              <a:rPr lang="de-DE" dirty="0">
                <a:effectLst/>
                <a:latin typeface="Helvetica" pitchFamily="2" charset="0"/>
              </a:rPr>
              <a:t> in modo formale </a:t>
            </a:r>
            <a:r>
              <a:rPr lang="de-DE" dirty="0" err="1">
                <a:effectLst/>
                <a:latin typeface="Helvetica" pitchFamily="2" charset="0"/>
              </a:rPr>
              <a:t>e</a:t>
            </a:r>
            <a:r>
              <a:rPr lang="de-DE" dirty="0">
                <a:effectLst/>
                <a:latin typeface="Helvetica" pitchFamily="2" charset="0"/>
              </a:rPr>
              <a:t> non formale</a:t>
            </a:r>
          </a:p>
        </p:txBody>
      </p:sp>
      <p:sp>
        <p:nvSpPr>
          <p:cNvPr id="5" name="Titel 3">
            <a:extLst>
              <a:ext uri="{FF2B5EF4-FFF2-40B4-BE49-F238E27FC236}">
                <a16:creationId xmlns:a16="http://schemas.microsoft.com/office/drawing/2014/main" id="{90FB3790-865D-DAAA-4ABD-B4AFD1E65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515600" cy="1325563"/>
          </a:xfrm>
        </p:spPr>
        <p:txBody>
          <a:bodyPr/>
          <a:lstStyle/>
          <a:p>
            <a:r>
              <a:rPr lang="de-DE" dirty="0" err="1"/>
              <a:t>L’idea</a:t>
            </a:r>
            <a:r>
              <a:rPr lang="de-DE" dirty="0"/>
              <a:t> di </a:t>
            </a:r>
            <a:r>
              <a:rPr lang="de-DE" dirty="0" err="1"/>
              <a:t>un</a:t>
            </a:r>
            <a:r>
              <a:rPr lang="de-DE" dirty="0"/>
              <a:t> </a:t>
            </a:r>
            <a:r>
              <a:rPr lang="de-DE" dirty="0" err="1"/>
              <a:t>sistema</a:t>
            </a:r>
            <a:r>
              <a:rPr lang="de-DE" dirty="0"/>
              <a:t> di </a:t>
            </a:r>
            <a:r>
              <a:rPr lang="de-DE" dirty="0" err="1"/>
              <a:t>formazione</a:t>
            </a:r>
            <a:r>
              <a:rPr lang="de-DE" dirty="0"/>
              <a:t> modulare</a:t>
            </a:r>
            <a:endParaRPr lang="de-GB" dirty="0"/>
          </a:p>
        </p:txBody>
      </p:sp>
      <p:pic>
        <p:nvPicPr>
          <p:cNvPr id="7" name="Grafik 6" descr="Blaupause Silhouette">
            <a:extLst>
              <a:ext uri="{FF2B5EF4-FFF2-40B4-BE49-F238E27FC236}">
                <a16:creationId xmlns:a16="http://schemas.microsoft.com/office/drawing/2014/main" id="{95484956-D662-0F97-FA4A-C3877EA05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34406" y="4182937"/>
            <a:ext cx="2515269" cy="251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9706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14410C8-FDC1-4EE2-9A7E-F1165680F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29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5C9253AE-3D7A-5F38-2F79-58D275C3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Gli</a:t>
            </a:r>
            <a:r>
              <a:rPr lang="de-DE" dirty="0"/>
              <a:t> </a:t>
            </a:r>
            <a:r>
              <a:rPr lang="de-DE" dirty="0" err="1"/>
              <a:t>elementi</a:t>
            </a:r>
            <a:r>
              <a:rPr lang="de-DE" dirty="0"/>
              <a:t> del </a:t>
            </a:r>
            <a:r>
              <a:rPr lang="de-DE" dirty="0" err="1"/>
              <a:t>sistema</a:t>
            </a:r>
            <a:r>
              <a:rPr lang="de-DE" dirty="0"/>
              <a:t> modulare</a:t>
            </a:r>
          </a:p>
        </p:txBody>
      </p:sp>
      <p:grpSp>
        <p:nvGrpSpPr>
          <p:cNvPr id="83" name="Gruppieren 82">
            <a:extLst>
              <a:ext uri="{FF2B5EF4-FFF2-40B4-BE49-F238E27FC236}">
                <a16:creationId xmlns:a16="http://schemas.microsoft.com/office/drawing/2014/main" id="{AE075F18-1111-94AD-BBF0-0F4A66CE8604}"/>
              </a:ext>
            </a:extLst>
          </p:cNvPr>
          <p:cNvGrpSpPr/>
          <p:nvPr/>
        </p:nvGrpSpPr>
        <p:grpSpPr>
          <a:xfrm>
            <a:off x="797673" y="1883521"/>
            <a:ext cx="10976063" cy="4386332"/>
            <a:chOff x="772960" y="2083853"/>
            <a:chExt cx="10976063" cy="4386332"/>
          </a:xfrm>
        </p:grpSpPr>
        <p:sp>
          <p:nvSpPr>
            <p:cNvPr id="81" name="Rechteck 80">
              <a:extLst>
                <a:ext uri="{FF2B5EF4-FFF2-40B4-BE49-F238E27FC236}">
                  <a16:creationId xmlns:a16="http://schemas.microsoft.com/office/drawing/2014/main" id="{2F8C8C1E-19B0-8DA3-02D6-F9083A6EFB7E}"/>
                </a:ext>
              </a:extLst>
            </p:cNvPr>
            <p:cNvSpPr/>
            <p:nvPr/>
          </p:nvSpPr>
          <p:spPr>
            <a:xfrm>
              <a:off x="772960" y="2090916"/>
              <a:ext cx="2656570" cy="4379269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de-DE" b="1" dirty="0">
                  <a:solidFill>
                    <a:schemeClr val="tx1"/>
                  </a:solidFill>
                  <a:latin typeface="Helvetica" pitchFamily="2" charset="0"/>
                </a:rPr>
                <a:t>Modulo</a:t>
              </a:r>
              <a:endParaRPr lang="de-GB" b="1" dirty="0">
                <a:solidFill>
                  <a:schemeClr val="tx1"/>
                </a:solidFill>
                <a:latin typeface="Helvetica" pitchFamily="2" charset="0"/>
              </a:endParaRPr>
            </a:p>
            <a:p>
              <a:r>
                <a:rPr lang="de-DE" sz="1600" dirty="0" err="1">
                  <a:solidFill>
                    <a:schemeClr val="tx1"/>
                  </a:solidFill>
                  <a:latin typeface="Helvetica" pitchFamily="2" charset="0"/>
                </a:rPr>
                <a:t>qualifica</a:t>
              </a:r>
              <a:r>
                <a:rPr lang="de-DE" sz="1600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600" dirty="0" err="1">
                  <a:solidFill>
                    <a:schemeClr val="tx1"/>
                  </a:solidFill>
                  <a:latin typeface="Helvetica" pitchFamily="2" charset="0"/>
                </a:rPr>
                <a:t>parziale</a:t>
              </a:r>
              <a:endParaRPr lang="de-DE" sz="1600" dirty="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9D6867BE-F92C-56E2-9CA3-B1EEC717B412}"/>
                </a:ext>
              </a:extLst>
            </p:cNvPr>
            <p:cNvSpPr/>
            <p:nvPr/>
          </p:nvSpPr>
          <p:spPr>
            <a:xfrm>
              <a:off x="3545918" y="2083853"/>
              <a:ext cx="2656570" cy="4379269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de-DE" b="1" dirty="0" err="1">
                  <a:solidFill>
                    <a:schemeClr val="tx1"/>
                  </a:solidFill>
                  <a:latin typeface="Helvetica" pitchFamily="2" charset="0"/>
                </a:rPr>
                <a:t>Percorso</a:t>
              </a:r>
              <a:r>
                <a:rPr lang="de-DE" b="1" dirty="0">
                  <a:solidFill>
                    <a:schemeClr val="tx1"/>
                  </a:solidFill>
                  <a:latin typeface="Helvetica" pitchFamily="2" charset="0"/>
                </a:rPr>
                <a:t> modulare</a:t>
              </a:r>
            </a:p>
            <a:p>
              <a:r>
                <a:rPr lang="de-DE" sz="1600" dirty="0" err="1">
                  <a:solidFill>
                    <a:schemeClr val="tx1"/>
                  </a:solidFill>
                  <a:latin typeface="Helvetica" pitchFamily="2" charset="0"/>
                </a:rPr>
                <a:t>un</a:t>
              </a:r>
              <a:r>
                <a:rPr lang="de-DE" sz="1600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600" dirty="0" err="1">
                  <a:solidFill>
                    <a:schemeClr val="tx1"/>
                  </a:solidFill>
                  <a:latin typeface="Helvetica" pitchFamily="2" charset="0"/>
                </a:rPr>
                <a:t>diploma</a:t>
              </a:r>
              <a:endParaRPr lang="de-DE" sz="16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dirty="0"/>
            </a:p>
          </p:txBody>
        </p:sp>
        <p:sp>
          <p:nvSpPr>
            <p:cNvPr id="79" name="Rechteck 78">
              <a:extLst>
                <a:ext uri="{FF2B5EF4-FFF2-40B4-BE49-F238E27FC236}">
                  <a16:creationId xmlns:a16="http://schemas.microsoft.com/office/drawing/2014/main" id="{0FDE96BD-7DEA-C5CF-1612-7066596A01F9}"/>
                </a:ext>
              </a:extLst>
            </p:cNvPr>
            <p:cNvSpPr/>
            <p:nvPr/>
          </p:nvSpPr>
          <p:spPr>
            <a:xfrm>
              <a:off x="6321351" y="2088954"/>
              <a:ext cx="2656570" cy="4379269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de-DE" b="1" dirty="0" err="1">
                  <a:solidFill>
                    <a:schemeClr val="tx1"/>
                  </a:solidFill>
                  <a:latin typeface="Helvetica" pitchFamily="2" charset="0"/>
                </a:rPr>
                <a:t>Struttura</a:t>
              </a:r>
              <a:r>
                <a:rPr lang="de-DE" b="1" dirty="0">
                  <a:solidFill>
                    <a:schemeClr val="tx1"/>
                  </a:solidFill>
                  <a:latin typeface="Helvetica" pitchFamily="2" charset="0"/>
                </a:rPr>
                <a:t> modulare</a:t>
              </a:r>
            </a:p>
            <a:p>
              <a:r>
                <a:rPr lang="de-DE" sz="1600" dirty="0" err="1">
                  <a:solidFill>
                    <a:schemeClr val="tx1"/>
                  </a:solidFill>
                  <a:latin typeface="Helvetica" pitchFamily="2" charset="0"/>
                </a:rPr>
                <a:t>almeno</a:t>
              </a:r>
              <a:r>
                <a:rPr lang="de-DE" sz="1600" dirty="0">
                  <a:solidFill>
                    <a:schemeClr val="tx1"/>
                  </a:solidFill>
                  <a:latin typeface="Helvetica" pitchFamily="2" charset="0"/>
                </a:rPr>
                <a:t> due </a:t>
              </a:r>
              <a:r>
                <a:rPr lang="de-DE" sz="1600" dirty="0" err="1">
                  <a:solidFill>
                    <a:schemeClr val="tx1"/>
                  </a:solidFill>
                  <a:latin typeface="Helvetica" pitchFamily="2" charset="0"/>
                </a:rPr>
                <a:t>diplomi</a:t>
              </a:r>
              <a:endParaRPr lang="de-DE" sz="1600" dirty="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76" name="Rechteck 75">
              <a:extLst>
                <a:ext uri="{FF2B5EF4-FFF2-40B4-BE49-F238E27FC236}">
                  <a16:creationId xmlns:a16="http://schemas.microsoft.com/office/drawing/2014/main" id="{05E47F6D-5F27-9730-82F4-0345847858BA}"/>
                </a:ext>
              </a:extLst>
            </p:cNvPr>
            <p:cNvSpPr/>
            <p:nvPr/>
          </p:nvSpPr>
          <p:spPr>
            <a:xfrm>
              <a:off x="9092453" y="2088954"/>
              <a:ext cx="2656570" cy="4379269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de-DE" b="1" dirty="0" err="1">
                  <a:solidFill>
                    <a:schemeClr val="tx1"/>
                  </a:solidFill>
                  <a:latin typeface="Helvetica" pitchFamily="2" charset="0"/>
                </a:rPr>
                <a:t>Sistema</a:t>
              </a:r>
              <a:r>
                <a:rPr lang="de-DE" b="1" dirty="0">
                  <a:solidFill>
                    <a:schemeClr val="tx1"/>
                  </a:solidFill>
                  <a:latin typeface="Helvetica" pitchFamily="2" charset="0"/>
                </a:rPr>
                <a:t> modulare</a:t>
              </a:r>
            </a:p>
            <a:p>
              <a:r>
                <a:rPr lang="de-DE" sz="1600" dirty="0">
                  <a:solidFill>
                    <a:schemeClr val="tx1"/>
                  </a:solidFill>
                  <a:latin typeface="Helvetica" pitchFamily="2" charset="0"/>
                </a:rPr>
                <a:t>tot </a:t>
              </a:r>
              <a:r>
                <a:rPr lang="de-DE" sz="1600" dirty="0" err="1">
                  <a:solidFill>
                    <a:schemeClr val="tx1"/>
                  </a:solidFill>
                  <a:latin typeface="Helvetica" pitchFamily="2" charset="0"/>
                </a:rPr>
                <a:t>diplomi</a:t>
              </a:r>
              <a:endParaRPr lang="de-DE" sz="1600" dirty="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5" name="Sechseck 4">
              <a:extLst>
                <a:ext uri="{FF2B5EF4-FFF2-40B4-BE49-F238E27FC236}">
                  <a16:creationId xmlns:a16="http://schemas.microsoft.com/office/drawing/2014/main" id="{AEF86A80-2001-34EA-0D6A-0F69E6F02738}"/>
                </a:ext>
              </a:extLst>
            </p:cNvPr>
            <p:cNvSpPr/>
            <p:nvPr/>
          </p:nvSpPr>
          <p:spPr>
            <a:xfrm>
              <a:off x="1696469" y="4174204"/>
              <a:ext cx="661208" cy="570007"/>
            </a:xfrm>
            <a:prstGeom prst="hexagon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GB"/>
            </a:p>
          </p:txBody>
        </p:sp>
        <p:grpSp>
          <p:nvGrpSpPr>
            <p:cNvPr id="18" name="Gruppieren 17">
              <a:extLst>
                <a:ext uri="{FF2B5EF4-FFF2-40B4-BE49-F238E27FC236}">
                  <a16:creationId xmlns:a16="http://schemas.microsoft.com/office/drawing/2014/main" id="{8AB159AA-D86C-F936-4B01-A3D6BD905701}"/>
                </a:ext>
              </a:extLst>
            </p:cNvPr>
            <p:cNvGrpSpPr/>
            <p:nvPr/>
          </p:nvGrpSpPr>
          <p:grpSpPr>
            <a:xfrm>
              <a:off x="4039180" y="3623068"/>
              <a:ext cx="1675775" cy="1590473"/>
              <a:chOff x="2420066" y="3858302"/>
              <a:chExt cx="1675775" cy="1590473"/>
            </a:xfrm>
          </p:grpSpPr>
          <p:grpSp>
            <p:nvGrpSpPr>
              <p:cNvPr id="17" name="Gruppieren 16">
                <a:extLst>
                  <a:ext uri="{FF2B5EF4-FFF2-40B4-BE49-F238E27FC236}">
                    <a16:creationId xmlns:a16="http://schemas.microsoft.com/office/drawing/2014/main" id="{EB21AFB3-D7D9-5DB4-A70D-E004D185E1D7}"/>
                  </a:ext>
                </a:extLst>
              </p:cNvPr>
              <p:cNvGrpSpPr/>
              <p:nvPr/>
            </p:nvGrpSpPr>
            <p:grpSpPr>
              <a:xfrm>
                <a:off x="2420066" y="3858302"/>
                <a:ext cx="1675775" cy="1590473"/>
                <a:chOff x="2420066" y="3858302"/>
                <a:chExt cx="1675775" cy="1590473"/>
              </a:xfrm>
            </p:grpSpPr>
            <p:sp>
              <p:nvSpPr>
                <p:cNvPr id="16" name="Sechseck 15">
                  <a:extLst>
                    <a:ext uri="{FF2B5EF4-FFF2-40B4-BE49-F238E27FC236}">
                      <a16:creationId xmlns:a16="http://schemas.microsoft.com/office/drawing/2014/main" id="{EAB73756-8C17-6340-27D5-252B1EA9CF06}"/>
                    </a:ext>
                  </a:extLst>
                </p:cNvPr>
                <p:cNvSpPr/>
                <p:nvPr/>
              </p:nvSpPr>
              <p:spPr>
                <a:xfrm>
                  <a:off x="2420066" y="4608201"/>
                  <a:ext cx="975067" cy="840574"/>
                </a:xfrm>
                <a:prstGeom prst="hexagon">
                  <a:avLst/>
                </a:prstGeom>
                <a:solidFill>
                  <a:srgbClr val="DAA2AD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/>
                </a:p>
              </p:txBody>
            </p:sp>
            <p:sp>
              <p:nvSpPr>
                <p:cNvPr id="15" name="Sechseck 14">
                  <a:extLst>
                    <a:ext uri="{FF2B5EF4-FFF2-40B4-BE49-F238E27FC236}">
                      <a16:creationId xmlns:a16="http://schemas.microsoft.com/office/drawing/2014/main" id="{BFC6DE6B-585E-A1BF-71B0-CEE8AE8BA71A}"/>
                    </a:ext>
                  </a:extLst>
                </p:cNvPr>
                <p:cNvSpPr/>
                <p:nvPr/>
              </p:nvSpPr>
              <p:spPr>
                <a:xfrm>
                  <a:off x="3120774" y="4293378"/>
                  <a:ext cx="975067" cy="840574"/>
                </a:xfrm>
                <a:prstGeom prst="hexagon">
                  <a:avLst/>
                </a:prstGeom>
                <a:solidFill>
                  <a:srgbClr val="DAA2AD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/>
                </a:p>
              </p:txBody>
            </p:sp>
            <p:sp>
              <p:nvSpPr>
                <p:cNvPr id="14" name="Sechseck 13">
                  <a:extLst>
                    <a:ext uri="{FF2B5EF4-FFF2-40B4-BE49-F238E27FC236}">
                      <a16:creationId xmlns:a16="http://schemas.microsoft.com/office/drawing/2014/main" id="{78D9E2D9-0F3F-1B8B-D807-A954397B2E86}"/>
                    </a:ext>
                  </a:extLst>
                </p:cNvPr>
                <p:cNvSpPr/>
                <p:nvPr/>
              </p:nvSpPr>
              <p:spPr>
                <a:xfrm>
                  <a:off x="2420066" y="3858302"/>
                  <a:ext cx="975067" cy="840574"/>
                </a:xfrm>
                <a:prstGeom prst="hexagon">
                  <a:avLst/>
                </a:prstGeom>
                <a:solidFill>
                  <a:srgbClr val="DAA2AD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/>
                </a:p>
              </p:txBody>
            </p:sp>
          </p:grpSp>
          <p:grpSp>
            <p:nvGrpSpPr>
              <p:cNvPr id="9" name="Gruppieren 8">
                <a:extLst>
                  <a:ext uri="{FF2B5EF4-FFF2-40B4-BE49-F238E27FC236}">
                    <a16:creationId xmlns:a16="http://schemas.microsoft.com/office/drawing/2014/main" id="{0408CD00-FC77-3967-0363-661FBEC1ACAE}"/>
                  </a:ext>
                </a:extLst>
              </p:cNvPr>
              <p:cNvGrpSpPr/>
              <p:nvPr/>
            </p:nvGrpSpPr>
            <p:grpSpPr>
              <a:xfrm>
                <a:off x="2641600" y="4047063"/>
                <a:ext cx="1232708" cy="1221819"/>
                <a:chOff x="2641600" y="4047063"/>
                <a:chExt cx="1232708" cy="1221819"/>
              </a:xfrm>
            </p:grpSpPr>
            <p:sp>
              <p:nvSpPr>
                <p:cNvPr id="6" name="Sechseck 5">
                  <a:extLst>
                    <a:ext uri="{FF2B5EF4-FFF2-40B4-BE49-F238E27FC236}">
                      <a16:creationId xmlns:a16="http://schemas.microsoft.com/office/drawing/2014/main" id="{03395517-43A6-F0B9-8CBC-1ADE486C447E}"/>
                    </a:ext>
                  </a:extLst>
                </p:cNvPr>
                <p:cNvSpPr/>
                <p:nvPr/>
              </p:nvSpPr>
              <p:spPr>
                <a:xfrm>
                  <a:off x="2641600" y="4698875"/>
                  <a:ext cx="661208" cy="570007"/>
                </a:xfrm>
                <a:prstGeom prst="hexagon">
                  <a:avLst/>
                </a:prstGeom>
                <a:solidFill>
                  <a:srgbClr val="A1173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/>
                </a:p>
              </p:txBody>
            </p:sp>
            <p:sp>
              <p:nvSpPr>
                <p:cNvPr id="7" name="Sechseck 6">
                  <a:extLst>
                    <a:ext uri="{FF2B5EF4-FFF2-40B4-BE49-F238E27FC236}">
                      <a16:creationId xmlns:a16="http://schemas.microsoft.com/office/drawing/2014/main" id="{CFC66541-6D33-DBAB-F6DC-0674D38CDA16}"/>
                    </a:ext>
                  </a:extLst>
                </p:cNvPr>
                <p:cNvSpPr/>
                <p:nvPr/>
              </p:nvSpPr>
              <p:spPr>
                <a:xfrm>
                  <a:off x="2641600" y="4047063"/>
                  <a:ext cx="661208" cy="570007"/>
                </a:xfrm>
                <a:prstGeom prst="hexagon">
                  <a:avLst/>
                </a:prstGeom>
                <a:solidFill>
                  <a:srgbClr val="A1173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 dirty="0"/>
                </a:p>
              </p:txBody>
            </p:sp>
            <p:sp>
              <p:nvSpPr>
                <p:cNvPr id="8" name="Sechseck 7">
                  <a:extLst>
                    <a:ext uri="{FF2B5EF4-FFF2-40B4-BE49-F238E27FC236}">
                      <a16:creationId xmlns:a16="http://schemas.microsoft.com/office/drawing/2014/main" id="{A19F500F-39EC-23DE-629F-F190396E9B53}"/>
                    </a:ext>
                  </a:extLst>
                </p:cNvPr>
                <p:cNvSpPr/>
                <p:nvPr/>
              </p:nvSpPr>
              <p:spPr>
                <a:xfrm>
                  <a:off x="3213100" y="4372969"/>
                  <a:ext cx="661208" cy="570007"/>
                </a:xfrm>
                <a:prstGeom prst="hexagon">
                  <a:avLst/>
                </a:prstGeom>
                <a:solidFill>
                  <a:srgbClr val="A1173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/>
                </a:p>
              </p:txBody>
            </p:sp>
          </p:grpSp>
        </p:grpSp>
        <p:grpSp>
          <p:nvGrpSpPr>
            <p:cNvPr id="73" name="Gruppieren 72">
              <a:extLst>
                <a:ext uri="{FF2B5EF4-FFF2-40B4-BE49-F238E27FC236}">
                  <a16:creationId xmlns:a16="http://schemas.microsoft.com/office/drawing/2014/main" id="{FFC8A279-D285-84B1-EBF3-8A230672AF92}"/>
                </a:ext>
              </a:extLst>
            </p:cNvPr>
            <p:cNvGrpSpPr/>
            <p:nvPr/>
          </p:nvGrpSpPr>
          <p:grpSpPr>
            <a:xfrm>
              <a:off x="6672257" y="3146934"/>
              <a:ext cx="1812954" cy="3106240"/>
              <a:chOff x="4504855" y="3170512"/>
              <a:chExt cx="1812954" cy="3106240"/>
            </a:xfrm>
          </p:grpSpPr>
          <p:grpSp>
            <p:nvGrpSpPr>
              <p:cNvPr id="28" name="Gruppieren 27">
                <a:extLst>
                  <a:ext uri="{FF2B5EF4-FFF2-40B4-BE49-F238E27FC236}">
                    <a16:creationId xmlns:a16="http://schemas.microsoft.com/office/drawing/2014/main" id="{DD9E96D7-D4E0-5D32-B500-7BF0466EC499}"/>
                  </a:ext>
                </a:extLst>
              </p:cNvPr>
              <p:cNvGrpSpPr/>
              <p:nvPr/>
            </p:nvGrpSpPr>
            <p:grpSpPr>
              <a:xfrm>
                <a:off x="4504855" y="4071211"/>
                <a:ext cx="1675775" cy="1590473"/>
                <a:chOff x="2343263" y="4025875"/>
                <a:chExt cx="1675775" cy="1590473"/>
              </a:xfrm>
            </p:grpSpPr>
            <p:grpSp>
              <p:nvGrpSpPr>
                <p:cNvPr id="29" name="Gruppieren 28">
                  <a:extLst>
                    <a:ext uri="{FF2B5EF4-FFF2-40B4-BE49-F238E27FC236}">
                      <a16:creationId xmlns:a16="http://schemas.microsoft.com/office/drawing/2014/main" id="{8C14504B-492F-80E7-E773-82CD8AE5F8FC}"/>
                    </a:ext>
                  </a:extLst>
                </p:cNvPr>
                <p:cNvGrpSpPr/>
                <p:nvPr/>
              </p:nvGrpSpPr>
              <p:grpSpPr>
                <a:xfrm>
                  <a:off x="2343263" y="4025875"/>
                  <a:ext cx="1675775" cy="1590473"/>
                  <a:chOff x="2343263" y="4025875"/>
                  <a:chExt cx="1675775" cy="1590473"/>
                </a:xfrm>
              </p:grpSpPr>
              <p:sp>
                <p:nvSpPr>
                  <p:cNvPr id="34" name="Sechseck 33">
                    <a:extLst>
                      <a:ext uri="{FF2B5EF4-FFF2-40B4-BE49-F238E27FC236}">
                        <a16:creationId xmlns:a16="http://schemas.microsoft.com/office/drawing/2014/main" id="{06AF4071-EC3A-6C4F-A635-02584134AA29}"/>
                      </a:ext>
                    </a:extLst>
                  </p:cNvPr>
                  <p:cNvSpPr/>
                  <p:nvPr/>
                </p:nvSpPr>
                <p:spPr>
                  <a:xfrm>
                    <a:off x="2343263" y="4775774"/>
                    <a:ext cx="975067" cy="840574"/>
                  </a:xfrm>
                  <a:prstGeom prst="hexagon">
                    <a:avLst/>
                  </a:prstGeom>
                  <a:solidFill>
                    <a:srgbClr val="DAA2A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  <p:sp>
                <p:nvSpPr>
                  <p:cNvPr id="35" name="Sechseck 34">
                    <a:extLst>
                      <a:ext uri="{FF2B5EF4-FFF2-40B4-BE49-F238E27FC236}">
                        <a16:creationId xmlns:a16="http://schemas.microsoft.com/office/drawing/2014/main" id="{BA532FC7-0C7A-E50E-5FC8-AFD4DAFA82D7}"/>
                      </a:ext>
                    </a:extLst>
                  </p:cNvPr>
                  <p:cNvSpPr/>
                  <p:nvPr/>
                </p:nvSpPr>
                <p:spPr>
                  <a:xfrm>
                    <a:off x="3043971" y="4460951"/>
                    <a:ext cx="975067" cy="840574"/>
                  </a:xfrm>
                  <a:prstGeom prst="hexagon">
                    <a:avLst/>
                  </a:prstGeom>
                  <a:solidFill>
                    <a:srgbClr val="DAA2A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  <p:sp>
                <p:nvSpPr>
                  <p:cNvPr id="36" name="Sechseck 35">
                    <a:extLst>
                      <a:ext uri="{FF2B5EF4-FFF2-40B4-BE49-F238E27FC236}">
                        <a16:creationId xmlns:a16="http://schemas.microsoft.com/office/drawing/2014/main" id="{23E97B6A-3855-D3C5-F504-B6E09F9BDFBF}"/>
                      </a:ext>
                    </a:extLst>
                  </p:cNvPr>
                  <p:cNvSpPr/>
                  <p:nvPr/>
                </p:nvSpPr>
                <p:spPr>
                  <a:xfrm>
                    <a:off x="2343263" y="4025875"/>
                    <a:ext cx="975067" cy="840574"/>
                  </a:xfrm>
                  <a:prstGeom prst="hexagon">
                    <a:avLst/>
                  </a:prstGeom>
                  <a:solidFill>
                    <a:srgbClr val="DAA2A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</p:grpSp>
            <p:grpSp>
              <p:nvGrpSpPr>
                <p:cNvPr id="30" name="Gruppieren 29">
                  <a:extLst>
                    <a:ext uri="{FF2B5EF4-FFF2-40B4-BE49-F238E27FC236}">
                      <a16:creationId xmlns:a16="http://schemas.microsoft.com/office/drawing/2014/main" id="{2D440EF2-32BC-4310-47C5-CE8DF2482669}"/>
                    </a:ext>
                  </a:extLst>
                </p:cNvPr>
                <p:cNvGrpSpPr/>
                <p:nvPr/>
              </p:nvGrpSpPr>
              <p:grpSpPr>
                <a:xfrm>
                  <a:off x="2564797" y="4214636"/>
                  <a:ext cx="1232708" cy="1221819"/>
                  <a:chOff x="2564797" y="4214636"/>
                  <a:chExt cx="1232708" cy="1221819"/>
                </a:xfrm>
              </p:grpSpPr>
              <p:sp>
                <p:nvSpPr>
                  <p:cNvPr id="31" name="Sechseck 30">
                    <a:extLst>
                      <a:ext uri="{FF2B5EF4-FFF2-40B4-BE49-F238E27FC236}">
                        <a16:creationId xmlns:a16="http://schemas.microsoft.com/office/drawing/2014/main" id="{F2A4E884-9E03-27BE-FA9F-C41D4189D1D6}"/>
                      </a:ext>
                    </a:extLst>
                  </p:cNvPr>
                  <p:cNvSpPr/>
                  <p:nvPr/>
                </p:nvSpPr>
                <p:spPr>
                  <a:xfrm>
                    <a:off x="2564797" y="4866448"/>
                    <a:ext cx="661208" cy="570007"/>
                  </a:xfrm>
                  <a:prstGeom prst="hexagon">
                    <a:avLst/>
                  </a:prstGeom>
                  <a:solidFill>
                    <a:srgbClr val="A1173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  <p:sp>
                <p:nvSpPr>
                  <p:cNvPr id="32" name="Sechseck 31">
                    <a:extLst>
                      <a:ext uri="{FF2B5EF4-FFF2-40B4-BE49-F238E27FC236}">
                        <a16:creationId xmlns:a16="http://schemas.microsoft.com/office/drawing/2014/main" id="{7E293536-42AE-3BA4-8325-DB6E52E1E20C}"/>
                      </a:ext>
                    </a:extLst>
                  </p:cNvPr>
                  <p:cNvSpPr/>
                  <p:nvPr/>
                </p:nvSpPr>
                <p:spPr>
                  <a:xfrm>
                    <a:off x="2564797" y="4214636"/>
                    <a:ext cx="661208" cy="570007"/>
                  </a:xfrm>
                  <a:prstGeom prst="hexagon">
                    <a:avLst/>
                  </a:prstGeom>
                  <a:solidFill>
                    <a:srgbClr val="A1173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  <p:sp>
                <p:nvSpPr>
                  <p:cNvPr id="33" name="Sechseck 32">
                    <a:extLst>
                      <a:ext uri="{FF2B5EF4-FFF2-40B4-BE49-F238E27FC236}">
                        <a16:creationId xmlns:a16="http://schemas.microsoft.com/office/drawing/2014/main" id="{0134A14E-CFDB-482C-DB77-744C7F15311E}"/>
                      </a:ext>
                    </a:extLst>
                  </p:cNvPr>
                  <p:cNvSpPr/>
                  <p:nvPr/>
                </p:nvSpPr>
                <p:spPr>
                  <a:xfrm>
                    <a:off x="3136297" y="4540542"/>
                    <a:ext cx="661208" cy="570007"/>
                  </a:xfrm>
                  <a:prstGeom prst="hexagon">
                    <a:avLst/>
                  </a:prstGeom>
                  <a:solidFill>
                    <a:srgbClr val="A1173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</p:grpSp>
          </p:grpSp>
          <p:grpSp>
            <p:nvGrpSpPr>
              <p:cNvPr id="42" name="Gruppieren 41">
                <a:extLst>
                  <a:ext uri="{FF2B5EF4-FFF2-40B4-BE49-F238E27FC236}">
                    <a16:creationId xmlns:a16="http://schemas.microsoft.com/office/drawing/2014/main" id="{E294FB9C-2600-7A04-502B-85CEBE35F6A8}"/>
                  </a:ext>
                </a:extLst>
              </p:cNvPr>
              <p:cNvGrpSpPr/>
              <p:nvPr/>
            </p:nvGrpSpPr>
            <p:grpSpPr>
              <a:xfrm>
                <a:off x="4642034" y="3170512"/>
                <a:ext cx="1675775" cy="1275650"/>
                <a:chOff x="4947579" y="2956717"/>
                <a:chExt cx="1675775" cy="1275650"/>
              </a:xfrm>
            </p:grpSpPr>
            <p:sp>
              <p:nvSpPr>
                <p:cNvPr id="38" name="Sechseck 37">
                  <a:extLst>
                    <a:ext uri="{FF2B5EF4-FFF2-40B4-BE49-F238E27FC236}">
                      <a16:creationId xmlns:a16="http://schemas.microsoft.com/office/drawing/2014/main" id="{D7A0EFB5-AB3E-0DBA-F1FB-BD768EBE1B54}"/>
                    </a:ext>
                  </a:extLst>
                </p:cNvPr>
                <p:cNvSpPr/>
                <p:nvPr/>
              </p:nvSpPr>
              <p:spPr>
                <a:xfrm>
                  <a:off x="5648287" y="3391793"/>
                  <a:ext cx="975067" cy="840574"/>
                </a:xfrm>
                <a:prstGeom prst="hexagon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/>
                </a:p>
              </p:txBody>
            </p:sp>
            <p:sp>
              <p:nvSpPr>
                <p:cNvPr id="39" name="Sechseck 38">
                  <a:extLst>
                    <a:ext uri="{FF2B5EF4-FFF2-40B4-BE49-F238E27FC236}">
                      <a16:creationId xmlns:a16="http://schemas.microsoft.com/office/drawing/2014/main" id="{A9997C63-E347-35F4-533C-596422E01379}"/>
                    </a:ext>
                  </a:extLst>
                </p:cNvPr>
                <p:cNvSpPr/>
                <p:nvPr/>
              </p:nvSpPr>
              <p:spPr>
                <a:xfrm>
                  <a:off x="4947579" y="2956717"/>
                  <a:ext cx="975067" cy="840574"/>
                </a:xfrm>
                <a:prstGeom prst="hexagon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/>
                </a:p>
              </p:txBody>
            </p:sp>
            <p:sp>
              <p:nvSpPr>
                <p:cNvPr id="40" name="Sechseck 39">
                  <a:extLst>
                    <a:ext uri="{FF2B5EF4-FFF2-40B4-BE49-F238E27FC236}">
                      <a16:creationId xmlns:a16="http://schemas.microsoft.com/office/drawing/2014/main" id="{20F6EE42-7E77-559B-EE0A-B8AB17C86B7E}"/>
                    </a:ext>
                  </a:extLst>
                </p:cNvPr>
                <p:cNvSpPr/>
                <p:nvPr/>
              </p:nvSpPr>
              <p:spPr>
                <a:xfrm>
                  <a:off x="5112247" y="3093043"/>
                  <a:ext cx="661208" cy="570007"/>
                </a:xfrm>
                <a:prstGeom prst="hexagon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 dirty="0"/>
                </a:p>
              </p:txBody>
            </p:sp>
          </p:grpSp>
          <p:grpSp>
            <p:nvGrpSpPr>
              <p:cNvPr id="45" name="Gruppieren 44">
                <a:extLst>
                  <a:ext uri="{FF2B5EF4-FFF2-40B4-BE49-F238E27FC236}">
                    <a16:creationId xmlns:a16="http://schemas.microsoft.com/office/drawing/2014/main" id="{4A2D716F-1DF3-7448-250B-3020EC8A7A62}"/>
                  </a:ext>
                </a:extLst>
              </p:cNvPr>
              <p:cNvGrpSpPr/>
              <p:nvPr/>
            </p:nvGrpSpPr>
            <p:grpSpPr>
              <a:xfrm>
                <a:off x="5239262" y="5436178"/>
                <a:ext cx="975067" cy="840574"/>
                <a:chOff x="5239262" y="5436178"/>
                <a:chExt cx="975067" cy="840574"/>
              </a:xfrm>
            </p:grpSpPr>
            <p:sp>
              <p:nvSpPr>
                <p:cNvPr id="43" name="Sechseck 42">
                  <a:extLst>
                    <a:ext uri="{FF2B5EF4-FFF2-40B4-BE49-F238E27FC236}">
                      <a16:creationId xmlns:a16="http://schemas.microsoft.com/office/drawing/2014/main" id="{313F23F5-5605-B72D-B4F2-02331DBABF69}"/>
                    </a:ext>
                  </a:extLst>
                </p:cNvPr>
                <p:cNvSpPr/>
                <p:nvPr/>
              </p:nvSpPr>
              <p:spPr>
                <a:xfrm>
                  <a:off x="5239262" y="5436178"/>
                  <a:ext cx="975067" cy="840574"/>
                </a:xfrm>
                <a:prstGeom prst="hexagon">
                  <a:avLst/>
                </a:prstGeom>
                <a:solidFill>
                  <a:schemeClr val="bg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/>
                </a:p>
              </p:txBody>
            </p:sp>
            <p:sp>
              <p:nvSpPr>
                <p:cNvPr id="44" name="Sechseck 43">
                  <a:extLst>
                    <a:ext uri="{FF2B5EF4-FFF2-40B4-BE49-F238E27FC236}">
                      <a16:creationId xmlns:a16="http://schemas.microsoft.com/office/drawing/2014/main" id="{36755364-8A3A-3D31-65E5-BB2E47633C1D}"/>
                    </a:ext>
                  </a:extLst>
                </p:cNvPr>
                <p:cNvSpPr/>
                <p:nvPr/>
              </p:nvSpPr>
              <p:spPr>
                <a:xfrm>
                  <a:off x="5403930" y="5584861"/>
                  <a:ext cx="661208" cy="570007"/>
                </a:xfrm>
                <a:prstGeom prst="hexagon">
                  <a:avLst/>
                </a:prstGeom>
                <a:solidFill>
                  <a:schemeClr val="bg2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 dirty="0"/>
                </a:p>
              </p:txBody>
            </p:sp>
          </p:grpSp>
        </p:grpSp>
        <p:grpSp>
          <p:nvGrpSpPr>
            <p:cNvPr id="75" name="Gruppieren 74">
              <a:extLst>
                <a:ext uri="{FF2B5EF4-FFF2-40B4-BE49-F238E27FC236}">
                  <a16:creationId xmlns:a16="http://schemas.microsoft.com/office/drawing/2014/main" id="{1629252D-C18E-2496-F759-3FFBCFE2CB2B}"/>
                </a:ext>
              </a:extLst>
            </p:cNvPr>
            <p:cNvGrpSpPr/>
            <p:nvPr/>
          </p:nvGrpSpPr>
          <p:grpSpPr>
            <a:xfrm>
              <a:off x="9191130" y="2746357"/>
              <a:ext cx="2521723" cy="3556589"/>
              <a:chOff x="7025981" y="2552590"/>
              <a:chExt cx="2521723" cy="3556589"/>
            </a:xfrm>
          </p:grpSpPr>
          <p:grpSp>
            <p:nvGrpSpPr>
              <p:cNvPr id="74" name="Gruppieren 73">
                <a:extLst>
                  <a:ext uri="{FF2B5EF4-FFF2-40B4-BE49-F238E27FC236}">
                    <a16:creationId xmlns:a16="http://schemas.microsoft.com/office/drawing/2014/main" id="{AFFA94EA-A2C3-C8F6-4C46-0A9287129640}"/>
                  </a:ext>
                </a:extLst>
              </p:cNvPr>
              <p:cNvGrpSpPr/>
              <p:nvPr/>
            </p:nvGrpSpPr>
            <p:grpSpPr>
              <a:xfrm>
                <a:off x="7025981" y="2552590"/>
                <a:ext cx="2521723" cy="3556589"/>
                <a:chOff x="7025981" y="2552590"/>
                <a:chExt cx="2521723" cy="3556589"/>
              </a:xfrm>
            </p:grpSpPr>
            <p:grpSp>
              <p:nvGrpSpPr>
                <p:cNvPr id="46" name="Gruppieren 45">
                  <a:extLst>
                    <a:ext uri="{FF2B5EF4-FFF2-40B4-BE49-F238E27FC236}">
                      <a16:creationId xmlns:a16="http://schemas.microsoft.com/office/drawing/2014/main" id="{E9C95980-8CB1-CAE1-1F78-3EA1DF113BDE}"/>
                    </a:ext>
                  </a:extLst>
                </p:cNvPr>
                <p:cNvGrpSpPr/>
                <p:nvPr/>
              </p:nvGrpSpPr>
              <p:grpSpPr>
                <a:xfrm>
                  <a:off x="7025981" y="3903638"/>
                  <a:ext cx="1675775" cy="1590473"/>
                  <a:chOff x="2420066" y="3858302"/>
                  <a:chExt cx="1675775" cy="1590473"/>
                </a:xfrm>
              </p:grpSpPr>
              <p:grpSp>
                <p:nvGrpSpPr>
                  <p:cNvPr id="47" name="Gruppieren 46">
                    <a:extLst>
                      <a:ext uri="{FF2B5EF4-FFF2-40B4-BE49-F238E27FC236}">
                        <a16:creationId xmlns:a16="http://schemas.microsoft.com/office/drawing/2014/main" id="{1230F97E-A414-4660-1800-ABCCEA51E7EF}"/>
                      </a:ext>
                    </a:extLst>
                  </p:cNvPr>
                  <p:cNvGrpSpPr/>
                  <p:nvPr/>
                </p:nvGrpSpPr>
                <p:grpSpPr>
                  <a:xfrm>
                    <a:off x="2420066" y="3858302"/>
                    <a:ext cx="1675775" cy="1590473"/>
                    <a:chOff x="2420066" y="3858302"/>
                    <a:chExt cx="1675775" cy="1590473"/>
                  </a:xfrm>
                </p:grpSpPr>
                <p:sp>
                  <p:nvSpPr>
                    <p:cNvPr id="52" name="Sechseck 51">
                      <a:extLst>
                        <a:ext uri="{FF2B5EF4-FFF2-40B4-BE49-F238E27FC236}">
                          <a16:creationId xmlns:a16="http://schemas.microsoft.com/office/drawing/2014/main" id="{B98B2172-5F83-FC4F-29A8-EC98E4CEB3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20066" y="4608201"/>
                      <a:ext cx="975067" cy="840574"/>
                    </a:xfrm>
                    <a:prstGeom prst="hexagon">
                      <a:avLst/>
                    </a:prstGeom>
                    <a:solidFill>
                      <a:srgbClr val="DAA2AD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GB"/>
                    </a:p>
                  </p:txBody>
                </p:sp>
                <p:sp>
                  <p:nvSpPr>
                    <p:cNvPr id="53" name="Sechseck 52">
                      <a:extLst>
                        <a:ext uri="{FF2B5EF4-FFF2-40B4-BE49-F238E27FC236}">
                          <a16:creationId xmlns:a16="http://schemas.microsoft.com/office/drawing/2014/main" id="{F5C2F67E-03AA-24E4-62B7-E964CF73CE2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20774" y="4293378"/>
                      <a:ext cx="975067" cy="840574"/>
                    </a:xfrm>
                    <a:prstGeom prst="hexagon">
                      <a:avLst/>
                    </a:prstGeom>
                    <a:solidFill>
                      <a:srgbClr val="DAA2AD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GB"/>
                    </a:p>
                  </p:txBody>
                </p:sp>
                <p:sp>
                  <p:nvSpPr>
                    <p:cNvPr id="54" name="Sechseck 53">
                      <a:extLst>
                        <a:ext uri="{FF2B5EF4-FFF2-40B4-BE49-F238E27FC236}">
                          <a16:creationId xmlns:a16="http://schemas.microsoft.com/office/drawing/2014/main" id="{8E88C8B9-BEE5-A568-F2AF-60A68FCCBD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20066" y="3858302"/>
                      <a:ext cx="975067" cy="840574"/>
                    </a:xfrm>
                    <a:prstGeom prst="hexagon">
                      <a:avLst/>
                    </a:prstGeom>
                    <a:solidFill>
                      <a:srgbClr val="DAA2AD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GB"/>
                    </a:p>
                  </p:txBody>
                </p:sp>
              </p:grpSp>
              <p:grpSp>
                <p:nvGrpSpPr>
                  <p:cNvPr id="48" name="Gruppieren 47">
                    <a:extLst>
                      <a:ext uri="{FF2B5EF4-FFF2-40B4-BE49-F238E27FC236}">
                        <a16:creationId xmlns:a16="http://schemas.microsoft.com/office/drawing/2014/main" id="{32C9CF13-84B9-7AF1-7A81-685DC0865128}"/>
                      </a:ext>
                    </a:extLst>
                  </p:cNvPr>
                  <p:cNvGrpSpPr/>
                  <p:nvPr/>
                </p:nvGrpSpPr>
                <p:grpSpPr>
                  <a:xfrm>
                    <a:off x="2641600" y="4047063"/>
                    <a:ext cx="1232708" cy="1221819"/>
                    <a:chOff x="2641600" y="4047063"/>
                    <a:chExt cx="1232708" cy="1221819"/>
                  </a:xfrm>
                </p:grpSpPr>
                <p:sp>
                  <p:nvSpPr>
                    <p:cNvPr id="49" name="Sechseck 48">
                      <a:extLst>
                        <a:ext uri="{FF2B5EF4-FFF2-40B4-BE49-F238E27FC236}">
                          <a16:creationId xmlns:a16="http://schemas.microsoft.com/office/drawing/2014/main" id="{4BF38ABB-6A51-0AEB-642E-6C23BB62790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41600" y="4698875"/>
                      <a:ext cx="661208" cy="570007"/>
                    </a:xfrm>
                    <a:prstGeom prst="hexagon">
                      <a:avLst/>
                    </a:prstGeom>
                    <a:solidFill>
                      <a:srgbClr val="A1173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GB"/>
                    </a:p>
                  </p:txBody>
                </p:sp>
                <p:sp>
                  <p:nvSpPr>
                    <p:cNvPr id="50" name="Sechseck 49">
                      <a:extLst>
                        <a:ext uri="{FF2B5EF4-FFF2-40B4-BE49-F238E27FC236}">
                          <a16:creationId xmlns:a16="http://schemas.microsoft.com/office/drawing/2014/main" id="{EC24D80C-6455-6985-B1B8-8FF69D6F93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41600" y="4047063"/>
                      <a:ext cx="661208" cy="570007"/>
                    </a:xfrm>
                    <a:prstGeom prst="hexagon">
                      <a:avLst/>
                    </a:prstGeom>
                    <a:solidFill>
                      <a:srgbClr val="A1173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GB"/>
                    </a:p>
                  </p:txBody>
                </p:sp>
                <p:sp>
                  <p:nvSpPr>
                    <p:cNvPr id="51" name="Sechseck 50">
                      <a:extLst>
                        <a:ext uri="{FF2B5EF4-FFF2-40B4-BE49-F238E27FC236}">
                          <a16:creationId xmlns:a16="http://schemas.microsoft.com/office/drawing/2014/main" id="{D280B536-AD35-3BD8-FB18-BD7E5F6E78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13100" y="4372969"/>
                      <a:ext cx="661208" cy="570007"/>
                    </a:xfrm>
                    <a:prstGeom prst="hexagon">
                      <a:avLst/>
                    </a:prstGeom>
                    <a:solidFill>
                      <a:srgbClr val="A1173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GB"/>
                    </a:p>
                  </p:txBody>
                </p:sp>
              </p:grpSp>
            </p:grpSp>
            <p:grpSp>
              <p:nvGrpSpPr>
                <p:cNvPr id="55" name="Gruppieren 54">
                  <a:extLst>
                    <a:ext uri="{FF2B5EF4-FFF2-40B4-BE49-F238E27FC236}">
                      <a16:creationId xmlns:a16="http://schemas.microsoft.com/office/drawing/2014/main" id="{EB5776E6-3FBD-6B24-5268-F66E078CC17C}"/>
                    </a:ext>
                  </a:extLst>
                </p:cNvPr>
                <p:cNvGrpSpPr/>
                <p:nvPr/>
              </p:nvGrpSpPr>
              <p:grpSpPr>
                <a:xfrm>
                  <a:off x="7163160" y="3002939"/>
                  <a:ext cx="1675775" cy="1275650"/>
                  <a:chOff x="5024382" y="2789144"/>
                  <a:chExt cx="1675775" cy="1275650"/>
                </a:xfrm>
              </p:grpSpPr>
              <p:sp>
                <p:nvSpPr>
                  <p:cNvPr id="56" name="Sechseck 55">
                    <a:extLst>
                      <a:ext uri="{FF2B5EF4-FFF2-40B4-BE49-F238E27FC236}">
                        <a16:creationId xmlns:a16="http://schemas.microsoft.com/office/drawing/2014/main" id="{C54877A7-273F-A509-6F72-727745C4004F}"/>
                      </a:ext>
                    </a:extLst>
                  </p:cNvPr>
                  <p:cNvSpPr/>
                  <p:nvPr/>
                </p:nvSpPr>
                <p:spPr>
                  <a:xfrm>
                    <a:off x="5725090" y="3224220"/>
                    <a:ext cx="975067" cy="840574"/>
                  </a:xfrm>
                  <a:prstGeom prst="hexagon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  <p:sp>
                <p:nvSpPr>
                  <p:cNvPr id="57" name="Sechseck 56">
                    <a:extLst>
                      <a:ext uri="{FF2B5EF4-FFF2-40B4-BE49-F238E27FC236}">
                        <a16:creationId xmlns:a16="http://schemas.microsoft.com/office/drawing/2014/main" id="{B3CCE9B4-FE5F-9A6A-51CB-116B55745521}"/>
                      </a:ext>
                    </a:extLst>
                  </p:cNvPr>
                  <p:cNvSpPr/>
                  <p:nvPr/>
                </p:nvSpPr>
                <p:spPr>
                  <a:xfrm>
                    <a:off x="5024382" y="2789144"/>
                    <a:ext cx="975067" cy="840574"/>
                  </a:xfrm>
                  <a:prstGeom prst="hexagon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  <p:sp>
                <p:nvSpPr>
                  <p:cNvPr id="58" name="Sechseck 57">
                    <a:extLst>
                      <a:ext uri="{FF2B5EF4-FFF2-40B4-BE49-F238E27FC236}">
                        <a16:creationId xmlns:a16="http://schemas.microsoft.com/office/drawing/2014/main" id="{CBACE03F-8CF8-FE21-F53B-4001210AD2E6}"/>
                      </a:ext>
                    </a:extLst>
                  </p:cNvPr>
                  <p:cNvSpPr/>
                  <p:nvPr/>
                </p:nvSpPr>
                <p:spPr>
                  <a:xfrm>
                    <a:off x="5189050" y="2925470"/>
                    <a:ext cx="661208" cy="570007"/>
                  </a:xfrm>
                  <a:prstGeom prst="hexagon">
                    <a:avLst/>
                  </a:prstGeom>
                  <a:solidFill>
                    <a:schemeClr val="accent1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 dirty="0"/>
                  </a:p>
                </p:txBody>
              </p:sp>
            </p:grpSp>
            <p:grpSp>
              <p:nvGrpSpPr>
                <p:cNvPr id="59" name="Gruppieren 58">
                  <a:extLst>
                    <a:ext uri="{FF2B5EF4-FFF2-40B4-BE49-F238E27FC236}">
                      <a16:creationId xmlns:a16="http://schemas.microsoft.com/office/drawing/2014/main" id="{E7158D5E-F2DF-2F4A-E5EE-C44A175E567D}"/>
                    </a:ext>
                  </a:extLst>
                </p:cNvPr>
                <p:cNvGrpSpPr/>
                <p:nvPr/>
              </p:nvGrpSpPr>
              <p:grpSpPr>
                <a:xfrm>
                  <a:off x="7760388" y="5268605"/>
                  <a:ext cx="975067" cy="840574"/>
                  <a:chOff x="5316065" y="5268605"/>
                  <a:chExt cx="975067" cy="840574"/>
                </a:xfrm>
              </p:grpSpPr>
              <p:sp>
                <p:nvSpPr>
                  <p:cNvPr id="60" name="Sechseck 59">
                    <a:extLst>
                      <a:ext uri="{FF2B5EF4-FFF2-40B4-BE49-F238E27FC236}">
                        <a16:creationId xmlns:a16="http://schemas.microsoft.com/office/drawing/2014/main" id="{B7D38B98-D467-0F13-0D13-5CD768B9AE04}"/>
                      </a:ext>
                    </a:extLst>
                  </p:cNvPr>
                  <p:cNvSpPr/>
                  <p:nvPr/>
                </p:nvSpPr>
                <p:spPr>
                  <a:xfrm>
                    <a:off x="5316065" y="5268605"/>
                    <a:ext cx="975067" cy="840574"/>
                  </a:xfrm>
                  <a:prstGeom prst="hexagon">
                    <a:avLst/>
                  </a:prstGeom>
                  <a:solidFill>
                    <a:schemeClr val="bg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  <p:sp>
                <p:nvSpPr>
                  <p:cNvPr id="61" name="Sechseck 60">
                    <a:extLst>
                      <a:ext uri="{FF2B5EF4-FFF2-40B4-BE49-F238E27FC236}">
                        <a16:creationId xmlns:a16="http://schemas.microsoft.com/office/drawing/2014/main" id="{DCAA03E5-DA8D-9000-C3E3-8CF643B4172F}"/>
                      </a:ext>
                    </a:extLst>
                  </p:cNvPr>
                  <p:cNvSpPr/>
                  <p:nvPr/>
                </p:nvSpPr>
                <p:spPr>
                  <a:xfrm>
                    <a:off x="5480733" y="5417288"/>
                    <a:ext cx="661208" cy="570007"/>
                  </a:xfrm>
                  <a:prstGeom prst="hexagon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 dirty="0"/>
                  </a:p>
                </p:txBody>
              </p:sp>
            </p:grpSp>
            <p:grpSp>
              <p:nvGrpSpPr>
                <p:cNvPr id="62" name="Gruppieren 61">
                  <a:extLst>
                    <a:ext uri="{FF2B5EF4-FFF2-40B4-BE49-F238E27FC236}">
                      <a16:creationId xmlns:a16="http://schemas.microsoft.com/office/drawing/2014/main" id="{821130DD-9142-E323-990B-CB493F899C82}"/>
                    </a:ext>
                  </a:extLst>
                </p:cNvPr>
                <p:cNvGrpSpPr/>
                <p:nvPr/>
              </p:nvGrpSpPr>
              <p:grpSpPr>
                <a:xfrm>
                  <a:off x="8572637" y="4748787"/>
                  <a:ext cx="975067" cy="840574"/>
                  <a:chOff x="5024382" y="2789144"/>
                  <a:chExt cx="975067" cy="840574"/>
                </a:xfrm>
              </p:grpSpPr>
              <p:sp>
                <p:nvSpPr>
                  <p:cNvPr id="64" name="Sechseck 63">
                    <a:extLst>
                      <a:ext uri="{FF2B5EF4-FFF2-40B4-BE49-F238E27FC236}">
                        <a16:creationId xmlns:a16="http://schemas.microsoft.com/office/drawing/2014/main" id="{66992F04-0941-413D-0AC6-F22F4FBB990A}"/>
                      </a:ext>
                    </a:extLst>
                  </p:cNvPr>
                  <p:cNvSpPr/>
                  <p:nvPr/>
                </p:nvSpPr>
                <p:spPr>
                  <a:xfrm>
                    <a:off x="5024382" y="2789144"/>
                    <a:ext cx="975067" cy="840574"/>
                  </a:xfrm>
                  <a:prstGeom prst="hexagon">
                    <a:avLst/>
                  </a:prstGeom>
                  <a:solidFill>
                    <a:srgbClr val="C2DAB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  <p:sp>
                <p:nvSpPr>
                  <p:cNvPr id="65" name="Sechseck 64">
                    <a:extLst>
                      <a:ext uri="{FF2B5EF4-FFF2-40B4-BE49-F238E27FC236}">
                        <a16:creationId xmlns:a16="http://schemas.microsoft.com/office/drawing/2014/main" id="{1B71609C-30EC-BF30-66D7-63FCFFE242DF}"/>
                      </a:ext>
                    </a:extLst>
                  </p:cNvPr>
                  <p:cNvSpPr/>
                  <p:nvPr/>
                </p:nvSpPr>
                <p:spPr>
                  <a:xfrm>
                    <a:off x="5189050" y="2925470"/>
                    <a:ext cx="661208" cy="570007"/>
                  </a:xfrm>
                  <a:prstGeom prst="hexagon">
                    <a:avLst/>
                  </a:prstGeom>
                  <a:solidFill>
                    <a:srgbClr val="4C793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 dirty="0"/>
                  </a:p>
                </p:txBody>
              </p:sp>
            </p:grpSp>
            <p:grpSp>
              <p:nvGrpSpPr>
                <p:cNvPr id="68" name="Gruppieren 67">
                  <a:extLst>
                    <a:ext uri="{FF2B5EF4-FFF2-40B4-BE49-F238E27FC236}">
                      <a16:creationId xmlns:a16="http://schemas.microsoft.com/office/drawing/2014/main" id="{5C996C06-AEE0-4D94-1821-34E0D2C59D7B}"/>
                    </a:ext>
                  </a:extLst>
                </p:cNvPr>
                <p:cNvGrpSpPr/>
                <p:nvPr/>
              </p:nvGrpSpPr>
              <p:grpSpPr>
                <a:xfrm>
                  <a:off x="7989036" y="2552590"/>
                  <a:ext cx="975067" cy="840574"/>
                  <a:chOff x="5024382" y="2789144"/>
                  <a:chExt cx="975067" cy="840574"/>
                </a:xfrm>
              </p:grpSpPr>
              <p:sp>
                <p:nvSpPr>
                  <p:cNvPr id="69" name="Sechseck 68">
                    <a:extLst>
                      <a:ext uri="{FF2B5EF4-FFF2-40B4-BE49-F238E27FC236}">
                        <a16:creationId xmlns:a16="http://schemas.microsoft.com/office/drawing/2014/main" id="{ABDD03ED-BE95-16CF-56CA-490EA239B944}"/>
                      </a:ext>
                    </a:extLst>
                  </p:cNvPr>
                  <p:cNvSpPr/>
                  <p:nvPr/>
                </p:nvSpPr>
                <p:spPr>
                  <a:xfrm>
                    <a:off x="5024382" y="2789144"/>
                    <a:ext cx="975067" cy="840574"/>
                  </a:xfrm>
                  <a:prstGeom prst="hexagon">
                    <a:avLst/>
                  </a:prstGeom>
                  <a:solidFill>
                    <a:srgbClr val="C2DAB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  <p:sp>
                <p:nvSpPr>
                  <p:cNvPr id="70" name="Sechseck 69">
                    <a:extLst>
                      <a:ext uri="{FF2B5EF4-FFF2-40B4-BE49-F238E27FC236}">
                        <a16:creationId xmlns:a16="http://schemas.microsoft.com/office/drawing/2014/main" id="{891C9A70-DBE1-EF0D-5FB0-B76835B46B7C}"/>
                      </a:ext>
                    </a:extLst>
                  </p:cNvPr>
                  <p:cNvSpPr/>
                  <p:nvPr/>
                </p:nvSpPr>
                <p:spPr>
                  <a:xfrm>
                    <a:off x="5189050" y="2925470"/>
                    <a:ext cx="661208" cy="570007"/>
                  </a:xfrm>
                  <a:prstGeom prst="hexagon">
                    <a:avLst/>
                  </a:prstGeom>
                  <a:solidFill>
                    <a:srgbClr val="4C793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 dirty="0"/>
                  </a:p>
                </p:txBody>
              </p:sp>
            </p:grpSp>
          </p:grpSp>
          <p:sp>
            <p:nvSpPr>
              <p:cNvPr id="66" name="Sechseck 65">
                <a:extLst>
                  <a:ext uri="{FF2B5EF4-FFF2-40B4-BE49-F238E27FC236}">
                    <a16:creationId xmlns:a16="http://schemas.microsoft.com/office/drawing/2014/main" id="{2986D530-9709-86F0-77ED-7A3A0964457C}"/>
                  </a:ext>
                </a:extLst>
              </p:cNvPr>
              <p:cNvSpPr/>
              <p:nvPr/>
            </p:nvSpPr>
            <p:spPr>
              <a:xfrm>
                <a:off x="8013059" y="3558509"/>
                <a:ext cx="661208" cy="570007"/>
              </a:xfrm>
              <a:prstGeom prst="hexagon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GB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47057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F1961B3-3AAB-24A2-00DB-CFA9E7354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3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EF99A3A-A143-A177-EB42-37CCC5867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414045"/>
            <a:ext cx="10471612" cy="1325563"/>
          </a:xfrm>
        </p:spPr>
        <p:txBody>
          <a:bodyPr>
            <a:normAutofit/>
          </a:bodyPr>
          <a:lstStyle/>
          <a:p>
            <a:r>
              <a:rPr lang="de-DE" dirty="0"/>
              <a:t>Il </a:t>
            </a:r>
            <a:r>
              <a:rPr lang="de-DE" dirty="0" err="1"/>
              <a:t>livello</a:t>
            </a:r>
            <a:r>
              <a:rPr lang="de-DE" dirty="0"/>
              <a:t> </a:t>
            </a:r>
            <a:r>
              <a:rPr lang="de-DE" dirty="0" err="1"/>
              <a:t>terziario</a:t>
            </a:r>
            <a:r>
              <a:rPr lang="de-DE" dirty="0"/>
              <a:t> </a:t>
            </a:r>
            <a:r>
              <a:rPr lang="de-DE" dirty="0" err="1"/>
              <a:t>e</a:t>
            </a:r>
            <a:r>
              <a:rPr lang="de-DE" dirty="0"/>
              <a:t> la </a:t>
            </a:r>
            <a:r>
              <a:rPr lang="de-DE" dirty="0" err="1"/>
              <a:t>formazione</a:t>
            </a:r>
            <a:r>
              <a:rPr lang="de-DE" dirty="0"/>
              <a:t> </a:t>
            </a:r>
            <a:r>
              <a:rPr lang="de-DE" dirty="0" err="1"/>
              <a:t>continua</a:t>
            </a:r>
            <a:endParaRPr lang="de-GB" dirty="0"/>
          </a:p>
        </p:txBody>
      </p: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363F1AC8-3D66-4E25-3369-C75EEC063881}"/>
              </a:ext>
            </a:extLst>
          </p:cNvPr>
          <p:cNvGrpSpPr/>
          <p:nvPr/>
        </p:nvGrpSpPr>
        <p:grpSpPr>
          <a:xfrm>
            <a:off x="799814" y="1517943"/>
            <a:ext cx="10180632" cy="4900612"/>
            <a:chOff x="797930" y="1510249"/>
            <a:chExt cx="10490772" cy="5049903"/>
          </a:xfrm>
        </p:grpSpPr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DFB90F1C-A05A-E2E3-E482-DB34C247043E}"/>
                </a:ext>
              </a:extLst>
            </p:cNvPr>
            <p:cNvGrpSpPr/>
            <p:nvPr/>
          </p:nvGrpSpPr>
          <p:grpSpPr>
            <a:xfrm>
              <a:off x="797930" y="2028825"/>
              <a:ext cx="9957822" cy="4531327"/>
              <a:chOff x="797929" y="1676285"/>
              <a:chExt cx="10732547" cy="4883867"/>
            </a:xfrm>
          </p:grpSpPr>
          <p:sp>
            <p:nvSpPr>
              <p:cNvPr id="27" name="Rechteck 26">
                <a:extLst>
                  <a:ext uri="{FF2B5EF4-FFF2-40B4-BE49-F238E27FC236}">
                    <a16:creationId xmlns:a16="http://schemas.microsoft.com/office/drawing/2014/main" id="{9F5012C4-9A3B-4756-65D6-C0C59BA523D1}"/>
                  </a:ext>
                </a:extLst>
              </p:cNvPr>
              <p:cNvSpPr/>
              <p:nvPr/>
            </p:nvSpPr>
            <p:spPr>
              <a:xfrm>
                <a:off x="7296825" y="4681971"/>
                <a:ext cx="4233651" cy="186498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lang="de-DE" sz="1400" b="1" dirty="0" err="1">
                    <a:solidFill>
                      <a:schemeClr val="tx1"/>
                    </a:solidFill>
                    <a:latin typeface="Helvetica" pitchFamily="2" charset="0"/>
                  </a:rPr>
                  <a:t>Scuole</a:t>
                </a:r>
                <a:r>
                  <a:rPr lang="de-DE" sz="1400" b="1" dirty="0">
                    <a:solidFill>
                      <a:schemeClr val="tx1"/>
                    </a:solidFill>
                    <a:latin typeface="Helvetica" pitchFamily="2" charset="0"/>
                  </a:rPr>
                  <a:t> di </a:t>
                </a:r>
                <a:r>
                  <a:rPr lang="de-DE" sz="1400" b="1" dirty="0" err="1">
                    <a:solidFill>
                      <a:schemeClr val="tx1"/>
                    </a:solidFill>
                    <a:latin typeface="Helvetica" pitchFamily="2" charset="0"/>
                  </a:rPr>
                  <a:t>materie</a:t>
                </a:r>
                <a:r>
                  <a:rPr lang="de-DE" sz="1400" b="1" dirty="0">
                    <a:solidFill>
                      <a:schemeClr val="tx1"/>
                    </a:solidFill>
                    <a:latin typeface="Helvetica" pitchFamily="2" charset="0"/>
                  </a:rPr>
                  <a:t> </a:t>
                </a:r>
                <a:r>
                  <a:rPr lang="de-DE" sz="1400" b="1" dirty="0" err="1">
                    <a:solidFill>
                      <a:schemeClr val="tx1"/>
                    </a:solidFill>
                    <a:latin typeface="Helvetica" pitchFamily="2" charset="0"/>
                  </a:rPr>
                  <a:t>generali</a:t>
                </a:r>
                <a:endParaRPr lang="de-DE" sz="1400" b="1" dirty="0">
                  <a:solidFill>
                    <a:schemeClr val="tx1"/>
                  </a:solidFill>
                  <a:latin typeface="Helvetica" pitchFamily="2" charset="0"/>
                </a:endParaRPr>
              </a:p>
            </p:txBody>
          </p:sp>
          <p:sp>
            <p:nvSpPr>
              <p:cNvPr id="26" name="Rechteck 25">
                <a:extLst>
                  <a:ext uri="{FF2B5EF4-FFF2-40B4-BE49-F238E27FC236}">
                    <a16:creationId xmlns:a16="http://schemas.microsoft.com/office/drawing/2014/main" id="{2682A837-248E-2E2F-DB44-7CDA1B75AFD0}"/>
                  </a:ext>
                </a:extLst>
              </p:cNvPr>
              <p:cNvSpPr/>
              <p:nvPr/>
            </p:nvSpPr>
            <p:spPr>
              <a:xfrm>
                <a:off x="797929" y="4695165"/>
                <a:ext cx="5698547" cy="1864987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lang="de-DE" sz="1400" b="1" dirty="0" err="1">
                    <a:solidFill>
                      <a:schemeClr val="tx1"/>
                    </a:solidFill>
                    <a:latin typeface="Helvetica" pitchFamily="2" charset="0"/>
                  </a:rPr>
                  <a:t>Formazione</a:t>
                </a:r>
                <a:r>
                  <a:rPr lang="de-DE" sz="1400" b="1" dirty="0">
                    <a:solidFill>
                      <a:schemeClr val="tx1"/>
                    </a:solidFill>
                    <a:latin typeface="Helvetica" pitchFamily="2" charset="0"/>
                  </a:rPr>
                  <a:t> professionale di </a:t>
                </a:r>
                <a:r>
                  <a:rPr lang="de-DE" sz="1400" b="1" dirty="0" err="1">
                    <a:solidFill>
                      <a:schemeClr val="tx1"/>
                    </a:solidFill>
                    <a:latin typeface="Helvetica" pitchFamily="2" charset="0"/>
                  </a:rPr>
                  <a:t>base</a:t>
                </a:r>
                <a:endParaRPr lang="de-DE" sz="1400" b="1" dirty="0">
                  <a:solidFill>
                    <a:schemeClr val="tx1"/>
                  </a:solidFill>
                  <a:latin typeface="Helvetica" pitchFamily="2" charset="0"/>
                </a:endParaRPr>
              </a:p>
            </p:txBody>
          </p:sp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2EF2769-3187-9003-44E0-35678DD268A5}"/>
                  </a:ext>
                </a:extLst>
              </p:cNvPr>
              <p:cNvSpPr/>
              <p:nvPr/>
            </p:nvSpPr>
            <p:spPr>
              <a:xfrm>
                <a:off x="797929" y="1676288"/>
                <a:ext cx="2026196" cy="103782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Diplomi</a:t>
                </a:r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 </a:t>
                </a:r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federali</a:t>
                </a:r>
                <a:endParaRPr lang="de-DE" sz="1400" dirty="0">
                  <a:solidFill>
                    <a:schemeClr val="tx1"/>
                  </a:solidFill>
                  <a:latin typeface="Helvetica" pitchFamily="2" charset="0"/>
                </a:endParaRPr>
              </a:p>
              <a:p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Attestati</a:t>
                </a:r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 </a:t>
                </a:r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profes-sionali</a:t>
                </a:r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 </a:t>
                </a:r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federali</a:t>
                </a:r>
                <a:endParaRPr lang="de-DE" sz="1400" dirty="0">
                  <a:solidFill>
                    <a:schemeClr val="tx1"/>
                  </a:solidFill>
                  <a:latin typeface="Helvetica" pitchFamily="2" charset="0"/>
                </a:endParaRPr>
              </a:p>
            </p:txBody>
          </p:sp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F7B291DA-BB03-18BF-3252-3DA8F451FC17}"/>
                  </a:ext>
                </a:extLst>
              </p:cNvPr>
              <p:cNvSpPr/>
              <p:nvPr/>
            </p:nvSpPr>
            <p:spPr>
              <a:xfrm>
                <a:off x="2897339" y="1676285"/>
                <a:ext cx="2026196" cy="103782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Diplomi</a:t>
                </a:r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 SSS</a:t>
                </a:r>
              </a:p>
            </p:txBody>
          </p:sp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11B72A47-3855-A5FA-DCA0-65861FFDB7D8}"/>
                  </a:ext>
                </a:extLst>
              </p:cNvPr>
              <p:cNvSpPr/>
              <p:nvPr/>
            </p:nvSpPr>
            <p:spPr>
              <a:xfrm>
                <a:off x="5305458" y="1676289"/>
                <a:ext cx="2026196" cy="103782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Master </a:t>
                </a:r>
              </a:p>
              <a:p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Bachelor</a:t>
                </a:r>
              </a:p>
            </p:txBody>
          </p:sp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08BA3BD4-F752-5A15-40F5-7A3E7084D378}"/>
                  </a:ext>
                </a:extLst>
              </p:cNvPr>
              <p:cNvSpPr/>
              <p:nvPr/>
            </p:nvSpPr>
            <p:spPr>
              <a:xfrm>
                <a:off x="7404869" y="1676289"/>
                <a:ext cx="2026196" cy="103782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GB" sz="1400" dirty="0">
                    <a:solidFill>
                      <a:schemeClr val="tx1"/>
                    </a:solidFill>
                    <a:latin typeface="Helvetica" pitchFamily="2" charset="0"/>
                  </a:rPr>
                  <a:t>Master</a:t>
                </a:r>
              </a:p>
              <a:p>
                <a:r>
                  <a:rPr lang="de-GB" sz="1400" dirty="0">
                    <a:solidFill>
                      <a:schemeClr val="tx1"/>
                    </a:solidFill>
                    <a:latin typeface="Helvetica" pitchFamily="2" charset="0"/>
                  </a:rPr>
                  <a:t>Bachelor</a:t>
                </a:r>
              </a:p>
            </p:txBody>
          </p:sp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6E40ABF9-3CD9-41B5-E6D2-616F610A8CFE}"/>
                  </a:ext>
                </a:extLst>
              </p:cNvPr>
              <p:cNvSpPr/>
              <p:nvPr/>
            </p:nvSpPr>
            <p:spPr>
              <a:xfrm>
                <a:off x="9504280" y="1676288"/>
                <a:ext cx="2026196" cy="103782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PhD </a:t>
                </a:r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Dottorato</a:t>
                </a:r>
                <a:endParaRPr lang="de-DE" sz="1400" dirty="0">
                  <a:solidFill>
                    <a:schemeClr val="tx1"/>
                  </a:solidFill>
                  <a:latin typeface="Helvetica" pitchFamily="2" charset="0"/>
                </a:endParaRPr>
              </a:p>
              <a:p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Master</a:t>
                </a:r>
              </a:p>
              <a:p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Bachelor</a:t>
                </a:r>
              </a:p>
            </p:txBody>
          </p:sp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9C15F68-0D7C-21AE-5F81-90BF81DF5639}"/>
                  </a:ext>
                </a:extLst>
              </p:cNvPr>
              <p:cNvSpPr/>
              <p:nvPr/>
            </p:nvSpPr>
            <p:spPr>
              <a:xfrm>
                <a:off x="797929" y="2804500"/>
                <a:ext cx="2026196" cy="1037829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2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Esami</a:t>
                </a:r>
                <a:r>
                  <a:rPr lang="de-DE" sz="12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 </a:t>
                </a:r>
                <a:r>
                  <a:rPr lang="de-DE" sz="12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federali</a:t>
                </a:r>
                <a:r>
                  <a:rPr lang="de-DE" sz="12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 di</a:t>
                </a:r>
              </a:p>
              <a:p>
                <a:r>
                  <a:rPr lang="de-DE" sz="12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professione</a:t>
                </a:r>
                <a:r>
                  <a:rPr lang="de-DE" sz="12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 </a:t>
                </a:r>
                <a:r>
                  <a:rPr lang="de-DE" sz="12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e</a:t>
                </a:r>
                <a:r>
                  <a:rPr lang="de-DE" sz="1200" dirty="0">
                    <a:solidFill>
                      <a:schemeClr val="tx1"/>
                    </a:solidFill>
                    <a:latin typeface="Helvetica" pitchFamily="2" charset="0"/>
                  </a:rPr>
                  <a:t> </a:t>
                </a:r>
                <a:r>
                  <a:rPr lang="de-DE" sz="12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profes-sionali</a:t>
                </a:r>
                <a:r>
                  <a:rPr lang="de-DE" sz="1200" dirty="0">
                    <a:solidFill>
                      <a:schemeClr val="tx1"/>
                    </a:solidFill>
                    <a:latin typeface="Helvetica" pitchFamily="2" charset="0"/>
                  </a:rPr>
                  <a:t> </a:t>
                </a:r>
                <a:r>
                  <a:rPr lang="de-DE" sz="12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superiori</a:t>
                </a:r>
                <a:r>
                  <a:rPr lang="de-DE" sz="1200" dirty="0">
                    <a:solidFill>
                      <a:schemeClr val="tx1"/>
                    </a:solidFill>
                    <a:latin typeface="Helvetica" pitchFamily="2" charset="0"/>
                  </a:rPr>
                  <a:t> </a:t>
                </a:r>
                <a:r>
                  <a:rPr lang="de-DE" sz="12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Preparazioni</a:t>
                </a:r>
                <a:endParaRPr lang="de-DE" sz="12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</p:txBody>
          </p:sp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975E4E3F-573B-968A-0FC8-C5126DC8E888}"/>
                  </a:ext>
                </a:extLst>
              </p:cNvPr>
              <p:cNvSpPr/>
              <p:nvPr/>
            </p:nvSpPr>
            <p:spPr>
              <a:xfrm>
                <a:off x="2892935" y="2804499"/>
                <a:ext cx="2026196" cy="1037829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Scuole</a:t>
                </a:r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 </a:t>
                </a:r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specializzate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superiori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</p:txBody>
          </p:sp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8E13C553-53CF-0E94-5345-61852F245088}"/>
                  </a:ext>
                </a:extLst>
              </p:cNvPr>
              <p:cNvSpPr/>
              <p:nvPr/>
            </p:nvSpPr>
            <p:spPr>
              <a:xfrm>
                <a:off x="5305458" y="2804499"/>
                <a:ext cx="2026196" cy="1037829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Scuole</a:t>
                </a:r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 </a:t>
                </a:r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universitarie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professionali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</p:txBody>
          </p:sp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BCBF58B0-AD6D-E580-F4A8-D009364C9CCB}"/>
                  </a:ext>
                </a:extLst>
              </p:cNvPr>
              <p:cNvSpPr/>
              <p:nvPr/>
            </p:nvSpPr>
            <p:spPr>
              <a:xfrm>
                <a:off x="7409274" y="2804499"/>
                <a:ext cx="2026196" cy="1037829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Alte </a:t>
                </a:r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scuole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pedagogiche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</p:txBody>
          </p:sp>
          <p:sp>
            <p:nvSpPr>
              <p:cNvPr id="14" name="Rechteck 13">
                <a:extLst>
                  <a:ext uri="{FF2B5EF4-FFF2-40B4-BE49-F238E27FC236}">
                    <a16:creationId xmlns:a16="http://schemas.microsoft.com/office/drawing/2014/main" id="{EC0DBD1A-598A-D851-CAB9-0CA4D82776ED}"/>
                  </a:ext>
                </a:extLst>
              </p:cNvPr>
              <p:cNvSpPr/>
              <p:nvPr/>
            </p:nvSpPr>
            <p:spPr>
              <a:xfrm>
                <a:off x="9504280" y="2804499"/>
                <a:ext cx="2026196" cy="1037829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Università</a:t>
                </a:r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 </a:t>
                </a:r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e</a:t>
                </a:r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 SPF</a:t>
                </a:r>
              </a:p>
            </p:txBody>
          </p:sp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B308C933-55BD-70BA-545A-94529CAB77A8}"/>
                  </a:ext>
                </a:extLst>
              </p:cNvPr>
              <p:cNvSpPr/>
              <p:nvPr/>
            </p:nvSpPr>
            <p:spPr>
              <a:xfrm>
                <a:off x="4598971" y="4008307"/>
                <a:ext cx="2980469" cy="528374"/>
              </a:xfrm>
              <a:prstGeom prst="rect">
                <a:avLst/>
              </a:prstGeom>
              <a:solidFill>
                <a:srgbClr val="C2DAB6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Maturità</a:t>
                </a:r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 professionale o </a:t>
                </a:r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specializzata</a:t>
                </a:r>
                <a:endParaRPr lang="de-DE" sz="1400" dirty="0">
                  <a:solidFill>
                    <a:schemeClr val="tx1"/>
                  </a:solidFill>
                  <a:latin typeface="Helvetica" pitchFamily="2" charset="0"/>
                </a:endParaRPr>
              </a:p>
            </p:txBody>
          </p:sp>
          <p:sp>
            <p:nvSpPr>
              <p:cNvPr id="17" name="Rechteck 16">
                <a:extLst>
                  <a:ext uri="{FF2B5EF4-FFF2-40B4-BE49-F238E27FC236}">
                    <a16:creationId xmlns:a16="http://schemas.microsoft.com/office/drawing/2014/main" id="{CF8437A9-6D0A-B3A0-D54F-6A224725A8AC}"/>
                  </a:ext>
                </a:extLst>
              </p:cNvPr>
              <p:cNvSpPr/>
              <p:nvPr/>
            </p:nvSpPr>
            <p:spPr>
              <a:xfrm>
                <a:off x="9023229" y="4008307"/>
                <a:ext cx="2507247" cy="528374"/>
              </a:xfrm>
              <a:prstGeom prst="rect">
                <a:avLst/>
              </a:prstGeom>
              <a:solidFill>
                <a:srgbClr val="C2DAB6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Maturità</a:t>
                </a:r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 </a:t>
                </a:r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liceale</a:t>
                </a:r>
                <a:endParaRPr lang="de-DE" sz="1400" dirty="0">
                  <a:solidFill>
                    <a:schemeClr val="tx1"/>
                  </a:solidFill>
                  <a:latin typeface="Helvetica" pitchFamily="2" charset="0"/>
                </a:endParaRPr>
              </a:p>
            </p:txBody>
          </p:sp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7DA42797-9920-908A-13B1-134BC335597A}"/>
                  </a:ext>
                </a:extLst>
              </p:cNvPr>
              <p:cNvSpPr/>
              <p:nvPr/>
            </p:nvSpPr>
            <p:spPr>
              <a:xfrm>
                <a:off x="971516" y="4812202"/>
                <a:ext cx="5333807" cy="3067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Esercizio</a:t>
                </a:r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 della </a:t>
                </a:r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professione</a:t>
                </a:r>
                <a:endParaRPr lang="de-DE" sz="1400" dirty="0">
                  <a:solidFill>
                    <a:schemeClr val="tx1"/>
                  </a:solidFill>
                  <a:latin typeface="Helvetica" pitchFamily="2" charset="0"/>
                </a:endParaRPr>
              </a:p>
            </p:txBody>
          </p:sp>
          <p:sp>
            <p:nvSpPr>
              <p:cNvPr id="20" name="Rechteck 19">
                <a:extLst>
                  <a:ext uri="{FF2B5EF4-FFF2-40B4-BE49-F238E27FC236}">
                    <a16:creationId xmlns:a16="http://schemas.microsoft.com/office/drawing/2014/main" id="{6CCE9D74-B192-E7A5-B05B-A259642E84C9}"/>
                  </a:ext>
                </a:extLst>
              </p:cNvPr>
              <p:cNvSpPr/>
              <p:nvPr/>
            </p:nvSpPr>
            <p:spPr>
              <a:xfrm>
                <a:off x="971516" y="5241391"/>
                <a:ext cx="1677295" cy="96225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Certificato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federale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di </a:t>
                </a:r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formazione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praticae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</p:txBody>
          </p:sp>
          <p:sp>
            <p:nvSpPr>
              <p:cNvPr id="22" name="Rechteck 21">
                <a:extLst>
                  <a:ext uri="{FF2B5EF4-FFF2-40B4-BE49-F238E27FC236}">
                    <a16:creationId xmlns:a16="http://schemas.microsoft.com/office/drawing/2014/main" id="{FCA67A3D-F7B9-1AE8-03C2-115EEAC6E86B}"/>
                  </a:ext>
                </a:extLst>
              </p:cNvPr>
              <p:cNvSpPr/>
              <p:nvPr/>
            </p:nvSpPr>
            <p:spPr>
              <a:xfrm>
                <a:off x="2811922" y="5238675"/>
                <a:ext cx="1665145" cy="96225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Attestato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federale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di </a:t>
                </a:r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capacità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</p:txBody>
          </p:sp>
          <p:sp>
            <p:nvSpPr>
              <p:cNvPr id="23" name="Rechteck 22">
                <a:extLst>
                  <a:ext uri="{FF2B5EF4-FFF2-40B4-BE49-F238E27FC236}">
                    <a16:creationId xmlns:a16="http://schemas.microsoft.com/office/drawing/2014/main" id="{06F43FA6-A43C-9A82-8798-34439FC3DBE7}"/>
                  </a:ext>
                </a:extLst>
              </p:cNvPr>
              <p:cNvSpPr/>
              <p:nvPr/>
            </p:nvSpPr>
            <p:spPr>
              <a:xfrm>
                <a:off x="4640178" y="5238674"/>
                <a:ext cx="1665145" cy="96225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Attestato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federale</a:t>
                </a:r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 di</a:t>
                </a:r>
              </a:p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maturità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professionale</a:t>
                </a:r>
              </a:p>
            </p:txBody>
          </p:sp>
          <p:sp>
            <p:nvSpPr>
              <p:cNvPr id="24" name="Rechteck 23">
                <a:extLst>
                  <a:ext uri="{FF2B5EF4-FFF2-40B4-BE49-F238E27FC236}">
                    <a16:creationId xmlns:a16="http://schemas.microsoft.com/office/drawing/2014/main" id="{C524E13C-D274-C457-F599-D35651AB626D}"/>
                  </a:ext>
                </a:extLst>
              </p:cNvPr>
              <p:cNvSpPr/>
              <p:nvPr/>
            </p:nvSpPr>
            <p:spPr>
              <a:xfrm>
                <a:off x="7652906" y="5235164"/>
                <a:ext cx="1677295" cy="96927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Scuola</a:t>
                </a:r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 </a:t>
                </a:r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media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specializzata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</p:txBody>
          </p:sp>
          <p:sp>
            <p:nvSpPr>
              <p:cNvPr id="25" name="Rechteck 24">
                <a:extLst>
                  <a:ext uri="{FF2B5EF4-FFF2-40B4-BE49-F238E27FC236}">
                    <a16:creationId xmlns:a16="http://schemas.microsoft.com/office/drawing/2014/main" id="{213236FA-4830-AA91-6122-C75BD452E9DF}"/>
                  </a:ext>
                </a:extLst>
              </p:cNvPr>
              <p:cNvSpPr/>
              <p:nvPr/>
            </p:nvSpPr>
            <p:spPr>
              <a:xfrm>
                <a:off x="9509434" y="5231653"/>
                <a:ext cx="1677295" cy="96927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Liceo</a:t>
                </a:r>
              </a:p>
            </p:txBody>
          </p:sp>
        </p:grpSp>
        <p:sp>
          <p:nvSpPr>
            <p:cNvPr id="30" name="Abgerundetes Rechteck 29">
              <a:extLst>
                <a:ext uri="{FF2B5EF4-FFF2-40B4-BE49-F238E27FC236}">
                  <a16:creationId xmlns:a16="http://schemas.microsoft.com/office/drawing/2014/main" id="{363465ED-4557-DB66-5B04-C146ACF68BA9}"/>
                </a:ext>
              </a:extLst>
            </p:cNvPr>
            <p:cNvSpPr/>
            <p:nvPr/>
          </p:nvSpPr>
          <p:spPr>
            <a:xfrm>
              <a:off x="797930" y="1530628"/>
              <a:ext cx="3823715" cy="414337"/>
            </a:xfrm>
            <a:prstGeom prst="roundRect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>
                  <a:solidFill>
                    <a:schemeClr val="bg1"/>
                  </a:solidFill>
                  <a:latin typeface="Helvetica" pitchFamily="2" charset="0"/>
                </a:rPr>
                <a:t>FORMAZIONE PROFESSIONALE SUPERIORE</a:t>
              </a:r>
            </a:p>
          </p:txBody>
        </p:sp>
        <p:sp>
          <p:nvSpPr>
            <p:cNvPr id="31" name="Abgerundetes Rechteck 30">
              <a:extLst>
                <a:ext uri="{FF2B5EF4-FFF2-40B4-BE49-F238E27FC236}">
                  <a16:creationId xmlns:a16="http://schemas.microsoft.com/office/drawing/2014/main" id="{10F692B9-BA9E-3DE9-BC4B-4E09782F3B5C}"/>
                </a:ext>
              </a:extLst>
            </p:cNvPr>
            <p:cNvSpPr/>
            <p:nvPr/>
          </p:nvSpPr>
          <p:spPr>
            <a:xfrm>
              <a:off x="4979653" y="1510249"/>
              <a:ext cx="5776099" cy="414337"/>
            </a:xfrm>
            <a:prstGeom prst="roundRect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>
                  <a:solidFill>
                    <a:schemeClr val="bg1"/>
                  </a:solidFill>
                  <a:latin typeface="Helvetica" pitchFamily="2" charset="0"/>
                </a:rPr>
                <a:t>SCUOLE UNIVERSITARE</a:t>
              </a:r>
            </a:p>
          </p:txBody>
        </p:sp>
        <p:sp>
          <p:nvSpPr>
            <p:cNvPr id="32" name="Abgerundetes Rechteck 31">
              <a:extLst>
                <a:ext uri="{FF2B5EF4-FFF2-40B4-BE49-F238E27FC236}">
                  <a16:creationId xmlns:a16="http://schemas.microsoft.com/office/drawing/2014/main" id="{1FD11872-E637-2AEF-042E-EE08908F210A}"/>
                </a:ext>
              </a:extLst>
            </p:cNvPr>
            <p:cNvSpPr/>
            <p:nvPr/>
          </p:nvSpPr>
          <p:spPr>
            <a:xfrm rot="16200000">
              <a:off x="10076688" y="2826500"/>
              <a:ext cx="2009688" cy="414337"/>
            </a:xfrm>
            <a:prstGeom prst="roundRect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>
                  <a:solidFill>
                    <a:schemeClr val="bg1"/>
                  </a:solidFill>
                  <a:latin typeface="Helvetica" pitchFamily="2" charset="0"/>
                </a:rPr>
                <a:t>LIVELLO TERZIARIO</a:t>
              </a:r>
            </a:p>
          </p:txBody>
        </p:sp>
        <p:sp>
          <p:nvSpPr>
            <p:cNvPr id="33" name="Abgerundetes Rechteck 32">
              <a:extLst>
                <a:ext uri="{FF2B5EF4-FFF2-40B4-BE49-F238E27FC236}">
                  <a16:creationId xmlns:a16="http://schemas.microsoft.com/office/drawing/2014/main" id="{5623C0B6-DAC0-156E-4369-99D9D7F66024}"/>
                </a:ext>
              </a:extLst>
            </p:cNvPr>
            <p:cNvSpPr/>
            <p:nvPr/>
          </p:nvSpPr>
          <p:spPr>
            <a:xfrm rot="16200000">
              <a:off x="9897713" y="5169163"/>
              <a:ext cx="2367641" cy="414337"/>
            </a:xfrm>
            <a:prstGeom prst="roundRect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>
                  <a:solidFill>
                    <a:schemeClr val="bg1"/>
                  </a:solidFill>
                  <a:latin typeface="Helvetica" pitchFamily="2" charset="0"/>
                </a:rPr>
                <a:t>LIVELLO SECONDARIO II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64639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2251E7-7C51-7C1E-94D1-5421A87E9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86965"/>
            <a:ext cx="9144000" cy="1084069"/>
          </a:xfrm>
        </p:spPr>
        <p:txBody>
          <a:bodyPr>
            <a:normAutofit/>
          </a:bodyPr>
          <a:lstStyle/>
          <a:p>
            <a:r>
              <a:rPr lang="de-CH" dirty="0" err="1"/>
              <a:t>Internazionalizzazione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723331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3">
            <a:extLst>
              <a:ext uri="{FF2B5EF4-FFF2-40B4-BE49-F238E27FC236}">
                <a16:creationId xmlns:a16="http://schemas.microsoft.com/office/drawing/2014/main" id="{8134AF4F-777F-D0B5-5E61-1296F4416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GB" dirty="0"/>
              <a:t>Comparabilità dei diplomi</a:t>
            </a:r>
          </a:p>
        </p:txBody>
      </p:sp>
      <p:sp>
        <p:nvSpPr>
          <p:cNvPr id="7" name="Inhaltsplatzhalter 1">
            <a:extLst>
              <a:ext uri="{FF2B5EF4-FFF2-40B4-BE49-F238E27FC236}">
                <a16:creationId xmlns:a16="http://schemas.microsoft.com/office/drawing/2014/main" id="{EDDB5047-88D3-3BAE-2A2C-4D4C411F7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216" y="2331862"/>
            <a:ext cx="7507839" cy="435133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it-IT" dirty="0">
                <a:effectLst/>
                <a:latin typeface="Helvetica" pitchFamily="2" charset="0"/>
              </a:rPr>
              <a:t>A differenza della riforma di Bologna, l'inclusione delle qualifiche della formazione professionale nel QNQ FP-CH non dovrebbe comportare alcun adeguamento del sistema svizzero di formazione professionale.</a:t>
            </a:r>
          </a:p>
          <a:p>
            <a:pPr marL="0" indent="0">
              <a:lnSpc>
                <a:spcPct val="100000"/>
              </a:lnSpc>
              <a:buNone/>
            </a:pPr>
            <a:endParaRPr lang="de-DE" dirty="0">
              <a:effectLst/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it-IT" dirty="0">
                <a:effectLst/>
                <a:latin typeface="Helvetica" pitchFamily="2" charset="0"/>
              </a:rPr>
              <a:t>Non verranno modificate né le condizioni di ammissione né i requisiti di ingresso ai programmi di formazione professionale.</a:t>
            </a:r>
          </a:p>
          <a:p>
            <a:pPr marL="0" indent="0">
              <a:lnSpc>
                <a:spcPct val="100000"/>
              </a:lnSpc>
              <a:buNone/>
            </a:pPr>
            <a:endParaRPr lang="de-DE" dirty="0"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it-IT" dirty="0">
                <a:effectLst/>
                <a:latin typeface="Helvetica" pitchFamily="2" charset="0"/>
              </a:rPr>
              <a:t>Verrà solo creato un quadro di riferimento in cui le qualifiche esistenti verranno classificate e diventeranno così comparabili e comprensibili a livello internazionale.</a:t>
            </a:r>
            <a:endParaRPr lang="de-DE" dirty="0"/>
          </a:p>
          <a:p>
            <a:pPr marL="0" indent="0">
              <a:lnSpc>
                <a:spcPct val="100000"/>
              </a:lnSpc>
              <a:buNone/>
            </a:pPr>
            <a:endParaRPr lang="de-DE" dirty="0">
              <a:effectLst/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de-DE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endParaRPr lang="de-GB" dirty="0"/>
          </a:p>
        </p:txBody>
      </p:sp>
      <p:pic>
        <p:nvPicPr>
          <p:cNvPr id="9" name="Grafik 8" descr="Gewichte ungleich Silhouette">
            <a:extLst>
              <a:ext uri="{FF2B5EF4-FFF2-40B4-BE49-F238E27FC236}">
                <a16:creationId xmlns:a16="http://schemas.microsoft.com/office/drawing/2014/main" id="{38662B0D-7F81-2D7F-0844-CA29DF6242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07400" y="2527175"/>
            <a:ext cx="2425700" cy="242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2470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3">
            <a:extLst>
              <a:ext uri="{FF2B5EF4-FFF2-40B4-BE49-F238E27FC236}">
                <a16:creationId xmlns:a16="http://schemas.microsoft.com/office/drawing/2014/main" id="{F3CC28D1-9502-39FE-990D-3F24D8B39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Supplementi al diploma nell'ambito di Europass</a:t>
            </a:r>
            <a:endParaRPr lang="de-GB" dirty="0"/>
          </a:p>
        </p:txBody>
      </p:sp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A20A2B23-E760-EC65-EDFD-72E998D98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216" y="2196925"/>
            <a:ext cx="8529784" cy="435133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it-IT" dirty="0">
                <a:effectLst/>
                <a:latin typeface="Helvetica" pitchFamily="2" charset="0"/>
              </a:rPr>
              <a:t>Il percorso formativo e l'esperienza lavorativa di una persona sono presentati in modo standardizzato.</a:t>
            </a:r>
          </a:p>
          <a:p>
            <a:pPr marL="0" indent="0">
              <a:lnSpc>
                <a:spcPct val="100000"/>
              </a:lnSpc>
              <a:buNone/>
            </a:pPr>
            <a:endParaRPr lang="de-DE" dirty="0">
              <a:effectLst/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it-IT" dirty="0">
                <a:effectLst/>
                <a:latin typeface="Helvetica" pitchFamily="2" charset="0"/>
              </a:rPr>
              <a:t>L'approccio del portfolio consente a ciascuno di presentare i risultati dell'apprendimento in modo semplice, chiaro e flessibile, in tedesco, francese, italiano e soprattutto in inglese.</a:t>
            </a:r>
          </a:p>
          <a:p>
            <a:pPr marL="0" indent="0">
              <a:lnSpc>
                <a:spcPct val="100000"/>
              </a:lnSpc>
              <a:buNone/>
            </a:pPr>
            <a:endParaRPr lang="de-DE" dirty="0">
              <a:effectLst/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it-IT" dirty="0">
                <a:effectLst/>
                <a:latin typeface="Helvetica" pitchFamily="2" charset="0"/>
              </a:rPr>
              <a:t>I supplementi al diploma:</a:t>
            </a:r>
          </a:p>
          <a:p>
            <a:pPr lvl="1">
              <a:lnSpc>
                <a:spcPct val="100000"/>
              </a:lnSpc>
            </a:pPr>
            <a:r>
              <a:rPr lang="it-IT" dirty="0">
                <a:effectLst/>
                <a:latin typeface="Helvetica" pitchFamily="2" charset="0"/>
              </a:rPr>
              <a:t>aumentano la comprensione internazionale delle qualifiche della formazione professionale svizzera,</a:t>
            </a:r>
          </a:p>
          <a:p>
            <a:pPr lvl="1">
              <a:lnSpc>
                <a:spcPct val="100000"/>
              </a:lnSpc>
            </a:pPr>
            <a:r>
              <a:rPr lang="it-IT" dirty="0">
                <a:effectLst/>
                <a:latin typeface="Helvetica" pitchFamily="2" charset="0"/>
              </a:rPr>
              <a:t>facilitare la comparabilità delle candidature</a:t>
            </a:r>
          </a:p>
          <a:p>
            <a:pPr lvl="1">
              <a:lnSpc>
                <a:spcPct val="100000"/>
              </a:lnSpc>
            </a:pPr>
            <a:r>
              <a:rPr lang="it-IT" dirty="0">
                <a:effectLst/>
                <a:latin typeface="Helvetica" pitchFamily="2" charset="0"/>
              </a:rPr>
              <a:t>sostenere i datori di lavoro nella selezione dei dipendenti</a:t>
            </a:r>
          </a:p>
          <a:p>
            <a:pPr lvl="1">
              <a:lnSpc>
                <a:spcPct val="100000"/>
              </a:lnSpc>
            </a:pPr>
            <a:r>
              <a:rPr lang="it-IT" dirty="0">
                <a:effectLst/>
                <a:latin typeface="Helvetica" pitchFamily="2" charset="0"/>
              </a:rPr>
              <a:t>contribuiscono a una maggiore mobilità professionale</a:t>
            </a:r>
            <a:endParaRPr lang="de-GB" dirty="0"/>
          </a:p>
        </p:txBody>
      </p:sp>
      <p:pic>
        <p:nvPicPr>
          <p:cNvPr id="7" name="Grafik 6" descr="Erdkugel: Afrika und Europa mit einfarbiger Füllung">
            <a:extLst>
              <a:ext uri="{FF2B5EF4-FFF2-40B4-BE49-F238E27FC236}">
                <a16:creationId xmlns:a16="http://schemas.microsoft.com/office/drawing/2014/main" id="{DA658B7B-911F-6F4B-03B6-BF3E8D37C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71000" y="4328553"/>
            <a:ext cx="2095500" cy="2095500"/>
          </a:xfrm>
          <a:prstGeom prst="rect">
            <a:avLst/>
          </a:prstGeom>
        </p:spPr>
      </p:pic>
      <p:pic>
        <p:nvPicPr>
          <p:cNvPr id="9" name="Grafik 8" descr="Übertragen Silhouette">
            <a:extLst>
              <a:ext uri="{FF2B5EF4-FFF2-40B4-BE49-F238E27FC236}">
                <a16:creationId xmlns:a16="http://schemas.microsoft.com/office/drawing/2014/main" id="{0A621A78-30D4-4B47-EF57-2219FC5E82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254326">
            <a:off x="10188806" y="3520433"/>
            <a:ext cx="1326688" cy="132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905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CBA507-2431-8341-F507-0535FAEFC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9376590" cy="1325563"/>
          </a:xfrm>
        </p:spPr>
        <p:txBody>
          <a:bodyPr/>
          <a:lstStyle/>
          <a:p>
            <a:r>
              <a:rPr lang="de-DE" dirty="0"/>
              <a:t>Il </a:t>
            </a:r>
            <a:r>
              <a:rPr lang="de-DE" dirty="0" err="1"/>
              <a:t>livello</a:t>
            </a:r>
            <a:r>
              <a:rPr lang="de-DE" dirty="0"/>
              <a:t> </a:t>
            </a:r>
            <a:r>
              <a:rPr lang="de-DE" dirty="0" err="1"/>
              <a:t>terziario</a:t>
            </a:r>
            <a:r>
              <a:rPr lang="de-DE" dirty="0"/>
              <a:t> </a:t>
            </a:r>
            <a:r>
              <a:rPr lang="de-DE" dirty="0" err="1"/>
              <a:t>e</a:t>
            </a:r>
            <a:r>
              <a:rPr lang="de-DE" dirty="0"/>
              <a:t> la </a:t>
            </a:r>
            <a:r>
              <a:rPr lang="de-DE" dirty="0" err="1"/>
              <a:t>formazione</a:t>
            </a:r>
            <a:r>
              <a:rPr lang="de-DE" dirty="0"/>
              <a:t> </a:t>
            </a:r>
            <a:r>
              <a:rPr lang="de-DE" dirty="0" err="1"/>
              <a:t>continua</a:t>
            </a:r>
            <a:endParaRPr lang="de-GB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93772FB-D8AB-E971-9D76-ABB86ADF4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4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3658901-B924-15B7-527A-5E1AA76C045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e-DE" dirty="0" err="1"/>
              <a:t>Panoramica</a:t>
            </a:r>
            <a:endParaRPr lang="de-DE" dirty="0"/>
          </a:p>
        </p:txBody>
      </p:sp>
      <p:pic>
        <p:nvPicPr>
          <p:cNvPr id="6" name="Grafik 5" descr="Ein Bild, das Text, Screenshot, Schrift, Reihe enthält.&#10;&#10;Automatisch generierte Beschreibung">
            <a:extLst>
              <a:ext uri="{FF2B5EF4-FFF2-40B4-BE49-F238E27FC236}">
                <a16:creationId xmlns:a16="http://schemas.microsoft.com/office/drawing/2014/main" id="{12D9CFBF-C88F-35D1-3433-080EF0D609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53" y="2364377"/>
            <a:ext cx="9432860" cy="3504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090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F1B324-BE39-E376-1120-4B43F14BA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252" y="2185263"/>
            <a:ext cx="3653300" cy="2154836"/>
          </a:xfrm>
        </p:spPr>
        <p:txBody>
          <a:bodyPr>
            <a:normAutofit/>
          </a:bodyPr>
          <a:lstStyle/>
          <a:p>
            <a:r>
              <a:rPr lang="de-DE" dirty="0"/>
              <a:t>Le </a:t>
            </a:r>
            <a:r>
              <a:rPr lang="de-DE" dirty="0" err="1"/>
              <a:t>possibilità</a:t>
            </a:r>
            <a:r>
              <a:rPr lang="de-DE" dirty="0"/>
              <a:t> di </a:t>
            </a:r>
            <a:r>
              <a:rPr lang="de-DE" dirty="0" err="1"/>
              <a:t>formazione</a:t>
            </a:r>
            <a:r>
              <a:rPr lang="de-DE" dirty="0"/>
              <a:t> </a:t>
            </a:r>
            <a:r>
              <a:rPr lang="de-DE" dirty="0" err="1"/>
              <a:t>continua</a:t>
            </a:r>
            <a:r>
              <a:rPr lang="de-DE" dirty="0"/>
              <a:t> del </a:t>
            </a:r>
            <a:r>
              <a:rPr lang="de-DE" dirty="0" err="1"/>
              <a:t>livello</a:t>
            </a:r>
            <a:r>
              <a:rPr lang="de-DE" dirty="0"/>
              <a:t> </a:t>
            </a:r>
            <a:r>
              <a:rPr lang="de-DE" dirty="0" err="1"/>
              <a:t>terziario</a:t>
            </a:r>
            <a:endParaRPr lang="de-GB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B0828EB-FEE0-FE80-AE92-5238EFEC7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5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F55D6D6-C416-CD53-03DC-8B5A60977F6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82714" y="4340099"/>
            <a:ext cx="2883546" cy="80611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de-DE" dirty="0"/>
              <a:t>ad es. </a:t>
            </a:r>
            <a:r>
              <a:rPr lang="de-DE" dirty="0" err="1"/>
              <a:t>disegnatore</a:t>
            </a:r>
            <a:r>
              <a:rPr lang="de-DE" dirty="0"/>
              <a:t> del </a:t>
            </a:r>
            <a:r>
              <a:rPr lang="de-DE" dirty="0" err="1"/>
              <a:t>genio</a:t>
            </a:r>
            <a:r>
              <a:rPr lang="de-DE" dirty="0"/>
              <a:t> </a:t>
            </a:r>
            <a:r>
              <a:rPr lang="de-DE" dirty="0" err="1"/>
              <a:t>civile</a:t>
            </a:r>
            <a:r>
              <a:rPr lang="de-DE" dirty="0"/>
              <a:t> AFC, </a:t>
            </a:r>
            <a:r>
              <a:rPr lang="de-DE" dirty="0" err="1"/>
              <a:t>indirizzo</a:t>
            </a:r>
            <a:r>
              <a:rPr lang="de-DE" dirty="0"/>
              <a:t> </a:t>
            </a:r>
            <a:r>
              <a:rPr lang="de-DE" dirty="0" err="1"/>
              <a:t>ingegneria</a:t>
            </a:r>
            <a:r>
              <a:rPr lang="de-DE" dirty="0"/>
              <a:t> </a:t>
            </a:r>
            <a:r>
              <a:rPr lang="de-DE" dirty="0" err="1"/>
              <a:t>civile</a:t>
            </a:r>
            <a:endParaRPr lang="de-DE" dirty="0"/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2515F16A-B6B0-627E-498E-2C1F9C2B8008}"/>
              </a:ext>
            </a:extLst>
          </p:cNvPr>
          <p:cNvGrpSpPr/>
          <p:nvPr/>
        </p:nvGrpSpPr>
        <p:grpSpPr>
          <a:xfrm>
            <a:off x="4367398" y="1020954"/>
            <a:ext cx="7492311" cy="5122674"/>
            <a:chOff x="634769" y="975646"/>
            <a:chExt cx="7869701" cy="5380704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2EC59379-3528-E81C-BF23-7301F27F47C5}"/>
                </a:ext>
              </a:extLst>
            </p:cNvPr>
            <p:cNvSpPr/>
            <p:nvPr/>
          </p:nvSpPr>
          <p:spPr>
            <a:xfrm>
              <a:off x="634769" y="975646"/>
              <a:ext cx="5320175" cy="135357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Cicli</a:t>
              </a:r>
              <a:r>
                <a:rPr lang="de-DE" sz="1400" b="1" dirty="0">
                  <a:solidFill>
                    <a:schemeClr val="tx1"/>
                  </a:solidFill>
                  <a:latin typeface="Helvetica" pitchFamily="2" charset="0"/>
                </a:rPr>
                <a:t> di </a:t>
              </a:r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formazione</a:t>
              </a:r>
              <a:r>
                <a:rPr lang="de-DE" sz="1400" b="1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e</a:t>
              </a:r>
              <a:r>
                <a:rPr lang="de-DE" sz="1400" b="1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corsi</a:t>
              </a:r>
              <a:r>
                <a:rPr lang="de-DE" sz="1400" b="1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vari</a:t>
              </a:r>
              <a:endParaRPr lang="de-DE" sz="1400" b="1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Formazione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professionale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continua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, ad es. CAD,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corsi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di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formazione</a:t>
              </a:r>
              <a:r>
                <a:rPr lang="de-DE" sz="1200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per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formatori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in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azienda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Formazione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continua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nella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cultura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generale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F2E5A350-73E4-F695-4633-CD51F5284AE7}"/>
                </a:ext>
              </a:extLst>
            </p:cNvPr>
            <p:cNvSpPr/>
            <p:nvPr/>
          </p:nvSpPr>
          <p:spPr>
            <a:xfrm>
              <a:off x="6054495" y="975646"/>
              <a:ext cx="2449975" cy="409677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Scuole</a:t>
              </a:r>
              <a:r>
                <a:rPr lang="de-DE" sz="1400" b="1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universitarie</a:t>
              </a:r>
              <a:endParaRPr lang="de-DE" sz="1400" b="1" dirty="0">
                <a:solidFill>
                  <a:schemeClr val="tx1"/>
                </a:solidFill>
                <a:latin typeface="Helvetica" pitchFamily="2" charset="0"/>
              </a:endParaRPr>
            </a:p>
            <a:p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professionali</a:t>
              </a:r>
              <a:endParaRPr lang="de-DE" sz="1400" b="1" dirty="0">
                <a:solidFill>
                  <a:schemeClr val="tx1"/>
                </a:solidFill>
                <a:latin typeface="Helvetica" pitchFamily="2" charset="0"/>
              </a:endParaRPr>
            </a:p>
            <a:p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Cicli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di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studio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171450" indent="-1714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architettura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171450" indent="-1714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genio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civile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171450" indent="-1714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geomatica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171450" indent="-1714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architettura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d'interni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171450" indent="-1714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architettura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del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paesaggio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171450" indent="-1714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sviluppo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sostenibile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A1655C79-2D1C-5B15-5776-7F3776D62B0A}"/>
                </a:ext>
              </a:extLst>
            </p:cNvPr>
            <p:cNvSpPr/>
            <p:nvPr/>
          </p:nvSpPr>
          <p:spPr>
            <a:xfrm>
              <a:off x="634771" y="2420174"/>
              <a:ext cx="2610312" cy="265224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Esami</a:t>
              </a:r>
              <a:r>
                <a:rPr lang="de-DE" sz="1400" b="1" dirty="0">
                  <a:solidFill>
                    <a:schemeClr val="tx1"/>
                  </a:solidFill>
                  <a:latin typeface="Helvetica" pitchFamily="2" charset="0"/>
                </a:rPr>
                <a:t> di </a:t>
              </a:r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professione</a:t>
              </a:r>
              <a:r>
                <a:rPr lang="de-DE" sz="1400" b="1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ed</a:t>
              </a:r>
              <a:r>
                <a:rPr lang="de-DE" sz="1400" b="1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esami</a:t>
              </a:r>
              <a:r>
                <a:rPr lang="de-DE" sz="1400" b="1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professionali</a:t>
              </a:r>
              <a:endParaRPr lang="de-DE" sz="1400" b="1" dirty="0">
                <a:solidFill>
                  <a:schemeClr val="tx1"/>
                </a:solidFill>
                <a:latin typeface="Helvetica" pitchFamily="2" charset="0"/>
              </a:endParaRPr>
            </a:p>
            <a:p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superiori</a:t>
              </a:r>
              <a:endParaRPr lang="de-DE" sz="1400" b="1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agente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tecnico-commerciale</a:t>
              </a:r>
              <a:r>
                <a:rPr lang="de-DE" sz="1200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con</a:t>
              </a:r>
              <a:r>
                <a:rPr lang="de-DE" sz="1200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attestato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professionale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federale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capo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muratore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con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attestato</a:t>
              </a:r>
              <a:r>
                <a:rPr lang="de-DE" sz="1200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professionale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federale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specialista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in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brillamento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con</a:t>
              </a:r>
              <a:r>
                <a:rPr lang="de-DE" sz="1200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attestato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professionale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federale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direttore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dei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lavori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edili</a:t>
              </a:r>
              <a:r>
                <a:rPr lang="de-DE" sz="1200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diplomato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230F0053-BE01-B368-BA53-73813FDB9A2A}"/>
                </a:ext>
              </a:extLst>
            </p:cNvPr>
            <p:cNvSpPr/>
            <p:nvPr/>
          </p:nvSpPr>
          <p:spPr>
            <a:xfrm>
              <a:off x="3344633" y="2420174"/>
              <a:ext cx="2610312" cy="265224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Scuole</a:t>
              </a:r>
              <a:r>
                <a:rPr lang="de-DE" sz="1400" b="1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specializzate</a:t>
              </a:r>
              <a:endParaRPr lang="de-DE" sz="1400" b="1" dirty="0">
                <a:solidFill>
                  <a:schemeClr val="tx1"/>
                </a:solidFill>
                <a:latin typeface="Helvetica" pitchFamily="2" charset="0"/>
              </a:endParaRPr>
            </a:p>
            <a:p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superiori</a:t>
              </a:r>
              <a:endParaRPr lang="de-DE" sz="1400" b="1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gestione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dei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lavori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pianificazione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dei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lavori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tecnica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degli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edifici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tecnica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del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legno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656D08CC-AA45-CEE5-3C57-69B48B1E641B}"/>
                </a:ext>
              </a:extLst>
            </p:cNvPr>
            <p:cNvSpPr/>
            <p:nvPr/>
          </p:nvSpPr>
          <p:spPr>
            <a:xfrm>
              <a:off x="2101720" y="5148059"/>
              <a:ext cx="5727830" cy="393931"/>
            </a:xfrm>
            <a:prstGeom prst="rect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CH" sz="1200" b="1" dirty="0" err="1">
                  <a:solidFill>
                    <a:schemeClr val="bg1"/>
                  </a:solidFill>
                  <a:latin typeface="Helvetica" pitchFamily="2" charset="0"/>
                </a:rPr>
                <a:t>Pratica</a:t>
              </a:r>
              <a:r>
                <a:rPr lang="de-CH" sz="1200" b="1" dirty="0">
                  <a:solidFill>
                    <a:schemeClr val="bg1"/>
                  </a:solidFill>
                  <a:latin typeface="Helvetica" pitchFamily="2" charset="0"/>
                </a:rPr>
                <a:t> professionale</a:t>
              </a:r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56699FD1-27AF-5A74-A3E4-AD86B74DEC31}"/>
                </a:ext>
              </a:extLst>
            </p:cNvPr>
            <p:cNvSpPr/>
            <p:nvPr/>
          </p:nvSpPr>
          <p:spPr>
            <a:xfrm>
              <a:off x="4319125" y="5466531"/>
              <a:ext cx="2874630" cy="495889"/>
            </a:xfrm>
            <a:prstGeom prst="rect">
              <a:avLst/>
            </a:prstGeom>
            <a:solidFill>
              <a:srgbClr val="C0CC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CH" sz="1000" b="1" dirty="0" err="1">
                  <a:solidFill>
                    <a:schemeClr val="tx1"/>
                  </a:solidFill>
                  <a:latin typeface="Helvetica" pitchFamily="2" charset="0"/>
                </a:rPr>
                <a:t>Attestato</a:t>
              </a:r>
              <a:r>
                <a:rPr lang="de-CH" sz="1000" b="1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CH" sz="1000" b="1" dirty="0" err="1">
                  <a:solidFill>
                    <a:schemeClr val="tx1"/>
                  </a:solidFill>
                  <a:latin typeface="Helvetica" pitchFamily="2" charset="0"/>
                </a:rPr>
                <a:t>federale</a:t>
              </a:r>
              <a:r>
                <a:rPr lang="de-CH" sz="1000" b="1" dirty="0">
                  <a:solidFill>
                    <a:schemeClr val="tx1"/>
                  </a:solidFill>
                  <a:latin typeface="Helvetica" pitchFamily="2" charset="0"/>
                </a:rPr>
                <a:t> di </a:t>
              </a:r>
              <a:r>
                <a:rPr lang="de-CH" sz="1000" b="1" dirty="0" err="1">
                  <a:solidFill>
                    <a:schemeClr val="tx1"/>
                  </a:solidFill>
                  <a:latin typeface="Helvetica" pitchFamily="2" charset="0"/>
                </a:rPr>
                <a:t>capacità</a:t>
              </a:r>
              <a:r>
                <a:rPr lang="de-CH" sz="1000" b="1" dirty="0">
                  <a:solidFill>
                    <a:schemeClr val="tx1"/>
                  </a:solidFill>
                  <a:latin typeface="Helvetica" pitchFamily="2" charset="0"/>
                </a:rPr>
                <a:t> di </a:t>
              </a:r>
              <a:r>
                <a:rPr lang="de-CH" sz="1000" b="1" dirty="0" err="1">
                  <a:solidFill>
                    <a:schemeClr val="tx1"/>
                  </a:solidFill>
                  <a:latin typeface="Helvetica" pitchFamily="2" charset="0"/>
                </a:rPr>
                <a:t>una</a:t>
              </a:r>
              <a:r>
                <a:rPr lang="de-CH" sz="1000" b="1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CH" sz="1000" b="1" dirty="0" err="1">
                  <a:solidFill>
                    <a:schemeClr val="tx1"/>
                  </a:solidFill>
                  <a:latin typeface="Helvetica" pitchFamily="2" charset="0"/>
                </a:rPr>
                <a:t>formazione</a:t>
              </a:r>
              <a:r>
                <a:rPr lang="de-CH" sz="1000" b="1" dirty="0">
                  <a:solidFill>
                    <a:schemeClr val="tx1"/>
                  </a:solidFill>
                  <a:latin typeface="Helvetica" pitchFamily="2" charset="0"/>
                </a:rPr>
                <a:t> professionale </a:t>
              </a:r>
              <a:r>
                <a:rPr lang="de-CH" sz="1000" b="1" dirty="0" err="1">
                  <a:solidFill>
                    <a:schemeClr val="tx1"/>
                  </a:solidFill>
                  <a:latin typeface="Helvetica" pitchFamily="2" charset="0"/>
                </a:rPr>
                <a:t>supplementare</a:t>
              </a:r>
              <a:endParaRPr lang="de-CH" sz="1000" b="1" dirty="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1F8314B3-22B4-5F4C-8EEA-FF87A6F05710}"/>
                </a:ext>
              </a:extLst>
            </p:cNvPr>
            <p:cNvSpPr/>
            <p:nvPr/>
          </p:nvSpPr>
          <p:spPr>
            <a:xfrm>
              <a:off x="1543050" y="5962419"/>
              <a:ext cx="6961420" cy="393931"/>
            </a:xfrm>
            <a:prstGeom prst="rect">
              <a:avLst/>
            </a:prstGeom>
            <a:solidFill>
              <a:srgbClr val="4C793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de-CH" sz="1200" b="1" dirty="0" err="1">
                  <a:solidFill>
                    <a:schemeClr val="bg1"/>
                  </a:solidFill>
                  <a:latin typeface="Helvetica" pitchFamily="2" charset="0"/>
                </a:rPr>
                <a:t>Attestato</a:t>
              </a:r>
              <a:r>
                <a:rPr lang="de-CH" sz="1200" b="1" dirty="0">
                  <a:solidFill>
                    <a:schemeClr val="bg1"/>
                  </a:solidFill>
                  <a:latin typeface="Helvetica" pitchFamily="2" charset="0"/>
                </a:rPr>
                <a:t> </a:t>
              </a:r>
              <a:r>
                <a:rPr lang="de-CH" sz="1200" b="1" dirty="0" err="1">
                  <a:solidFill>
                    <a:schemeClr val="bg1"/>
                  </a:solidFill>
                  <a:latin typeface="Helvetica" pitchFamily="2" charset="0"/>
                </a:rPr>
                <a:t>federale</a:t>
              </a:r>
              <a:r>
                <a:rPr lang="de-CH" sz="1200" b="1" dirty="0">
                  <a:solidFill>
                    <a:schemeClr val="bg1"/>
                  </a:solidFill>
                  <a:latin typeface="Helvetica" pitchFamily="2" charset="0"/>
                </a:rPr>
                <a:t> di </a:t>
              </a:r>
              <a:r>
                <a:rPr lang="de-CH" sz="1200" b="1" dirty="0" err="1">
                  <a:solidFill>
                    <a:schemeClr val="bg1"/>
                  </a:solidFill>
                  <a:latin typeface="Helvetica" pitchFamily="2" charset="0"/>
                </a:rPr>
                <a:t>capacità</a:t>
              </a:r>
              <a:r>
                <a:rPr lang="de-CH" sz="1200" b="1" dirty="0">
                  <a:solidFill>
                    <a:schemeClr val="bg1"/>
                  </a:solidFill>
                  <a:latin typeface="Helvetica" pitchFamily="2" charset="0"/>
                </a:rPr>
                <a:t> di </a:t>
              </a:r>
              <a:r>
                <a:rPr lang="de-CH" sz="1200" b="1" dirty="0" err="1">
                  <a:solidFill>
                    <a:schemeClr val="bg1"/>
                  </a:solidFill>
                  <a:latin typeface="Helvetica" pitchFamily="2" charset="0"/>
                </a:rPr>
                <a:t>disegnatore</a:t>
              </a:r>
              <a:r>
                <a:rPr lang="de-CH" sz="1200" b="1" dirty="0">
                  <a:solidFill>
                    <a:schemeClr val="bg1"/>
                  </a:solidFill>
                  <a:latin typeface="Helvetica" pitchFamily="2" charset="0"/>
                </a:rPr>
                <a:t> del </a:t>
              </a:r>
              <a:r>
                <a:rPr lang="de-CH" sz="1200" b="1" dirty="0" err="1">
                  <a:solidFill>
                    <a:schemeClr val="bg1"/>
                  </a:solidFill>
                  <a:latin typeface="Helvetica" pitchFamily="2" charset="0"/>
                </a:rPr>
                <a:t>genio</a:t>
              </a:r>
              <a:r>
                <a:rPr lang="de-CH" sz="1200" b="1" dirty="0">
                  <a:solidFill>
                    <a:schemeClr val="bg1"/>
                  </a:solidFill>
                  <a:latin typeface="Helvetica" pitchFamily="2" charset="0"/>
                </a:rPr>
                <a:t> </a:t>
              </a:r>
              <a:r>
                <a:rPr lang="de-CH" sz="1200" b="1" dirty="0" err="1">
                  <a:solidFill>
                    <a:schemeClr val="bg1"/>
                  </a:solidFill>
                  <a:latin typeface="Helvetica" pitchFamily="2" charset="0"/>
                </a:rPr>
                <a:t>civile</a:t>
              </a:r>
              <a:r>
                <a:rPr lang="de-CH" sz="1200" b="1" dirty="0">
                  <a:solidFill>
                    <a:schemeClr val="bg1"/>
                  </a:solidFill>
                  <a:latin typeface="Helvetica" pitchFamily="2" charset="0"/>
                </a:rPr>
                <a:t> AFC</a:t>
              </a:r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F51D8BC5-9C78-43C3-8A78-70FE46A91667}"/>
                </a:ext>
              </a:extLst>
            </p:cNvPr>
            <p:cNvSpPr/>
            <p:nvPr/>
          </p:nvSpPr>
          <p:spPr>
            <a:xfrm>
              <a:off x="634769" y="5684932"/>
              <a:ext cx="2500579" cy="495889"/>
            </a:xfrm>
            <a:prstGeom prst="rect">
              <a:avLst/>
            </a:prstGeom>
            <a:solidFill>
              <a:srgbClr val="C2DAB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1000" b="1" dirty="0" err="1">
                  <a:solidFill>
                    <a:schemeClr val="tx1"/>
                  </a:solidFill>
                  <a:latin typeface="Helvetica" pitchFamily="2" charset="0"/>
                </a:rPr>
                <a:t>Attestato</a:t>
              </a:r>
              <a:r>
                <a:rPr lang="de-DE" sz="1000" b="1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000" b="1" dirty="0" err="1">
                  <a:solidFill>
                    <a:schemeClr val="tx1"/>
                  </a:solidFill>
                  <a:latin typeface="Helvetica" pitchFamily="2" charset="0"/>
                </a:rPr>
                <a:t>federale</a:t>
              </a:r>
              <a:r>
                <a:rPr lang="de-DE" sz="1000" b="1" dirty="0">
                  <a:solidFill>
                    <a:schemeClr val="tx1"/>
                  </a:solidFill>
                  <a:latin typeface="Helvetica" pitchFamily="2" charset="0"/>
                </a:rPr>
                <a:t> di </a:t>
              </a:r>
              <a:r>
                <a:rPr lang="de-DE" sz="1000" b="1" dirty="0" err="1">
                  <a:solidFill>
                    <a:schemeClr val="tx1"/>
                  </a:solidFill>
                  <a:latin typeface="Helvetica" pitchFamily="2" charset="0"/>
                </a:rPr>
                <a:t>maturità</a:t>
              </a:r>
              <a:r>
                <a:rPr lang="de-DE" sz="1000" b="1" dirty="0">
                  <a:solidFill>
                    <a:schemeClr val="tx1"/>
                  </a:solidFill>
                  <a:latin typeface="Helvetica" pitchFamily="2" charset="0"/>
                </a:rPr>
                <a:t> professionale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53469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2251E7-7C51-7C1E-94D1-5421A87E9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11281"/>
            <a:ext cx="9144000" cy="1635438"/>
          </a:xfrm>
        </p:spPr>
        <p:txBody>
          <a:bodyPr>
            <a:normAutofit fontScale="90000"/>
          </a:bodyPr>
          <a:lstStyle/>
          <a:p>
            <a:r>
              <a:rPr lang="de-CH" dirty="0"/>
              <a:t>La </a:t>
            </a:r>
            <a:r>
              <a:rPr lang="de-CH" dirty="0" err="1"/>
              <a:t>formazione</a:t>
            </a:r>
            <a:r>
              <a:rPr lang="de-CH" dirty="0"/>
              <a:t> professionale superiore</a:t>
            </a:r>
          </a:p>
        </p:txBody>
      </p:sp>
    </p:spTree>
    <p:extLst>
      <p:ext uri="{BB962C8B-B14F-4D97-AF65-F5344CB8AC3E}">
        <p14:creationId xmlns:p14="http://schemas.microsoft.com/office/powerpoint/2010/main" val="661725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083C604C-FBD3-808A-2B64-71E7249D7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522136"/>
            <a:ext cx="8936323" cy="1325563"/>
          </a:xfrm>
        </p:spPr>
        <p:txBody>
          <a:bodyPr>
            <a:normAutofit/>
          </a:bodyPr>
          <a:lstStyle/>
          <a:p>
            <a:r>
              <a:rPr lang="de-DE" dirty="0"/>
              <a:t>Le diverse forme della </a:t>
            </a:r>
            <a:r>
              <a:rPr lang="de-DE" dirty="0" err="1"/>
              <a:t>formazione</a:t>
            </a:r>
            <a:r>
              <a:rPr lang="de-DE" dirty="0"/>
              <a:t> professionale superiore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04367D1-7FEC-3A19-9C85-59702B3F3C39}"/>
              </a:ext>
            </a:extLst>
          </p:cNvPr>
          <p:cNvSpPr txBox="1">
            <a:spLocks/>
          </p:cNvSpPr>
          <p:nvPr/>
        </p:nvSpPr>
        <p:spPr>
          <a:xfrm>
            <a:off x="732146" y="1802787"/>
            <a:ext cx="8059738" cy="4958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 sz="1800" dirty="0">
              <a:solidFill>
                <a:schemeClr val="bg1"/>
              </a:solidFill>
              <a:latin typeface="Helvetica" pitchFamily="2" charset="0"/>
            </a:endParaRPr>
          </a:p>
        </p:txBody>
      </p: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974F6738-2FCB-5635-F64E-16EC9EAFF6C9}"/>
              </a:ext>
            </a:extLst>
          </p:cNvPr>
          <p:cNvGrpSpPr/>
          <p:nvPr/>
        </p:nvGrpSpPr>
        <p:grpSpPr>
          <a:xfrm>
            <a:off x="1996692" y="1595257"/>
            <a:ext cx="8937917" cy="4953393"/>
            <a:chOff x="2686001" y="2010296"/>
            <a:chExt cx="8937917" cy="4953393"/>
          </a:xfrm>
        </p:grpSpPr>
        <p:pic>
          <p:nvPicPr>
            <p:cNvPr id="6" name="Grafik 5" descr="Gruppe Silhouette">
              <a:extLst>
                <a:ext uri="{FF2B5EF4-FFF2-40B4-BE49-F238E27FC236}">
                  <a16:creationId xmlns:a16="http://schemas.microsoft.com/office/drawing/2014/main" id="{E8823E4C-5872-6866-8451-F43D904BA2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128607" y="2010296"/>
              <a:ext cx="1662113" cy="1662113"/>
            </a:xfrm>
            <a:prstGeom prst="rect">
              <a:avLst/>
            </a:prstGeom>
          </p:spPr>
        </p:pic>
        <p:pic>
          <p:nvPicPr>
            <p:cNvPr id="7" name="Grafik 6" descr="Zurück Silhouette">
              <a:extLst>
                <a:ext uri="{FF2B5EF4-FFF2-40B4-BE49-F238E27FC236}">
                  <a16:creationId xmlns:a16="http://schemas.microsoft.com/office/drawing/2014/main" id="{0B1C9288-6758-BE13-BF75-B7BE6B5680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4500000">
              <a:off x="7850184" y="2661161"/>
              <a:ext cx="2971800" cy="2971800"/>
            </a:xfrm>
            <a:prstGeom prst="rect">
              <a:avLst/>
            </a:prstGeom>
          </p:spPr>
        </p:pic>
        <p:pic>
          <p:nvPicPr>
            <p:cNvPr id="8" name="Grafik 7" descr="Zurück Silhouette">
              <a:extLst>
                <a:ext uri="{FF2B5EF4-FFF2-40B4-BE49-F238E27FC236}">
                  <a16:creationId xmlns:a16="http://schemas.microsoft.com/office/drawing/2014/main" id="{2F4E6772-A86F-7A44-7B2F-21A69591C3F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17100000" flipH="1">
              <a:off x="3109734" y="2649171"/>
              <a:ext cx="2971800" cy="2971800"/>
            </a:xfrm>
            <a:prstGeom prst="rect">
              <a:avLst/>
            </a:prstGeom>
          </p:spPr>
        </p:pic>
        <p:pic>
          <p:nvPicPr>
            <p:cNvPr id="9" name="Grafik 8" descr="Pfeil nach oben Silhouette">
              <a:extLst>
                <a:ext uri="{FF2B5EF4-FFF2-40B4-BE49-F238E27FC236}">
                  <a16:creationId xmlns:a16="http://schemas.microsoft.com/office/drawing/2014/main" id="{69A15E15-1E35-B2CB-F942-549CD8C07A4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10800000">
              <a:off x="5285557" y="3373146"/>
              <a:ext cx="3019602" cy="3019602"/>
            </a:xfrm>
            <a:prstGeom prst="rect">
              <a:avLst/>
            </a:prstGeom>
          </p:spPr>
        </p:pic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B8CCABE3-3D6F-82F8-33FC-4C1FF1E55B14}"/>
                </a:ext>
              </a:extLst>
            </p:cNvPr>
            <p:cNvSpPr txBox="1"/>
            <p:nvPr/>
          </p:nvSpPr>
          <p:spPr>
            <a:xfrm>
              <a:off x="2686001" y="2941796"/>
              <a:ext cx="21605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e-DE" dirty="0">
                  <a:solidFill>
                    <a:schemeClr val="bg2"/>
                  </a:solidFill>
                  <a:latin typeface="Helvetica" pitchFamily="2" charset="0"/>
                </a:rPr>
                <a:t>La via </a:t>
              </a:r>
              <a:r>
                <a:rPr lang="de-DE" dirty="0" err="1">
                  <a:solidFill>
                    <a:schemeClr val="bg2"/>
                  </a:solidFill>
                  <a:latin typeface="Helvetica" pitchFamily="2" charset="0"/>
                </a:rPr>
                <a:t>scolastica</a:t>
              </a:r>
              <a:endParaRPr lang="de-DE" dirty="0">
                <a:solidFill>
                  <a:schemeClr val="bg2"/>
                </a:solidFill>
                <a:latin typeface="Helvetica" pitchFamily="2" charset="0"/>
              </a:endParaRPr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2E7432B5-F9AE-4D66-7614-72A7E64075FC}"/>
                </a:ext>
              </a:extLst>
            </p:cNvPr>
            <p:cNvSpPr txBox="1"/>
            <p:nvPr/>
          </p:nvSpPr>
          <p:spPr>
            <a:xfrm>
              <a:off x="6849223" y="3847293"/>
              <a:ext cx="301960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dirty="0">
                  <a:solidFill>
                    <a:srgbClr val="4C7936"/>
                  </a:solidFill>
                  <a:latin typeface="Helvetica" pitchFamily="2" charset="0"/>
                </a:rPr>
                <a:t>La via</a:t>
              </a:r>
            </a:p>
            <a:p>
              <a:pPr algn="l"/>
              <a:r>
                <a:rPr lang="de-DE" dirty="0" err="1">
                  <a:solidFill>
                    <a:srgbClr val="4C7936"/>
                  </a:solidFill>
                  <a:latin typeface="Helvetica" pitchFamily="2" charset="0"/>
                </a:rPr>
                <a:t>attraverso</a:t>
              </a:r>
              <a:r>
                <a:rPr lang="de-DE" dirty="0">
                  <a:solidFill>
                    <a:srgbClr val="4C7936"/>
                  </a:solidFill>
                  <a:latin typeface="Helvetica" pitchFamily="2" charset="0"/>
                </a:rPr>
                <a:t> i </a:t>
              </a:r>
              <a:r>
                <a:rPr lang="de-DE" dirty="0" err="1">
                  <a:solidFill>
                    <a:srgbClr val="4C7936"/>
                  </a:solidFill>
                  <a:latin typeface="Helvetica" pitchFamily="2" charset="0"/>
                </a:rPr>
                <a:t>corsi</a:t>
              </a:r>
              <a:endParaRPr lang="de-DE" dirty="0">
                <a:solidFill>
                  <a:srgbClr val="4C7936"/>
                </a:solidFill>
                <a:latin typeface="Helvetica" pitchFamily="2" charset="0"/>
              </a:endParaRPr>
            </a:p>
            <a:p>
              <a:pPr algn="l"/>
              <a:r>
                <a:rPr lang="de-DE" dirty="0">
                  <a:solidFill>
                    <a:srgbClr val="4C7936"/>
                  </a:solidFill>
                  <a:latin typeface="Helvetica" pitchFamily="2" charset="0"/>
                </a:rPr>
                <a:t>di </a:t>
              </a:r>
              <a:r>
                <a:rPr lang="de-DE" dirty="0" err="1">
                  <a:solidFill>
                    <a:srgbClr val="4C7936"/>
                  </a:solidFill>
                  <a:latin typeface="Helvetica" pitchFamily="2" charset="0"/>
                </a:rPr>
                <a:t>preparazione</a:t>
              </a:r>
              <a:endParaRPr lang="de-DE" dirty="0">
                <a:solidFill>
                  <a:srgbClr val="4C7936"/>
                </a:solidFill>
                <a:latin typeface="Helvetica" pitchFamily="2" charset="0"/>
              </a:endParaRP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571FDF6E-DC88-3555-CB74-73C6FDACA233}"/>
                </a:ext>
              </a:extLst>
            </p:cNvPr>
            <p:cNvSpPr txBox="1"/>
            <p:nvPr/>
          </p:nvSpPr>
          <p:spPr>
            <a:xfrm>
              <a:off x="8950654" y="2942983"/>
              <a:ext cx="26732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dirty="0">
                  <a:solidFill>
                    <a:srgbClr val="A11731"/>
                  </a:solidFill>
                  <a:latin typeface="Helvetica" pitchFamily="2" charset="0"/>
                </a:rPr>
                <a:t>La via</a:t>
              </a:r>
            </a:p>
            <a:p>
              <a:pPr algn="l"/>
              <a:r>
                <a:rPr lang="de-DE" dirty="0" err="1">
                  <a:solidFill>
                    <a:srgbClr val="A11731"/>
                  </a:solidFill>
                  <a:latin typeface="Helvetica" pitchFamily="2" charset="0"/>
                </a:rPr>
                <a:t>dell’autodidatta</a:t>
              </a:r>
              <a:endParaRPr lang="de-DE" dirty="0">
                <a:solidFill>
                  <a:srgbClr val="A11731"/>
                </a:solidFill>
                <a:latin typeface="Helvetica" pitchFamily="2" charset="0"/>
              </a:endParaRPr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BF7FED3C-60A5-9430-50FD-E141BD390E5D}"/>
                </a:ext>
              </a:extLst>
            </p:cNvPr>
            <p:cNvSpPr txBox="1"/>
            <p:nvPr/>
          </p:nvSpPr>
          <p:spPr>
            <a:xfrm>
              <a:off x="3104211" y="5290066"/>
              <a:ext cx="216058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 err="1">
                  <a:solidFill>
                    <a:schemeClr val="bg2"/>
                  </a:solidFill>
                  <a:latin typeface="Helvetica" pitchFamily="2" charset="0"/>
                </a:rPr>
                <a:t>università</a:t>
              </a:r>
              <a:endParaRPr lang="de-DE" b="1" dirty="0">
                <a:solidFill>
                  <a:schemeClr val="bg2"/>
                </a:solidFill>
                <a:latin typeface="Helvetica" pitchFamily="2" charset="0"/>
              </a:endParaRPr>
            </a:p>
            <a:p>
              <a:pPr algn="ctr"/>
              <a:r>
                <a:rPr lang="de-DE" b="1" dirty="0">
                  <a:solidFill>
                    <a:schemeClr val="bg2"/>
                  </a:solidFill>
                  <a:latin typeface="Helvetica" pitchFamily="2" charset="0"/>
                </a:rPr>
                <a:t>SFP, ASP</a:t>
              </a:r>
            </a:p>
            <a:p>
              <a:pPr algn="ctr"/>
              <a:r>
                <a:rPr lang="de-DE" b="1" dirty="0">
                  <a:solidFill>
                    <a:schemeClr val="bg2"/>
                  </a:solidFill>
                  <a:latin typeface="Helvetica" pitchFamily="2" charset="0"/>
                </a:rPr>
                <a:t>SUP, SSS</a:t>
              </a:r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B0734BE3-9EE0-0143-8765-3ED5CEEB0A0F}"/>
                </a:ext>
              </a:extLst>
            </p:cNvPr>
            <p:cNvSpPr txBox="1"/>
            <p:nvPr/>
          </p:nvSpPr>
          <p:spPr>
            <a:xfrm>
              <a:off x="5715063" y="6317358"/>
              <a:ext cx="21605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solidFill>
                    <a:srgbClr val="4C7936"/>
                  </a:solidFill>
                  <a:latin typeface="Helvetica" pitchFamily="2" charset="0"/>
                </a:rPr>
                <a:t>EP</a:t>
              </a:r>
            </a:p>
            <a:p>
              <a:pPr algn="ctr"/>
              <a:r>
                <a:rPr lang="de-DE" b="1" dirty="0">
                  <a:solidFill>
                    <a:srgbClr val="4C7936"/>
                  </a:solidFill>
                  <a:latin typeface="Helvetica" pitchFamily="2" charset="0"/>
                </a:rPr>
                <a:t>EPS</a:t>
              </a: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AEC74295-6D40-70D3-378F-FC5781276383}"/>
                </a:ext>
              </a:extLst>
            </p:cNvPr>
            <p:cNvSpPr txBox="1"/>
            <p:nvPr/>
          </p:nvSpPr>
          <p:spPr>
            <a:xfrm>
              <a:off x="8741078" y="5290066"/>
              <a:ext cx="21605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solidFill>
                    <a:srgbClr val="A11731"/>
                  </a:solidFill>
                  <a:latin typeface="Helvetica" pitchFamily="2" charset="0"/>
                </a:rPr>
                <a:t>EP</a:t>
              </a:r>
            </a:p>
            <a:p>
              <a:pPr algn="ctr"/>
              <a:r>
                <a:rPr lang="de-DE" b="1" dirty="0">
                  <a:solidFill>
                    <a:srgbClr val="A11731"/>
                  </a:solidFill>
                  <a:latin typeface="Helvetica" pitchFamily="2" charset="0"/>
                </a:rPr>
                <a:t>EPS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4198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49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2251E7-7C51-7C1E-94D1-5421A87E9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11281"/>
            <a:ext cx="9144000" cy="1635438"/>
          </a:xfrm>
        </p:spPr>
        <p:txBody>
          <a:bodyPr>
            <a:normAutofit fontScale="90000"/>
          </a:bodyPr>
          <a:lstStyle/>
          <a:p>
            <a:r>
              <a:rPr lang="de-CH" dirty="0" err="1"/>
              <a:t>Diplomi</a:t>
            </a:r>
            <a:r>
              <a:rPr lang="de-CH" dirty="0"/>
              <a:t> della </a:t>
            </a:r>
            <a:r>
              <a:rPr lang="de-CH" dirty="0" err="1"/>
              <a:t>formazione</a:t>
            </a:r>
            <a:r>
              <a:rPr lang="de-CH" dirty="0"/>
              <a:t> professionale superiore</a:t>
            </a:r>
          </a:p>
        </p:txBody>
      </p:sp>
    </p:spTree>
    <p:extLst>
      <p:ext uri="{BB962C8B-B14F-4D97-AF65-F5344CB8AC3E}">
        <p14:creationId xmlns:p14="http://schemas.microsoft.com/office/powerpoint/2010/main" val="15188812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2C5778AC-9FFC-8024-E1E9-965F5E0FB4EA}"/>
              </a:ext>
            </a:extLst>
          </p:cNvPr>
          <p:cNvSpPr txBox="1">
            <a:spLocks/>
          </p:cNvSpPr>
          <p:nvPr/>
        </p:nvSpPr>
        <p:spPr>
          <a:xfrm>
            <a:off x="704388" y="833563"/>
            <a:ext cx="98112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i="0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de-DE" dirty="0"/>
              <a:t>Le </a:t>
            </a:r>
            <a:r>
              <a:rPr lang="de-DE" dirty="0" err="1"/>
              <a:t>varie</a:t>
            </a:r>
            <a:r>
              <a:rPr lang="de-DE" dirty="0"/>
              <a:t> forme della </a:t>
            </a:r>
            <a:r>
              <a:rPr lang="de-DE" dirty="0" err="1"/>
              <a:t>formazione</a:t>
            </a:r>
            <a:r>
              <a:rPr lang="de-DE" dirty="0"/>
              <a:t> professionale superiore</a:t>
            </a:r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6605E5BE-A35D-8A92-AADE-99A6E0491295}"/>
              </a:ext>
            </a:extLst>
          </p:cNvPr>
          <p:cNvSpPr txBox="1">
            <a:spLocks/>
          </p:cNvSpPr>
          <p:nvPr/>
        </p:nvSpPr>
        <p:spPr>
          <a:xfrm>
            <a:off x="704388" y="2814706"/>
            <a:ext cx="11362972" cy="29384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de-DE" b="1" dirty="0"/>
              <a:t>La </a:t>
            </a:r>
            <a:r>
              <a:rPr lang="de-DE" b="1" dirty="0" err="1"/>
              <a:t>formazione</a:t>
            </a:r>
            <a:r>
              <a:rPr lang="de-DE" b="1" dirty="0"/>
              <a:t> professionale superiore </a:t>
            </a:r>
            <a:r>
              <a:rPr lang="de-DE" b="1" dirty="0" err="1"/>
              <a:t>viene</a:t>
            </a:r>
            <a:r>
              <a:rPr lang="de-DE" b="1" dirty="0"/>
              <a:t> </a:t>
            </a:r>
            <a:r>
              <a:rPr lang="de-DE" b="1" dirty="0" err="1"/>
              <a:t>acquisita</a:t>
            </a:r>
            <a:r>
              <a:rPr lang="de-DE" b="1" dirty="0"/>
              <a:t> </a:t>
            </a:r>
            <a:r>
              <a:rPr lang="de-DE" b="1" dirty="0" err="1"/>
              <a:t>tramite</a:t>
            </a:r>
            <a:endParaRPr lang="de-DE" b="1" dirty="0"/>
          </a:p>
          <a:p>
            <a:r>
              <a:rPr lang="de-DE" dirty="0" err="1"/>
              <a:t>un</a:t>
            </a:r>
            <a:r>
              <a:rPr lang="de-DE" dirty="0"/>
              <a:t> </a:t>
            </a:r>
            <a:r>
              <a:rPr lang="de-DE" dirty="0" err="1"/>
              <a:t>esame</a:t>
            </a:r>
            <a:r>
              <a:rPr lang="de-DE" dirty="0"/>
              <a:t> </a:t>
            </a:r>
            <a:r>
              <a:rPr lang="de-DE" dirty="0" err="1"/>
              <a:t>federale</a:t>
            </a:r>
            <a:r>
              <a:rPr lang="de-DE" dirty="0"/>
              <a:t> di </a:t>
            </a:r>
            <a:r>
              <a:rPr lang="de-DE" dirty="0" err="1"/>
              <a:t>professione</a:t>
            </a:r>
            <a:r>
              <a:rPr lang="de-DE" dirty="0"/>
              <a:t>					</a:t>
            </a:r>
            <a:r>
              <a:rPr lang="de-DE" b="1" dirty="0" err="1"/>
              <a:t>attestato</a:t>
            </a:r>
            <a:r>
              <a:rPr lang="de-DE" b="1" dirty="0"/>
              <a:t> professionale </a:t>
            </a:r>
            <a:r>
              <a:rPr lang="de-DE" b="1" dirty="0" err="1"/>
              <a:t>federale</a:t>
            </a:r>
            <a:endParaRPr lang="de-DE" b="1" dirty="0"/>
          </a:p>
          <a:p>
            <a:r>
              <a:rPr lang="de-DE" dirty="0" err="1"/>
              <a:t>un</a:t>
            </a:r>
            <a:r>
              <a:rPr lang="de-DE" dirty="0"/>
              <a:t> </a:t>
            </a:r>
            <a:r>
              <a:rPr lang="de-DE" dirty="0" err="1"/>
              <a:t>esame</a:t>
            </a:r>
            <a:r>
              <a:rPr lang="de-DE" dirty="0"/>
              <a:t> professionale </a:t>
            </a:r>
            <a:r>
              <a:rPr lang="de-DE" dirty="0" err="1"/>
              <a:t>federale</a:t>
            </a:r>
            <a:r>
              <a:rPr lang="de-DE" dirty="0"/>
              <a:t> superiore				</a:t>
            </a:r>
            <a:r>
              <a:rPr lang="de-DE" b="1" dirty="0" err="1"/>
              <a:t>diploma</a:t>
            </a:r>
            <a:r>
              <a:rPr lang="de-DE" b="1" dirty="0"/>
              <a:t> </a:t>
            </a:r>
            <a:r>
              <a:rPr lang="de-DE" b="1" dirty="0" err="1"/>
              <a:t>federale</a:t>
            </a:r>
            <a:endParaRPr lang="de-DE" b="1" dirty="0"/>
          </a:p>
          <a:p>
            <a:r>
              <a:rPr lang="de-DE" dirty="0" err="1"/>
              <a:t>una</a:t>
            </a:r>
            <a:r>
              <a:rPr lang="de-DE" dirty="0"/>
              <a:t> </a:t>
            </a:r>
            <a:r>
              <a:rPr lang="de-DE" dirty="0" err="1"/>
              <a:t>formazione</a:t>
            </a:r>
            <a:r>
              <a:rPr lang="de-DE" dirty="0"/>
              <a:t> </a:t>
            </a:r>
            <a:r>
              <a:rPr lang="de-DE" dirty="0" err="1"/>
              <a:t>riconosciuta</a:t>
            </a:r>
            <a:r>
              <a:rPr lang="de-DE" dirty="0"/>
              <a:t> a </a:t>
            </a:r>
            <a:r>
              <a:rPr lang="de-DE" dirty="0" err="1"/>
              <a:t>livello</a:t>
            </a:r>
            <a:r>
              <a:rPr lang="de-DE" dirty="0"/>
              <a:t> </a:t>
            </a:r>
            <a:r>
              <a:rPr lang="de-DE" dirty="0" err="1"/>
              <a:t>federale</a:t>
            </a:r>
            <a:r>
              <a:rPr lang="de-DE" dirty="0"/>
              <a:t> 			</a:t>
            </a:r>
            <a:r>
              <a:rPr lang="de-DE" b="1" dirty="0" err="1"/>
              <a:t>diploma</a:t>
            </a:r>
            <a:r>
              <a:rPr lang="de-DE" b="1" dirty="0"/>
              <a:t> SSS</a:t>
            </a:r>
          </a:p>
          <a:p>
            <a:pPr marL="0" indent="0">
              <a:buNone/>
            </a:pPr>
            <a:r>
              <a:rPr lang="de-DE" dirty="0" err="1"/>
              <a:t>presso</a:t>
            </a:r>
            <a:r>
              <a:rPr lang="de-DE" dirty="0"/>
              <a:t> </a:t>
            </a:r>
            <a:r>
              <a:rPr lang="de-DE" dirty="0" err="1"/>
              <a:t>una</a:t>
            </a:r>
            <a:r>
              <a:rPr lang="de-DE" dirty="0"/>
              <a:t> </a:t>
            </a:r>
            <a:r>
              <a:rPr lang="de-DE" dirty="0" err="1"/>
              <a:t>scuola</a:t>
            </a:r>
            <a:r>
              <a:rPr lang="de-DE" dirty="0"/>
              <a:t> </a:t>
            </a:r>
            <a:r>
              <a:rPr lang="de-DE" dirty="0" err="1"/>
              <a:t>specializzata</a:t>
            </a:r>
            <a:r>
              <a:rPr lang="de-DE" dirty="0"/>
              <a:t> superiore</a:t>
            </a:r>
            <a:endParaRPr lang="de-DE" b="1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CB09B472-7E8E-0647-C8D8-171E81EA9C87}"/>
              </a:ext>
            </a:extLst>
          </p:cNvPr>
          <p:cNvSpPr txBox="1">
            <a:spLocks/>
          </p:cNvSpPr>
          <p:nvPr/>
        </p:nvSpPr>
        <p:spPr>
          <a:xfrm>
            <a:off x="717207" y="2078175"/>
            <a:ext cx="8059738" cy="4958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0688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rufsbildung_2023">
      <a:dk1>
        <a:srgbClr val="000000"/>
      </a:dk1>
      <a:lt1>
        <a:srgbClr val="FFFFFF"/>
      </a:lt1>
      <a:dk2>
        <a:srgbClr val="333333"/>
      </a:dk2>
      <a:lt2>
        <a:srgbClr val="3A49EE"/>
      </a:lt2>
      <a:accent1>
        <a:srgbClr val="E8E2DB"/>
      </a:accent1>
      <a:accent2>
        <a:srgbClr val="616DF1"/>
      </a:accent2>
      <a:accent3>
        <a:srgbClr val="8992F5"/>
      </a:accent3>
      <a:accent4>
        <a:srgbClr val="009844"/>
      </a:accent4>
      <a:accent5>
        <a:srgbClr val="D22630"/>
      </a:accent5>
      <a:accent6>
        <a:srgbClr val="B68720"/>
      </a:accent6>
      <a:hlink>
        <a:srgbClr val="4677C0"/>
      </a:hlink>
      <a:folHlink>
        <a:srgbClr val="7FA6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Berufsbildung_2023">
      <a:dk1>
        <a:srgbClr val="000000"/>
      </a:dk1>
      <a:lt1>
        <a:srgbClr val="FFFFFF"/>
      </a:lt1>
      <a:dk2>
        <a:srgbClr val="333333"/>
      </a:dk2>
      <a:lt2>
        <a:srgbClr val="3A49EE"/>
      </a:lt2>
      <a:accent1>
        <a:srgbClr val="E8E2DB"/>
      </a:accent1>
      <a:accent2>
        <a:srgbClr val="616DF1"/>
      </a:accent2>
      <a:accent3>
        <a:srgbClr val="8992F5"/>
      </a:accent3>
      <a:accent4>
        <a:srgbClr val="009844"/>
      </a:accent4>
      <a:accent5>
        <a:srgbClr val="D22630"/>
      </a:accent5>
      <a:accent6>
        <a:srgbClr val="B68720"/>
      </a:accent6>
      <a:hlink>
        <a:srgbClr val="4677C0"/>
      </a:hlink>
      <a:folHlink>
        <a:srgbClr val="7FA6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Berufsbildung_2023">
      <a:dk1>
        <a:srgbClr val="000000"/>
      </a:dk1>
      <a:lt1>
        <a:srgbClr val="FFFFFF"/>
      </a:lt1>
      <a:dk2>
        <a:srgbClr val="333333"/>
      </a:dk2>
      <a:lt2>
        <a:srgbClr val="3A49EE"/>
      </a:lt2>
      <a:accent1>
        <a:srgbClr val="E8E2DB"/>
      </a:accent1>
      <a:accent2>
        <a:srgbClr val="616DF1"/>
      </a:accent2>
      <a:accent3>
        <a:srgbClr val="8992F5"/>
      </a:accent3>
      <a:accent4>
        <a:srgbClr val="009844"/>
      </a:accent4>
      <a:accent5>
        <a:srgbClr val="D22630"/>
      </a:accent5>
      <a:accent6>
        <a:srgbClr val="B68720"/>
      </a:accent6>
      <a:hlink>
        <a:srgbClr val="4677C0"/>
      </a:hlink>
      <a:folHlink>
        <a:srgbClr val="7FA6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erufsbildung_2023">
    <a:dk1>
      <a:srgbClr val="000000"/>
    </a:dk1>
    <a:lt1>
      <a:srgbClr val="FFFFFF"/>
    </a:lt1>
    <a:dk2>
      <a:srgbClr val="333333"/>
    </a:dk2>
    <a:lt2>
      <a:srgbClr val="3A49EE"/>
    </a:lt2>
    <a:accent1>
      <a:srgbClr val="E8E2DB"/>
    </a:accent1>
    <a:accent2>
      <a:srgbClr val="616DF1"/>
    </a:accent2>
    <a:accent3>
      <a:srgbClr val="8992F5"/>
    </a:accent3>
    <a:accent4>
      <a:srgbClr val="009844"/>
    </a:accent4>
    <a:accent5>
      <a:srgbClr val="D22630"/>
    </a:accent5>
    <a:accent6>
      <a:srgbClr val="B68720"/>
    </a:accent6>
    <a:hlink>
      <a:srgbClr val="4677C0"/>
    </a:hlink>
    <a:folHlink>
      <a:srgbClr val="7FA682"/>
    </a:folHlink>
  </a:clrScheme>
</a:themeOverride>
</file>

<file path=ppt/theme/themeOverride2.xml><?xml version="1.0" encoding="utf-8"?>
<a:themeOverride xmlns:a="http://schemas.openxmlformats.org/drawingml/2006/main">
  <a:clrScheme name="Berufsbildung_2023">
    <a:dk1>
      <a:srgbClr val="000000"/>
    </a:dk1>
    <a:lt1>
      <a:srgbClr val="FFFFFF"/>
    </a:lt1>
    <a:dk2>
      <a:srgbClr val="333333"/>
    </a:dk2>
    <a:lt2>
      <a:srgbClr val="3A49EE"/>
    </a:lt2>
    <a:accent1>
      <a:srgbClr val="E8E2DB"/>
    </a:accent1>
    <a:accent2>
      <a:srgbClr val="616DF1"/>
    </a:accent2>
    <a:accent3>
      <a:srgbClr val="8992F5"/>
    </a:accent3>
    <a:accent4>
      <a:srgbClr val="009844"/>
    </a:accent4>
    <a:accent5>
      <a:srgbClr val="D22630"/>
    </a:accent5>
    <a:accent6>
      <a:srgbClr val="B68720"/>
    </a:accent6>
    <a:hlink>
      <a:srgbClr val="4677C0"/>
    </a:hlink>
    <a:folHlink>
      <a:srgbClr val="7FA682"/>
    </a:folHlink>
  </a:clrScheme>
</a:themeOverride>
</file>

<file path=ppt/theme/themeOverride3.xml><?xml version="1.0" encoding="utf-8"?>
<a:themeOverride xmlns:a="http://schemas.openxmlformats.org/drawingml/2006/main">
  <a:clrScheme name="Berufsbildung_2023">
    <a:dk1>
      <a:srgbClr val="000000"/>
    </a:dk1>
    <a:lt1>
      <a:srgbClr val="FFFFFF"/>
    </a:lt1>
    <a:dk2>
      <a:srgbClr val="333333"/>
    </a:dk2>
    <a:lt2>
      <a:srgbClr val="3A49EE"/>
    </a:lt2>
    <a:accent1>
      <a:srgbClr val="E8E2DB"/>
    </a:accent1>
    <a:accent2>
      <a:srgbClr val="616DF1"/>
    </a:accent2>
    <a:accent3>
      <a:srgbClr val="8992F5"/>
    </a:accent3>
    <a:accent4>
      <a:srgbClr val="009844"/>
    </a:accent4>
    <a:accent5>
      <a:srgbClr val="D22630"/>
    </a:accent5>
    <a:accent6>
      <a:srgbClr val="B68720"/>
    </a:accent6>
    <a:hlink>
      <a:srgbClr val="4677C0"/>
    </a:hlink>
    <a:folHlink>
      <a:srgbClr val="7FA68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1976</Words>
  <Application>Microsoft Office PowerPoint</Application>
  <PresentationFormat>Breitbild</PresentationFormat>
  <Paragraphs>346</Paragraphs>
  <Slides>32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32</vt:i4>
      </vt:variant>
    </vt:vector>
  </HeadingPairs>
  <TitlesOfParts>
    <vt:vector size="43" baseType="lpstr">
      <vt:lpstr>Arial</vt:lpstr>
      <vt:lpstr>Calibri</vt:lpstr>
      <vt:lpstr>Calibri Light</vt:lpstr>
      <vt:lpstr>Georgia</vt:lpstr>
      <vt:lpstr>Helvetica</vt:lpstr>
      <vt:lpstr>Helvetica Bold Oblique</vt:lpstr>
      <vt:lpstr>Helvetica Light</vt:lpstr>
      <vt:lpstr>Wingdings</vt:lpstr>
      <vt:lpstr>Office</vt:lpstr>
      <vt:lpstr>Benutzerdefiniertes Design</vt:lpstr>
      <vt:lpstr>1_Benutzerdefiniertes Design</vt:lpstr>
      <vt:lpstr>Il livello terziario e la formazione continua</vt:lpstr>
      <vt:lpstr>Panoramica</vt:lpstr>
      <vt:lpstr>Il livello terziario e la formazione continua</vt:lpstr>
      <vt:lpstr>Il livello terziario e la formazione continua</vt:lpstr>
      <vt:lpstr>Le possibilità di formazione continua del livello terziario</vt:lpstr>
      <vt:lpstr>La formazione professionale superiore</vt:lpstr>
      <vt:lpstr>Le diverse forme della formazione professionale superiore</vt:lpstr>
      <vt:lpstr>Diplomi della formazione professionale superiore</vt:lpstr>
      <vt:lpstr>PowerPoint-Präsentation</vt:lpstr>
      <vt:lpstr>L’esame federale di professione</vt:lpstr>
      <vt:lpstr>L’esame federale di professione – esempi</vt:lpstr>
      <vt:lpstr>L’esame professionale federale superiore</vt:lpstr>
      <vt:lpstr>L’esame professionale federale superiore – esempi</vt:lpstr>
      <vt:lpstr>Diplomi SSS riconosciuti dalla Confederazione</vt:lpstr>
      <vt:lpstr>Diplomi SSS riconosciuti dalla Confederazione - esempi 1</vt:lpstr>
      <vt:lpstr>Scuole universitarie professionalis</vt:lpstr>
      <vt:lpstr>Titoli conferiti dalle scuole universitarie professionali</vt:lpstr>
      <vt:lpstr>Titoli conferiti dalle scuole universitarie professionali – esempi</vt:lpstr>
      <vt:lpstr>Il mandato di prestazione delle scuole universitarie professionali</vt:lpstr>
      <vt:lpstr>Le scuole universitarie professionali svizzere</vt:lpstr>
      <vt:lpstr>I campi di studio delle scuole universitarie professionali</vt:lpstr>
      <vt:lpstr>Le alte scuole pedagogiche</vt:lpstr>
      <vt:lpstr>La formazione continua</vt:lpstr>
      <vt:lpstr>I tre ambiti della formazione continua</vt:lpstr>
      <vt:lpstr>Nozioni</vt:lpstr>
      <vt:lpstr>Principi</vt:lpstr>
      <vt:lpstr>La formazione continua modulare</vt:lpstr>
      <vt:lpstr>L’idea di un sistema di formazione modulare</vt:lpstr>
      <vt:lpstr>Gli elementi del sistema modulare</vt:lpstr>
      <vt:lpstr>Internazionalizzazione</vt:lpstr>
      <vt:lpstr>Comparabilità dei diplomi</vt:lpstr>
      <vt:lpstr>Supplementi al diploma nell'ambito di Europass</vt:lpstr>
    </vt:vector>
  </TitlesOfParts>
  <Company>SDBB CSFO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Werlen, Joel</dc:creator>
  <cp:lastModifiedBy>Baur, Nicte</cp:lastModifiedBy>
  <cp:revision>50</cp:revision>
  <dcterms:created xsi:type="dcterms:W3CDTF">2023-08-07T08:24:15Z</dcterms:created>
  <dcterms:modified xsi:type="dcterms:W3CDTF">2024-02-13T10:58:14Z</dcterms:modified>
</cp:coreProperties>
</file>